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1"/>
  </p:sldMasterIdLst>
  <p:notesMasterIdLst>
    <p:notesMasterId r:id="rId19"/>
  </p:notesMasterIdLst>
  <p:sldIdLst>
    <p:sldId id="257" r:id="rId2"/>
    <p:sldId id="259" r:id="rId3"/>
    <p:sldId id="260" r:id="rId4"/>
    <p:sldId id="261" r:id="rId5"/>
    <p:sldId id="279" r:id="rId6"/>
    <p:sldId id="289" r:id="rId7"/>
    <p:sldId id="263" r:id="rId8"/>
    <p:sldId id="273" r:id="rId9"/>
    <p:sldId id="284" r:id="rId10"/>
    <p:sldId id="290" r:id="rId11"/>
    <p:sldId id="285" r:id="rId12"/>
    <p:sldId id="291" r:id="rId13"/>
    <p:sldId id="286" r:id="rId14"/>
    <p:sldId id="275" r:id="rId15"/>
    <p:sldId id="266" r:id="rId16"/>
    <p:sldId id="267" r:id="rId17"/>
    <p:sldId id="271" r:id="rId18"/>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250" autoAdjust="0"/>
    <p:restoredTop sz="86380" autoAdjust="0"/>
  </p:normalViewPr>
  <p:slideViewPr>
    <p:cSldViewPr snapToGrid="0">
      <p:cViewPr varScale="1">
        <p:scale>
          <a:sx n="74" d="100"/>
          <a:sy n="74" d="100"/>
        </p:scale>
        <p:origin x="624" y="72"/>
      </p:cViewPr>
      <p:guideLst>
        <p:guide orient="horz" pos="2160"/>
        <p:guide pos="2880"/>
      </p:guideLst>
    </p:cSldViewPr>
  </p:slideViewPr>
  <p:outlineViewPr>
    <p:cViewPr>
      <p:scale>
        <a:sx n="33" d="100"/>
        <a:sy n="33" d="100"/>
      </p:scale>
      <p:origin x="270" y="1748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1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a:t>
            </a:fld>
            <a:endParaRPr lang="en-US" dirty="0"/>
          </a:p>
        </p:txBody>
      </p:sp>
    </p:spTree>
    <p:extLst>
      <p:ext uri="{BB962C8B-B14F-4D97-AF65-F5344CB8AC3E}">
        <p14:creationId xmlns:p14="http://schemas.microsoft.com/office/powerpoint/2010/main" val="2895312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68286"/>
            <a:ext cx="6286500" cy="6959827"/>
          </a:xfrm>
        </p:spPr>
        <p:txBody>
          <a:bodyPr/>
          <a:lstStyle/>
          <a:p>
            <a:r>
              <a:rPr lang="en-US" dirty="0" smtClean="0"/>
              <a:t>See Books</a:t>
            </a:r>
            <a:r>
              <a:rPr lang="en-US" baseline="0" dirty="0" smtClean="0"/>
              <a:t> Online: </a:t>
            </a:r>
            <a:r>
              <a:rPr lang="en-US" dirty="0" smtClean="0">
                <a:hlinkClick r:id="rId3"/>
              </a:rPr>
              <a:t>http://go.microsoft.com/fwlink/?LinkId=242972</a:t>
            </a:r>
            <a:endParaRPr lang="en-US" dirty="0">
              <a:hlinkClick r:id="rId3"/>
            </a:endParaRPr>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2552742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1829"/>
            <a:ext cx="6286500" cy="6916284"/>
          </a:xfrm>
        </p:spPr>
        <p:txBody>
          <a:bodyPr/>
          <a:lstStyle/>
          <a:p>
            <a:r>
              <a:rPr lang="en-US" dirty="0" smtClean="0"/>
              <a:t>Versions</a:t>
            </a:r>
            <a:r>
              <a:rPr lang="en-US" baseline="0" dirty="0" smtClean="0"/>
              <a:t> of SQL Server earlier than 2008 used nonstandard CUBE and ROLLUP options which will be deprecated. Use this new version going forward.</a:t>
            </a:r>
          </a:p>
          <a:p>
            <a:endParaRPr lang="en-US" baseline="0" dirty="0" smtClean="0"/>
          </a:p>
          <a:p>
            <a:r>
              <a:rPr lang="en-US" dirty="0" smtClean="0"/>
              <a:t>Note: These examples</a:t>
            </a:r>
            <a:r>
              <a:rPr lang="en-US" baseline="0" dirty="0" smtClean="0"/>
              <a:t> are provided in the demonstration script for this lesson.</a:t>
            </a:r>
          </a:p>
          <a:p>
            <a:endParaRPr lang="en-US" baseline="0" dirty="0" smtClean="0"/>
          </a:p>
          <a:p>
            <a:r>
              <a:rPr lang="en-US" dirty="0" smtClean="0"/>
              <a:t>This example is shown for illustration purposes to see the difference between the results of CUBE and ROLLUP, but that a more realistic example for a ROLLUP would be a hierarchy such as ROLLUP(category, subcategory, product).</a:t>
            </a:r>
          </a:p>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3619583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24743"/>
            <a:ext cx="6286500" cy="7003370"/>
          </a:xfrm>
        </p:spPr>
        <p:txBody>
          <a:bodyPr/>
          <a:lstStyle/>
          <a:p>
            <a:r>
              <a:rPr lang="en-US" dirty="0" smtClean="0"/>
              <a:t>Versions</a:t>
            </a:r>
            <a:r>
              <a:rPr lang="en-US" baseline="0" dirty="0" smtClean="0"/>
              <a:t> of SQL Server earlier than 2008 used nonstandard CUBE and ROLLUP options which will be deprecated. Use this new version going forward.</a:t>
            </a:r>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61958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35629"/>
            <a:ext cx="6286500" cy="6992484"/>
          </a:xfrm>
        </p:spPr>
        <p:txBody>
          <a:bodyPr/>
          <a:lstStyle/>
          <a:p>
            <a:r>
              <a:rPr lang="en-US" dirty="0" smtClean="0"/>
              <a:t>The example query is provided</a:t>
            </a:r>
            <a:r>
              <a:rPr lang="en-US" baseline="0" dirty="0" smtClean="0"/>
              <a:t> in the demonstration script for this lesson.</a:t>
            </a:r>
          </a:p>
          <a:p>
            <a:endParaRPr lang="en-US" baseline="0" dirty="0" smtClean="0"/>
          </a:p>
          <a:p>
            <a:endParaRPr lang="en-US" baseline="0" dirty="0" smtClean="0"/>
          </a:p>
          <a:p>
            <a:pPr marL="0" marR="0" indent="0" algn="l" defTabSz="914400" rtl="0" eaLnBrk="0" fontAlgn="base" latinLnBrk="0" hangingPunct="0">
              <a:lnSpc>
                <a:spcPct val="100000"/>
              </a:lnSpc>
              <a:spcBef>
                <a:spcPct val="0"/>
              </a:spcBef>
              <a:spcAft>
                <a:spcPct val="60000"/>
              </a:spcAft>
              <a:buClrTx/>
              <a:buSzTx/>
              <a:buFontTx/>
              <a:buNone/>
              <a:tabLst/>
              <a:defRPr/>
            </a:pPr>
            <a:r>
              <a:rPr lang="en-US" sz="1000" kern="1200" dirty="0" smtClean="0">
                <a:solidFill>
                  <a:schemeClr val="tx1"/>
                </a:solidFill>
                <a:effectLst/>
                <a:latin typeface="Arial" charset="0"/>
                <a:ea typeface="+mn-ea"/>
                <a:cs typeface="+mn-cs"/>
              </a:rPr>
              <a:t>See Books Online for more information: </a:t>
            </a:r>
            <a:r>
              <a:rPr lang="en-US" sz="1000" b="0" u="none" strike="noStrike" kern="1200" dirty="0" smtClean="0">
                <a:solidFill>
                  <a:schemeClr val="tx1"/>
                </a:solidFill>
                <a:effectLst/>
                <a:latin typeface="Arial" charset="0"/>
                <a:ea typeface="+mn-ea"/>
                <a:cs typeface="+mn-cs"/>
              </a:rPr>
              <a:t>http://go.microsoft.com/fwlink/?LinkId=242973</a:t>
            </a:r>
            <a:r>
              <a:rPr lang="en-US" sz="1000" kern="1200" dirty="0" smtClean="0">
                <a:solidFill>
                  <a:schemeClr val="tx1"/>
                </a:solidFill>
                <a:effectLst/>
                <a:latin typeface="Arial" charset="0"/>
                <a:ea typeface="+mn-ea"/>
                <a:cs typeface="+mn-cs"/>
              </a:rPr>
              <a:t> </a:t>
            </a:r>
          </a:p>
          <a:p>
            <a:pPr marL="0" marR="0" indent="0" algn="l" defTabSz="914400" rtl="0" eaLnBrk="0" fontAlgn="base" latinLnBrk="0" hangingPunct="0">
              <a:lnSpc>
                <a:spcPct val="100000"/>
              </a:lnSpc>
              <a:spcBef>
                <a:spcPct val="0"/>
              </a:spcBef>
              <a:spcAft>
                <a:spcPct val="60000"/>
              </a:spcAft>
              <a:buClrTx/>
              <a:buSzTx/>
              <a:buFontTx/>
              <a:buNone/>
              <a:tabLst/>
              <a:defRPr/>
            </a:pPr>
            <a:endParaRPr lang="en-US" sz="10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0"/>
              </a:spcBef>
              <a:spcAft>
                <a:spcPct val="60000"/>
              </a:spcAft>
              <a:buClrTx/>
              <a:buSzTx/>
              <a:buFontTx/>
              <a:buNone/>
              <a:tabLst/>
              <a:defRPr/>
            </a:pPr>
            <a:r>
              <a:rPr lang="en-US" sz="1000" kern="1200" dirty="0" smtClean="0">
                <a:solidFill>
                  <a:schemeClr val="tx1"/>
                </a:solidFill>
                <a:effectLst/>
                <a:latin typeface="Arial" charset="0"/>
                <a:ea typeface="+mn-ea"/>
                <a:cs typeface="+mn-cs"/>
              </a:rPr>
              <a:t>Note: SQL Server also provides a GROUPING function (not discussed in this lesson), which only accepts one input to return a bit. See GROUPING (Transact-SQL) in Books Online: http://go.microsoft.com/fwlink/?LinkId=242974</a:t>
            </a:r>
          </a:p>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44131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p:txBody>
          <a:bodyPr/>
          <a:lstStyle/>
          <a:p>
            <a:r>
              <a:rPr lang="en-US" dirty="0" smtClean="0"/>
              <a:t>Module 14: Pivoting and Grouping Sets</a:t>
            </a:r>
          </a:p>
        </p:txBody>
      </p:sp>
      <p:sp>
        <p:nvSpPr>
          <p:cNvPr id="26627" name="Rectangle 3"/>
          <p:cNvSpPr>
            <a:spLocks noGrp="1" noChangeArrowheads="1"/>
          </p:cNvSpPr>
          <p:nvPr>
            <p:ph type="dt" sz="quarter" idx="1"/>
          </p:nvPr>
        </p:nvSpPr>
        <p:spPr/>
        <p:txBody>
          <a:bodyPr/>
          <a:lstStyle/>
          <a:p>
            <a:pPr>
              <a:defRPr/>
            </a:pPr>
            <a:r>
              <a:rPr lang="en-US" dirty="0" smtClean="0"/>
              <a:t>Course 10774A</a:t>
            </a:r>
          </a:p>
        </p:txBody>
      </p:sp>
      <p:sp>
        <p:nvSpPr>
          <p:cNvPr id="26628" name="Rectangle 7"/>
          <p:cNvSpPr>
            <a:spLocks noGrp="1" noChangeArrowheads="1"/>
          </p:cNvSpPr>
          <p:nvPr>
            <p:ph type="sldNum" sz="quarter" idx="5"/>
          </p:nvPr>
        </p:nvSpPr>
        <p:spPr/>
        <p:txBody>
          <a:bodyPr/>
          <a:lstStyle/>
          <a:p>
            <a:pPr>
              <a:defRPr/>
            </a:pPr>
            <a:fld id="{37AF9E3C-FEAF-41D5-B9E9-4DA2319810F3}" type="slidenum">
              <a:rPr lang="en-US" smtClean="0"/>
              <a:pPr>
                <a:defRPr/>
              </a:pPr>
              <a:t>14</a:t>
            </a:fld>
            <a:endParaRPr lang="en-US" dirty="0" smtClean="0"/>
          </a:p>
        </p:txBody>
      </p:sp>
      <p:sp>
        <p:nvSpPr>
          <p:cNvPr id="24581" name="Rectangle 2"/>
          <p:cNvSpPr>
            <a:spLocks noGrp="1" noRot="1" noChangeAspect="1" noChangeArrowheads="1" noTextEdit="1"/>
          </p:cNvSpPr>
          <p:nvPr>
            <p:ph type="sldImg"/>
          </p:nvPr>
        </p:nvSpPr>
        <p:spPr>
          <a:xfrm>
            <a:off x="4441825" y="87313"/>
            <a:ext cx="2452688" cy="1839912"/>
          </a:xfrm>
          <a:ln/>
        </p:spPr>
      </p:sp>
      <p:sp>
        <p:nvSpPr>
          <p:cNvPr id="24582" name="Rectangle 3"/>
          <p:cNvSpPr>
            <a:spLocks noGrp="1" noChangeArrowheads="1"/>
          </p:cNvSpPr>
          <p:nvPr>
            <p:ph type="body" idx="1"/>
          </p:nvPr>
        </p:nvSpPr>
        <p:spPr>
          <a:xfrm>
            <a:off x="700088" y="2159000"/>
            <a:ext cx="5800725" cy="6440488"/>
          </a:xfrm>
          <a:noFill/>
          <a:ln/>
        </p:spPr>
        <p:txBody>
          <a:bodyPr/>
          <a:lstStyle/>
          <a:p>
            <a:r>
              <a:rPr lang="en-US" sz="1000" b="1" kern="1200" dirty="0" smtClean="0">
                <a:solidFill>
                  <a:schemeClr val="tx1"/>
                </a:solidFill>
                <a:effectLst/>
                <a:latin typeface="Arial" charset="0"/>
                <a:ea typeface="+mn-ea"/>
                <a:cs typeface="+mn-cs"/>
              </a:rPr>
              <a:t>Demonstration Steps</a:t>
            </a:r>
          </a:p>
          <a:p>
            <a:pPr marL="228600" lvl="0" indent="-228600">
              <a:buFont typeface="+mj-lt"/>
              <a:buAutoNum type="arabicPeriod"/>
            </a:pPr>
            <a:r>
              <a:rPr lang="en-US" sz="1000" kern="1200" dirty="0" smtClean="0">
                <a:solidFill>
                  <a:schemeClr val="tx1"/>
                </a:solidFill>
                <a:effectLst/>
                <a:latin typeface="Arial" charset="0"/>
                <a:ea typeface="+mn-ea"/>
                <a:cs typeface="+mn-cs"/>
              </a:rPr>
              <a:t>On the virtual machine, click </a:t>
            </a:r>
            <a:r>
              <a:rPr lang="en-US" sz="1000" b="1" kern="1200" dirty="0" smtClean="0">
                <a:solidFill>
                  <a:schemeClr val="tx1"/>
                </a:solidFill>
                <a:effectLst/>
                <a:latin typeface="Arial" charset="0"/>
                <a:ea typeface="+mn-ea"/>
                <a:cs typeface="+mn-cs"/>
              </a:rPr>
              <a:t>Start</a:t>
            </a:r>
            <a:r>
              <a:rPr lang="en-US" sz="1000" kern="1200" dirty="0" smtClean="0">
                <a:solidFill>
                  <a:schemeClr val="tx1"/>
                </a:solidFill>
                <a:effectLst/>
                <a:latin typeface="Arial" charset="0"/>
                <a:ea typeface="+mn-ea"/>
                <a:cs typeface="+mn-cs"/>
              </a:rPr>
              <a:t>, click </a:t>
            </a:r>
            <a:r>
              <a:rPr lang="en-US" sz="1000" b="1" kern="1200" dirty="0" smtClean="0">
                <a:solidFill>
                  <a:schemeClr val="tx1"/>
                </a:solidFill>
                <a:effectLst/>
                <a:latin typeface="Arial" charset="0"/>
                <a:ea typeface="+mn-ea"/>
                <a:cs typeface="+mn-cs"/>
              </a:rPr>
              <a:t>All Programs</a:t>
            </a:r>
            <a:r>
              <a:rPr lang="en-US" sz="1000" kern="1200" dirty="0" smtClean="0">
                <a:solidFill>
                  <a:schemeClr val="tx1"/>
                </a:solidFill>
                <a:effectLst/>
                <a:latin typeface="Arial" charset="0"/>
                <a:ea typeface="+mn-ea"/>
                <a:cs typeface="+mn-cs"/>
              </a:rPr>
              <a:t>, click </a:t>
            </a:r>
            <a:r>
              <a:rPr lang="en-US" sz="1000" b="1" kern="1200" dirty="0" smtClean="0">
                <a:solidFill>
                  <a:schemeClr val="tx1"/>
                </a:solidFill>
                <a:effectLst/>
                <a:latin typeface="Arial" charset="0"/>
                <a:ea typeface="+mn-ea"/>
                <a:cs typeface="+mn-cs"/>
              </a:rPr>
              <a:t>Microsoft SQL Server 2012</a:t>
            </a:r>
            <a:r>
              <a:rPr lang="en-US" sz="1000" kern="1200" dirty="0" smtClean="0">
                <a:solidFill>
                  <a:schemeClr val="tx1"/>
                </a:solidFill>
                <a:effectLst/>
                <a:latin typeface="Arial" charset="0"/>
                <a:ea typeface="+mn-ea"/>
                <a:cs typeface="+mn-cs"/>
              </a:rPr>
              <a:t>, and click </a:t>
            </a:r>
            <a:r>
              <a:rPr lang="en-US" sz="1000" b="1" kern="1200" dirty="0" smtClean="0">
                <a:solidFill>
                  <a:schemeClr val="tx1"/>
                </a:solidFill>
                <a:effectLst/>
                <a:latin typeface="Arial" charset="0"/>
                <a:ea typeface="+mn-ea"/>
                <a:cs typeface="+mn-cs"/>
              </a:rPr>
              <a:t>SQL Server Management Studio</a:t>
            </a:r>
            <a:r>
              <a:rPr lang="en-US" sz="1000" kern="1200" dirty="0" smtClean="0">
                <a:solidFill>
                  <a:schemeClr val="tx1"/>
                </a:solidFill>
                <a:effectLst/>
                <a:latin typeface="Arial" charset="0"/>
                <a:ea typeface="+mn-ea"/>
                <a:cs typeface="+mn-cs"/>
              </a:rPr>
              <a:t>. In the </a:t>
            </a:r>
            <a:r>
              <a:rPr lang="en-US" sz="1000" b="1" kern="1200" dirty="0" smtClean="0">
                <a:solidFill>
                  <a:schemeClr val="tx1"/>
                </a:solidFill>
                <a:effectLst/>
                <a:latin typeface="Arial" charset="0"/>
                <a:ea typeface="+mn-ea"/>
                <a:cs typeface="+mn-cs"/>
              </a:rPr>
              <a:t>Connect to Server</a:t>
            </a:r>
            <a:r>
              <a:rPr lang="en-US" sz="1000" kern="1200" dirty="0" smtClean="0">
                <a:solidFill>
                  <a:schemeClr val="tx1"/>
                </a:solidFill>
                <a:effectLst/>
                <a:latin typeface="Arial" charset="0"/>
                <a:ea typeface="+mn-ea"/>
                <a:cs typeface="+mn-cs"/>
              </a:rPr>
              <a:t> window, type </a:t>
            </a:r>
            <a:r>
              <a:rPr lang="en-US" sz="1000" b="1" kern="1200" dirty="0" smtClean="0">
                <a:solidFill>
                  <a:schemeClr val="tx1"/>
                </a:solidFill>
                <a:effectLst/>
                <a:latin typeface="Arial" charset="0"/>
                <a:ea typeface="+mn-ea"/>
                <a:cs typeface="+mn-cs"/>
              </a:rPr>
              <a:t>Proseware</a:t>
            </a:r>
            <a:r>
              <a:rPr lang="en-US" sz="1000" kern="1200" dirty="0" smtClean="0">
                <a:solidFill>
                  <a:schemeClr val="tx1"/>
                </a:solidFill>
                <a:effectLst/>
                <a:latin typeface="Arial" charset="0"/>
                <a:ea typeface="+mn-ea"/>
                <a:cs typeface="+mn-cs"/>
              </a:rPr>
              <a:t> in the </a:t>
            </a:r>
            <a:r>
              <a:rPr lang="en-US" sz="1000" b="1" kern="1200" dirty="0" smtClean="0">
                <a:solidFill>
                  <a:schemeClr val="tx1"/>
                </a:solidFill>
                <a:effectLst/>
                <a:latin typeface="Arial" charset="0"/>
                <a:ea typeface="+mn-ea"/>
                <a:cs typeface="+mn-cs"/>
              </a:rPr>
              <a:t>Server name</a:t>
            </a:r>
            <a:r>
              <a:rPr lang="en-US" sz="1000" kern="1200" dirty="0" smtClean="0">
                <a:solidFill>
                  <a:schemeClr val="tx1"/>
                </a:solidFill>
                <a:effectLst/>
                <a:latin typeface="Arial" charset="0"/>
                <a:ea typeface="+mn-ea"/>
                <a:cs typeface="+mn-cs"/>
              </a:rPr>
              <a:t> text box and click </a:t>
            </a:r>
            <a:r>
              <a:rPr lang="en-US" sz="1000" b="1" kern="1200" dirty="0" smtClean="0">
                <a:solidFill>
                  <a:schemeClr val="tx1"/>
                </a:solidFill>
                <a:effectLst/>
                <a:latin typeface="Arial" charset="0"/>
                <a:ea typeface="+mn-ea"/>
                <a:cs typeface="+mn-cs"/>
              </a:rPr>
              <a:t>Connect</a:t>
            </a:r>
            <a:r>
              <a:rPr lang="en-US" sz="1000" kern="1200" dirty="0" smtClean="0">
                <a:solidFill>
                  <a:schemeClr val="tx1"/>
                </a:solidFill>
                <a:effectLst/>
                <a:latin typeface="Arial" charset="0"/>
                <a:ea typeface="+mn-ea"/>
                <a:cs typeface="+mn-cs"/>
              </a:rPr>
              <a:t>. On the </a:t>
            </a:r>
            <a:r>
              <a:rPr lang="en-US" sz="1000" b="1" kern="1200" dirty="0" smtClean="0">
                <a:solidFill>
                  <a:schemeClr val="tx1"/>
                </a:solidFill>
                <a:effectLst/>
                <a:latin typeface="Arial" charset="0"/>
                <a:ea typeface="+mn-ea"/>
                <a:cs typeface="+mn-cs"/>
              </a:rPr>
              <a:t>File</a:t>
            </a:r>
            <a:r>
              <a:rPr lang="en-US" sz="1000" kern="1200" dirty="0" smtClean="0">
                <a:solidFill>
                  <a:schemeClr val="tx1"/>
                </a:solidFill>
                <a:effectLst/>
                <a:latin typeface="Arial" charset="0"/>
                <a:ea typeface="+mn-ea"/>
                <a:cs typeface="+mn-cs"/>
              </a:rPr>
              <a:t> menu, click </a:t>
            </a:r>
            <a:r>
              <a:rPr lang="en-US" sz="1000" b="1" kern="1200" dirty="0" smtClean="0">
                <a:solidFill>
                  <a:schemeClr val="tx1"/>
                </a:solidFill>
                <a:effectLst/>
                <a:latin typeface="Arial" charset="0"/>
                <a:ea typeface="+mn-ea"/>
                <a:cs typeface="+mn-cs"/>
              </a:rPr>
              <a:t>Open</a:t>
            </a:r>
            <a:r>
              <a:rPr lang="en-US" sz="1000" kern="1200" dirty="0" smtClean="0">
                <a:solidFill>
                  <a:schemeClr val="tx1"/>
                </a:solidFill>
                <a:effectLst/>
                <a:latin typeface="Arial" charset="0"/>
                <a:ea typeface="+mn-ea"/>
                <a:cs typeface="+mn-cs"/>
              </a:rPr>
              <a:t> and click </a:t>
            </a:r>
            <a:r>
              <a:rPr lang="en-US" sz="1000" b="1" kern="1200" dirty="0" smtClean="0">
                <a:solidFill>
                  <a:schemeClr val="tx1"/>
                </a:solidFill>
                <a:effectLst/>
                <a:latin typeface="Arial" charset="0"/>
                <a:ea typeface="+mn-ea"/>
                <a:cs typeface="+mn-cs"/>
              </a:rPr>
              <a:t>Project/Solution</a:t>
            </a:r>
            <a:r>
              <a:rPr lang="en-US" sz="1000" kern="1200" dirty="0" smtClean="0">
                <a:solidFill>
                  <a:schemeClr val="tx1"/>
                </a:solidFill>
                <a:effectLst/>
                <a:latin typeface="Arial" charset="0"/>
                <a:ea typeface="+mn-ea"/>
                <a:cs typeface="+mn-cs"/>
              </a:rPr>
              <a:t>. Navigate to F:\10774A_Labs\10774A_14_PRJ\10774A_14_PRJ.ssmssln and click </a:t>
            </a:r>
            <a:r>
              <a:rPr lang="en-US" sz="1000" b="1" kern="1200" dirty="0" smtClean="0">
                <a:solidFill>
                  <a:schemeClr val="tx1"/>
                </a:solidFill>
                <a:effectLst/>
                <a:latin typeface="Arial" charset="0"/>
                <a:ea typeface="+mn-ea"/>
                <a:cs typeface="+mn-cs"/>
              </a:rPr>
              <a:t>Open</a:t>
            </a:r>
            <a:r>
              <a:rPr lang="en-US" sz="1000" kern="1200" dirty="0" smtClean="0">
                <a:solidFill>
                  <a:schemeClr val="tx1"/>
                </a:solidFill>
                <a:effectLst/>
                <a:latin typeface="Arial" charset="0"/>
                <a:ea typeface="+mn-ea"/>
                <a:cs typeface="+mn-cs"/>
              </a:rPr>
              <a:t>.</a:t>
            </a:r>
          </a:p>
          <a:p>
            <a:pPr marL="228600" lvl="0" indent="-228600">
              <a:buFont typeface="+mj-lt"/>
              <a:buAutoNum type="arabicPeriod"/>
            </a:pPr>
            <a:r>
              <a:rPr lang="en-US" sz="1000" kern="1200" dirty="0" smtClean="0">
                <a:solidFill>
                  <a:schemeClr val="tx1"/>
                </a:solidFill>
                <a:effectLst/>
                <a:latin typeface="Arial" charset="0"/>
                <a:ea typeface="+mn-ea"/>
                <a:cs typeface="+mn-cs"/>
              </a:rPr>
              <a:t>On the </a:t>
            </a:r>
            <a:r>
              <a:rPr lang="en-US" sz="1000" b="1" kern="1200" dirty="0" smtClean="0">
                <a:solidFill>
                  <a:schemeClr val="tx1"/>
                </a:solidFill>
                <a:effectLst/>
                <a:latin typeface="Arial" charset="0"/>
                <a:ea typeface="+mn-ea"/>
                <a:cs typeface="+mn-cs"/>
              </a:rPr>
              <a:t>View</a:t>
            </a:r>
            <a:r>
              <a:rPr lang="en-US" sz="1000" kern="1200" dirty="0" smtClean="0">
                <a:solidFill>
                  <a:schemeClr val="tx1"/>
                </a:solidFill>
                <a:effectLst/>
                <a:latin typeface="Arial" charset="0"/>
                <a:ea typeface="+mn-ea"/>
                <a:cs typeface="+mn-cs"/>
              </a:rPr>
              <a:t> menu, click </a:t>
            </a:r>
            <a:r>
              <a:rPr lang="en-US" sz="1000" b="1" kern="1200" dirty="0" smtClean="0">
                <a:solidFill>
                  <a:schemeClr val="tx1"/>
                </a:solidFill>
                <a:effectLst/>
                <a:latin typeface="Arial" charset="0"/>
                <a:ea typeface="+mn-ea"/>
                <a:cs typeface="+mn-cs"/>
              </a:rPr>
              <a:t>Solution Explorer</a:t>
            </a:r>
            <a:r>
              <a:rPr lang="en-US" sz="1000" kern="1200" dirty="0" smtClean="0">
                <a:solidFill>
                  <a:schemeClr val="tx1"/>
                </a:solidFill>
                <a:effectLst/>
                <a:latin typeface="Arial" charset="0"/>
                <a:ea typeface="+mn-ea"/>
                <a:cs typeface="+mn-cs"/>
              </a:rPr>
              <a:t>. </a:t>
            </a:r>
          </a:p>
          <a:p>
            <a:pPr marL="228600" lvl="0" indent="-228600">
              <a:buFont typeface="+mj-lt"/>
              <a:buAutoNum type="arabicPeriod"/>
            </a:pPr>
            <a:r>
              <a:rPr lang="en-US" sz="1000" kern="1200" dirty="0" smtClean="0">
                <a:solidFill>
                  <a:schemeClr val="tx1"/>
                </a:solidFill>
                <a:effectLst/>
                <a:latin typeface="Arial" charset="0"/>
                <a:ea typeface="+mn-ea"/>
                <a:cs typeface="+mn-cs"/>
              </a:rPr>
              <a:t>Open the 21 – Demonstration B.sql script file.</a:t>
            </a:r>
          </a:p>
          <a:p>
            <a:pPr marL="228600" indent="-228600">
              <a:buFont typeface="+mj-lt"/>
              <a:buAutoNum type="arabicPeriod"/>
            </a:pPr>
            <a:r>
              <a:rPr lang="en-US" sz="1000" kern="1200" dirty="0" smtClean="0">
                <a:solidFill>
                  <a:schemeClr val="tx1"/>
                </a:solidFill>
                <a:effectLst/>
                <a:latin typeface="Arial" charset="0"/>
                <a:ea typeface="+mn-ea"/>
                <a:cs typeface="+mn-cs"/>
              </a:rPr>
              <a:t>Follow the instructions contained within the comments of the script file.</a:t>
            </a:r>
            <a:endParaRPr lang="en-US" dirty="0" smtClean="0"/>
          </a:p>
        </p:txBody>
      </p:sp>
    </p:spTree>
    <p:extLst>
      <p:ext uri="{BB962C8B-B14F-4D97-AF65-F5344CB8AC3E}">
        <p14:creationId xmlns:p14="http://schemas.microsoft.com/office/powerpoint/2010/main" val="287075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p:txBody>
          <a:bodyPr/>
          <a:lstStyle/>
          <a:p>
            <a:r>
              <a:rPr lang="en-US" dirty="0" smtClean="0"/>
              <a:t>Module 14: Pivoting and Grouping Sets</a:t>
            </a:r>
          </a:p>
        </p:txBody>
      </p:sp>
      <p:sp>
        <p:nvSpPr>
          <p:cNvPr id="29699" name="Rectangle 3"/>
          <p:cNvSpPr>
            <a:spLocks noGrp="1" noChangeArrowheads="1"/>
          </p:cNvSpPr>
          <p:nvPr>
            <p:ph type="dt" sz="quarter" idx="1"/>
          </p:nvPr>
        </p:nvSpPr>
        <p:spPr/>
        <p:txBody>
          <a:bodyPr/>
          <a:lstStyle/>
          <a:p>
            <a:pPr>
              <a:defRPr/>
            </a:pPr>
            <a:r>
              <a:rPr lang="en-US" dirty="0" smtClean="0"/>
              <a:t>Course 10774A</a:t>
            </a:r>
          </a:p>
        </p:txBody>
      </p:sp>
      <p:sp>
        <p:nvSpPr>
          <p:cNvPr id="29700" name="Rectangle 7"/>
          <p:cNvSpPr>
            <a:spLocks noGrp="1" noChangeArrowheads="1"/>
          </p:cNvSpPr>
          <p:nvPr>
            <p:ph type="sldNum" sz="quarter" idx="5"/>
          </p:nvPr>
        </p:nvSpPr>
        <p:spPr/>
        <p:txBody>
          <a:bodyPr/>
          <a:lstStyle/>
          <a:p>
            <a:pPr>
              <a:defRPr/>
            </a:pPr>
            <a:fld id="{7A6C0C32-33B8-4170-9221-448B81B1BED0}" type="slidenum">
              <a:rPr lang="en-US" smtClean="0"/>
              <a:pPr>
                <a:defRPr/>
              </a:pPr>
              <a:t>15</a:t>
            </a:fld>
            <a:endParaRPr lang="en-US" dirty="0" smtClean="0"/>
          </a:p>
        </p:txBody>
      </p:sp>
      <p:sp>
        <p:nvSpPr>
          <p:cNvPr id="27653" name="Rectangle 2"/>
          <p:cNvSpPr>
            <a:spLocks noGrp="1" noRot="1" noChangeAspect="1" noChangeArrowheads="1" noTextEdit="1"/>
          </p:cNvSpPr>
          <p:nvPr>
            <p:ph type="sldImg"/>
          </p:nvPr>
        </p:nvSpPr>
        <p:spPr>
          <a:xfrm>
            <a:off x="4373563" y="85725"/>
            <a:ext cx="2528887" cy="1897063"/>
          </a:xfrm>
          <a:ln/>
        </p:spPr>
      </p:sp>
      <p:sp>
        <p:nvSpPr>
          <p:cNvPr id="27654" name="Rectangle 855042"/>
          <p:cNvSpPr>
            <a:spLocks noGrp="1" noChangeArrowheads="1"/>
          </p:cNvSpPr>
          <p:nvPr>
            <p:ph type="body" idx="1"/>
          </p:nvPr>
        </p:nvSpPr>
        <p:spPr>
          <a:xfrm>
            <a:off x="361950" y="2266950"/>
            <a:ext cx="6286500" cy="4678363"/>
          </a:xfrm>
          <a:noFill/>
          <a:ln/>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r>
              <a:rPr lang="en-US" b="1" baseline="0" dirty="0" smtClean="0"/>
              <a:t>Remind students that without an ORDER BY, the lab exercises may return results in different order than the supplied lab answers. If they want to check results, they can add an ORDER BY clause both to their solution and the provided solution. This will affect all labs!</a:t>
            </a:r>
          </a:p>
          <a:p>
            <a:pPr eaLnBrk="1" hangingPunct="1"/>
            <a:endParaRPr lang="en-US" dirty="0" smtClean="0"/>
          </a:p>
        </p:txBody>
      </p:sp>
    </p:spTree>
    <p:extLst>
      <p:ext uri="{BB962C8B-B14F-4D97-AF65-F5344CB8AC3E}">
        <p14:creationId xmlns:p14="http://schemas.microsoft.com/office/powerpoint/2010/main" val="3565338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p:txBody>
          <a:bodyPr/>
          <a:lstStyle/>
          <a:p>
            <a:r>
              <a:rPr lang="en-US" dirty="0" smtClean="0"/>
              <a:t>Module 14: Pivoting and Grouping Sets</a:t>
            </a:r>
          </a:p>
        </p:txBody>
      </p:sp>
      <p:sp>
        <p:nvSpPr>
          <p:cNvPr id="30723" name="Rectangle 3"/>
          <p:cNvSpPr>
            <a:spLocks noGrp="1" noChangeArrowheads="1"/>
          </p:cNvSpPr>
          <p:nvPr>
            <p:ph type="dt" sz="quarter" idx="1"/>
          </p:nvPr>
        </p:nvSpPr>
        <p:spPr/>
        <p:txBody>
          <a:bodyPr/>
          <a:lstStyle/>
          <a:p>
            <a:pPr>
              <a:defRPr/>
            </a:pPr>
            <a:r>
              <a:rPr lang="en-US" dirty="0" smtClean="0"/>
              <a:t>Course 10774A</a:t>
            </a:r>
          </a:p>
        </p:txBody>
      </p:sp>
      <p:sp>
        <p:nvSpPr>
          <p:cNvPr id="30724" name="Rectangle 7"/>
          <p:cNvSpPr>
            <a:spLocks noGrp="1" noChangeArrowheads="1"/>
          </p:cNvSpPr>
          <p:nvPr>
            <p:ph type="sldNum" sz="quarter" idx="5"/>
          </p:nvPr>
        </p:nvSpPr>
        <p:spPr/>
        <p:txBody>
          <a:bodyPr/>
          <a:lstStyle/>
          <a:p>
            <a:pPr>
              <a:defRPr/>
            </a:pPr>
            <a:fld id="{6EC82D03-7CD6-46E4-9A3B-7556520CB249}" type="slidenum">
              <a:rPr lang="en-US" smtClean="0"/>
              <a:pPr>
                <a:defRPr/>
              </a:pPr>
              <a:t>16</a:t>
            </a:fld>
            <a:endParaRPr lang="en-US" dirty="0" smtClean="0"/>
          </a:p>
        </p:txBody>
      </p:sp>
      <p:sp>
        <p:nvSpPr>
          <p:cNvPr id="28677" name="Rectangle 2"/>
          <p:cNvSpPr>
            <a:spLocks noGrp="1" noRot="1" noChangeAspect="1" noChangeArrowheads="1" noTextEdit="1"/>
          </p:cNvSpPr>
          <p:nvPr>
            <p:ph type="sldImg"/>
          </p:nvPr>
        </p:nvSpPr>
        <p:spPr>
          <a:xfrm>
            <a:off x="4333875" y="84138"/>
            <a:ext cx="2573338" cy="1930400"/>
          </a:xfrm>
          <a:ln/>
        </p:spPr>
      </p:sp>
      <p:sp>
        <p:nvSpPr>
          <p:cNvPr id="28678" name="Rectangle 4"/>
          <p:cNvSpPr>
            <a:spLocks noGrp="1" noChangeArrowheads="1"/>
          </p:cNvSpPr>
          <p:nvPr>
            <p:ph type="body" idx="1"/>
          </p:nvPr>
        </p:nvSpPr>
        <p:spPr>
          <a:xfrm>
            <a:off x="314325" y="2268538"/>
            <a:ext cx="6286500" cy="6759575"/>
          </a:xfrm>
          <a:noFill/>
          <a:ln/>
        </p:spPr>
        <p:txBody>
          <a:bodyPr/>
          <a:lstStyle/>
          <a:p>
            <a:pPr eaLnBrk="1" hangingPunct="1"/>
            <a:endParaRPr lang="en-US" dirty="0" smtClean="0"/>
          </a:p>
        </p:txBody>
      </p:sp>
    </p:spTree>
    <p:extLst>
      <p:ext uri="{BB962C8B-B14F-4D97-AF65-F5344CB8AC3E}">
        <p14:creationId xmlns:p14="http://schemas.microsoft.com/office/powerpoint/2010/main" val="342127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p:txBody>
          <a:bodyPr/>
          <a:lstStyle/>
          <a:p>
            <a:r>
              <a:rPr lang="en-US" dirty="0" smtClean="0"/>
              <a:t>Module 14: Pivoting and Grouping Sets</a:t>
            </a:r>
          </a:p>
        </p:txBody>
      </p:sp>
      <p:sp>
        <p:nvSpPr>
          <p:cNvPr id="34819" name="Rectangle 3"/>
          <p:cNvSpPr>
            <a:spLocks noGrp="1" noChangeArrowheads="1"/>
          </p:cNvSpPr>
          <p:nvPr>
            <p:ph type="dt" sz="quarter" idx="1"/>
          </p:nvPr>
        </p:nvSpPr>
        <p:spPr/>
        <p:txBody>
          <a:bodyPr/>
          <a:lstStyle/>
          <a:p>
            <a:pPr>
              <a:defRPr/>
            </a:pPr>
            <a:r>
              <a:rPr lang="en-US" dirty="0" smtClean="0"/>
              <a:t>Course 10774A</a:t>
            </a:r>
          </a:p>
        </p:txBody>
      </p:sp>
      <p:sp>
        <p:nvSpPr>
          <p:cNvPr id="34820" name="Rectangle 7"/>
          <p:cNvSpPr>
            <a:spLocks noGrp="1" noChangeArrowheads="1"/>
          </p:cNvSpPr>
          <p:nvPr>
            <p:ph type="sldNum" sz="quarter" idx="5"/>
          </p:nvPr>
        </p:nvSpPr>
        <p:spPr/>
        <p:txBody>
          <a:bodyPr/>
          <a:lstStyle/>
          <a:p>
            <a:pPr>
              <a:defRPr/>
            </a:pPr>
            <a:fld id="{C32A0491-C27A-4143-86E5-4142681B0DED}" type="slidenum">
              <a:rPr lang="en-US" smtClean="0"/>
              <a:pPr>
                <a:defRPr/>
              </a:pPr>
              <a:t>17</a:t>
            </a:fld>
            <a:endParaRPr lang="en-US" dirty="0" smtClean="0"/>
          </a:p>
        </p:txBody>
      </p:sp>
      <p:sp>
        <p:nvSpPr>
          <p:cNvPr id="32773" name="Rectangle 2"/>
          <p:cNvSpPr>
            <a:spLocks noGrp="1" noRot="1" noChangeAspect="1" noChangeArrowheads="1" noTextEdit="1"/>
          </p:cNvSpPr>
          <p:nvPr>
            <p:ph type="sldImg"/>
          </p:nvPr>
        </p:nvSpPr>
        <p:spPr>
          <a:xfrm>
            <a:off x="4416425" y="76200"/>
            <a:ext cx="2466975" cy="1849438"/>
          </a:xfrm>
          <a:ln/>
        </p:spPr>
      </p:sp>
      <p:sp>
        <p:nvSpPr>
          <p:cNvPr id="32774" name="Rectangle 4"/>
          <p:cNvSpPr>
            <a:spLocks noGrp="1" noChangeArrowheads="1"/>
          </p:cNvSpPr>
          <p:nvPr>
            <p:ph type="body" idx="1"/>
          </p:nvPr>
        </p:nvSpPr>
        <p:spPr>
          <a:xfrm>
            <a:off x="314325" y="2128838"/>
            <a:ext cx="6286500" cy="6659562"/>
          </a:xfrm>
          <a:noFill/>
          <a:ln/>
        </p:spPr>
        <p:txBody>
          <a:bodyPr/>
          <a:lstStyle/>
          <a:p>
            <a:pPr eaLnBrk="1" hangingPunct="1"/>
            <a:r>
              <a:rPr lang="en-US" altLang="ko-KR" b="1" dirty="0" smtClean="0">
                <a:ea typeface="굴림" pitchFamily="34" charset="-127"/>
              </a:rPr>
              <a:t>Review Questions</a:t>
            </a:r>
          </a:p>
          <a:p>
            <a:pPr marL="228600" lvl="0" indent="-228600">
              <a:buFont typeface="+mj-lt"/>
              <a:buAutoNum type="arabicPeriod"/>
            </a:pPr>
            <a:r>
              <a:rPr lang="en-US" sz="1000" b="0" kern="1200" dirty="0" smtClean="0">
                <a:solidFill>
                  <a:schemeClr val="tx1"/>
                </a:solidFill>
                <a:effectLst/>
                <a:latin typeface="Arial" charset="0"/>
                <a:ea typeface="+mn-ea"/>
                <a:cs typeface="+mn-cs"/>
              </a:rPr>
              <a:t>Once a dataset has been pivoted with aggregation, can the original detail rows be restored with an unpivot operation? </a:t>
            </a:r>
            <a:br>
              <a:rPr lang="en-US" sz="1000" b="0" kern="1200" dirty="0" smtClean="0">
                <a:solidFill>
                  <a:schemeClr val="tx1"/>
                </a:solidFill>
                <a:effectLst/>
                <a:latin typeface="Arial" charset="0"/>
                <a:ea typeface="+mn-ea"/>
                <a:cs typeface="+mn-cs"/>
              </a:rPr>
            </a:br>
            <a:r>
              <a:rPr lang="en-US" sz="1000" b="1" kern="1200" dirty="0" smtClean="0">
                <a:solidFill>
                  <a:schemeClr val="tx1"/>
                </a:solidFill>
                <a:effectLst/>
                <a:latin typeface="Arial" charset="0"/>
                <a:ea typeface="+mn-ea"/>
                <a:cs typeface="+mn-cs"/>
              </a:rPr>
              <a:t>No,</a:t>
            </a:r>
            <a:r>
              <a:rPr lang="en-US" sz="1000" b="1" kern="1200" baseline="0" dirty="0" smtClean="0">
                <a:solidFill>
                  <a:schemeClr val="tx1"/>
                </a:solidFill>
                <a:effectLst/>
                <a:latin typeface="Arial" charset="0"/>
                <a:ea typeface="+mn-ea"/>
                <a:cs typeface="+mn-cs"/>
              </a:rPr>
              <a:t> the original detail is lost during aggregation.</a:t>
            </a:r>
            <a:endParaRPr lang="en-US" sz="1000" b="1" kern="1200" dirty="0" smtClean="0">
              <a:solidFill>
                <a:schemeClr val="tx1"/>
              </a:solidFill>
              <a:effectLst/>
              <a:latin typeface="Arial" charset="0"/>
              <a:ea typeface="+mn-ea"/>
              <a:cs typeface="+mn-cs"/>
            </a:endParaRPr>
          </a:p>
          <a:p>
            <a:pPr marL="228600" lvl="0" indent="-228600">
              <a:buFont typeface="+mj-lt"/>
              <a:buAutoNum type="arabicPeriod"/>
            </a:pPr>
            <a:r>
              <a:rPr lang="en-US" sz="1000" b="0" kern="1200" dirty="0" smtClean="0">
                <a:solidFill>
                  <a:schemeClr val="tx1"/>
                </a:solidFill>
                <a:effectLst/>
                <a:latin typeface="Arial" charset="0"/>
                <a:ea typeface="+mn-ea"/>
                <a:cs typeface="+mn-cs"/>
              </a:rPr>
              <a:t>What are the possible sources of NULLs returned by a query using grouping sets to create aggregations? </a:t>
            </a:r>
            <a:br>
              <a:rPr lang="en-US" sz="1000" b="0" kern="1200" dirty="0" smtClean="0">
                <a:solidFill>
                  <a:schemeClr val="tx1"/>
                </a:solidFill>
                <a:effectLst/>
                <a:latin typeface="Arial" charset="0"/>
                <a:ea typeface="+mn-ea"/>
                <a:cs typeface="+mn-cs"/>
              </a:rPr>
            </a:br>
            <a:r>
              <a:rPr lang="en-US" sz="1000" b="1" kern="1200" dirty="0" smtClean="0">
                <a:solidFill>
                  <a:schemeClr val="tx1"/>
                </a:solidFill>
                <a:effectLst/>
                <a:latin typeface="Arial" charset="0"/>
                <a:ea typeface="+mn-ea"/>
                <a:cs typeface="+mn-cs"/>
              </a:rPr>
              <a:t>NULLs</a:t>
            </a:r>
            <a:r>
              <a:rPr lang="en-US" sz="1000" b="1" kern="1200" baseline="0" dirty="0" smtClean="0">
                <a:solidFill>
                  <a:schemeClr val="tx1"/>
                </a:solidFill>
                <a:effectLst/>
                <a:latin typeface="Arial" charset="0"/>
                <a:ea typeface="+mn-ea"/>
                <a:cs typeface="+mn-cs"/>
              </a:rPr>
              <a:t> might be present in the underlying source data, or may be placeholders for rows that do not participate in the group member.</a:t>
            </a:r>
            <a:endParaRPr lang="en-US" sz="1000" b="1" kern="1200" dirty="0" smtClean="0">
              <a:solidFill>
                <a:schemeClr val="tx1"/>
              </a:solidFill>
              <a:effectLst/>
              <a:latin typeface="Arial" charset="0"/>
              <a:ea typeface="+mn-ea"/>
              <a:cs typeface="+mn-cs"/>
            </a:endParaRPr>
          </a:p>
          <a:p>
            <a:pPr marL="228600" lvl="0" indent="-228600">
              <a:buFont typeface="+mj-lt"/>
              <a:buAutoNum type="arabicPeriod"/>
            </a:pPr>
            <a:r>
              <a:rPr lang="en-US" sz="1000" b="0" kern="1200" dirty="0" smtClean="0">
                <a:solidFill>
                  <a:schemeClr val="tx1"/>
                </a:solidFill>
                <a:effectLst/>
                <a:latin typeface="Arial" charset="0"/>
                <a:ea typeface="+mn-ea"/>
                <a:cs typeface="+mn-cs"/>
              </a:rPr>
              <a:t>Which subclause infers a hierarchy of columns to create meaningful grouping sets?</a:t>
            </a:r>
            <a:r>
              <a:rPr lang="en-US" sz="1000" b="0" kern="1200" dirty="0">
                <a:solidFill>
                  <a:schemeClr val="tx1"/>
                </a:solidFill>
                <a:effectLst/>
                <a:latin typeface="Arial" charset="0"/>
                <a:ea typeface="+mn-ea"/>
                <a:cs typeface="+mn-cs"/>
              </a:rPr>
              <a:t/>
            </a:r>
            <a:br>
              <a:rPr lang="en-US" sz="1000" b="0" kern="1200" dirty="0">
                <a:solidFill>
                  <a:schemeClr val="tx1"/>
                </a:solidFill>
                <a:effectLst/>
                <a:latin typeface="Arial" charset="0"/>
                <a:ea typeface="+mn-ea"/>
                <a:cs typeface="+mn-cs"/>
              </a:rPr>
            </a:br>
            <a:r>
              <a:rPr lang="en-US" sz="1000" b="1" kern="1200" dirty="0" smtClean="0">
                <a:solidFill>
                  <a:schemeClr val="tx1"/>
                </a:solidFill>
                <a:effectLst/>
                <a:latin typeface="Arial" charset="0"/>
                <a:ea typeface="+mn-ea"/>
                <a:cs typeface="+mn-cs"/>
              </a:rPr>
              <a:t>ROLLUP.</a:t>
            </a:r>
          </a:p>
        </p:txBody>
      </p:sp>
    </p:spTree>
    <p:extLst>
      <p:ext uri="{BB962C8B-B14F-4D97-AF65-F5344CB8AC3E}">
        <p14:creationId xmlns:p14="http://schemas.microsoft.com/office/powerpoint/2010/main" val="46559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p:txBody>
          <a:bodyPr/>
          <a:lstStyle/>
          <a:p>
            <a:r>
              <a:rPr lang="en-US" dirty="0" smtClean="0"/>
              <a:t>Module 14: Pivoting and Grouping Sets</a:t>
            </a:r>
          </a:p>
        </p:txBody>
      </p:sp>
      <p:sp>
        <p:nvSpPr>
          <p:cNvPr id="22531" name="Rectangle 3"/>
          <p:cNvSpPr>
            <a:spLocks noGrp="1" noChangeArrowheads="1"/>
          </p:cNvSpPr>
          <p:nvPr>
            <p:ph type="dt" sz="quarter" idx="1"/>
          </p:nvPr>
        </p:nvSpPr>
        <p:spPr/>
        <p:txBody>
          <a:bodyPr/>
          <a:lstStyle/>
          <a:p>
            <a:pPr>
              <a:defRPr/>
            </a:pPr>
            <a:r>
              <a:rPr lang="en-US" dirty="0" smtClean="0"/>
              <a:t>Course 10774A</a:t>
            </a:r>
          </a:p>
        </p:txBody>
      </p:sp>
      <p:sp>
        <p:nvSpPr>
          <p:cNvPr id="22532" name="Rectangle 7"/>
          <p:cNvSpPr>
            <a:spLocks noGrp="1" noChangeArrowheads="1"/>
          </p:cNvSpPr>
          <p:nvPr>
            <p:ph type="sldNum" sz="quarter" idx="5"/>
          </p:nvPr>
        </p:nvSpPr>
        <p:spPr/>
        <p:txBody>
          <a:bodyPr/>
          <a:lstStyle/>
          <a:p>
            <a:pPr>
              <a:defRPr/>
            </a:pPr>
            <a:fld id="{7D292703-69CB-4317-8A94-4C668805A879}" type="slidenum">
              <a:rPr lang="en-US" smtClean="0"/>
              <a:pPr>
                <a:defRPr/>
              </a:pPr>
              <a:t>2</a:t>
            </a:fld>
            <a:endParaRPr lang="en-US" dirty="0" smtClean="0"/>
          </a:p>
        </p:txBody>
      </p:sp>
      <p:sp>
        <p:nvSpPr>
          <p:cNvPr id="20485" name="Rectangle 2"/>
          <p:cNvSpPr>
            <a:spLocks noGrp="1" noRot="1" noChangeAspect="1" noChangeArrowheads="1" noTextEdit="1"/>
          </p:cNvSpPr>
          <p:nvPr>
            <p:ph type="sldImg"/>
          </p:nvPr>
        </p:nvSpPr>
        <p:spPr>
          <a:ln/>
        </p:spPr>
      </p:sp>
      <p:sp>
        <p:nvSpPr>
          <p:cNvPr id="20486" name="Rectangle 6"/>
          <p:cNvSpPr>
            <a:spLocks noGrp="1" noChangeArrowheads="1"/>
          </p:cNvSpPr>
          <p:nvPr>
            <p:ph type="body" idx="1"/>
          </p:nvPr>
        </p:nvSpPr>
        <p:spPr>
          <a:xfrm>
            <a:off x="314325" y="2255838"/>
            <a:ext cx="6286500" cy="6772275"/>
          </a:xfrm>
          <a:noFill/>
          <a:ln/>
        </p:spPr>
        <p:txBody>
          <a:bodyPr/>
          <a:lstStyle/>
          <a:p>
            <a:pPr eaLnBrk="1" hangingPunct="1"/>
            <a:endParaRPr lang="en-US" dirty="0" smtClean="0"/>
          </a:p>
        </p:txBody>
      </p:sp>
    </p:spTree>
    <p:extLst>
      <p:ext uri="{BB962C8B-B14F-4D97-AF65-F5344CB8AC3E}">
        <p14:creationId xmlns:p14="http://schemas.microsoft.com/office/powerpoint/2010/main" val="16069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r>
              <a:rPr lang="en-US" dirty="0" smtClean="0"/>
              <a:t>Module 14: Pivoting and Grouping Sets</a:t>
            </a:r>
          </a:p>
        </p:txBody>
      </p:sp>
      <p:sp>
        <p:nvSpPr>
          <p:cNvPr id="23555" name="Rectangle 3"/>
          <p:cNvSpPr>
            <a:spLocks noGrp="1" noChangeArrowheads="1"/>
          </p:cNvSpPr>
          <p:nvPr>
            <p:ph type="dt" sz="quarter" idx="1"/>
          </p:nvPr>
        </p:nvSpPr>
        <p:spPr/>
        <p:txBody>
          <a:bodyPr/>
          <a:lstStyle/>
          <a:p>
            <a:pPr>
              <a:defRPr/>
            </a:pPr>
            <a:r>
              <a:rPr lang="en-US" dirty="0" smtClean="0"/>
              <a:t>Course 10774A</a:t>
            </a:r>
          </a:p>
        </p:txBody>
      </p:sp>
      <p:sp>
        <p:nvSpPr>
          <p:cNvPr id="23556" name="Rectangle 7"/>
          <p:cNvSpPr>
            <a:spLocks noGrp="1" noChangeArrowheads="1"/>
          </p:cNvSpPr>
          <p:nvPr>
            <p:ph type="sldNum" sz="quarter" idx="5"/>
          </p:nvPr>
        </p:nvSpPr>
        <p:spPr/>
        <p:txBody>
          <a:bodyPr/>
          <a:lstStyle/>
          <a:p>
            <a:pPr>
              <a:defRPr/>
            </a:pPr>
            <a:fld id="{7B3204F0-5513-4735-91E3-DA16E8EB1949}" type="slidenum">
              <a:rPr lang="en-US" smtClean="0"/>
              <a:pPr>
                <a:defRPr/>
              </a:pPr>
              <a:t>3</a:t>
            </a:fld>
            <a:endParaRPr lang="en-US" dirty="0" smtClean="0"/>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xfrm>
            <a:off x="314325" y="2255838"/>
            <a:ext cx="6286500" cy="6772275"/>
          </a:xfrm>
          <a:noFill/>
          <a:ln/>
        </p:spPr>
        <p:txBody>
          <a:bodyPr/>
          <a:lstStyle/>
          <a:p>
            <a:pPr eaLnBrk="1" hangingPunct="1"/>
            <a:endParaRPr lang="en-US" dirty="0" smtClean="0"/>
          </a:p>
        </p:txBody>
      </p:sp>
    </p:spTree>
    <p:extLst>
      <p:ext uri="{BB962C8B-B14F-4D97-AF65-F5344CB8AC3E}">
        <p14:creationId xmlns:p14="http://schemas.microsoft.com/office/powerpoint/2010/main" val="906964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r>
              <a:rPr lang="en-US" dirty="0" smtClean="0"/>
              <a:t>Module 14: Pivoting and Grouping Sets</a:t>
            </a:r>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r>
              <a:rPr lang="en-US" dirty="0" smtClean="0"/>
              <a:t>Note that the graphic</a:t>
            </a:r>
            <a:r>
              <a:rPr lang="en-US" baseline="0" dirty="0" smtClean="0"/>
              <a:t> on the left is a partial result set – the sums on the right will not match.</a:t>
            </a:r>
            <a:endParaRPr lang="en-US" dirty="0" smtClean="0"/>
          </a:p>
        </p:txBody>
      </p:sp>
    </p:spTree>
    <p:extLst>
      <p:ext uri="{BB962C8B-B14F-4D97-AF65-F5344CB8AC3E}">
        <p14:creationId xmlns:p14="http://schemas.microsoft.com/office/powerpoint/2010/main" val="268981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86707"/>
            <a:ext cx="6286500" cy="6941405"/>
          </a:xfrm>
        </p:spPr>
        <p:txBody>
          <a:bodyPr/>
          <a:lstStyle/>
          <a:p>
            <a:r>
              <a:rPr lang="en-US" dirty="0" smtClean="0"/>
              <a:t>Note that no</a:t>
            </a:r>
            <a:r>
              <a:rPr lang="en-US" baseline="0" dirty="0" smtClean="0"/>
              <a:t> explicit GROUP BY clause is needed. PIVOT determines the grouping based on those columns in the input table (produced by the FROM clause) which are not used for aggregation or as spreading elements.</a:t>
            </a:r>
          </a:p>
          <a:p>
            <a:endParaRPr lang="en-US" baseline="0" dirty="0" smtClean="0"/>
          </a:p>
          <a:p>
            <a:r>
              <a:rPr lang="en-US" baseline="0" dirty="0" smtClean="0"/>
              <a:t>See Books Online: </a:t>
            </a:r>
            <a:r>
              <a:rPr lang="en-US" dirty="0" smtClean="0">
                <a:hlinkClick r:id="rId3"/>
              </a:rPr>
              <a:t>http://go.microsoft.com/fwlink/?LinkId=248726</a:t>
            </a:r>
          </a:p>
          <a:p>
            <a:endParaRPr lang="en-US" baseline="0" dirty="0" smtClean="0"/>
          </a:p>
          <a:p>
            <a:r>
              <a:rPr lang="en-US" b="1" dirty="0" smtClean="0"/>
              <a:t>Build slide</a:t>
            </a:r>
          </a:p>
          <a:p>
            <a:endParaRPr lang="en-US" dirty="0" smtClean="0"/>
          </a:p>
          <a:p>
            <a:r>
              <a:rPr lang="en-US" dirty="0" smtClean="0"/>
              <a:t>This example</a:t>
            </a:r>
            <a:r>
              <a:rPr lang="en-US" baseline="0" dirty="0" smtClean="0"/>
              <a:t> uses a view as the source of the subquery. Source code for the view definition is included in the demonstration script for this lesson:</a:t>
            </a:r>
          </a:p>
          <a:p>
            <a:endParaRPr lang="en-US" baseline="0" dirty="0" smtClean="0"/>
          </a:p>
          <a:p>
            <a:r>
              <a:rPr lang="en-US" sz="1000" kern="1200" dirty="0" smtClean="0">
                <a:solidFill>
                  <a:schemeClr val="tx1"/>
                </a:solidFill>
                <a:latin typeface="Arial" charset="0"/>
                <a:ea typeface="+mn-ea"/>
                <a:cs typeface="+mn-cs"/>
              </a:rPr>
              <a:t>CREATE VIEW Sales.CategoryQtyYear</a:t>
            </a:r>
          </a:p>
          <a:p>
            <a:r>
              <a:rPr lang="en-US" sz="1000" kern="1200" dirty="0" smtClean="0">
                <a:solidFill>
                  <a:schemeClr val="tx1"/>
                </a:solidFill>
                <a:latin typeface="Arial" charset="0"/>
                <a:ea typeface="+mn-ea"/>
                <a:cs typeface="+mn-cs"/>
              </a:rPr>
              <a:t>AS</a:t>
            </a:r>
          </a:p>
          <a:p>
            <a:r>
              <a:rPr lang="en-US" sz="1000" kern="1200" dirty="0" smtClean="0">
                <a:solidFill>
                  <a:schemeClr val="tx1"/>
                </a:solidFill>
                <a:latin typeface="Arial" charset="0"/>
                <a:ea typeface="+mn-ea"/>
                <a:cs typeface="+mn-cs"/>
              </a:rPr>
              <a:t>SELECT  c.categoryname AS Category,</a:t>
            </a:r>
          </a:p>
          <a:p>
            <a:r>
              <a:rPr lang="en-US" sz="1000" kern="1200" dirty="0" smtClean="0">
                <a:solidFill>
                  <a:schemeClr val="tx1"/>
                </a:solidFill>
                <a:latin typeface="Arial" charset="0"/>
                <a:ea typeface="+mn-ea"/>
                <a:cs typeface="+mn-cs"/>
              </a:rPr>
              <a:t>        od.qty AS Qty,</a:t>
            </a:r>
          </a:p>
          <a:p>
            <a:r>
              <a:rPr lang="en-US" sz="1000" kern="1200" dirty="0" smtClean="0">
                <a:solidFill>
                  <a:schemeClr val="tx1"/>
                </a:solidFill>
                <a:latin typeface="Arial" charset="0"/>
                <a:ea typeface="+mn-ea"/>
                <a:cs typeface="+mn-cs"/>
              </a:rPr>
              <a:t>        YEAR(o.orderdate) AS Orderyear</a:t>
            </a:r>
          </a:p>
          <a:p>
            <a:r>
              <a:rPr lang="en-US" sz="1000" kern="1200" dirty="0" smtClean="0">
                <a:solidFill>
                  <a:schemeClr val="tx1"/>
                </a:solidFill>
                <a:latin typeface="Arial" charset="0"/>
                <a:ea typeface="+mn-ea"/>
                <a:cs typeface="+mn-cs"/>
              </a:rPr>
              <a:t>FROM    Production.Categories AS c</a:t>
            </a:r>
          </a:p>
          <a:p>
            <a:r>
              <a:rPr lang="en-US" sz="1000" kern="1200" dirty="0" smtClean="0">
                <a:solidFill>
                  <a:schemeClr val="tx1"/>
                </a:solidFill>
                <a:latin typeface="Arial" charset="0"/>
                <a:ea typeface="+mn-ea"/>
                <a:cs typeface="+mn-cs"/>
              </a:rPr>
              <a:t>        INNER JOIN Production.Products AS p ON c.categoryid=p.categoryid</a:t>
            </a:r>
          </a:p>
          <a:p>
            <a:r>
              <a:rPr lang="en-US" sz="1000" kern="1200" dirty="0" smtClean="0">
                <a:solidFill>
                  <a:schemeClr val="tx1"/>
                </a:solidFill>
                <a:latin typeface="Arial" charset="0"/>
                <a:ea typeface="+mn-ea"/>
                <a:cs typeface="+mn-cs"/>
              </a:rPr>
              <a:t>        INNER JOIN Sales.OrderDetails AS od ON p.productid=od.productid</a:t>
            </a:r>
          </a:p>
          <a:p>
            <a:r>
              <a:rPr lang="en-US" sz="1000" kern="1200" dirty="0" smtClean="0">
                <a:solidFill>
                  <a:schemeClr val="tx1"/>
                </a:solidFill>
                <a:latin typeface="Arial" charset="0"/>
                <a:ea typeface="+mn-ea"/>
                <a:cs typeface="+mn-cs"/>
              </a:rPr>
              <a:t>        INNER JOIN Sales.Orders AS o ON od.orderid=o.orderid;</a:t>
            </a:r>
          </a:p>
          <a:p>
            <a:r>
              <a:rPr lang="en-US" sz="1000" kern="1200" dirty="0" smtClean="0">
                <a:solidFill>
                  <a:schemeClr val="tx1"/>
                </a:solidFill>
                <a:latin typeface="Arial" charset="0"/>
                <a:ea typeface="+mn-ea"/>
                <a:cs typeface="+mn-cs"/>
              </a:rPr>
              <a:t>GO </a:t>
            </a:r>
            <a:endParaRPr lang="en-US" dirty="0" smtClean="0"/>
          </a:p>
          <a:p>
            <a:endParaRPr lang="en-US" dirty="0" smtClean="0"/>
          </a:p>
          <a:p>
            <a:r>
              <a:rPr lang="en-US" sz="1000" kern="1200" dirty="0" smtClean="0">
                <a:solidFill>
                  <a:schemeClr val="tx1"/>
                </a:solidFill>
                <a:effectLst/>
                <a:latin typeface="Arial" charset="0"/>
                <a:ea typeface="+mn-ea"/>
                <a:cs typeface="+mn-cs"/>
              </a:rPr>
              <a:t>In the above example, data is returned from the Sales.CategoryQtyYear view (which has been created for this purpose). The source subquery contains only Category, Qty and Orderyear columns. The PIVOT operator will group on Category, sum Qty and use the Orderyear values 2006, 2007 and 2008 as the new column headings. Finally, the results are ordered by Category. </a:t>
            </a:r>
          </a:p>
          <a:p>
            <a:r>
              <a:rPr lang="en-US" sz="1000" kern="1200" dirty="0" smtClean="0">
                <a:solidFill>
                  <a:schemeClr val="tx1"/>
                </a:solidFill>
                <a:effectLst/>
                <a:latin typeface="Arial" charset="0"/>
                <a:ea typeface="+mn-ea"/>
                <a:cs typeface="+mn-cs"/>
              </a:rPr>
              <a:t> This text belongs in the Inotes section of the build slide corresponding to the “Pivoting Example” slide.   Therefore this topic Pivoting Example needs to be removed.</a:t>
            </a:r>
          </a:p>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424231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r>
              <a:rPr lang="en-US" dirty="0" smtClean="0"/>
              <a:t>Note that no</a:t>
            </a:r>
            <a:r>
              <a:rPr lang="en-US" baseline="0" dirty="0" smtClean="0"/>
              <a:t> explicit GROUP BY clause is needed. PIVOT determines the grouping based on those columns in the input table (produced by the FROM clause) which are not used for aggregation or as spreading elements.</a:t>
            </a:r>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solidFill>
                  <a:prstClr val="black"/>
                </a:solidFill>
              </a:rPr>
              <a:t>Course 10774A</a:t>
            </a:r>
            <a:endParaRPr lang="en-US" dirty="0">
              <a:solidFill>
                <a:prstClr val="black"/>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424231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p:txBody>
          <a:bodyPr/>
          <a:lstStyle/>
          <a:p>
            <a:r>
              <a:rPr lang="en-US" dirty="0" smtClean="0"/>
              <a:t>Module 14: Pivoting and Grouping Sets</a:t>
            </a:r>
          </a:p>
        </p:txBody>
      </p:sp>
      <p:sp>
        <p:nvSpPr>
          <p:cNvPr id="26627" name="Rectangle 3"/>
          <p:cNvSpPr>
            <a:spLocks noGrp="1" noChangeArrowheads="1"/>
          </p:cNvSpPr>
          <p:nvPr>
            <p:ph type="dt" sz="quarter" idx="1"/>
          </p:nvPr>
        </p:nvSpPr>
        <p:spPr/>
        <p:txBody>
          <a:bodyPr/>
          <a:lstStyle/>
          <a:p>
            <a:pPr>
              <a:defRPr/>
            </a:pPr>
            <a:r>
              <a:rPr lang="en-US" dirty="0" smtClean="0"/>
              <a:t>Course 10774A</a:t>
            </a:r>
          </a:p>
        </p:txBody>
      </p:sp>
      <p:sp>
        <p:nvSpPr>
          <p:cNvPr id="26628" name="Rectangle 7"/>
          <p:cNvSpPr>
            <a:spLocks noGrp="1" noChangeArrowheads="1"/>
          </p:cNvSpPr>
          <p:nvPr>
            <p:ph type="sldNum" sz="quarter" idx="5"/>
          </p:nvPr>
        </p:nvSpPr>
        <p:spPr/>
        <p:txBody>
          <a:bodyPr/>
          <a:lstStyle/>
          <a:p>
            <a:pPr>
              <a:defRPr/>
            </a:pPr>
            <a:fld id="{37AF9E3C-FEAF-41D5-B9E9-4DA2319810F3}" type="slidenum">
              <a:rPr lang="en-US" smtClean="0"/>
              <a:pPr>
                <a:defRPr/>
              </a:pPr>
              <a:t>7</a:t>
            </a:fld>
            <a:endParaRPr lang="en-US" dirty="0" smtClean="0"/>
          </a:p>
        </p:txBody>
      </p:sp>
      <p:sp>
        <p:nvSpPr>
          <p:cNvPr id="24581" name="Rectangle 2"/>
          <p:cNvSpPr>
            <a:spLocks noGrp="1" noRot="1" noChangeAspect="1" noChangeArrowheads="1" noTextEdit="1"/>
          </p:cNvSpPr>
          <p:nvPr>
            <p:ph type="sldImg"/>
          </p:nvPr>
        </p:nvSpPr>
        <p:spPr>
          <a:xfrm>
            <a:off x="4441825" y="87313"/>
            <a:ext cx="2452688" cy="1839912"/>
          </a:xfrm>
          <a:ln/>
        </p:spPr>
      </p:sp>
      <p:sp>
        <p:nvSpPr>
          <p:cNvPr id="24582" name="Rectangle 3"/>
          <p:cNvSpPr>
            <a:spLocks noGrp="1" noChangeArrowheads="1"/>
          </p:cNvSpPr>
          <p:nvPr>
            <p:ph type="body" idx="1"/>
          </p:nvPr>
        </p:nvSpPr>
        <p:spPr>
          <a:xfrm>
            <a:off x="700088" y="2159000"/>
            <a:ext cx="5800725" cy="6440488"/>
          </a:xfrm>
          <a:noFill/>
          <a:ln/>
        </p:spPr>
        <p:txBody>
          <a:bodyPr/>
          <a:lstStyle/>
          <a:p>
            <a:r>
              <a:rPr lang="en-US" sz="1000" b="1" kern="1200" dirty="0" smtClean="0">
                <a:solidFill>
                  <a:schemeClr val="tx1"/>
                </a:solidFill>
                <a:effectLst/>
                <a:latin typeface="Arial" charset="0"/>
                <a:ea typeface="+mn-ea"/>
                <a:cs typeface="+mn-cs"/>
              </a:rPr>
              <a:t>Demonstration Steps</a:t>
            </a:r>
          </a:p>
          <a:p>
            <a:pPr marL="228600" lvl="0" indent="-228600">
              <a:buFont typeface="+mj-lt"/>
              <a:buAutoNum type="arabicPeriod"/>
            </a:pPr>
            <a:r>
              <a:rPr lang="en-US" sz="1000" kern="1200" dirty="0" smtClean="0">
                <a:solidFill>
                  <a:schemeClr val="tx1"/>
                </a:solidFill>
                <a:effectLst/>
                <a:latin typeface="Arial" charset="0"/>
                <a:ea typeface="+mn-ea"/>
                <a:cs typeface="+mn-cs"/>
              </a:rPr>
              <a:t>On the virtual machine, click </a:t>
            </a:r>
            <a:r>
              <a:rPr lang="en-US" sz="1000" b="1" kern="1200" dirty="0" smtClean="0">
                <a:solidFill>
                  <a:schemeClr val="tx1"/>
                </a:solidFill>
                <a:effectLst/>
                <a:latin typeface="Arial" charset="0"/>
                <a:ea typeface="+mn-ea"/>
                <a:cs typeface="+mn-cs"/>
              </a:rPr>
              <a:t>Start</a:t>
            </a:r>
            <a:r>
              <a:rPr lang="en-US" sz="1000" kern="1200" dirty="0" smtClean="0">
                <a:solidFill>
                  <a:schemeClr val="tx1"/>
                </a:solidFill>
                <a:effectLst/>
                <a:latin typeface="Arial" charset="0"/>
                <a:ea typeface="+mn-ea"/>
                <a:cs typeface="+mn-cs"/>
              </a:rPr>
              <a:t>, click </a:t>
            </a:r>
            <a:r>
              <a:rPr lang="en-US" sz="1000" b="1" kern="1200" dirty="0" smtClean="0">
                <a:solidFill>
                  <a:schemeClr val="tx1"/>
                </a:solidFill>
                <a:effectLst/>
                <a:latin typeface="Arial" charset="0"/>
                <a:ea typeface="+mn-ea"/>
                <a:cs typeface="+mn-cs"/>
              </a:rPr>
              <a:t>All Programs</a:t>
            </a:r>
            <a:r>
              <a:rPr lang="en-US" sz="1000" kern="1200" dirty="0" smtClean="0">
                <a:solidFill>
                  <a:schemeClr val="tx1"/>
                </a:solidFill>
                <a:effectLst/>
                <a:latin typeface="Arial" charset="0"/>
                <a:ea typeface="+mn-ea"/>
                <a:cs typeface="+mn-cs"/>
              </a:rPr>
              <a:t>, click </a:t>
            </a:r>
            <a:r>
              <a:rPr lang="en-US" sz="1000" b="1" kern="1200" dirty="0" smtClean="0">
                <a:solidFill>
                  <a:schemeClr val="tx1"/>
                </a:solidFill>
                <a:effectLst/>
                <a:latin typeface="Arial" charset="0"/>
                <a:ea typeface="+mn-ea"/>
                <a:cs typeface="+mn-cs"/>
              </a:rPr>
              <a:t>Microsoft SQL Server 2012</a:t>
            </a:r>
            <a:r>
              <a:rPr lang="en-US" sz="1000" kern="1200" dirty="0" smtClean="0">
                <a:solidFill>
                  <a:schemeClr val="tx1"/>
                </a:solidFill>
                <a:effectLst/>
                <a:latin typeface="Arial" charset="0"/>
                <a:ea typeface="+mn-ea"/>
                <a:cs typeface="+mn-cs"/>
              </a:rPr>
              <a:t>, and click </a:t>
            </a:r>
            <a:r>
              <a:rPr lang="en-US" sz="1000" b="1" kern="1200" dirty="0" smtClean="0">
                <a:solidFill>
                  <a:schemeClr val="tx1"/>
                </a:solidFill>
                <a:effectLst/>
                <a:latin typeface="Arial" charset="0"/>
                <a:ea typeface="+mn-ea"/>
                <a:cs typeface="+mn-cs"/>
              </a:rPr>
              <a:t>SQL Server Management Studio</a:t>
            </a:r>
            <a:r>
              <a:rPr lang="en-US" sz="1000" kern="1200" dirty="0" smtClean="0">
                <a:solidFill>
                  <a:schemeClr val="tx1"/>
                </a:solidFill>
                <a:effectLst/>
                <a:latin typeface="Arial" charset="0"/>
                <a:ea typeface="+mn-ea"/>
                <a:cs typeface="+mn-cs"/>
              </a:rPr>
              <a:t>. In the </a:t>
            </a:r>
            <a:r>
              <a:rPr lang="en-US" sz="1000" b="1" kern="1200" dirty="0" smtClean="0">
                <a:solidFill>
                  <a:schemeClr val="tx1"/>
                </a:solidFill>
                <a:effectLst/>
                <a:latin typeface="Arial" charset="0"/>
                <a:ea typeface="+mn-ea"/>
                <a:cs typeface="+mn-cs"/>
              </a:rPr>
              <a:t>Connect to Server</a:t>
            </a:r>
            <a:r>
              <a:rPr lang="en-US" sz="1000" kern="1200" dirty="0" smtClean="0">
                <a:solidFill>
                  <a:schemeClr val="tx1"/>
                </a:solidFill>
                <a:effectLst/>
                <a:latin typeface="Arial" charset="0"/>
                <a:ea typeface="+mn-ea"/>
                <a:cs typeface="+mn-cs"/>
              </a:rPr>
              <a:t> window, type </a:t>
            </a:r>
            <a:r>
              <a:rPr lang="en-US" sz="1000" b="1" kern="1200" dirty="0" smtClean="0">
                <a:solidFill>
                  <a:schemeClr val="tx1"/>
                </a:solidFill>
                <a:effectLst/>
                <a:latin typeface="Arial" charset="0"/>
                <a:ea typeface="+mn-ea"/>
                <a:cs typeface="+mn-cs"/>
              </a:rPr>
              <a:t>Proseware</a:t>
            </a:r>
            <a:r>
              <a:rPr lang="en-US" sz="1000" kern="1200" dirty="0" smtClean="0">
                <a:solidFill>
                  <a:schemeClr val="tx1"/>
                </a:solidFill>
                <a:effectLst/>
                <a:latin typeface="Arial" charset="0"/>
                <a:ea typeface="+mn-ea"/>
                <a:cs typeface="+mn-cs"/>
              </a:rPr>
              <a:t> in the </a:t>
            </a:r>
            <a:r>
              <a:rPr lang="en-US" sz="1000" b="1" kern="1200" dirty="0" smtClean="0">
                <a:solidFill>
                  <a:schemeClr val="tx1"/>
                </a:solidFill>
                <a:effectLst/>
                <a:latin typeface="Arial" charset="0"/>
                <a:ea typeface="+mn-ea"/>
                <a:cs typeface="+mn-cs"/>
              </a:rPr>
              <a:t>Server name</a:t>
            </a:r>
            <a:r>
              <a:rPr lang="en-US" sz="1000" kern="1200" dirty="0" smtClean="0">
                <a:solidFill>
                  <a:schemeClr val="tx1"/>
                </a:solidFill>
                <a:effectLst/>
                <a:latin typeface="Arial" charset="0"/>
                <a:ea typeface="+mn-ea"/>
                <a:cs typeface="+mn-cs"/>
              </a:rPr>
              <a:t> text box and click </a:t>
            </a:r>
            <a:r>
              <a:rPr lang="en-US" sz="1000" b="1" kern="1200" dirty="0" smtClean="0">
                <a:solidFill>
                  <a:schemeClr val="tx1"/>
                </a:solidFill>
                <a:effectLst/>
                <a:latin typeface="Arial" charset="0"/>
                <a:ea typeface="+mn-ea"/>
                <a:cs typeface="+mn-cs"/>
              </a:rPr>
              <a:t>Connect</a:t>
            </a:r>
            <a:r>
              <a:rPr lang="en-US" sz="1000" kern="1200" dirty="0" smtClean="0">
                <a:solidFill>
                  <a:schemeClr val="tx1"/>
                </a:solidFill>
                <a:effectLst/>
                <a:latin typeface="Arial" charset="0"/>
                <a:ea typeface="+mn-ea"/>
                <a:cs typeface="+mn-cs"/>
              </a:rPr>
              <a:t>. On the </a:t>
            </a:r>
            <a:r>
              <a:rPr lang="en-US" sz="1000" b="1" kern="1200" dirty="0" smtClean="0">
                <a:solidFill>
                  <a:schemeClr val="tx1"/>
                </a:solidFill>
                <a:effectLst/>
                <a:latin typeface="Arial" charset="0"/>
                <a:ea typeface="+mn-ea"/>
                <a:cs typeface="+mn-cs"/>
              </a:rPr>
              <a:t>File</a:t>
            </a:r>
            <a:r>
              <a:rPr lang="en-US" sz="1000" kern="1200" dirty="0" smtClean="0">
                <a:solidFill>
                  <a:schemeClr val="tx1"/>
                </a:solidFill>
                <a:effectLst/>
                <a:latin typeface="Arial" charset="0"/>
                <a:ea typeface="+mn-ea"/>
                <a:cs typeface="+mn-cs"/>
              </a:rPr>
              <a:t> menu, click </a:t>
            </a:r>
            <a:r>
              <a:rPr lang="en-US" sz="1000" b="1" kern="1200" dirty="0" smtClean="0">
                <a:solidFill>
                  <a:schemeClr val="tx1"/>
                </a:solidFill>
                <a:effectLst/>
                <a:latin typeface="Arial" charset="0"/>
                <a:ea typeface="+mn-ea"/>
                <a:cs typeface="+mn-cs"/>
              </a:rPr>
              <a:t>Open</a:t>
            </a:r>
            <a:r>
              <a:rPr lang="en-US" sz="1000" kern="1200" dirty="0" smtClean="0">
                <a:solidFill>
                  <a:schemeClr val="tx1"/>
                </a:solidFill>
                <a:effectLst/>
                <a:latin typeface="Arial" charset="0"/>
                <a:ea typeface="+mn-ea"/>
                <a:cs typeface="+mn-cs"/>
              </a:rPr>
              <a:t> and click </a:t>
            </a:r>
            <a:r>
              <a:rPr lang="en-US" sz="1000" b="1" kern="1200" dirty="0" smtClean="0">
                <a:solidFill>
                  <a:schemeClr val="tx1"/>
                </a:solidFill>
                <a:effectLst/>
                <a:latin typeface="Arial" charset="0"/>
                <a:ea typeface="+mn-ea"/>
                <a:cs typeface="+mn-cs"/>
              </a:rPr>
              <a:t>Project/Solution</a:t>
            </a:r>
            <a:r>
              <a:rPr lang="en-US" sz="1000" kern="1200" dirty="0" smtClean="0">
                <a:solidFill>
                  <a:schemeClr val="tx1"/>
                </a:solidFill>
                <a:effectLst/>
                <a:latin typeface="Arial" charset="0"/>
                <a:ea typeface="+mn-ea"/>
                <a:cs typeface="+mn-cs"/>
              </a:rPr>
              <a:t>. Navigate to F:\10774A_Labs\10774A_14_PRJ\10774A_14_PRJ.ssmssln and click Open.</a:t>
            </a:r>
          </a:p>
          <a:p>
            <a:pPr marL="228600" lvl="0" indent="-228600">
              <a:buFont typeface="+mj-lt"/>
              <a:buAutoNum type="arabicPeriod"/>
            </a:pPr>
            <a:r>
              <a:rPr lang="en-US" sz="1000" kern="1200" dirty="0" smtClean="0">
                <a:solidFill>
                  <a:schemeClr val="tx1"/>
                </a:solidFill>
                <a:effectLst/>
                <a:latin typeface="Arial" charset="0"/>
                <a:ea typeface="+mn-ea"/>
                <a:cs typeface="+mn-cs"/>
              </a:rPr>
              <a:t>On the </a:t>
            </a:r>
            <a:r>
              <a:rPr lang="en-US" sz="1000" b="1" kern="1200" dirty="0" smtClean="0">
                <a:solidFill>
                  <a:schemeClr val="tx1"/>
                </a:solidFill>
                <a:effectLst/>
                <a:latin typeface="Arial" charset="0"/>
                <a:ea typeface="+mn-ea"/>
                <a:cs typeface="+mn-cs"/>
              </a:rPr>
              <a:t>View</a:t>
            </a:r>
            <a:r>
              <a:rPr lang="en-US" sz="1000" kern="1200" dirty="0" smtClean="0">
                <a:solidFill>
                  <a:schemeClr val="tx1"/>
                </a:solidFill>
                <a:effectLst/>
                <a:latin typeface="Arial" charset="0"/>
                <a:ea typeface="+mn-ea"/>
                <a:cs typeface="+mn-cs"/>
              </a:rPr>
              <a:t> menu, click </a:t>
            </a:r>
            <a:r>
              <a:rPr lang="en-US" sz="1000" b="1" kern="1200" dirty="0" smtClean="0">
                <a:solidFill>
                  <a:schemeClr val="tx1"/>
                </a:solidFill>
                <a:effectLst/>
                <a:latin typeface="Arial" charset="0"/>
                <a:ea typeface="+mn-ea"/>
                <a:cs typeface="+mn-cs"/>
              </a:rPr>
              <a:t>Solution Explorer</a:t>
            </a:r>
            <a:r>
              <a:rPr lang="en-US" sz="1000" kern="1200" dirty="0" smtClean="0">
                <a:solidFill>
                  <a:schemeClr val="tx1"/>
                </a:solidFill>
                <a:effectLst/>
                <a:latin typeface="Arial" charset="0"/>
                <a:ea typeface="+mn-ea"/>
                <a:cs typeface="+mn-cs"/>
              </a:rPr>
              <a:t>. </a:t>
            </a:r>
          </a:p>
          <a:p>
            <a:pPr marL="228600" lvl="0" indent="-228600">
              <a:buFont typeface="+mj-lt"/>
              <a:buAutoNum type="arabicPeriod"/>
            </a:pPr>
            <a:r>
              <a:rPr lang="en-US" sz="1000" kern="1200" dirty="0" smtClean="0">
                <a:solidFill>
                  <a:schemeClr val="tx1"/>
                </a:solidFill>
                <a:effectLst/>
                <a:latin typeface="Arial" charset="0"/>
                <a:ea typeface="+mn-ea"/>
                <a:cs typeface="+mn-cs"/>
              </a:rPr>
              <a:t>Open the 11 – Demonstration A.sql script file.</a:t>
            </a:r>
          </a:p>
          <a:p>
            <a:pPr marL="228600" indent="-228600">
              <a:buFont typeface="+mj-lt"/>
              <a:buAutoNum type="arabicPeriod"/>
            </a:pPr>
            <a:r>
              <a:rPr lang="en-US" sz="1000" kern="1200" dirty="0" smtClean="0">
                <a:solidFill>
                  <a:schemeClr val="tx1"/>
                </a:solidFill>
                <a:effectLst/>
                <a:latin typeface="Arial" charset="0"/>
                <a:ea typeface="+mn-ea"/>
                <a:cs typeface="+mn-cs"/>
              </a:rPr>
              <a:t>Follow the instructions contained within the comments of the script file.</a:t>
            </a:r>
            <a:endParaRPr lang="en-US" dirty="0" smtClean="0"/>
          </a:p>
        </p:txBody>
      </p:sp>
    </p:spTree>
    <p:extLst>
      <p:ext uri="{BB962C8B-B14F-4D97-AF65-F5344CB8AC3E}">
        <p14:creationId xmlns:p14="http://schemas.microsoft.com/office/powerpoint/2010/main" val="418294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r>
              <a:rPr lang="en-US" dirty="0" smtClean="0"/>
              <a:t>Module 14: Pivoting and Grouping Sets</a:t>
            </a:r>
          </a:p>
        </p:txBody>
      </p:sp>
      <p:sp>
        <p:nvSpPr>
          <p:cNvPr id="23555" name="Rectangle 3"/>
          <p:cNvSpPr>
            <a:spLocks noGrp="1" noChangeArrowheads="1"/>
          </p:cNvSpPr>
          <p:nvPr>
            <p:ph type="dt" sz="quarter" idx="1"/>
          </p:nvPr>
        </p:nvSpPr>
        <p:spPr/>
        <p:txBody>
          <a:bodyPr/>
          <a:lstStyle/>
          <a:p>
            <a:pPr>
              <a:defRPr/>
            </a:pPr>
            <a:r>
              <a:rPr lang="en-US" dirty="0" smtClean="0"/>
              <a:t>Course 10774A</a:t>
            </a:r>
          </a:p>
        </p:txBody>
      </p:sp>
      <p:sp>
        <p:nvSpPr>
          <p:cNvPr id="23556" name="Rectangle 7"/>
          <p:cNvSpPr>
            <a:spLocks noGrp="1" noChangeArrowheads="1"/>
          </p:cNvSpPr>
          <p:nvPr>
            <p:ph type="sldNum" sz="quarter" idx="5"/>
          </p:nvPr>
        </p:nvSpPr>
        <p:spPr/>
        <p:txBody>
          <a:bodyPr/>
          <a:lstStyle/>
          <a:p>
            <a:pPr>
              <a:defRPr/>
            </a:pPr>
            <a:fld id="{7B3204F0-5513-4735-91E3-DA16E8EB1949}" type="slidenum">
              <a:rPr lang="en-US" smtClean="0"/>
              <a:pPr>
                <a:defRPr/>
              </a:pPr>
              <a:t>8</a:t>
            </a:fld>
            <a:endParaRPr lang="en-US" dirty="0" smtClean="0"/>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xfrm>
            <a:off x="314325" y="2255838"/>
            <a:ext cx="6286500" cy="6772275"/>
          </a:xfrm>
          <a:noFill/>
          <a:ln/>
        </p:spPr>
        <p:txBody>
          <a:bodyPr/>
          <a:lstStyle/>
          <a:p>
            <a:pPr eaLnBrk="1" hangingPunct="1"/>
            <a:endParaRPr lang="en-US" dirty="0" smtClean="0"/>
          </a:p>
        </p:txBody>
      </p:sp>
    </p:spTree>
    <p:extLst>
      <p:ext uri="{BB962C8B-B14F-4D97-AF65-F5344CB8AC3E}">
        <p14:creationId xmlns:p14="http://schemas.microsoft.com/office/powerpoint/2010/main" val="1859914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r>
              <a:rPr lang="en-US" dirty="0" smtClean="0"/>
              <a:t>See "Using GROUP BY with ROLLUP, CUBE, and GROUPING SETS" in Books</a:t>
            </a:r>
            <a:r>
              <a:rPr lang="en-US" baseline="0" dirty="0" smtClean="0"/>
              <a:t> Online: </a:t>
            </a:r>
            <a:r>
              <a:rPr lang="en-US" dirty="0" smtClean="0"/>
              <a:t>http://go.microsoft.com/fwlink/?LinkId=242972</a:t>
            </a:r>
          </a:p>
          <a:p>
            <a:endParaRPr lang="en-US" baseline="0" dirty="0" smtClean="0"/>
          </a:p>
          <a:p>
            <a:r>
              <a:rPr lang="en-US" dirty="0" smtClean="0"/>
              <a:t>See also </a:t>
            </a:r>
            <a:r>
              <a:rPr lang="en-US" b="0" dirty="0" smtClean="0"/>
              <a:t>"GROUPING SETS Equivalents" in Books Online:</a:t>
            </a:r>
            <a:r>
              <a:rPr lang="en-US" b="1" baseline="0" dirty="0" smtClean="0"/>
              <a:t> </a:t>
            </a:r>
            <a:br>
              <a:rPr lang="en-US" b="1" baseline="0" dirty="0" smtClean="0"/>
            </a:br>
            <a:r>
              <a:rPr lang="en-US" dirty="0" smtClean="0">
                <a:hlinkClick r:id="rId3"/>
              </a:rPr>
              <a:t>http://go.microsoft.com/fwlink/?LinkId=248727</a:t>
            </a:r>
            <a:endParaRPr lang="en-US" dirty="0">
              <a:hlinkClick r:id="rId3"/>
            </a:endParaRPr>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2552742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sz="quarter" idx="1"/>
          </p:nvPr>
        </p:nvSpPr>
        <p:spPr>
          <a:xfrm>
            <a:off x="3448050" y="1981200"/>
            <a:ext cx="4152900" cy="1743075"/>
          </a:xfrm>
        </p:spPr>
        <p:txBody>
          <a:bodyPr/>
          <a:lstStyle/>
          <a:p>
            <a:r>
              <a:rPr lang="en-US" dirty="0" smtClean="0">
                <a:latin typeface="Segoe Light" pitchFamily="34" charset="0"/>
              </a:rPr>
              <a:t>Module 14</a:t>
            </a:r>
          </a:p>
          <a:p>
            <a:r>
              <a:rPr lang="en-US" dirty="0" smtClean="0"/>
              <a:t>Pivoting and </a:t>
            </a:r>
            <a:br>
              <a:rPr lang="en-US" dirty="0" smtClean="0"/>
            </a:br>
            <a:r>
              <a:rPr lang="en-US" dirty="0" smtClean="0"/>
              <a:t>Grouping Sets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Queries with Grouping Sets</a:t>
            </a:r>
          </a:p>
        </p:txBody>
      </p:sp>
      <p:sp>
        <p:nvSpPr>
          <p:cNvPr id="3" name="Content Placeholder 2"/>
          <p:cNvSpPr>
            <a:spLocks noGrp="1"/>
          </p:cNvSpPr>
          <p:nvPr>
            <p:ph idx="1"/>
          </p:nvPr>
        </p:nvSpPr>
        <p:spPr/>
        <p:txBody>
          <a:bodyPr/>
          <a:lstStyle/>
          <a:p>
            <a:r>
              <a:rPr lang="en-US" dirty="0" smtClean="0"/>
              <a:t>GROUPING</a:t>
            </a:r>
            <a:r>
              <a:rPr lang="en-US" baseline="0" dirty="0" smtClean="0"/>
              <a:t> SETS subclause</a:t>
            </a:r>
            <a:r>
              <a:rPr lang="en-US" dirty="0" smtClean="0"/>
              <a:t> builds </a:t>
            </a:r>
            <a:r>
              <a:rPr lang="en-US" baseline="0" dirty="0" smtClean="0"/>
              <a:t>on T-SQL</a:t>
            </a:r>
            <a:r>
              <a:rPr lang="en-US" dirty="0" smtClean="0"/>
              <a:t> GROUP BY clause</a:t>
            </a:r>
          </a:p>
          <a:p>
            <a:r>
              <a:rPr lang="en-US" baseline="0" dirty="0" smtClean="0"/>
              <a:t>Allows multiple groupings to be defined in same query</a:t>
            </a:r>
          </a:p>
          <a:p>
            <a:r>
              <a:rPr lang="en-US" dirty="0" smtClean="0"/>
              <a:t>Alternative to use of UNION ALL to combine multiple outputs (each with different GROUP BY) into one result set</a:t>
            </a:r>
          </a:p>
        </p:txBody>
      </p:sp>
      <p:sp>
        <p:nvSpPr>
          <p:cNvPr id="5" name="AutoShape 3"/>
          <p:cNvSpPr>
            <a:spLocks noChangeArrowheads="1"/>
          </p:cNvSpPr>
          <p:nvPr/>
        </p:nvSpPr>
        <p:spPr bwMode="auto">
          <a:xfrm>
            <a:off x="298212" y="3051620"/>
            <a:ext cx="8504594"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srgbClr val="0000FF"/>
                </a:solidFill>
                <a:latin typeface="Lucida Sans Typewriter" pitchFamily="49" charset="0"/>
              </a:rPr>
              <a:t>column</a:t>
            </a:r>
            <a:r>
              <a:rPr lang="en-US" sz="2000" dirty="0">
                <a:solidFill>
                  <a:prstClr val="black"/>
                </a:solidFill>
                <a:latin typeface="Lucida Sans Typewriter" pitchFamily="49" charset="0"/>
              </a:rPr>
              <a:t> list </a:t>
            </a:r>
            <a:r>
              <a:rPr lang="en-US" sz="2000" dirty="0">
                <a:solidFill>
                  <a:srgbClr val="0000FF"/>
                </a:solidFill>
                <a:latin typeface="Lucida Sans Typewriter" pitchFamily="49" charset="0"/>
              </a:rPr>
              <a:t>with</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aggregate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s</a:t>
            </a:r>
            <a:r>
              <a:rPr lang="en-US" sz="2000" dirty="0">
                <a:solidFill>
                  <a:srgbClr val="808080"/>
                </a:solidFill>
                <a:latin typeface="Lucida Sans Typewriter" pitchFamily="49" charset="0"/>
              </a:rPr>
              <a:t>)&gt;</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&lt;source&gt;</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p>
          <a:p>
            <a:r>
              <a:rPr lang="en-US" sz="2000" dirty="0">
                <a:solidFill>
                  <a:srgbClr val="FF00FF"/>
                </a:solidFill>
                <a:latin typeface="Lucida Sans Typewriter" pitchFamily="49" charset="0"/>
              </a:rPr>
              <a:t>GROUPING</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SETS</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a:solidFill>
                  <a:srgbClr val="808080"/>
                </a:solidFill>
                <a:latin typeface="Lucida Sans Typewriter" pitchFamily="49" charset="0"/>
              </a:rPr>
              <a:t>&gt;),</a:t>
            </a:r>
            <a:r>
              <a:rPr lang="en-US" sz="2000" dirty="0">
                <a:solidFill>
                  <a:srgbClr val="008000"/>
                </a:solidFill>
                <a:latin typeface="Lucida Sans Typewriter" pitchFamily="49" charset="0"/>
              </a:rPr>
              <a:t>--one or more columns</a:t>
            </a: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a:solidFill>
                  <a:srgbClr val="808080"/>
                </a:solidFill>
                <a:latin typeface="Lucida Sans Typewriter" pitchFamily="49" charset="0"/>
              </a:rPr>
              <a:t>&gt;),</a:t>
            </a:r>
            <a:r>
              <a:rPr lang="en-US" sz="2000" dirty="0">
                <a:solidFill>
                  <a:srgbClr val="008000"/>
                </a:solidFill>
                <a:latin typeface="Lucida Sans Typewriter" pitchFamily="49" charset="0"/>
              </a:rPr>
              <a:t>--one or more columns</a:t>
            </a: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srgbClr val="008000"/>
                </a:solidFill>
                <a:latin typeface="Lucida Sans Typewriter" pitchFamily="49" charset="0"/>
              </a:rPr>
              <a:t>-- empty parentheses if aggregating all rows</a:t>
            </a: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grpSp>
        <p:nvGrpSpPr>
          <p:cNvPr id="11" name="Group 204"/>
          <p:cNvGrpSpPr>
            <a:grpSpLocks/>
          </p:cNvGrpSpPr>
          <p:nvPr/>
        </p:nvGrpSpPr>
        <p:grpSpPr bwMode="auto">
          <a:xfrm>
            <a:off x="236054" y="6077641"/>
            <a:ext cx="750888" cy="349250"/>
            <a:chOff x="384" y="3024"/>
            <a:chExt cx="720" cy="336"/>
          </a:xfrm>
        </p:grpSpPr>
        <p:sp>
          <p:nvSpPr>
            <p:cNvPr id="12"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3" name="Group 206"/>
            <p:cNvGrpSpPr>
              <a:grpSpLocks/>
            </p:cNvGrpSpPr>
            <p:nvPr/>
          </p:nvGrpSpPr>
          <p:grpSpPr bwMode="auto">
            <a:xfrm>
              <a:off x="480" y="3096"/>
              <a:ext cx="240" cy="192"/>
              <a:chOff x="480" y="3096"/>
              <a:chExt cx="240" cy="192"/>
            </a:xfrm>
          </p:grpSpPr>
          <p:sp>
            <p:nvSpPr>
              <p:cNvPr id="14"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5"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Tree>
    <p:extLst>
      <p:ext uri="{BB962C8B-B14F-4D97-AF65-F5344CB8AC3E}">
        <p14:creationId xmlns:p14="http://schemas.microsoft.com/office/powerpoint/2010/main" val="136298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2400" dirty="0" smtClean="0">
                <a:solidFill>
                  <a:schemeClr val="tx1"/>
                </a:solidFill>
                <a:effectLst/>
                <a:latin typeface="+mj-lt"/>
                <a:ea typeface="+mj-ea"/>
                <a:cs typeface="+mj-cs"/>
              </a:rPr>
              <a:t>CUBE and ROLLUP</a:t>
            </a:r>
            <a:endParaRPr lang="en-US" dirty="0"/>
          </a:p>
        </p:txBody>
      </p:sp>
      <p:sp>
        <p:nvSpPr>
          <p:cNvPr id="3" name="Content Placeholder 2"/>
          <p:cNvSpPr>
            <a:spLocks noGrp="1"/>
          </p:cNvSpPr>
          <p:nvPr>
            <p:ph idx="1"/>
          </p:nvPr>
        </p:nvSpPr>
        <p:spPr/>
        <p:txBody>
          <a:bodyPr/>
          <a:lstStyle/>
          <a:p>
            <a:r>
              <a:rPr lang="en-US" dirty="0" smtClean="0"/>
              <a:t>CUBE provides shortcut for defining grouping sets given a list of columns</a:t>
            </a:r>
          </a:p>
          <a:p>
            <a:r>
              <a:rPr lang="en-US" dirty="0" smtClean="0"/>
              <a:t>All possible combinations of grouping sets created</a:t>
            </a:r>
          </a:p>
          <a:p>
            <a:endParaRPr lang="en-US" dirty="0"/>
          </a:p>
          <a:p>
            <a:endParaRPr lang="en-US" dirty="0" smtClean="0"/>
          </a:p>
          <a:p>
            <a:endParaRPr lang="en-US" dirty="0"/>
          </a:p>
          <a:p>
            <a:r>
              <a:rPr lang="en-US" dirty="0" smtClean="0"/>
              <a:t>ROLLUP provides shortcut for defining grouping sets, creates combinations assuming input columns form a hierarchy</a:t>
            </a:r>
          </a:p>
        </p:txBody>
      </p:sp>
      <p:sp>
        <p:nvSpPr>
          <p:cNvPr id="4" name="AutoShape 3"/>
          <p:cNvSpPr>
            <a:spLocks noChangeArrowheads="1"/>
          </p:cNvSpPr>
          <p:nvPr/>
        </p:nvSpPr>
        <p:spPr bwMode="auto">
          <a:xfrm>
            <a:off x="682388" y="2390517"/>
            <a:ext cx="8120418"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srgbClr val="0000FF"/>
                </a:solidFill>
                <a:latin typeface="Lucida Sans Typewriter" pitchFamily="49" charset="0"/>
              </a:rPr>
              <a:t>column</a:t>
            </a:r>
            <a:r>
              <a:rPr lang="en-US" sz="2000" dirty="0">
                <a:solidFill>
                  <a:prstClr val="black"/>
                </a:solidFill>
                <a:latin typeface="Lucida Sans Typewriter" pitchFamily="49" charset="0"/>
              </a:rPr>
              <a:t> list </a:t>
            </a:r>
            <a:r>
              <a:rPr lang="en-US" sz="2000" dirty="0">
                <a:solidFill>
                  <a:srgbClr val="0000FF"/>
                </a:solidFill>
                <a:latin typeface="Lucida Sans Typewriter" pitchFamily="49" charset="0"/>
              </a:rPr>
              <a:t>with</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aggregate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s</a:t>
            </a:r>
            <a:r>
              <a:rPr lang="en-US" sz="2000" dirty="0">
                <a:solidFill>
                  <a:srgbClr val="808080"/>
                </a:solidFill>
                <a:latin typeface="Lucida Sans Typewriter" pitchFamily="49" charset="0"/>
              </a:rPr>
              <a:t>)&gt;</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&lt;source&gt;</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CUBE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smtClean="0">
                <a:solidFill>
                  <a:srgbClr val="808080"/>
                </a:solidFill>
                <a:latin typeface="Lucida Sans Typewriter" pitchFamily="49" charset="0"/>
              </a:rPr>
              <a:t>&gt;,</a:t>
            </a:r>
            <a:r>
              <a:rPr lang="en-US" sz="2000" dirty="0">
                <a:solidFill>
                  <a:srgbClr val="808080"/>
                </a:solidFill>
                <a:latin typeface="Lucida Sans Typewriter" pitchFamily="49" charset="0"/>
              </a:rPr>
              <a:t> &lt;</a:t>
            </a:r>
            <a:r>
              <a:rPr lang="en-US" sz="2000" dirty="0">
                <a:solidFill>
                  <a:prstClr val="black"/>
                </a:solidFill>
                <a:latin typeface="Lucida Sans Typewriter" pitchFamily="49" charset="0"/>
              </a:rPr>
              <a:t>column_name</a:t>
            </a:r>
            <a:r>
              <a:rPr lang="en-US" sz="2000" dirty="0" smtClean="0">
                <a:solidFill>
                  <a:srgbClr val="808080"/>
                </a:solidFill>
                <a:latin typeface="Lucida Sans Typewriter" pitchFamily="49" charset="0"/>
              </a:rPr>
              <a:t>&gt;, ...);</a:t>
            </a:r>
            <a:endParaRPr lang="en-US" sz="2000" dirty="0">
              <a:solidFill>
                <a:srgbClr val="808080"/>
              </a:solidFill>
              <a:latin typeface="Lucida Sans Typewriter" pitchFamily="49" charset="0"/>
            </a:endParaRPr>
          </a:p>
        </p:txBody>
      </p:sp>
      <p:sp>
        <p:nvSpPr>
          <p:cNvPr id="5" name="AutoShape 3"/>
          <p:cNvSpPr>
            <a:spLocks noChangeArrowheads="1"/>
          </p:cNvSpPr>
          <p:nvPr/>
        </p:nvSpPr>
        <p:spPr bwMode="auto">
          <a:xfrm>
            <a:off x="682388" y="4699264"/>
            <a:ext cx="8120418"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srgbClr val="0000FF"/>
                </a:solidFill>
                <a:latin typeface="Lucida Sans Typewriter" pitchFamily="49" charset="0"/>
              </a:rPr>
              <a:t>column</a:t>
            </a:r>
            <a:r>
              <a:rPr lang="en-US" sz="2000" dirty="0">
                <a:solidFill>
                  <a:prstClr val="black"/>
                </a:solidFill>
                <a:latin typeface="Lucida Sans Typewriter" pitchFamily="49" charset="0"/>
              </a:rPr>
              <a:t> list </a:t>
            </a:r>
            <a:r>
              <a:rPr lang="en-US" sz="2000" dirty="0">
                <a:solidFill>
                  <a:srgbClr val="0000FF"/>
                </a:solidFill>
                <a:latin typeface="Lucida Sans Typewriter" pitchFamily="49" charset="0"/>
              </a:rPr>
              <a:t>with</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aggregate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s</a:t>
            </a:r>
            <a:r>
              <a:rPr lang="en-US" sz="2000" dirty="0">
                <a:solidFill>
                  <a:srgbClr val="808080"/>
                </a:solidFill>
                <a:latin typeface="Lucida Sans Typewriter" pitchFamily="49" charset="0"/>
              </a:rPr>
              <a:t>)&gt;</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&lt;source&gt;</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CUBE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smtClean="0">
                <a:solidFill>
                  <a:srgbClr val="808080"/>
                </a:solidFill>
                <a:latin typeface="Lucida Sans Typewriter" pitchFamily="49" charset="0"/>
              </a:rPr>
              <a:t>&gt;,</a:t>
            </a:r>
            <a:r>
              <a:rPr lang="en-US" sz="2000" dirty="0">
                <a:solidFill>
                  <a:srgbClr val="808080"/>
                </a:solidFill>
                <a:latin typeface="Lucida Sans Typewriter" pitchFamily="49" charset="0"/>
              </a:rPr>
              <a:t> &lt;</a:t>
            </a:r>
            <a:r>
              <a:rPr lang="en-US" sz="2000" dirty="0">
                <a:solidFill>
                  <a:prstClr val="black"/>
                </a:solidFill>
                <a:latin typeface="Lucida Sans Typewriter" pitchFamily="49" charset="0"/>
              </a:rPr>
              <a:t>column_name</a:t>
            </a:r>
            <a:r>
              <a:rPr lang="en-US" sz="2000" dirty="0" smtClean="0">
                <a:solidFill>
                  <a:srgbClr val="808080"/>
                </a:solidFill>
                <a:latin typeface="Lucida Sans Typewriter" pitchFamily="49" charset="0"/>
              </a:rPr>
              <a:t>&gt;, ...);</a:t>
            </a:r>
            <a:endParaRPr lang="en-US" sz="2000" dirty="0">
              <a:solidFill>
                <a:srgbClr val="808080"/>
              </a:solidFill>
              <a:latin typeface="Lucida Sans Typewriter" pitchFamily="49" charset="0"/>
            </a:endParaRPr>
          </a:p>
        </p:txBody>
      </p:sp>
      <p:grpSp>
        <p:nvGrpSpPr>
          <p:cNvPr id="6" name="Group 204"/>
          <p:cNvGrpSpPr>
            <a:grpSpLocks/>
          </p:cNvGrpSpPr>
          <p:nvPr/>
        </p:nvGrpSpPr>
        <p:grpSpPr bwMode="auto">
          <a:xfrm>
            <a:off x="236054" y="6077641"/>
            <a:ext cx="750888" cy="349250"/>
            <a:chOff x="384" y="3024"/>
            <a:chExt cx="720" cy="336"/>
          </a:xfrm>
        </p:grpSpPr>
        <p:sp>
          <p:nvSpPr>
            <p:cNvPr id="7"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8" name="Group 206"/>
            <p:cNvGrpSpPr>
              <a:grpSpLocks/>
            </p:cNvGrpSpPr>
            <p:nvPr/>
          </p:nvGrpSpPr>
          <p:grpSpPr bwMode="auto">
            <a:xfrm>
              <a:off x="480" y="3096"/>
              <a:ext cx="240" cy="192"/>
              <a:chOff x="480" y="3096"/>
              <a:chExt cx="240" cy="192"/>
            </a:xfrm>
          </p:grpSpPr>
          <p:sp>
            <p:nvSpPr>
              <p:cNvPr id="9"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0"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1" name="Group 10"/>
          <p:cNvGrpSpPr/>
          <p:nvPr/>
        </p:nvGrpSpPr>
        <p:grpSpPr>
          <a:xfrm>
            <a:off x="450376" y="1755279"/>
            <a:ext cx="7779224" cy="3192063"/>
            <a:chOff x="450376" y="1755279"/>
            <a:chExt cx="7779224" cy="3192063"/>
          </a:xfrm>
        </p:grpSpPr>
        <p:sp>
          <p:nvSpPr>
            <p:cNvPr id="12" name="AutoShape 3"/>
            <p:cNvSpPr>
              <a:spLocks noChangeArrowheads="1"/>
            </p:cNvSpPr>
            <p:nvPr/>
          </p:nvSpPr>
          <p:spPr bwMode="auto">
            <a:xfrm>
              <a:off x="450376" y="1755279"/>
              <a:ext cx="777922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Cust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SUM</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TotalQty</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Sales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CategorySales</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CUBE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Cust</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Cust</a:t>
              </a:r>
              <a:r>
                <a:rPr lang="en-US" sz="2000" dirty="0">
                  <a:solidFill>
                    <a:srgbClr val="808080"/>
                  </a:solidFill>
                  <a:latin typeface="Lucida Sans Typewriter" pitchFamily="49" charset="0"/>
                </a:rPr>
                <a:t>;</a:t>
              </a:r>
            </a:p>
          </p:txBody>
        </p:sp>
        <p:sp>
          <p:nvSpPr>
            <p:cNvPr id="13" name="AutoShape 3"/>
            <p:cNvSpPr>
              <a:spLocks noChangeArrowheads="1"/>
            </p:cNvSpPr>
            <p:nvPr/>
          </p:nvSpPr>
          <p:spPr bwMode="auto">
            <a:xfrm>
              <a:off x="450376" y="3572706"/>
              <a:ext cx="777922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Cust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SUM</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TotalQty</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Sales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CategorySales</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ROLLUP</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Cust</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Cust</a:t>
              </a:r>
              <a:r>
                <a:rPr lang="en-US" sz="2000" dirty="0">
                  <a:solidFill>
                    <a:srgbClr val="808080"/>
                  </a:solidFill>
                  <a:latin typeface="Lucida Sans Typewriter" pitchFamily="49" charset="0"/>
                </a:rPr>
                <a:t>;</a:t>
              </a:r>
            </a:p>
          </p:txBody>
        </p:sp>
      </p:grpSp>
      <p:grpSp>
        <p:nvGrpSpPr>
          <p:cNvPr id="14" name="Group 12"/>
          <p:cNvGrpSpPr>
            <a:grpSpLocks/>
          </p:cNvGrpSpPr>
          <p:nvPr/>
        </p:nvGrpSpPr>
        <p:grpSpPr bwMode="auto">
          <a:xfrm>
            <a:off x="618919" y="6131933"/>
            <a:ext cx="304800" cy="244475"/>
            <a:chOff x="768" y="3096"/>
            <a:chExt cx="240" cy="192"/>
          </a:xfrm>
        </p:grpSpPr>
        <p:sp>
          <p:nvSpPr>
            <p:cNvPr id="15"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6"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13699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5" end="5"/>
                                            </p:txEl>
                                          </p:spTgt>
                                        </p:tgtEl>
                                      </p:cBhvr>
                                    </p:animEffect>
                                    <p:set>
                                      <p:cBhvr>
                                        <p:cTn id="13" dur="1" fill="hold">
                                          <p:stCondLst>
                                            <p:cond delay="499"/>
                                          </p:stCondLst>
                                        </p:cTn>
                                        <p:tgtEl>
                                          <p:spTgt spid="3">
                                            <p:txEl>
                                              <p:pRg st="5" end="5"/>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2400" dirty="0" smtClean="0">
                <a:solidFill>
                  <a:schemeClr val="tx1"/>
                </a:solidFill>
                <a:effectLst/>
                <a:latin typeface="+mj-lt"/>
                <a:ea typeface="+mj-ea"/>
                <a:cs typeface="+mj-cs"/>
              </a:rPr>
              <a:t>CUBE and ROLLUP</a:t>
            </a:r>
            <a:endParaRPr lang="en-US" dirty="0"/>
          </a:p>
        </p:txBody>
      </p:sp>
      <p:sp>
        <p:nvSpPr>
          <p:cNvPr id="3" name="Content Placeholder 2"/>
          <p:cNvSpPr>
            <a:spLocks noGrp="1"/>
          </p:cNvSpPr>
          <p:nvPr>
            <p:ph idx="1"/>
          </p:nvPr>
        </p:nvSpPr>
        <p:spPr/>
        <p:txBody>
          <a:bodyPr/>
          <a:lstStyle/>
          <a:p>
            <a:r>
              <a:rPr lang="en-US" dirty="0" smtClean="0"/>
              <a:t>CUBE provides shortcut for defining grouping sets given a list of columns</a:t>
            </a:r>
          </a:p>
          <a:p>
            <a:r>
              <a:rPr lang="en-US" dirty="0" smtClean="0"/>
              <a:t>All possible combinations of grouping sets created</a:t>
            </a:r>
          </a:p>
          <a:p>
            <a:endParaRPr lang="en-US" dirty="0"/>
          </a:p>
          <a:p>
            <a:endParaRPr lang="en-US" dirty="0" smtClean="0"/>
          </a:p>
          <a:p>
            <a:endParaRPr lang="en-US" dirty="0"/>
          </a:p>
          <a:p>
            <a:r>
              <a:rPr lang="en-US" dirty="0" smtClean="0"/>
              <a:t>ROLLUP provides shortcut for defining grouping sets, creates combinations assuming input columns form a hierarchy</a:t>
            </a:r>
          </a:p>
        </p:txBody>
      </p:sp>
      <p:sp>
        <p:nvSpPr>
          <p:cNvPr id="4" name="AutoShape 3"/>
          <p:cNvSpPr>
            <a:spLocks noChangeArrowheads="1"/>
          </p:cNvSpPr>
          <p:nvPr/>
        </p:nvSpPr>
        <p:spPr bwMode="auto">
          <a:xfrm>
            <a:off x="682388" y="2390517"/>
            <a:ext cx="8120418"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srgbClr val="0000FF"/>
                </a:solidFill>
                <a:latin typeface="Lucida Sans Typewriter" pitchFamily="49" charset="0"/>
              </a:rPr>
              <a:t>column</a:t>
            </a:r>
            <a:r>
              <a:rPr lang="en-US" sz="2000" dirty="0">
                <a:solidFill>
                  <a:prstClr val="black"/>
                </a:solidFill>
                <a:latin typeface="Lucida Sans Typewriter" pitchFamily="49" charset="0"/>
              </a:rPr>
              <a:t> list </a:t>
            </a:r>
            <a:r>
              <a:rPr lang="en-US" sz="2000" dirty="0">
                <a:solidFill>
                  <a:srgbClr val="0000FF"/>
                </a:solidFill>
                <a:latin typeface="Lucida Sans Typewriter" pitchFamily="49" charset="0"/>
              </a:rPr>
              <a:t>with</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aggregate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s</a:t>
            </a:r>
            <a:r>
              <a:rPr lang="en-US" sz="2000" dirty="0">
                <a:solidFill>
                  <a:srgbClr val="808080"/>
                </a:solidFill>
                <a:latin typeface="Lucida Sans Typewriter" pitchFamily="49" charset="0"/>
              </a:rPr>
              <a:t>)&gt;</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&lt;source&gt;</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CUBE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smtClean="0">
                <a:solidFill>
                  <a:srgbClr val="808080"/>
                </a:solidFill>
                <a:latin typeface="Lucida Sans Typewriter" pitchFamily="49" charset="0"/>
              </a:rPr>
              <a:t>&gt;,</a:t>
            </a:r>
            <a:r>
              <a:rPr lang="en-US" sz="2000" dirty="0">
                <a:solidFill>
                  <a:srgbClr val="808080"/>
                </a:solidFill>
                <a:latin typeface="Lucida Sans Typewriter" pitchFamily="49" charset="0"/>
              </a:rPr>
              <a:t> &lt;</a:t>
            </a:r>
            <a:r>
              <a:rPr lang="en-US" sz="2000" dirty="0">
                <a:solidFill>
                  <a:prstClr val="black"/>
                </a:solidFill>
                <a:latin typeface="Lucida Sans Typewriter" pitchFamily="49" charset="0"/>
              </a:rPr>
              <a:t>column_name</a:t>
            </a:r>
            <a:r>
              <a:rPr lang="en-US" sz="2000" dirty="0" smtClean="0">
                <a:solidFill>
                  <a:srgbClr val="808080"/>
                </a:solidFill>
                <a:latin typeface="Lucida Sans Typewriter" pitchFamily="49" charset="0"/>
              </a:rPr>
              <a:t>&gt;, ...);</a:t>
            </a:r>
            <a:endParaRPr lang="en-US" sz="2000" dirty="0">
              <a:solidFill>
                <a:srgbClr val="808080"/>
              </a:solidFill>
              <a:latin typeface="Lucida Sans Typewriter" pitchFamily="49" charset="0"/>
            </a:endParaRPr>
          </a:p>
        </p:txBody>
      </p:sp>
      <p:sp>
        <p:nvSpPr>
          <p:cNvPr id="5" name="AutoShape 3"/>
          <p:cNvSpPr>
            <a:spLocks noChangeArrowheads="1"/>
          </p:cNvSpPr>
          <p:nvPr/>
        </p:nvSpPr>
        <p:spPr bwMode="auto">
          <a:xfrm>
            <a:off x="682388" y="4539423"/>
            <a:ext cx="8120418"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srgbClr val="0000FF"/>
                </a:solidFill>
                <a:latin typeface="Lucida Sans Typewriter" pitchFamily="49" charset="0"/>
              </a:rPr>
              <a:t>column</a:t>
            </a:r>
            <a:r>
              <a:rPr lang="en-US" sz="2000" dirty="0">
                <a:solidFill>
                  <a:prstClr val="black"/>
                </a:solidFill>
                <a:latin typeface="Lucida Sans Typewriter" pitchFamily="49" charset="0"/>
              </a:rPr>
              <a:t> list </a:t>
            </a:r>
            <a:r>
              <a:rPr lang="en-US" sz="2000" dirty="0">
                <a:solidFill>
                  <a:srgbClr val="0000FF"/>
                </a:solidFill>
                <a:latin typeface="Lucida Sans Typewriter" pitchFamily="49" charset="0"/>
              </a:rPr>
              <a:t>with</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aggregate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s</a:t>
            </a:r>
            <a:r>
              <a:rPr lang="en-US" sz="2000" dirty="0">
                <a:solidFill>
                  <a:srgbClr val="808080"/>
                </a:solidFill>
                <a:latin typeface="Lucida Sans Typewriter" pitchFamily="49" charset="0"/>
              </a:rPr>
              <a:t>)&gt;</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&lt;source&gt;</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a:t>ROLLUP</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smtClean="0">
                <a:solidFill>
                  <a:srgbClr val="808080"/>
                </a:solidFill>
                <a:latin typeface="Lucida Sans Typewriter" pitchFamily="49" charset="0"/>
              </a:rPr>
              <a:t>&gt;,</a:t>
            </a:r>
            <a:r>
              <a:rPr lang="en-US" sz="2000" dirty="0">
                <a:solidFill>
                  <a:srgbClr val="808080"/>
                </a:solidFill>
                <a:latin typeface="Lucida Sans Typewriter" pitchFamily="49" charset="0"/>
              </a:rPr>
              <a:t> &lt;</a:t>
            </a:r>
            <a:r>
              <a:rPr lang="en-US" sz="2000" dirty="0">
                <a:solidFill>
                  <a:prstClr val="black"/>
                </a:solidFill>
                <a:latin typeface="Lucida Sans Typewriter" pitchFamily="49" charset="0"/>
              </a:rPr>
              <a:t>column_name</a:t>
            </a:r>
            <a:r>
              <a:rPr lang="en-US" sz="2000" dirty="0" smtClean="0">
                <a:solidFill>
                  <a:srgbClr val="808080"/>
                </a:solidFill>
                <a:latin typeface="Lucida Sans Typewriter" pitchFamily="49" charset="0"/>
              </a:rPr>
              <a:t>&gt;, ...);</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1600337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2400" baseline="0" dirty="0" smtClean="0">
                <a:solidFill>
                  <a:schemeClr val="tx1"/>
                </a:solidFill>
                <a:effectLst/>
                <a:latin typeface="+mj-lt"/>
                <a:ea typeface="+mj-ea"/>
                <a:cs typeface="+mj-cs"/>
              </a:rPr>
              <a:t>GROUPING_ID</a:t>
            </a:r>
            <a:endParaRPr lang="en-US" dirty="0" smtClean="0">
              <a:effectLst/>
            </a:endParaRPr>
          </a:p>
        </p:txBody>
      </p:sp>
      <p:sp>
        <p:nvSpPr>
          <p:cNvPr id="3" name="Content Placeholder 2"/>
          <p:cNvSpPr>
            <a:spLocks noGrp="1"/>
          </p:cNvSpPr>
          <p:nvPr>
            <p:ph idx="1"/>
          </p:nvPr>
        </p:nvSpPr>
        <p:spPr/>
        <p:txBody>
          <a:bodyPr/>
          <a:lstStyle/>
          <a:p>
            <a:r>
              <a:rPr lang="en-US" dirty="0" smtClean="0"/>
              <a:t>Multiple grouping sets present a problem in identifying the source of each row in the result set</a:t>
            </a:r>
          </a:p>
          <a:p>
            <a:r>
              <a:rPr lang="en-US" dirty="0" smtClean="0"/>
              <a:t>NULLs could come from the source data or could be a placeholder in the grouping set</a:t>
            </a:r>
          </a:p>
          <a:p>
            <a:r>
              <a:rPr lang="en-US" dirty="0" smtClean="0"/>
              <a:t>The GROUPING_ID function provides a method to mark a row with a 1 or 0 to identify which grouping set</a:t>
            </a:r>
            <a:endParaRPr lang="en-US" dirty="0"/>
          </a:p>
        </p:txBody>
      </p:sp>
      <p:sp>
        <p:nvSpPr>
          <p:cNvPr id="4" name="AutoShape 3"/>
          <p:cNvSpPr>
            <a:spLocks noChangeArrowheads="1"/>
          </p:cNvSpPr>
          <p:nvPr/>
        </p:nvSpPr>
        <p:spPr bwMode="auto">
          <a:xfrm>
            <a:off x="637366" y="3821679"/>
            <a:ext cx="7728711"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GROUPING_ID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Category</a:t>
            </a:r>
            <a:r>
              <a:rPr lang="en-US" sz="2000" dirty="0" smtClean="0">
                <a:solidFill>
                  <a:srgbClr val="808080"/>
                </a:solidFill>
                <a:latin typeface="Lucida Sans Typewriter" pitchFamily="49" charset="0"/>
              </a:rPr>
              <a:t>)</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grpCat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GROUPING_ID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Cust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grpCust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Cust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SUM</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TotalQty</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Sales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CategorySales</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CUBE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Cust</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Cust</a:t>
            </a:r>
            <a:r>
              <a:rPr lang="en-US" sz="2000" dirty="0">
                <a:solidFill>
                  <a:srgbClr val="808080"/>
                </a:solidFill>
                <a:latin typeface="Lucida Sans Typewriter" pitchFamily="49" charset="0"/>
              </a:rPr>
              <a:t>;</a:t>
            </a:r>
          </a:p>
        </p:txBody>
      </p:sp>
    </p:spTree>
    <p:extLst>
      <p:ext uri="{BB962C8B-B14F-4D97-AF65-F5344CB8AC3E}">
        <p14:creationId xmlns:p14="http://schemas.microsoft.com/office/powerpoint/2010/main" val="31019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3"/>
          <p:cNvSpPr>
            <a:spLocks noGrp="1" noChangeArrowheads="1"/>
          </p:cNvSpPr>
          <p:nvPr>
            <p:ph type="title"/>
          </p:nvPr>
        </p:nvSpPr>
        <p:spPr/>
        <p:txBody>
          <a:bodyPr/>
          <a:lstStyle/>
          <a:p>
            <a:r>
              <a:rPr lang="en-US" dirty="0" smtClean="0"/>
              <a:t>Demonstration: Using Grouping Sets</a:t>
            </a:r>
          </a:p>
        </p:txBody>
      </p:sp>
      <p:sp>
        <p:nvSpPr>
          <p:cNvPr id="9219" name="Rectangle 24"/>
          <p:cNvSpPr>
            <a:spLocks noGrp="1" noChangeArrowheads="1"/>
          </p:cNvSpPr>
          <p:nvPr>
            <p:ph type="body" idx="1"/>
          </p:nvPr>
        </p:nvSpPr>
        <p:spPr/>
        <p:txBody>
          <a:bodyPr/>
          <a:lstStyle/>
          <a:p>
            <a:r>
              <a:rPr lang="en-US" dirty="0"/>
              <a:t>In this </a:t>
            </a:r>
            <a:r>
              <a:rPr lang="en-US" dirty="0" smtClean="0"/>
              <a:t>demonstration, </a:t>
            </a:r>
            <a:r>
              <a:rPr lang="en-US" dirty="0"/>
              <a:t>you will see how to write queries </a:t>
            </a:r>
            <a:r>
              <a:rPr lang="en-US" dirty="0" smtClean="0"/>
              <a:t>that create grouping sets and use the CUBE and ROLLUP subclauses.</a:t>
            </a:r>
            <a:endParaRPr lang="en-US" dirty="0"/>
          </a:p>
          <a:p>
            <a:endParaRPr lang="en-US" dirty="0"/>
          </a:p>
          <a:p>
            <a:endParaRPr lang="en-US" dirty="0" smtClean="0"/>
          </a:p>
        </p:txBody>
      </p:sp>
    </p:spTree>
    <p:extLst>
      <p:ext uri="{BB962C8B-B14F-4D97-AF65-F5344CB8AC3E}">
        <p14:creationId xmlns:p14="http://schemas.microsoft.com/office/powerpoint/2010/main" val="3718986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4"/>
          <p:cNvSpPr>
            <a:spLocks noGrp="1" noChangeArrowheads="1"/>
          </p:cNvSpPr>
          <p:nvPr>
            <p:ph type="title"/>
          </p:nvPr>
        </p:nvSpPr>
        <p:spPr/>
        <p:txBody>
          <a:bodyPr/>
          <a:lstStyle/>
          <a:p>
            <a:r>
              <a:rPr lang="en-US" dirty="0" smtClean="0"/>
              <a:t>Lab: Pivoting and Grouping Sets</a:t>
            </a:r>
          </a:p>
        </p:txBody>
      </p:sp>
      <p:sp>
        <p:nvSpPr>
          <p:cNvPr id="12291" name="Rectangle 65"/>
          <p:cNvSpPr>
            <a:spLocks noGrp="1" noChangeArrowheads="1"/>
          </p:cNvSpPr>
          <p:nvPr>
            <p:ph type="body" idx="1"/>
          </p:nvPr>
        </p:nvSpPr>
        <p:spPr/>
        <p:txBody>
          <a:bodyPr/>
          <a:lstStyle/>
          <a:p>
            <a:r>
              <a:rPr lang="en-US" dirty="0" smtClean="0"/>
              <a:t>Exercise 1: Writing Queries That Use the PIVOT Operator</a:t>
            </a:r>
          </a:p>
          <a:p>
            <a:r>
              <a:rPr lang="en-US" dirty="0" smtClean="0"/>
              <a:t>Exercise 2: Writing Queries That Use the UNPIVOT Operator</a:t>
            </a:r>
          </a:p>
          <a:p>
            <a:r>
              <a:rPr lang="en-US" dirty="0" smtClean="0"/>
              <a:t>Exercise 3: Writing Queries That Use the GROUPING SETS, CUBE, and ROLLUP Subclauses</a:t>
            </a:r>
          </a:p>
        </p:txBody>
      </p:sp>
      <p:sp>
        <p:nvSpPr>
          <p:cNvPr id="12294" name="Rectangle 131"/>
          <p:cNvSpPr>
            <a:spLocks noChangeArrowheads="1"/>
          </p:cNvSpPr>
          <p:nvPr/>
        </p:nvSpPr>
        <p:spPr bwMode="auto">
          <a:xfrm>
            <a:off x="458788" y="6132513"/>
            <a:ext cx="4033837" cy="336550"/>
          </a:xfrm>
          <a:prstGeom prst="rect">
            <a:avLst/>
          </a:prstGeom>
          <a:noFill/>
          <a:ln w="9525" algn="ctr">
            <a:noFill/>
            <a:miter lim="800000"/>
            <a:headEnd/>
            <a:tailEnd/>
          </a:ln>
        </p:spPr>
        <p:txBody>
          <a:bodyPr>
            <a:spAutoFit/>
          </a:bodyPr>
          <a:lstStyle/>
          <a:p>
            <a:pPr eaLnBrk="0" hangingPunct="0"/>
            <a:r>
              <a:rPr lang="en-US" sz="1600" dirty="0"/>
              <a:t>Estimated time: </a:t>
            </a:r>
            <a:r>
              <a:rPr lang="en-US" altLang="ko-KR" sz="1600" dirty="0" smtClean="0">
                <a:ea typeface="굴림" pitchFamily="34" charset="-127"/>
              </a:rPr>
              <a:t>70</a:t>
            </a:r>
            <a:r>
              <a:rPr lang="en-US" sz="1600" dirty="0" smtClean="0"/>
              <a:t> </a:t>
            </a:r>
            <a:r>
              <a:rPr lang="en-US" sz="1600" dirty="0"/>
              <a:t>minutes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6"/>
          <p:cNvSpPr>
            <a:spLocks noGrp="1" noChangeArrowheads="1"/>
          </p:cNvSpPr>
          <p:nvPr>
            <p:ph type="title"/>
          </p:nvPr>
        </p:nvSpPr>
        <p:spPr/>
        <p:txBody>
          <a:bodyPr/>
          <a:lstStyle/>
          <a:p>
            <a:r>
              <a:rPr lang="en-US" dirty="0" smtClean="0"/>
              <a:t>Lab Scenario</a:t>
            </a:r>
          </a:p>
        </p:txBody>
      </p:sp>
      <p:sp>
        <p:nvSpPr>
          <p:cNvPr id="13315" name="Rectangle 27"/>
          <p:cNvSpPr>
            <a:spLocks noGrp="1" noChangeArrowheads="1"/>
          </p:cNvSpPr>
          <p:nvPr>
            <p:ph type="body" idx="1"/>
          </p:nvPr>
        </p:nvSpPr>
        <p:spPr/>
        <p:txBody>
          <a:bodyPr/>
          <a:lstStyle/>
          <a:p>
            <a:r>
              <a:rPr lang="en-US" dirty="0"/>
              <a:t>You are a business analyst for Adventure Works who will be writing reports using corporate databases stored in SQL Server </a:t>
            </a:r>
            <a:r>
              <a:rPr lang="en-US" dirty="0" smtClean="0"/>
              <a:t>2016. </a:t>
            </a:r>
            <a:r>
              <a:rPr lang="en-US" dirty="0"/>
              <a:t>You have been provided with a set of business requirements for data and you will write T-SQL queries to retrieve the specified data from the </a:t>
            </a:r>
            <a:r>
              <a:rPr lang="en-US" dirty="0" smtClean="0"/>
              <a:t>databases.</a:t>
            </a:r>
          </a:p>
          <a:p>
            <a:r>
              <a:rPr lang="en-US" dirty="0" smtClean="0"/>
              <a:t>The </a:t>
            </a:r>
            <a:r>
              <a:rPr lang="en-US" dirty="0"/>
              <a:t>business requests are analytical in </a:t>
            </a:r>
            <a:r>
              <a:rPr lang="en-US" dirty="0" smtClean="0"/>
              <a:t>nature. To fill these requests, you will need to provide crosstab reports and </a:t>
            </a:r>
            <a:r>
              <a:rPr lang="en-US" dirty="0"/>
              <a:t>multiple aggregates based on different </a:t>
            </a:r>
            <a:r>
              <a:rPr lang="en-US" dirty="0" smtClean="0"/>
              <a:t>granularities.  Therefore</a:t>
            </a:r>
            <a:r>
              <a:rPr lang="en-US" dirty="0"/>
              <a:t>, you will need to use pivoting techniques and grouping sets in your </a:t>
            </a:r>
            <a:r>
              <a:rPr lang="en-US" dirty="0" smtClean="0"/>
              <a:t>T-SQL </a:t>
            </a:r>
            <a:r>
              <a:rPr lang="en-US" dirty="0"/>
              <a:t>code.</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Module Review</a:t>
            </a:r>
          </a:p>
        </p:txBody>
      </p:sp>
      <p:sp>
        <p:nvSpPr>
          <p:cNvPr id="17411" name="Rectangle 3"/>
          <p:cNvSpPr>
            <a:spLocks noGrp="1" noChangeArrowheads="1"/>
          </p:cNvSpPr>
          <p:nvPr>
            <p:ph type="body" idx="1"/>
          </p:nvPr>
        </p:nvSpPr>
        <p:spPr/>
        <p:txBody>
          <a:bodyPr/>
          <a:lstStyle/>
          <a:p>
            <a:r>
              <a:rPr lang="en-US" dirty="0" smtClean="0"/>
              <a:t>Review Questions</a:t>
            </a:r>
          </a:p>
          <a:p>
            <a:pPr marL="228600" lvl="0" indent="-228600">
              <a:buFont typeface="+mj-lt"/>
              <a:buAutoNum type="arabicPeriod"/>
            </a:pPr>
            <a:endParaRPr lang="en-US" dirty="0" smtClean="0">
              <a:solidFill>
                <a:schemeClr val="hlink"/>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Module Overview</a:t>
            </a:r>
          </a:p>
        </p:txBody>
      </p:sp>
      <p:sp>
        <p:nvSpPr>
          <p:cNvPr id="5123" name="Rectangle 3"/>
          <p:cNvSpPr>
            <a:spLocks noGrp="1" noChangeArrowheads="1"/>
          </p:cNvSpPr>
          <p:nvPr>
            <p:ph type="body" idx="1"/>
          </p:nvPr>
        </p:nvSpPr>
        <p:spPr/>
        <p:txBody>
          <a:bodyPr/>
          <a:lstStyle/>
          <a:p>
            <a:r>
              <a:rPr lang="en-US" dirty="0" smtClean="0"/>
              <a:t>Writing Queries with PIVOT </a:t>
            </a:r>
            <a:endParaRPr lang="en-US" dirty="0" smtClean="0"/>
          </a:p>
          <a:p>
            <a:r>
              <a:rPr lang="en-US" dirty="0" smtClean="0"/>
              <a:t>Working </a:t>
            </a:r>
            <a:r>
              <a:rPr lang="en-US" dirty="0" smtClean="0"/>
              <a:t>with Grouping Sets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0374" y="0"/>
            <a:ext cx="8485217" cy="741363"/>
          </a:xfrm>
        </p:spPr>
        <p:txBody>
          <a:bodyPr/>
          <a:lstStyle/>
          <a:p>
            <a:r>
              <a:rPr lang="en-US" dirty="0" smtClean="0"/>
              <a:t>Lesson 1: Writing Queries with </a:t>
            </a:r>
            <a:r>
              <a:rPr lang="en-US" dirty="0" smtClean="0"/>
              <a:t>PIVOT</a:t>
            </a:r>
            <a:endParaRPr lang="en-US" dirty="0" smtClean="0"/>
          </a:p>
        </p:txBody>
      </p:sp>
      <p:sp>
        <p:nvSpPr>
          <p:cNvPr id="6147" name="Rectangle 3"/>
          <p:cNvSpPr>
            <a:spLocks noGrp="1" noChangeArrowheads="1"/>
          </p:cNvSpPr>
          <p:nvPr>
            <p:ph type="body" idx="1"/>
          </p:nvPr>
        </p:nvSpPr>
        <p:spPr/>
        <p:txBody>
          <a:bodyPr/>
          <a:lstStyle/>
          <a:p>
            <a:r>
              <a:rPr lang="en-US" dirty="0" smtClean="0"/>
              <a:t>What Is Pivoting?</a:t>
            </a:r>
          </a:p>
          <a:p>
            <a:r>
              <a:rPr lang="en-US" dirty="0" smtClean="0"/>
              <a:t>Elements of PIVOT</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What Is Pivoting?</a:t>
            </a:r>
          </a:p>
        </p:txBody>
      </p:sp>
      <p:sp>
        <p:nvSpPr>
          <p:cNvPr id="7171" name="Rectangle 3"/>
          <p:cNvSpPr>
            <a:spLocks noGrp="1" noChangeArrowheads="1"/>
          </p:cNvSpPr>
          <p:nvPr>
            <p:ph type="body" idx="1"/>
          </p:nvPr>
        </p:nvSpPr>
        <p:spPr/>
        <p:txBody>
          <a:bodyPr/>
          <a:lstStyle/>
          <a:p>
            <a:r>
              <a:rPr lang="en-US" dirty="0" smtClean="0"/>
              <a:t>Pivoting data is rotating data from a rows-based orientation to a columns-based orientation</a:t>
            </a:r>
          </a:p>
          <a:p>
            <a:r>
              <a:rPr lang="en-US" dirty="0" smtClean="0"/>
              <a:t>Distinct values from a single column are projected across as headings for other columns -</a:t>
            </a:r>
            <a:r>
              <a:rPr lang="en-US" dirty="0"/>
              <a:t> </a:t>
            </a:r>
            <a:r>
              <a:rPr lang="en-US" dirty="0" smtClean="0"/>
              <a:t>may </a:t>
            </a:r>
            <a:r>
              <a:rPr lang="en-US" dirty="0"/>
              <a:t>include aggregation</a:t>
            </a:r>
            <a:endParaRPr lang="en-US" dirty="0" smtClean="0"/>
          </a:p>
          <a:p>
            <a:endParaRPr lang="en-US"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8276" y="2600324"/>
            <a:ext cx="2381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9213" y="2600324"/>
            <a:ext cx="27146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Bent-Up Arrow 2"/>
          <p:cNvSpPr/>
          <p:nvPr/>
        </p:nvSpPr>
        <p:spPr bwMode="auto">
          <a:xfrm>
            <a:off x="4186237" y="5214938"/>
            <a:ext cx="2428875" cy="400050"/>
          </a:xfrm>
          <a:prstGeom prst="bentUpArrow">
            <a:avLst/>
          </a:prstGeom>
          <a:solidFill>
            <a:schemeClr val="tx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 name="TextBox 1"/>
          <p:cNvSpPr txBox="1"/>
          <p:nvPr/>
        </p:nvSpPr>
        <p:spPr>
          <a:xfrm>
            <a:off x="4491611" y="5904089"/>
            <a:ext cx="1818126" cy="369332"/>
          </a:xfrm>
          <a:prstGeom prst="rect">
            <a:avLst/>
          </a:prstGeom>
          <a:noFill/>
        </p:spPr>
        <p:txBody>
          <a:bodyPr wrap="none" rtlCol="0">
            <a:spAutoFit/>
          </a:bodyPr>
          <a:lstStyle/>
          <a:p>
            <a:r>
              <a:rPr lang="en-US" dirty="0" smtClean="0"/>
              <a:t>Pivoted data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a:t>
            </a:r>
            <a:r>
              <a:rPr lang="en-US" baseline="0" dirty="0" smtClean="0"/>
              <a:t> PIVOT</a:t>
            </a:r>
            <a:endParaRPr lang="en-US" dirty="0"/>
          </a:p>
        </p:txBody>
      </p:sp>
      <p:sp>
        <p:nvSpPr>
          <p:cNvPr id="3" name="Content Placeholder 2"/>
          <p:cNvSpPr>
            <a:spLocks noGrp="1"/>
          </p:cNvSpPr>
          <p:nvPr>
            <p:ph idx="1"/>
          </p:nvPr>
        </p:nvSpPr>
        <p:spPr/>
        <p:txBody>
          <a:bodyPr/>
          <a:lstStyle/>
          <a:p>
            <a:r>
              <a:rPr lang="en-US" dirty="0" smtClean="0"/>
              <a:t>Pivoting includes three phases:</a:t>
            </a:r>
          </a:p>
          <a:p>
            <a:pPr marL="457200" indent="-457200">
              <a:buFont typeface="+mj-lt"/>
              <a:buAutoNum type="arabicPeriod"/>
            </a:pPr>
            <a:r>
              <a:rPr lang="en-US" dirty="0" smtClean="0"/>
              <a:t>Grouping determines which element gets a row in the result set </a:t>
            </a:r>
          </a:p>
          <a:p>
            <a:pPr marL="457200" indent="-457200">
              <a:buFont typeface="+mj-lt"/>
              <a:buAutoNum type="arabicPeriod"/>
            </a:pPr>
            <a:r>
              <a:rPr lang="en-US" dirty="0" smtClean="0"/>
              <a:t>Spreading provides the distinct values to be pivoted across</a:t>
            </a:r>
          </a:p>
          <a:p>
            <a:pPr marL="457200" indent="-457200">
              <a:buFont typeface="+mj-lt"/>
              <a:buAutoNum type="arabicPeriod"/>
            </a:pPr>
            <a:r>
              <a:rPr lang="en-US" dirty="0" smtClean="0"/>
              <a:t>Aggregation performs an aggregation function (such as SUM)</a:t>
            </a:r>
          </a:p>
        </p:txBody>
      </p:sp>
      <p:sp>
        <p:nvSpPr>
          <p:cNvPr id="4" name="AutoShape 3"/>
          <p:cNvSpPr>
            <a:spLocks noChangeArrowheads="1"/>
          </p:cNvSpPr>
          <p:nvPr/>
        </p:nvSpPr>
        <p:spPr bwMode="auto">
          <a:xfrm>
            <a:off x="682388" y="3924904"/>
            <a:ext cx="812041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[2006]</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[2007]</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[2008]</a:t>
            </a:r>
          </a:p>
          <a:p>
            <a:r>
              <a:rPr lang="en-US" sz="2000" dirty="0" smtClean="0">
                <a:solidFill>
                  <a:srgbClr val="0000FF"/>
                </a:solidFill>
                <a:latin typeface="Lucida Sans Typewriter" pitchFamily="49" charset="0"/>
              </a:rPr>
              <a:t>FROM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Orderyear </a:t>
            </a:r>
            <a:endParaRPr lang="en-US" sz="2000" dirty="0" smtClean="0">
              <a:solidFill>
                <a:prstClr val="black"/>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FROM</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Sales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CategoryQtyYear</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D </a:t>
            </a:r>
          </a:p>
          <a:p>
            <a:r>
              <a:rPr lang="en-US" sz="2000" dirty="0" smtClean="0">
                <a:solidFill>
                  <a:srgbClr val="808080"/>
                </a:solidFill>
                <a:latin typeface="Lucida Sans Typewriter" pitchFamily="49" charset="0"/>
              </a:rPr>
              <a:t>PIVOT(</a:t>
            </a:r>
            <a:r>
              <a:rPr lang="en-US" sz="2000" dirty="0" smtClean="0">
                <a:solidFill>
                  <a:srgbClr val="FF00FF"/>
                </a:solidFill>
                <a:latin typeface="Lucida Sans Typewriter" pitchFamily="49" charset="0"/>
              </a:rPr>
              <a:t>SUM</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FOR</a:t>
            </a:r>
            <a:r>
              <a:rPr lang="en-US" sz="2000" dirty="0">
                <a:solidFill>
                  <a:prstClr val="black"/>
                </a:solidFill>
                <a:latin typeface="Lucida Sans Typewriter" pitchFamily="49" charset="0"/>
              </a:rPr>
              <a:t> orderyear </a:t>
            </a:r>
            <a:endParaRPr lang="en-US" sz="2000" dirty="0" smtClean="0">
              <a:solidFill>
                <a:prstClr val="black"/>
              </a:solidFill>
              <a:latin typeface="Lucida Sans Typewriter" pitchFamily="49" charset="0"/>
            </a:endParaRPr>
          </a:p>
          <a:p>
            <a:r>
              <a:rPr lang="en-US" sz="2000" dirty="0" smtClean="0">
                <a:solidFill>
                  <a:srgbClr val="808080"/>
                </a:solidFill>
                <a:latin typeface="Lucida Sans Typewriter" pitchFamily="49" charset="0"/>
              </a:rPr>
              <a:t>		IN(</a:t>
            </a:r>
            <a:r>
              <a:rPr lang="en-US" sz="2000" dirty="0" smtClean="0">
                <a:solidFill>
                  <a:prstClr val="black"/>
                </a:solidFill>
                <a:latin typeface="Lucida Sans Typewriter" pitchFamily="49" charset="0"/>
              </a:rPr>
              <a:t>[2006</a:t>
            </a:r>
            <a:r>
              <a:rPr lang="en-US" sz="2000" dirty="0">
                <a:solidFill>
                  <a:prstClr val="black"/>
                </a:solidFill>
                <a:latin typeface="Lucida Sans Typewriter" pitchFamily="49" charset="0"/>
              </a:rPr>
              <a: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[2007]</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[2008</a:t>
            </a:r>
            <a:r>
              <a:rPr lang="en-US" sz="2000" dirty="0" smtClean="0">
                <a:solidFill>
                  <a:prstClr val="black"/>
                </a:solidFill>
                <a:latin typeface="Lucida Sans Typewriter" pitchFamily="49" charset="0"/>
              </a:rPr>
              <a:t>]</a:t>
            </a:r>
            <a:r>
              <a:rPr lang="en-US" sz="2000" dirty="0" smtClean="0">
                <a:solidFill>
                  <a:srgbClr val="808080"/>
                </a:solidFill>
                <a:latin typeface="Lucida Sans Typewriter" pitchFamily="49" charset="0"/>
              </a:rPr>
              <a:t>)</a:t>
            </a:r>
          </a:p>
          <a:p>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pvt</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TextBox 4"/>
          <p:cNvSpPr txBox="1"/>
          <p:nvPr/>
        </p:nvSpPr>
        <p:spPr>
          <a:xfrm>
            <a:off x="3467011" y="3356478"/>
            <a:ext cx="1378904" cy="369332"/>
          </a:xfrm>
          <a:prstGeom prst="rect">
            <a:avLst/>
          </a:prstGeom>
          <a:noFill/>
        </p:spPr>
        <p:txBody>
          <a:bodyPr wrap="none" rtlCol="0">
            <a:spAutoFit/>
          </a:bodyPr>
          <a:lstStyle/>
          <a:p>
            <a:r>
              <a:rPr lang="en-US" dirty="0" smtClean="0"/>
              <a:t>Grouping</a:t>
            </a:r>
            <a:endParaRPr lang="en-US" dirty="0"/>
          </a:p>
        </p:txBody>
      </p:sp>
      <p:sp>
        <p:nvSpPr>
          <p:cNvPr id="6" name="TextBox 5"/>
          <p:cNvSpPr txBox="1"/>
          <p:nvPr/>
        </p:nvSpPr>
        <p:spPr>
          <a:xfrm>
            <a:off x="7151166" y="5306159"/>
            <a:ext cx="1500732" cy="369332"/>
          </a:xfrm>
          <a:prstGeom prst="rect">
            <a:avLst/>
          </a:prstGeom>
          <a:noFill/>
        </p:spPr>
        <p:txBody>
          <a:bodyPr wrap="none" rtlCol="0">
            <a:spAutoFit/>
          </a:bodyPr>
          <a:lstStyle/>
          <a:p>
            <a:r>
              <a:rPr lang="en-US" dirty="0" smtClean="0"/>
              <a:t>Spreading</a:t>
            </a:r>
            <a:endParaRPr lang="en-US" dirty="0"/>
          </a:p>
        </p:txBody>
      </p:sp>
      <p:sp>
        <p:nvSpPr>
          <p:cNvPr id="8" name="TextBox 7"/>
          <p:cNvSpPr txBox="1"/>
          <p:nvPr/>
        </p:nvSpPr>
        <p:spPr>
          <a:xfrm>
            <a:off x="1211145" y="6140147"/>
            <a:ext cx="1781257" cy="369332"/>
          </a:xfrm>
          <a:prstGeom prst="rect">
            <a:avLst/>
          </a:prstGeom>
          <a:noFill/>
        </p:spPr>
        <p:txBody>
          <a:bodyPr wrap="none" rtlCol="0">
            <a:spAutoFit/>
          </a:bodyPr>
          <a:lstStyle/>
          <a:p>
            <a:r>
              <a:rPr lang="en-US" dirty="0" smtClean="0"/>
              <a:t>Aggregation</a:t>
            </a:r>
            <a:endParaRPr lang="en-US" dirty="0"/>
          </a:p>
        </p:txBody>
      </p:sp>
      <p:cxnSp>
        <p:nvCxnSpPr>
          <p:cNvPr id="10" name="Straight Arrow Connector 9"/>
          <p:cNvCxnSpPr>
            <a:stCxn id="5" idx="1"/>
          </p:cNvCxnSpPr>
          <p:nvPr/>
        </p:nvCxnSpPr>
        <p:spPr bwMode="auto">
          <a:xfrm flipH="1">
            <a:off x="2552131" y="3541144"/>
            <a:ext cx="914880" cy="480598"/>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cxnSp>
        <p:nvCxnSpPr>
          <p:cNvPr id="16" name="Straight Arrow Connector 15"/>
          <p:cNvCxnSpPr>
            <a:stCxn id="8" idx="0"/>
          </p:cNvCxnSpPr>
          <p:nvPr/>
        </p:nvCxnSpPr>
        <p:spPr bwMode="auto">
          <a:xfrm flipV="1">
            <a:off x="2101774" y="5224483"/>
            <a:ext cx="180329" cy="915664"/>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cxnSp>
        <p:nvCxnSpPr>
          <p:cNvPr id="17" name="Straight Arrow Connector 16"/>
          <p:cNvCxnSpPr>
            <a:stCxn id="6" idx="1"/>
          </p:cNvCxnSpPr>
          <p:nvPr/>
        </p:nvCxnSpPr>
        <p:spPr bwMode="auto">
          <a:xfrm flipH="1" flipV="1">
            <a:off x="6339254" y="5437930"/>
            <a:ext cx="811912" cy="52895"/>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grpSp>
        <p:nvGrpSpPr>
          <p:cNvPr id="11" name="Group 10"/>
          <p:cNvGrpSpPr/>
          <p:nvPr/>
        </p:nvGrpSpPr>
        <p:grpSpPr>
          <a:xfrm>
            <a:off x="415925" y="998546"/>
            <a:ext cx="8027987" cy="5307628"/>
            <a:chOff x="415925" y="998546"/>
            <a:chExt cx="8027987" cy="5307628"/>
          </a:xfrm>
        </p:grpSpPr>
        <p:sp>
          <p:nvSpPr>
            <p:cNvPr id="12" name="AutoShape 3"/>
            <p:cNvSpPr>
              <a:spLocks noChangeArrowheads="1"/>
            </p:cNvSpPr>
            <p:nvPr/>
          </p:nvSpPr>
          <p:spPr bwMode="auto">
            <a:xfrm>
              <a:off x="415925" y="998546"/>
              <a:ext cx="6256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[2006]</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[2007]</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[2008]</a:t>
              </a:r>
            </a:p>
            <a:p>
              <a:r>
                <a:rPr lang="en-US" sz="2000" dirty="0">
                  <a:solidFill>
                    <a:srgbClr val="0000FF"/>
                  </a:solidFill>
                  <a:latin typeface="Lucida Sans Typewriter" pitchFamily="49" charset="0"/>
                </a:rPr>
                <a:t>FROM </a:t>
              </a:r>
              <a:r>
                <a:rPr lang="en-US" sz="2000" dirty="0" smtClean="0">
                  <a:solidFill>
                    <a:srgbClr val="808080"/>
                  </a:solidFill>
                  <a:latin typeface="Lucida Sans Typewriter" pitchFamily="49" charset="0"/>
                </a:rPr>
                <a:t>(</a:t>
              </a:r>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Orderyear </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FROM</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Sales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CategoryQtyYear</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D </a:t>
              </a:r>
            </a:p>
            <a:p>
              <a:r>
                <a:rPr lang="en-US" sz="2000" dirty="0" smtClean="0">
                  <a:solidFill>
                    <a:srgbClr val="808080"/>
                  </a:solidFill>
                  <a:latin typeface="Lucida Sans Typewriter" pitchFamily="49" charset="0"/>
                </a:rPr>
                <a:t>PIVOT(</a:t>
              </a:r>
              <a:r>
                <a:rPr lang="en-US" sz="2000" dirty="0" smtClean="0">
                  <a:solidFill>
                    <a:srgbClr val="FF00FF"/>
                  </a:solidFill>
                  <a:latin typeface="Lucida Sans Typewriter" pitchFamily="49" charset="0"/>
                </a:rPr>
                <a:t>SUM</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FOR</a:t>
              </a:r>
              <a:r>
                <a:rPr lang="en-US" sz="2000" dirty="0">
                  <a:solidFill>
                    <a:prstClr val="black"/>
                  </a:solidFill>
                  <a:latin typeface="Lucida Sans Typewriter" pitchFamily="49" charset="0"/>
                </a:rPr>
                <a:t> orderyear </a:t>
              </a:r>
              <a:endParaRPr lang="en-US" sz="2000" dirty="0" smtClean="0">
                <a:solidFill>
                  <a:prstClr val="black"/>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808080"/>
                  </a:solidFill>
                  <a:latin typeface="Lucida Sans Typewriter" pitchFamily="49" charset="0"/>
                </a:rPr>
                <a:t>IN</a:t>
              </a:r>
              <a:r>
                <a:rPr lang="en-US" sz="2000" dirty="0" smtClean="0">
                  <a:solidFill>
                    <a:srgbClr val="0000FF"/>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[2006]</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[2007]</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[2008]</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pvt</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Category</a:t>
              </a:r>
              <a:r>
                <a:rPr lang="en-US" sz="2000" dirty="0">
                  <a:solidFill>
                    <a:srgbClr val="808080"/>
                  </a:solidFill>
                  <a:latin typeface="Lucida Sans Typewriter" pitchFamily="49" charset="0"/>
                </a:rPr>
                <a:t>;</a:t>
              </a:r>
              <a:endParaRPr lang="en-US" sz="2000" b="0" dirty="0">
                <a:latin typeface="Lucida Sans Typewriter" pitchFamily="49" charset="0"/>
                <a:cs typeface="+mn-cs"/>
              </a:endParaRPr>
            </a:p>
          </p:txBody>
        </p:sp>
        <p:sp>
          <p:nvSpPr>
            <p:cNvPr id="13" name="AutoShape 3"/>
            <p:cNvSpPr>
              <a:spLocks noChangeArrowheads="1"/>
            </p:cNvSpPr>
            <p:nvPr/>
          </p:nvSpPr>
          <p:spPr bwMode="auto">
            <a:xfrm>
              <a:off x="2187574" y="3333124"/>
              <a:ext cx="6256338"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b="0" dirty="0">
                  <a:latin typeface="Lucida Sans Typewriter" pitchFamily="49" charset="0"/>
                  <a:cs typeface="+mn-cs"/>
                </a:rPr>
                <a:t>Category       2006  2007 2008</a:t>
              </a:r>
            </a:p>
            <a:p>
              <a:r>
                <a:rPr lang="en-US" b="0" dirty="0">
                  <a:latin typeface="Lucida Sans Typewriter" pitchFamily="49" charset="0"/>
                  <a:cs typeface="+mn-cs"/>
                </a:rPr>
                <a:t>-------------- ----- ---- ----</a:t>
              </a:r>
            </a:p>
            <a:p>
              <a:r>
                <a:rPr lang="en-US" b="0" dirty="0">
                  <a:latin typeface="Lucida Sans Typewriter" pitchFamily="49" charset="0"/>
                  <a:cs typeface="+mn-cs"/>
                </a:rPr>
                <a:t>Beverages       1842 3996 3694</a:t>
              </a:r>
            </a:p>
            <a:p>
              <a:r>
                <a:rPr lang="en-US" b="0" dirty="0">
                  <a:latin typeface="Lucida Sans Typewriter" pitchFamily="49" charset="0"/>
                  <a:cs typeface="+mn-cs"/>
                </a:rPr>
                <a:t>Condiments      962  2895 1441</a:t>
              </a:r>
            </a:p>
            <a:p>
              <a:r>
                <a:rPr lang="en-US" b="0" dirty="0">
                  <a:latin typeface="Lucida Sans Typewriter" pitchFamily="49" charset="0"/>
                  <a:cs typeface="+mn-cs"/>
                </a:rPr>
                <a:t>Confections     1357 4137 2412</a:t>
              </a:r>
            </a:p>
            <a:p>
              <a:r>
                <a:rPr lang="en-US" b="0" dirty="0">
                  <a:latin typeface="Lucida Sans Typewriter" pitchFamily="49" charset="0"/>
                  <a:cs typeface="+mn-cs"/>
                </a:rPr>
                <a:t>Dairy Products  2086 4374 2689</a:t>
              </a:r>
            </a:p>
            <a:p>
              <a:r>
                <a:rPr lang="en-US" b="0" dirty="0">
                  <a:latin typeface="Lucida Sans Typewriter" pitchFamily="49" charset="0"/>
                  <a:cs typeface="+mn-cs"/>
                </a:rPr>
                <a:t>Grains/Cereals  549  2636 1377</a:t>
              </a:r>
            </a:p>
            <a:p>
              <a:r>
                <a:rPr lang="en-US" b="0" dirty="0">
                  <a:latin typeface="Lucida Sans Typewriter" pitchFamily="49" charset="0"/>
                  <a:cs typeface="+mn-cs"/>
                </a:rPr>
                <a:t>Meat/Poultry    950  2189 1060</a:t>
              </a:r>
            </a:p>
            <a:p>
              <a:r>
                <a:rPr lang="en-US" b="0" dirty="0">
                  <a:latin typeface="Lucida Sans Typewriter" pitchFamily="49" charset="0"/>
                  <a:cs typeface="+mn-cs"/>
                </a:rPr>
                <a:t>Produce         549  1583 858</a:t>
              </a:r>
            </a:p>
            <a:p>
              <a:r>
                <a:rPr lang="en-US" b="0" dirty="0">
                  <a:latin typeface="Lucida Sans Typewriter" pitchFamily="49" charset="0"/>
                  <a:cs typeface="+mn-cs"/>
                </a:rPr>
                <a:t>Seafood         1286 3679 2716</a:t>
              </a:r>
            </a:p>
          </p:txBody>
        </p:sp>
      </p:grpSp>
      <p:grpSp>
        <p:nvGrpSpPr>
          <p:cNvPr id="14" name="Group 204"/>
          <p:cNvGrpSpPr>
            <a:grpSpLocks/>
          </p:cNvGrpSpPr>
          <p:nvPr/>
        </p:nvGrpSpPr>
        <p:grpSpPr bwMode="auto">
          <a:xfrm>
            <a:off x="236054" y="6077641"/>
            <a:ext cx="750888" cy="349250"/>
            <a:chOff x="384" y="3024"/>
            <a:chExt cx="720" cy="336"/>
          </a:xfrm>
        </p:grpSpPr>
        <p:sp>
          <p:nvSpPr>
            <p:cNvPr id="1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8" name="Group 206"/>
            <p:cNvGrpSpPr>
              <a:grpSpLocks/>
            </p:cNvGrpSpPr>
            <p:nvPr/>
          </p:nvGrpSpPr>
          <p:grpSpPr bwMode="auto">
            <a:xfrm>
              <a:off x="480" y="3096"/>
              <a:ext cx="240" cy="192"/>
              <a:chOff x="480" y="3096"/>
              <a:chExt cx="240" cy="192"/>
            </a:xfrm>
          </p:grpSpPr>
          <p:sp>
            <p:nvSpPr>
              <p:cNvPr id="19"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20"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21" name="Group 12"/>
          <p:cNvGrpSpPr>
            <a:grpSpLocks/>
          </p:cNvGrpSpPr>
          <p:nvPr/>
        </p:nvGrpSpPr>
        <p:grpSpPr bwMode="auto">
          <a:xfrm>
            <a:off x="620207" y="6131438"/>
            <a:ext cx="304800" cy="244475"/>
            <a:chOff x="768" y="3096"/>
            <a:chExt cx="240" cy="192"/>
          </a:xfrm>
        </p:grpSpPr>
        <p:sp>
          <p:nvSpPr>
            <p:cNvPr id="2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9984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a:t>
            </a:r>
            <a:r>
              <a:rPr lang="en-US" baseline="0" dirty="0" smtClean="0"/>
              <a:t> PIVOT</a:t>
            </a:r>
            <a:endParaRPr lang="en-US" dirty="0"/>
          </a:p>
        </p:txBody>
      </p:sp>
      <p:sp>
        <p:nvSpPr>
          <p:cNvPr id="3" name="Content Placeholder 2"/>
          <p:cNvSpPr>
            <a:spLocks noGrp="1"/>
          </p:cNvSpPr>
          <p:nvPr>
            <p:ph idx="1"/>
          </p:nvPr>
        </p:nvSpPr>
        <p:spPr/>
        <p:txBody>
          <a:bodyPr/>
          <a:lstStyle/>
          <a:p>
            <a:r>
              <a:rPr lang="en-US" dirty="0" smtClean="0"/>
              <a:t>Pivoting includes three phases:</a:t>
            </a:r>
          </a:p>
          <a:p>
            <a:pPr marL="457200" indent="-457200">
              <a:buFont typeface="+mj-lt"/>
              <a:buAutoNum type="arabicPeriod"/>
            </a:pPr>
            <a:r>
              <a:rPr lang="en-US" dirty="0" smtClean="0"/>
              <a:t>Grouping determines from FROM clause which element gets a row in the result set </a:t>
            </a:r>
          </a:p>
          <a:p>
            <a:pPr marL="457200" indent="-457200">
              <a:buFont typeface="+mj-lt"/>
              <a:buAutoNum type="arabicPeriod"/>
            </a:pPr>
            <a:r>
              <a:rPr lang="en-US" dirty="0" smtClean="0"/>
              <a:t>Spreading provides the distinct values to be pivoted across</a:t>
            </a:r>
          </a:p>
          <a:p>
            <a:pPr marL="457200" indent="-457200">
              <a:buFont typeface="+mj-lt"/>
              <a:buAutoNum type="arabicPeriod"/>
            </a:pPr>
            <a:r>
              <a:rPr lang="en-US" dirty="0" smtClean="0"/>
              <a:t>Aggregation performs an aggregation function (such as SUM)</a:t>
            </a:r>
          </a:p>
        </p:txBody>
      </p:sp>
      <p:sp>
        <p:nvSpPr>
          <p:cNvPr id="4" name="AutoShape 3"/>
          <p:cNvSpPr>
            <a:spLocks noChangeArrowheads="1"/>
          </p:cNvSpPr>
          <p:nvPr/>
        </p:nvSpPr>
        <p:spPr bwMode="auto">
          <a:xfrm>
            <a:off x="682388" y="3924904"/>
            <a:ext cx="812041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[2006]</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[2007]</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[2008]</a:t>
            </a:r>
          </a:p>
          <a:p>
            <a:r>
              <a:rPr lang="en-US" sz="2000" dirty="0" smtClean="0">
                <a:solidFill>
                  <a:srgbClr val="0000FF"/>
                </a:solidFill>
                <a:latin typeface="Lucida Sans Typewriter" pitchFamily="49" charset="0"/>
              </a:rPr>
              <a:t>FROM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Orderyear </a:t>
            </a:r>
            <a:endParaRPr lang="en-US" sz="2000" dirty="0" smtClean="0">
              <a:solidFill>
                <a:prstClr val="black"/>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FROM</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Sales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CategoryQtyYear</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D </a:t>
            </a:r>
          </a:p>
          <a:p>
            <a:r>
              <a:rPr lang="en-US" sz="2000" dirty="0" smtClean="0">
                <a:solidFill>
                  <a:srgbClr val="808080"/>
                </a:solidFill>
                <a:latin typeface="Lucida Sans Typewriter" pitchFamily="49" charset="0"/>
              </a:rPr>
              <a:t>PIVOT(</a:t>
            </a:r>
            <a:r>
              <a:rPr lang="en-US" sz="2000" dirty="0" smtClean="0">
                <a:solidFill>
                  <a:srgbClr val="FF00FF"/>
                </a:solidFill>
                <a:latin typeface="Lucida Sans Typewriter" pitchFamily="49" charset="0"/>
              </a:rPr>
              <a:t>SUM</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FOR</a:t>
            </a:r>
            <a:r>
              <a:rPr lang="en-US" sz="2000" dirty="0">
                <a:solidFill>
                  <a:prstClr val="black"/>
                </a:solidFill>
                <a:latin typeface="Lucida Sans Typewriter" pitchFamily="49" charset="0"/>
              </a:rPr>
              <a:t> orderyear </a:t>
            </a:r>
            <a:endParaRPr lang="en-US" sz="2000" dirty="0" smtClean="0">
              <a:solidFill>
                <a:prstClr val="black"/>
              </a:solidFill>
              <a:latin typeface="Lucida Sans Typewriter" pitchFamily="49" charset="0"/>
            </a:endParaRPr>
          </a:p>
          <a:p>
            <a:r>
              <a:rPr lang="en-US" sz="2000" dirty="0" smtClean="0">
                <a:solidFill>
                  <a:srgbClr val="808080"/>
                </a:solidFill>
                <a:latin typeface="Lucida Sans Typewriter" pitchFamily="49" charset="0"/>
              </a:rPr>
              <a:t>		IN(</a:t>
            </a:r>
            <a:r>
              <a:rPr lang="en-US" sz="2000" dirty="0" smtClean="0">
                <a:solidFill>
                  <a:prstClr val="black"/>
                </a:solidFill>
                <a:latin typeface="Lucida Sans Typewriter" pitchFamily="49" charset="0"/>
              </a:rPr>
              <a:t>[2006</a:t>
            </a:r>
            <a:r>
              <a:rPr lang="en-US" sz="2000" dirty="0">
                <a:solidFill>
                  <a:prstClr val="black"/>
                </a:solidFill>
                <a:latin typeface="Lucida Sans Typewriter" pitchFamily="49" charset="0"/>
              </a:rPr>
              <a: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[2007]</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[2008</a:t>
            </a:r>
            <a:r>
              <a:rPr lang="en-US" sz="2000" dirty="0" smtClean="0">
                <a:solidFill>
                  <a:prstClr val="black"/>
                </a:solidFill>
                <a:latin typeface="Lucida Sans Typewriter" pitchFamily="49" charset="0"/>
              </a:rPr>
              <a:t>]</a:t>
            </a:r>
            <a:r>
              <a:rPr lang="en-US" sz="2000" dirty="0" smtClean="0">
                <a:solidFill>
                  <a:srgbClr val="808080"/>
                </a:solidFill>
                <a:latin typeface="Lucida Sans Typewriter" pitchFamily="49" charset="0"/>
              </a:rPr>
              <a:t>)</a:t>
            </a:r>
          </a:p>
          <a:p>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pvt</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TextBox 4"/>
          <p:cNvSpPr txBox="1"/>
          <p:nvPr/>
        </p:nvSpPr>
        <p:spPr>
          <a:xfrm>
            <a:off x="3467011" y="3356478"/>
            <a:ext cx="1378904" cy="369332"/>
          </a:xfrm>
          <a:prstGeom prst="rect">
            <a:avLst/>
          </a:prstGeom>
          <a:noFill/>
        </p:spPr>
        <p:txBody>
          <a:bodyPr wrap="none" rtlCol="0">
            <a:spAutoFit/>
          </a:bodyPr>
          <a:lstStyle/>
          <a:p>
            <a:r>
              <a:rPr lang="en-US" dirty="0" smtClean="0">
                <a:solidFill>
                  <a:srgbClr val="000000"/>
                </a:solidFill>
              </a:rPr>
              <a:t>Grouping</a:t>
            </a:r>
            <a:endParaRPr lang="en-US" dirty="0">
              <a:solidFill>
                <a:srgbClr val="000000"/>
              </a:solidFill>
            </a:endParaRPr>
          </a:p>
        </p:txBody>
      </p:sp>
      <p:sp>
        <p:nvSpPr>
          <p:cNvPr id="6" name="TextBox 5"/>
          <p:cNvSpPr txBox="1"/>
          <p:nvPr/>
        </p:nvSpPr>
        <p:spPr>
          <a:xfrm>
            <a:off x="7151166" y="5306159"/>
            <a:ext cx="1500732" cy="369332"/>
          </a:xfrm>
          <a:prstGeom prst="rect">
            <a:avLst/>
          </a:prstGeom>
          <a:noFill/>
        </p:spPr>
        <p:txBody>
          <a:bodyPr wrap="none" rtlCol="0">
            <a:spAutoFit/>
          </a:bodyPr>
          <a:lstStyle/>
          <a:p>
            <a:r>
              <a:rPr lang="en-US" dirty="0" smtClean="0">
                <a:solidFill>
                  <a:srgbClr val="000000"/>
                </a:solidFill>
              </a:rPr>
              <a:t>Spreading</a:t>
            </a:r>
            <a:endParaRPr lang="en-US" dirty="0">
              <a:solidFill>
                <a:srgbClr val="000000"/>
              </a:solidFill>
            </a:endParaRPr>
          </a:p>
        </p:txBody>
      </p:sp>
      <p:sp>
        <p:nvSpPr>
          <p:cNvPr id="8" name="TextBox 7"/>
          <p:cNvSpPr txBox="1"/>
          <p:nvPr/>
        </p:nvSpPr>
        <p:spPr>
          <a:xfrm>
            <a:off x="770874" y="6140147"/>
            <a:ext cx="1781257" cy="369332"/>
          </a:xfrm>
          <a:prstGeom prst="rect">
            <a:avLst/>
          </a:prstGeom>
          <a:noFill/>
        </p:spPr>
        <p:txBody>
          <a:bodyPr wrap="none" rtlCol="0">
            <a:spAutoFit/>
          </a:bodyPr>
          <a:lstStyle/>
          <a:p>
            <a:r>
              <a:rPr lang="en-US" dirty="0" smtClean="0">
                <a:solidFill>
                  <a:srgbClr val="000000"/>
                </a:solidFill>
              </a:rPr>
              <a:t>Aggregation</a:t>
            </a:r>
            <a:endParaRPr lang="en-US" dirty="0">
              <a:solidFill>
                <a:srgbClr val="000000"/>
              </a:solidFill>
            </a:endParaRPr>
          </a:p>
        </p:txBody>
      </p:sp>
      <p:cxnSp>
        <p:nvCxnSpPr>
          <p:cNvPr id="10" name="Straight Arrow Connector 9"/>
          <p:cNvCxnSpPr>
            <a:stCxn id="5" idx="1"/>
          </p:cNvCxnSpPr>
          <p:nvPr/>
        </p:nvCxnSpPr>
        <p:spPr bwMode="auto">
          <a:xfrm flipH="1">
            <a:off x="2552131" y="3541144"/>
            <a:ext cx="914880" cy="480598"/>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cxnSp>
        <p:nvCxnSpPr>
          <p:cNvPr id="16" name="Straight Arrow Connector 15"/>
          <p:cNvCxnSpPr>
            <a:stCxn id="8" idx="0"/>
          </p:cNvCxnSpPr>
          <p:nvPr/>
        </p:nvCxnSpPr>
        <p:spPr bwMode="auto">
          <a:xfrm flipV="1">
            <a:off x="1661503" y="5224483"/>
            <a:ext cx="360658" cy="915664"/>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cxnSp>
        <p:nvCxnSpPr>
          <p:cNvPr id="17" name="Straight Arrow Connector 16"/>
          <p:cNvCxnSpPr>
            <a:stCxn id="6" idx="1"/>
          </p:cNvCxnSpPr>
          <p:nvPr/>
        </p:nvCxnSpPr>
        <p:spPr bwMode="auto">
          <a:xfrm flipH="1" flipV="1">
            <a:off x="6339254" y="5437930"/>
            <a:ext cx="811912" cy="52895"/>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spTree>
    <p:extLst>
      <p:ext uri="{BB962C8B-B14F-4D97-AF65-F5344CB8AC3E}">
        <p14:creationId xmlns:p14="http://schemas.microsoft.com/office/powerpoint/2010/main" val="2059079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3"/>
          <p:cNvSpPr>
            <a:spLocks noGrp="1" noChangeArrowheads="1"/>
          </p:cNvSpPr>
          <p:nvPr>
            <p:ph type="title"/>
          </p:nvPr>
        </p:nvSpPr>
        <p:spPr>
          <a:xfrm>
            <a:off x="460375" y="0"/>
            <a:ext cx="7329278" cy="741363"/>
          </a:xfrm>
        </p:spPr>
        <p:txBody>
          <a:bodyPr/>
          <a:lstStyle/>
          <a:p>
            <a:r>
              <a:rPr lang="en-US" dirty="0" smtClean="0"/>
              <a:t>Demonstration: </a:t>
            </a:r>
            <a:r>
              <a:rPr lang="en-US" dirty="0"/>
              <a:t>Writing Queries with </a:t>
            </a:r>
            <a:r>
              <a:rPr lang="en-US" dirty="0" smtClean="0"/>
              <a:t>PIVOT</a:t>
            </a:r>
            <a:endParaRPr lang="en-US" dirty="0" smtClean="0"/>
          </a:p>
        </p:txBody>
      </p:sp>
      <p:sp>
        <p:nvSpPr>
          <p:cNvPr id="9219" name="Rectangle 24"/>
          <p:cNvSpPr>
            <a:spLocks noGrp="1" noChangeArrowheads="1"/>
          </p:cNvSpPr>
          <p:nvPr>
            <p:ph type="body" idx="1"/>
          </p:nvPr>
        </p:nvSpPr>
        <p:spPr/>
        <p:txBody>
          <a:bodyPr/>
          <a:lstStyle/>
          <a:p>
            <a:r>
              <a:rPr lang="en-US" dirty="0"/>
              <a:t>In this </a:t>
            </a:r>
            <a:r>
              <a:rPr lang="en-US" dirty="0" smtClean="0"/>
              <a:t>demonstration, </a:t>
            </a:r>
            <a:r>
              <a:rPr lang="en-US" dirty="0"/>
              <a:t>you will see how to write queries </a:t>
            </a:r>
            <a:r>
              <a:rPr lang="en-US" dirty="0" smtClean="0"/>
              <a:t>that pivot data to summarize it and unpivot the results.</a:t>
            </a:r>
            <a:endParaRPr lang="en-US" dirty="0"/>
          </a:p>
          <a:p>
            <a:pPr marL="0" indent="0">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Lesson 2: </a:t>
            </a:r>
            <a:r>
              <a:rPr lang="en-US" dirty="0"/>
              <a:t>Working with Grouping </a:t>
            </a:r>
            <a:r>
              <a:rPr lang="en-US" dirty="0" smtClean="0"/>
              <a:t>Sets</a:t>
            </a:r>
          </a:p>
        </p:txBody>
      </p:sp>
      <p:sp>
        <p:nvSpPr>
          <p:cNvPr id="6147" name="Rectangle 3"/>
          <p:cNvSpPr>
            <a:spLocks noGrp="1" noChangeArrowheads="1"/>
          </p:cNvSpPr>
          <p:nvPr>
            <p:ph type="body" idx="1"/>
          </p:nvPr>
        </p:nvSpPr>
        <p:spPr/>
        <p:txBody>
          <a:bodyPr/>
          <a:lstStyle/>
          <a:p>
            <a:r>
              <a:rPr lang="en-US" dirty="0" smtClean="0"/>
              <a:t>Writing Queries with Grouping Sets</a:t>
            </a:r>
          </a:p>
          <a:p>
            <a:r>
              <a:rPr lang="en-US" dirty="0" smtClean="0"/>
              <a:t>CUBE </a:t>
            </a:r>
            <a:r>
              <a:rPr lang="en-US" baseline="0" dirty="0" smtClean="0"/>
              <a:t>and ROLLUP</a:t>
            </a:r>
          </a:p>
        </p:txBody>
      </p:sp>
    </p:spTree>
    <p:extLst>
      <p:ext uri="{BB962C8B-B14F-4D97-AF65-F5344CB8AC3E}">
        <p14:creationId xmlns:p14="http://schemas.microsoft.com/office/powerpoint/2010/main" val="4272386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2400" dirty="0" smtClean="0">
                <a:solidFill>
                  <a:schemeClr val="tx1"/>
                </a:solidFill>
                <a:effectLst/>
                <a:latin typeface="+mj-lt"/>
                <a:ea typeface="+mj-ea"/>
                <a:cs typeface="+mj-cs"/>
              </a:rPr>
              <a:t>Writing Queries with Grouping Sets</a:t>
            </a:r>
            <a:endParaRPr lang="en-US" dirty="0"/>
          </a:p>
        </p:txBody>
      </p:sp>
      <p:sp>
        <p:nvSpPr>
          <p:cNvPr id="3" name="Content Placeholder 2"/>
          <p:cNvSpPr>
            <a:spLocks noGrp="1"/>
          </p:cNvSpPr>
          <p:nvPr>
            <p:ph idx="1"/>
          </p:nvPr>
        </p:nvSpPr>
        <p:spPr/>
        <p:txBody>
          <a:bodyPr/>
          <a:lstStyle/>
          <a:p>
            <a:r>
              <a:rPr lang="en-US" dirty="0" smtClean="0"/>
              <a:t>GROUPING</a:t>
            </a:r>
            <a:r>
              <a:rPr lang="en-US" baseline="0" dirty="0" smtClean="0"/>
              <a:t> SETS subclause</a:t>
            </a:r>
            <a:r>
              <a:rPr lang="en-US" dirty="0" smtClean="0"/>
              <a:t> builds </a:t>
            </a:r>
            <a:r>
              <a:rPr lang="en-US" baseline="0" dirty="0" smtClean="0"/>
              <a:t>on T-SQL</a:t>
            </a:r>
            <a:r>
              <a:rPr lang="en-US" dirty="0" smtClean="0"/>
              <a:t> GROUP BY clause</a:t>
            </a:r>
          </a:p>
          <a:p>
            <a:r>
              <a:rPr lang="en-US" baseline="0" dirty="0" smtClean="0"/>
              <a:t>Allows multiple groupings to be defined in same query</a:t>
            </a:r>
          </a:p>
          <a:p>
            <a:r>
              <a:rPr lang="en-US" dirty="0" smtClean="0"/>
              <a:t>Alternative to use of UNION ALL to combine multiple outputs (each with different GROUP BY) into one result set</a:t>
            </a:r>
          </a:p>
        </p:txBody>
      </p:sp>
      <p:sp>
        <p:nvSpPr>
          <p:cNvPr id="5" name="AutoShape 3"/>
          <p:cNvSpPr>
            <a:spLocks noChangeArrowheads="1"/>
          </p:cNvSpPr>
          <p:nvPr/>
        </p:nvSpPr>
        <p:spPr bwMode="auto">
          <a:xfrm>
            <a:off x="298212" y="3051620"/>
            <a:ext cx="8504594"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srgbClr val="0000FF"/>
                </a:solidFill>
                <a:latin typeface="Lucida Sans Typewriter" pitchFamily="49" charset="0"/>
              </a:rPr>
              <a:t>column</a:t>
            </a:r>
            <a:r>
              <a:rPr lang="en-US" sz="2000" dirty="0">
                <a:solidFill>
                  <a:prstClr val="black"/>
                </a:solidFill>
                <a:latin typeface="Lucida Sans Typewriter" pitchFamily="49" charset="0"/>
              </a:rPr>
              <a:t> list </a:t>
            </a:r>
            <a:r>
              <a:rPr lang="en-US" sz="2000" dirty="0">
                <a:solidFill>
                  <a:srgbClr val="0000FF"/>
                </a:solidFill>
                <a:latin typeface="Lucida Sans Typewriter" pitchFamily="49" charset="0"/>
              </a:rPr>
              <a:t>with</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aggregate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s</a:t>
            </a:r>
            <a:r>
              <a:rPr lang="en-US" sz="2000" dirty="0">
                <a:solidFill>
                  <a:srgbClr val="808080"/>
                </a:solidFill>
                <a:latin typeface="Lucida Sans Typewriter" pitchFamily="49" charset="0"/>
              </a:rPr>
              <a:t>)&gt;</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&lt;source&gt;</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p>
          <a:p>
            <a:r>
              <a:rPr lang="en-US" sz="2000" dirty="0">
                <a:solidFill>
                  <a:srgbClr val="FF00FF"/>
                </a:solidFill>
                <a:latin typeface="Lucida Sans Typewriter" pitchFamily="49" charset="0"/>
              </a:rPr>
              <a:t>GROUPING</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SETS</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a:solidFill>
                  <a:srgbClr val="808080"/>
                </a:solidFill>
                <a:latin typeface="Lucida Sans Typewriter" pitchFamily="49" charset="0"/>
              </a:rPr>
              <a:t>&gt;),</a:t>
            </a:r>
            <a:r>
              <a:rPr lang="en-US" sz="2000" dirty="0">
                <a:solidFill>
                  <a:srgbClr val="008000"/>
                </a:solidFill>
                <a:latin typeface="Lucida Sans Typewriter" pitchFamily="49" charset="0"/>
              </a:rPr>
              <a:t>--one or more columns</a:t>
            </a: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a:solidFill>
                  <a:srgbClr val="808080"/>
                </a:solidFill>
                <a:latin typeface="Lucida Sans Typewriter" pitchFamily="49" charset="0"/>
              </a:rPr>
              <a:t>&gt;),</a:t>
            </a:r>
            <a:r>
              <a:rPr lang="en-US" sz="2000" dirty="0">
                <a:solidFill>
                  <a:srgbClr val="008000"/>
                </a:solidFill>
                <a:latin typeface="Lucida Sans Typewriter" pitchFamily="49" charset="0"/>
              </a:rPr>
              <a:t>--one or more columns</a:t>
            </a: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srgbClr val="008000"/>
                </a:solidFill>
                <a:latin typeface="Lucida Sans Typewriter" pitchFamily="49" charset="0"/>
              </a:rPr>
              <a:t>-- empty parentheses if aggregating all rows</a:t>
            </a: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grpSp>
        <p:nvGrpSpPr>
          <p:cNvPr id="6" name="Group 5"/>
          <p:cNvGrpSpPr/>
          <p:nvPr/>
        </p:nvGrpSpPr>
        <p:grpSpPr>
          <a:xfrm>
            <a:off x="298212" y="1029672"/>
            <a:ext cx="8504594" cy="5262509"/>
            <a:chOff x="298212" y="1029672"/>
            <a:chExt cx="8504594" cy="5262509"/>
          </a:xfrm>
        </p:grpSpPr>
        <p:sp>
          <p:nvSpPr>
            <p:cNvPr id="7" name="AutoShape 3"/>
            <p:cNvSpPr>
              <a:spLocks noChangeArrowheads="1"/>
            </p:cNvSpPr>
            <p:nvPr/>
          </p:nvSpPr>
          <p:spPr bwMode="auto">
            <a:xfrm>
              <a:off x="298212" y="1029672"/>
              <a:ext cx="850459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Cust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SUM</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TotalQty</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Sales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CategorySales</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p>
            <a:p>
              <a:r>
                <a:rPr lang="en-US" sz="2000" dirty="0">
                  <a:solidFill>
                    <a:srgbClr val="FF00FF"/>
                  </a:solidFill>
                  <a:latin typeface="Lucida Sans Typewriter" pitchFamily="49" charset="0"/>
                </a:rPr>
                <a:t>GROUPING</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SETS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Category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Cust</a:t>
              </a:r>
              <a:r>
                <a:rPr lang="en-US" sz="2000" dirty="0">
                  <a:solidFill>
                    <a:srgbClr val="808080"/>
                  </a:solidFill>
                  <a:latin typeface="Lucida Sans Typewriter" pitchFamily="49" charset="0"/>
                </a:rPr>
                <a:t>),());</a:t>
              </a:r>
              <a:endParaRPr lang="en-US" sz="2000" b="0" dirty="0">
                <a:latin typeface="Lucida Sans Typewriter" pitchFamily="49" charset="0"/>
                <a:cs typeface="+mn-cs"/>
              </a:endParaRPr>
            </a:p>
          </p:txBody>
        </p:sp>
        <p:sp>
          <p:nvSpPr>
            <p:cNvPr id="8" name="AutoShape 3"/>
            <p:cNvSpPr>
              <a:spLocks noChangeArrowheads="1"/>
            </p:cNvSpPr>
            <p:nvPr/>
          </p:nvSpPr>
          <p:spPr bwMode="auto">
            <a:xfrm>
              <a:off x="298212" y="2679765"/>
              <a:ext cx="8504594" cy="361241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latin typeface="Lucida Sans Typewriter" pitchFamily="49" charset="0"/>
                </a:rPr>
                <a:t>Category        Cust        TotalQty</a:t>
              </a:r>
            </a:p>
            <a:p>
              <a:r>
                <a:rPr lang="en-US" sz="2000" dirty="0">
                  <a:latin typeface="Lucida Sans Typewriter" pitchFamily="49" charset="0"/>
                </a:rPr>
                <a:t>--------------- ----------- -----------</a:t>
              </a:r>
            </a:p>
            <a:p>
              <a:r>
                <a:rPr lang="en-US" sz="2000" dirty="0">
                  <a:latin typeface="Lucida Sans Typewriter" pitchFamily="49" charset="0"/>
                </a:rPr>
                <a:t>NULL            NULL        999</a:t>
              </a:r>
            </a:p>
            <a:p>
              <a:r>
                <a:rPr lang="en-US" sz="2000" dirty="0">
                  <a:latin typeface="Lucida Sans Typewriter" pitchFamily="49" charset="0"/>
                </a:rPr>
                <a:t>NULL            1           80</a:t>
              </a:r>
            </a:p>
            <a:p>
              <a:r>
                <a:rPr lang="en-US" sz="2000" dirty="0">
                  <a:latin typeface="Lucida Sans Typewriter" pitchFamily="49" charset="0"/>
                </a:rPr>
                <a:t>NULL            2           12</a:t>
              </a:r>
            </a:p>
            <a:p>
              <a:r>
                <a:rPr lang="en-US" sz="2000" dirty="0">
                  <a:latin typeface="Lucida Sans Typewriter" pitchFamily="49" charset="0"/>
                </a:rPr>
                <a:t>NULL            3           154</a:t>
              </a:r>
            </a:p>
            <a:p>
              <a:r>
                <a:rPr lang="en-US" sz="2000" dirty="0">
                  <a:latin typeface="Lucida Sans Typewriter" pitchFamily="49" charset="0"/>
                </a:rPr>
                <a:t>NULL            4           241</a:t>
              </a:r>
            </a:p>
            <a:p>
              <a:r>
                <a:rPr lang="en-US" sz="2000" dirty="0">
                  <a:latin typeface="Lucida Sans Typewriter" pitchFamily="49" charset="0"/>
                </a:rPr>
                <a:t>NULL            5           512</a:t>
              </a:r>
            </a:p>
            <a:p>
              <a:r>
                <a:rPr lang="en-US" sz="2000" dirty="0">
                  <a:latin typeface="Lucida Sans Typewriter" pitchFamily="49" charset="0"/>
                </a:rPr>
                <a:t>Beverages       NULL        513</a:t>
              </a:r>
            </a:p>
            <a:p>
              <a:r>
                <a:rPr lang="en-US" sz="2000" dirty="0">
                  <a:latin typeface="Lucida Sans Typewriter" pitchFamily="49" charset="0"/>
                </a:rPr>
                <a:t>Condiments      NULL        114</a:t>
              </a:r>
            </a:p>
            <a:p>
              <a:r>
                <a:rPr lang="en-US" sz="2000" dirty="0">
                  <a:latin typeface="Lucida Sans Typewriter" pitchFamily="49" charset="0"/>
                </a:rPr>
                <a:t>Confections     NULL        372</a:t>
              </a:r>
            </a:p>
          </p:txBody>
        </p:sp>
      </p:grpSp>
      <p:grpSp>
        <p:nvGrpSpPr>
          <p:cNvPr id="9" name="Group 7"/>
          <p:cNvGrpSpPr>
            <a:grpSpLocks/>
          </p:cNvGrpSpPr>
          <p:nvPr/>
        </p:nvGrpSpPr>
        <p:grpSpPr bwMode="auto">
          <a:xfrm>
            <a:off x="8005303" y="5942784"/>
            <a:ext cx="914400" cy="425450"/>
            <a:chOff x="384" y="3024"/>
            <a:chExt cx="720" cy="336"/>
          </a:xfrm>
        </p:grpSpPr>
        <p:sp>
          <p:nvSpPr>
            <p:cNvPr id="10"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1" name="Group 9"/>
            <p:cNvGrpSpPr>
              <a:grpSpLocks/>
            </p:cNvGrpSpPr>
            <p:nvPr/>
          </p:nvGrpSpPr>
          <p:grpSpPr bwMode="auto">
            <a:xfrm>
              <a:off x="480" y="3096"/>
              <a:ext cx="240" cy="192"/>
              <a:chOff x="480" y="3096"/>
              <a:chExt cx="240" cy="192"/>
            </a:xfrm>
          </p:grpSpPr>
          <p:sp>
            <p:nvSpPr>
              <p:cNvPr id="12"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14" name="Group 12"/>
          <p:cNvGrpSpPr>
            <a:grpSpLocks/>
          </p:cNvGrpSpPr>
          <p:nvPr/>
        </p:nvGrpSpPr>
        <p:grpSpPr bwMode="auto">
          <a:xfrm>
            <a:off x="8492666" y="6033272"/>
            <a:ext cx="304800" cy="244475"/>
            <a:chOff x="768" y="3096"/>
            <a:chExt cx="240" cy="192"/>
          </a:xfrm>
        </p:grpSpPr>
        <p:sp>
          <p:nvSpPr>
            <p:cNvPr id="15"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6"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46903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Template>
  <TotalTime>0</TotalTime>
  <Words>1803</Words>
  <Application>Microsoft Office PowerPoint</Application>
  <PresentationFormat>On-screen Show (4:3)</PresentationFormat>
  <Paragraphs>259</Paragraphs>
  <Slides>17</Slides>
  <Notes>17</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굴림</vt:lpstr>
      <vt:lpstr>Lucida Sans Typewriter</vt:lpstr>
      <vt:lpstr>Segoe</vt:lpstr>
      <vt:lpstr>Segoe Light</vt:lpstr>
      <vt:lpstr>Segoe Semibold</vt:lpstr>
      <vt:lpstr>Verdana</vt:lpstr>
      <vt:lpstr>Wingdings</vt:lpstr>
      <vt:lpstr>NG_MOC_Core_Module</vt:lpstr>
      <vt:lpstr>PowerPoint Presentation</vt:lpstr>
      <vt:lpstr>Module Overview</vt:lpstr>
      <vt:lpstr>Lesson 1: Writing Queries with PIVOT</vt:lpstr>
      <vt:lpstr>What Is Pivoting?</vt:lpstr>
      <vt:lpstr>Elements of PIVOT</vt:lpstr>
      <vt:lpstr>Elements of PIVOT</vt:lpstr>
      <vt:lpstr>Demonstration: Writing Queries with PIVOT</vt:lpstr>
      <vt:lpstr>Lesson 2: Working with Grouping Sets</vt:lpstr>
      <vt:lpstr>Writing Queries with Grouping Sets</vt:lpstr>
      <vt:lpstr>Writing Queries with Grouping Sets</vt:lpstr>
      <vt:lpstr>CUBE and ROLLUP</vt:lpstr>
      <vt:lpstr>CUBE and ROLLUP</vt:lpstr>
      <vt:lpstr>GROUPING_ID</vt:lpstr>
      <vt:lpstr>Demonstration: Using Grouping Sets</vt:lpstr>
      <vt:lpstr>Lab: Pivoting and Grouping Sets</vt:lpstr>
      <vt:lpstr>Lab Scenario</vt:lpstr>
      <vt:lpstr>Module 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2011-11-21T05:38:32Z</dcterms:created>
  <dcterms:modified xsi:type="dcterms:W3CDTF">2018-11-03T17:33:44Z</dcterms:modified>
</cp:coreProperties>
</file>