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Lst>
  <p:notesMasterIdLst>
    <p:notesMasterId r:id="rId37"/>
  </p:notesMasterIdLst>
  <p:sldIdLst>
    <p:sldId id="256" r:id="rId19"/>
    <p:sldId id="257" r:id="rId20"/>
    <p:sldId id="258" r:id="rId21"/>
    <p:sldId id="259" r:id="rId22"/>
    <p:sldId id="260" r:id="rId23"/>
    <p:sldId id="261" r:id="rId24"/>
    <p:sldId id="262" r:id="rId25"/>
    <p:sldId id="263" r:id="rId26"/>
    <p:sldId id="264" r:id="rId27"/>
    <p:sldId id="273" r:id="rId28"/>
    <p:sldId id="265" r:id="rId29"/>
    <p:sldId id="266" r:id="rId30"/>
    <p:sldId id="267" r:id="rId31"/>
    <p:sldId id="268" r:id="rId32"/>
    <p:sldId id="269" r:id="rId33"/>
    <p:sldId id="270" r:id="rId34"/>
    <p:sldId id="271" r:id="rId35"/>
    <p:sldId id="272" r:id="rId36"/>
  </p:sldIdLst>
  <p:sldSz cx="9144000" cy="6858000" type="screen4x3"/>
  <p:notesSz cx="6858000" cy="9144000"/>
  <p:embeddedFontLst>
    <p:embeddedFont>
      <p:font typeface="Segoe UI" panose="020B0502040204020203"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Lucida Sans Unicode" panose="020B0602030504020204" pitchFamily="34"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font" Target="fonts/font12.fntdata"/><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E8A03-1D42-4B31-AB9F-5FD313303D0F}" type="datetimeFigureOut">
              <a:rPr lang="en-GB" smtClean="0"/>
              <a:t>27/01/2017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34532-9F24-42C1-B3D6-F3BF6C1229C9}" type="slidenum">
              <a:rPr lang="en-GB" smtClean="0"/>
              <a:t>‹#›</a:t>
            </a:fld>
            <a:endParaRPr lang="en-GB" dirty="0"/>
          </a:p>
        </p:txBody>
      </p:sp>
    </p:spTree>
    <p:extLst>
      <p:ext uri="{BB962C8B-B14F-4D97-AF65-F5344CB8AC3E}">
        <p14:creationId xmlns:p14="http://schemas.microsoft.com/office/powerpoint/2010/main" val="68429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69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that no rows were inserted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following batch in its entirety to show the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a parameter to search for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Test it locally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9</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C4A34532-9F24-42C1-B3D6-F3BF6C1229C9}" type="slidenum">
              <a:rPr lang="en-GB" smtClean="0"/>
              <a:t>10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9771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populate a table by creating 15 new rows. Before you create the rows, you need to check that the table exists. From the following T-SQL keywords, choose the one that you will NOT need to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WHILE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BEGIN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END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INSERT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WHILE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202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190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927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increment operator, added in SQL Server 2008.</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T-SQL does not support FOR, FOREACH or DO loops.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264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the Flow of Execution</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31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Declaring Variables and Delimiting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Batches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practice how to declare variables, retrieve their values, and use them in a SELECT statement to return specific employee information.</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Using Control-of-Flow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would like to include conditional logic in your T-SQL code to control the flow of elements by setting different values to a variable using the IF statement.</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Using Variables in a Dynamic SQL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practice how to invoke dynamic SQL code and how to pass variables to it.</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4: Using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Synonyms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practice how to create a synonym for a table inside the AdventureWorks2008R2 database and how to write a query against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9755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4A34532-9F24-42C1-B3D6-F3BF6C1229C9}"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5175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declare a variable in one batch and reference it in multiple batches?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variables are local to the batch in which they are declared.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create a synonym that references an object that does not yet exist?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 resolution doesn't occur until the synonym is used.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a WHILE loop exit when the predicate evaluates to NULL?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4726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394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script: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VALUES('Database Administration', 'IT Professional', 5);</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VALUES('C#.NET', 'Developer', 4);</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VALUES('Project Management', 'Management', 'Two');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script generates an error on the third INSERT statement. How many new rows do you expect to find in the PossibleSkills table after this error?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Two new rows.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833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GO is not a T-SQL keyword, but is recognized by client tools (SSMS, SQLCMD, and so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students that, while they can set a custom batch delimiter in SSMS: Tools...Options...Query Execution...SQL Server...Batch Separator, this is not a best practice.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a fun demo, show the use of an integer value following 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PRINT 'Repeating commands with 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10</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914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Compare a batch to a query, which is a single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INSERT statements are used in the sample rather than SELECT because modification (and data definition language—DDL) statements are more often grouped in batches than SELECT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Transactions and error handling will be introduced in a later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51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4071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436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topic appears in the course to comply with the objective domain. Keep it at a high level because most students will not have the permissions (nor the need) to create synonyms.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create a synonym, the user must have CREATE SYNONYM permission and either own or have ALTER SCHEMA in the destination schema.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synonym is an "empty" object that is resolved to the source object when referenced at runtime.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628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Open file 11 - Demonstration A.sql and follow the comments.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20761B-MIA-DC and 20761B-MIA-SQL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Batch Execution and Variable Usage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20761B-MIA-DC and 20761B-MIA-SQL virtual machines are both running, and then log on to 20761B-MIA-SQL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D:\Demofiles\Mod16\Setup.cmd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script completes, close the command prompt window.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D:\Demofiles\Mod16\Demo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Create a proc to search for category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Set up table for batch demos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Show that the batch was successful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A34532-9F24-42C1-B3D6-F3BF6C1229C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
        <p:nvSpPr>
          <p:cNvPr id="7" name="TextBox 6"/>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04195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25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1350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3861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55134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85058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0851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072146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775664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20693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1741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102314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208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55974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660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15485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87912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04408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46904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4486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68570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53299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49050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616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898169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84730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94680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5115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616196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50234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79644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098990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9325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49196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3324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556941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00137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077016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4137522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331266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5684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3590543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17210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333234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41685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283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150208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472932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526380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9508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57594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0483010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45680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8396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542108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019415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564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153775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31176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3402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315689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31258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40317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75680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2013679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7342069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5448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348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643437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23828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94632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513693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6264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236276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674204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21031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30426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742924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489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356558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9376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95820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59967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17325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696357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35360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43054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021450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846028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8071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97029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427376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268624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47412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66223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84048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96761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772603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154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65272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3625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1592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711373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55154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0932720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965526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12444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025961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2215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50168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607560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76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301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93173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505944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97573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75315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48966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766818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3964370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76600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25297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12605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113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29104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48618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84839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126910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19551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086241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090051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3522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597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177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620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9041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202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11983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2071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212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7951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6452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966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9857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3421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5870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8591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111656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93750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0937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435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41047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485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2659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328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847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49779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8109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51466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7469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832927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571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55892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84160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86918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95946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5173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7362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7046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0198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70551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49163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96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03132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40190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42934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7835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13810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13677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9565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60378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1672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53547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39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33162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94169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09883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891788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20269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23694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18217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1231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26548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26500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34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17622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35215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74499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67930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113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89354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36843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1546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71226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7934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30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055438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89654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3884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17716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93155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602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59670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132099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54376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5285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395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9885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034179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656293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330076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22485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768683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087376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8887842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8530296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900278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67434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248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0983686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8062005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764321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0400480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37090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545078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16</a:t>
            </a:r>
            <a:endParaRPr lang="en-GB" dirty="0"/>
          </a:p>
        </p:txBody>
      </p:sp>
      <p:sp>
        <p:nvSpPr>
          <p:cNvPr id="3" name="Subtitle 2"/>
          <p:cNvSpPr>
            <a:spLocks noGrp="1"/>
          </p:cNvSpPr>
          <p:nvPr>
            <p:ph type="subTitle" sz="quarter" idx="1"/>
          </p:nvPr>
        </p:nvSpPr>
        <p:spPr/>
        <p:txBody>
          <a:bodyPr/>
          <a:lstStyle/>
          <a:p>
            <a:r>
              <a:rPr lang="en-GB" dirty="0" smtClean="0"/>
              <a:t>Programming with T-SQL
</a:t>
            </a:r>
            <a:endParaRPr lang="en-GB" dirty="0"/>
          </a:p>
        </p:txBody>
      </p:sp>
    </p:spTree>
    <p:extLst>
      <p:ext uri="{BB962C8B-B14F-4D97-AF65-F5344CB8AC3E}">
        <p14:creationId xmlns:p14="http://schemas.microsoft.com/office/powerpoint/2010/main" val="398067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63556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Program Flow</a:t>
            </a:r>
            <a:endParaRPr lang="en-GB" dirty="0"/>
          </a:p>
        </p:txBody>
      </p:sp>
      <p:sp>
        <p:nvSpPr>
          <p:cNvPr id="3" name="Text Placeholder 2"/>
          <p:cNvSpPr>
            <a:spLocks noGrp="1"/>
          </p:cNvSpPr>
          <p:nvPr>
            <p:ph type="body" idx="1"/>
          </p:nvPr>
        </p:nvSpPr>
        <p:spPr/>
        <p:txBody>
          <a:bodyPr/>
          <a:lstStyle/>
          <a:p>
            <a:r>
              <a:rPr lang="en-GB" dirty="0" smtClean="0"/>
              <a:t>Understanding T-SQL Control-of-Flow Language
Working with IF…ELSE
Working with WHILE
Demonstration: Controlling Program Flow</a:t>
            </a:r>
            <a:endParaRPr lang="en-GB" dirty="0"/>
          </a:p>
        </p:txBody>
      </p:sp>
    </p:spTree>
    <p:extLst>
      <p:ext uri="{BB962C8B-B14F-4D97-AF65-F5344CB8AC3E}">
        <p14:creationId xmlns:p14="http://schemas.microsoft.com/office/powerpoint/2010/main" val="147095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T-SQL Control-of-Flow Language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provides additional language elements that control the flow of execution of T-SQL statements</a:t>
            </a:r>
          </a:p>
          <a:p>
            <a:pPr lvl="1"/>
            <a:r>
              <a:rPr lang="en-US" kern="0" dirty="0">
                <a:solidFill>
                  <a:srgbClr val="000000"/>
                </a:solidFill>
              </a:rPr>
              <a:t>Used in batches, stored procedures, and multistatement functions</a:t>
            </a:r>
          </a:p>
          <a:p>
            <a:pPr lvl="0"/>
            <a:r>
              <a:rPr lang="en-US" kern="0" dirty="0">
                <a:solidFill>
                  <a:srgbClr val="000000"/>
                </a:solidFill>
              </a:rPr>
              <a:t>Control-of-flow elements allow statements to be performed in a specified order or not at all</a:t>
            </a:r>
          </a:p>
          <a:p>
            <a:pPr lvl="1"/>
            <a:r>
              <a:rPr lang="en-US" kern="0" dirty="0">
                <a:solidFill>
                  <a:srgbClr val="000000"/>
                </a:solidFill>
              </a:rPr>
              <a:t>The default is for statements to execute sequentially</a:t>
            </a:r>
          </a:p>
          <a:p>
            <a:pPr lvl="0"/>
            <a:r>
              <a:rPr lang="en-US" kern="0" dirty="0">
                <a:solidFill>
                  <a:srgbClr val="000000"/>
                </a:solidFill>
              </a:rPr>
              <a:t>Includes IF…ELSE, BEGIN…END, WHILE, RETURN, and others</a:t>
            </a:r>
          </a:p>
          <a:p>
            <a:pPr lvl="0"/>
            <a:endParaRPr lang="en-US" kern="0" dirty="0">
              <a:solidFill>
                <a:srgbClr val="000000"/>
              </a:solidFill>
            </a:endParaRPr>
          </a:p>
        </p:txBody>
      </p:sp>
      <p:sp>
        <p:nvSpPr>
          <p:cNvPr id="5" name="AutoShape 3"/>
          <p:cNvSpPr>
            <a:spLocks noChangeArrowheads="1"/>
          </p:cNvSpPr>
          <p:nvPr/>
        </p:nvSpPr>
        <p:spPr bwMode="auto">
          <a:xfrm>
            <a:off x="695380" y="5533959"/>
            <a:ext cx="7749914" cy="105495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IF</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FF00FF"/>
                </a:solidFill>
                <a:latin typeface="Lucida Sans Unicode" panose="020B0602030504020204" pitchFamily="34" charset="0"/>
                <a:cs typeface="Lucida Sans Unicode" panose="020B0602030504020204" pitchFamily="34" charset="0"/>
              </a:rPr>
              <a:t>OBJECT_ID</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'dbo.t1'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IS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NOT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NULL</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DROP</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TABLE</a:t>
            </a:r>
            <a:r>
              <a:rPr lang="en-US" sz="2000" dirty="0">
                <a:solidFill>
                  <a:prstClr val="black"/>
                </a:solidFill>
                <a:latin typeface="Lucida Sans Unicode" panose="020B0602030504020204" pitchFamily="34" charset="0"/>
                <a:cs typeface="Lucida Sans Unicode" panose="020B0602030504020204" pitchFamily="34" charset="0"/>
              </a:rPr>
              <a:t> dbo.t1</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endParaRPr lang="en-US" sz="2000"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99381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IF…ELSE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IF…ELSE uses a predicate to determine the flow of the code</a:t>
            </a:r>
          </a:p>
          <a:p>
            <a:pPr lvl="1"/>
            <a:r>
              <a:rPr lang="en-US" kern="0" dirty="0">
                <a:solidFill>
                  <a:srgbClr val="000000"/>
                </a:solidFill>
              </a:rPr>
              <a:t>The code in the IF block is executed if the predicate evaluates to TRUE </a:t>
            </a:r>
          </a:p>
          <a:p>
            <a:pPr lvl="1"/>
            <a:r>
              <a:rPr lang="en-US" kern="0" dirty="0">
                <a:solidFill>
                  <a:srgbClr val="000000"/>
                </a:solidFill>
              </a:rPr>
              <a:t>The code in the ELSE block is executed if the predicate evaluates to FALSE or UNKNOWN</a:t>
            </a:r>
          </a:p>
          <a:p>
            <a:pPr lvl="0"/>
            <a:r>
              <a:rPr lang="en-US" kern="0" dirty="0">
                <a:solidFill>
                  <a:srgbClr val="000000"/>
                </a:solidFill>
              </a:rPr>
              <a:t>Very useful when combined with the EXISTS operator</a:t>
            </a:r>
          </a:p>
          <a:p>
            <a:pPr lvl="0"/>
            <a:endParaRPr lang="en-US" kern="0" dirty="0">
              <a:solidFill>
                <a:srgbClr val="000000"/>
              </a:solidFill>
            </a:endParaRPr>
          </a:p>
        </p:txBody>
      </p:sp>
      <p:sp>
        <p:nvSpPr>
          <p:cNvPr id="5" name="AutoShape 3"/>
          <p:cNvSpPr>
            <a:spLocks noChangeArrowheads="1"/>
          </p:cNvSpPr>
          <p:nvPr/>
        </p:nvSpPr>
        <p:spPr bwMode="auto">
          <a:xfrm>
            <a:off x="940321" y="4733833"/>
            <a:ext cx="7270229" cy="1785104"/>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IF</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FF00FF"/>
                </a:solidFill>
                <a:latin typeface="Lucida Sans Unicode" panose="020B0602030504020204" pitchFamily="34" charset="0"/>
                <a:cs typeface="Lucida Sans Unicode" panose="020B0602030504020204" pitchFamily="34" charset="0"/>
              </a:rPr>
              <a:t>OBJECT_ID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srgbClr val="FF0000"/>
                </a:solidFill>
                <a:latin typeface="Lucida Sans Unicode" panose="020B0602030504020204" pitchFamily="34" charset="0"/>
                <a:cs typeface="Lucida Sans Unicode" panose="020B0602030504020204" pitchFamily="34" charset="0"/>
              </a:rPr>
              <a:t>'dbo.t1'</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808080"/>
                </a:solidFill>
                <a:latin typeface="Lucida Sans Unicode" panose="020B0602030504020204" pitchFamily="34" charset="0"/>
                <a:cs typeface="Lucida Sans Unicode" panose="020B0602030504020204" pitchFamily="34" charset="0"/>
              </a:rPr>
              <a:t>IS</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808080"/>
                </a:solidFill>
                <a:latin typeface="Lucida Sans Unicode" panose="020B0602030504020204" pitchFamily="34" charset="0"/>
                <a:cs typeface="Lucida Sans Unicode" panose="020B0602030504020204" pitchFamily="34" charset="0"/>
              </a:rPr>
              <a:t>NULL</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PRINT</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FF0000"/>
                </a:solidFill>
                <a:latin typeface="Lucida Sans Unicode" panose="020B0602030504020204" pitchFamily="34" charset="0"/>
                <a:cs typeface="Lucida Sans Unicode" panose="020B0602030504020204" pitchFamily="34" charset="0"/>
              </a:rPr>
              <a:t>'Object does not exist'</a:t>
            </a:r>
            <a:r>
              <a:rPr lang="en-US" sz="2200" dirty="0">
                <a:solidFill>
                  <a:srgbClr val="808080"/>
                </a:solidFill>
                <a:latin typeface="Lucida Sans Unicode" panose="020B0602030504020204" pitchFamily="34" charset="0"/>
                <a:cs typeface="Lucida Sans Unicode" panose="020B0602030504020204" pitchFamily="34" charset="0"/>
              </a:rPr>
              <a:t>;</a:t>
            </a:r>
            <a:endParaRPr lang="en-US" sz="2200" dirty="0">
              <a:solidFill>
                <a:srgbClr val="FF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ELSE</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DROP</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TABLE</a:t>
            </a:r>
            <a:r>
              <a:rPr lang="en-US" sz="2200" dirty="0">
                <a:solidFill>
                  <a:prstClr val="black"/>
                </a:solidFill>
                <a:latin typeface="Lucida Sans Unicode" panose="020B0602030504020204" pitchFamily="34" charset="0"/>
                <a:cs typeface="Lucida Sans Unicode" panose="020B0602030504020204" pitchFamily="34" charset="0"/>
              </a:rPr>
              <a:t> dbo.t1</a:t>
            </a:r>
            <a:r>
              <a:rPr lang="en-US" sz="22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36174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WHILE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WHILE enables code to execute in a loop</a:t>
            </a:r>
          </a:p>
          <a:p>
            <a:pPr lvl="0"/>
            <a:r>
              <a:rPr lang="en-US" kern="0" dirty="0">
                <a:solidFill>
                  <a:srgbClr val="000000"/>
                </a:solidFill>
              </a:rPr>
              <a:t>Statements in the WHILE block repeat as the predicate evaluates to TRUE</a:t>
            </a:r>
          </a:p>
          <a:p>
            <a:pPr lvl="0"/>
            <a:r>
              <a:rPr lang="en-US" kern="0" dirty="0">
                <a:solidFill>
                  <a:srgbClr val="000000"/>
                </a:solidFill>
              </a:rPr>
              <a:t>The loop ends when the predicate evaluates to FALSE or UNKNOWN</a:t>
            </a:r>
          </a:p>
          <a:p>
            <a:pPr lvl="0"/>
            <a:r>
              <a:rPr lang="en-US" kern="0" dirty="0">
                <a:solidFill>
                  <a:srgbClr val="000000"/>
                </a:solidFill>
              </a:rPr>
              <a:t>Execution can be altered by BREAK or CONTINUE</a:t>
            </a:r>
          </a:p>
          <a:p>
            <a:pPr lvl="0"/>
            <a:endParaRPr lang="en-US" kern="0" dirty="0">
              <a:solidFill>
                <a:srgbClr val="000000"/>
              </a:solidFill>
            </a:endParaRPr>
          </a:p>
        </p:txBody>
      </p:sp>
      <p:sp>
        <p:nvSpPr>
          <p:cNvPr id="5" name="AutoShape 3"/>
          <p:cNvSpPr>
            <a:spLocks noChangeArrowheads="1"/>
          </p:cNvSpPr>
          <p:nvPr/>
        </p:nvSpPr>
        <p:spPr bwMode="auto">
          <a:xfrm>
            <a:off x="479680" y="3918774"/>
            <a:ext cx="7959781" cy="2653367"/>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DECLARE</a:t>
            </a:r>
            <a:r>
              <a:rPr lang="en-US" sz="2000" dirty="0">
                <a:solidFill>
                  <a:prstClr val="black"/>
                </a:solidFill>
                <a:latin typeface="Lucida Sans Unicode" panose="020B0602030504020204" pitchFamily="34" charset="0"/>
                <a:cs typeface="Lucida Sans Unicode" panose="020B0602030504020204" pitchFamily="34" charset="0"/>
              </a:rPr>
              <a:t> @empid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 = 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@lname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NVARCHAR</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20</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WHILE</a:t>
            </a:r>
            <a:r>
              <a:rPr lang="en-US" sz="2000" dirty="0">
                <a:solidFill>
                  <a:prstClr val="black"/>
                </a:solidFill>
                <a:latin typeface="Lucida Sans Unicode" panose="020B0602030504020204" pitchFamily="34" charset="0"/>
                <a:cs typeface="Lucida Sans Unicode" panose="020B0602030504020204" pitchFamily="34" charset="0"/>
              </a:rPr>
              <a:t> @empid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5</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BEGIN</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prstClr val="black"/>
                </a:solidFill>
                <a:latin typeface="Lucida Sans Unicode" panose="020B0602030504020204" pitchFamily="34" charset="0"/>
                <a:cs typeface="Lucida Sans Unicode" panose="020B0602030504020204" pitchFamily="34" charset="0"/>
              </a:rPr>
              <a:t> @lname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lastname </a:t>
            </a: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HR</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Employees</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WHERE</a:t>
            </a:r>
            <a:r>
              <a:rPr lang="en-US" sz="2000" dirty="0">
                <a:solidFill>
                  <a:prstClr val="black"/>
                </a:solidFill>
                <a:latin typeface="Lucida Sans Unicode" panose="020B0602030504020204" pitchFamily="34" charset="0"/>
                <a:cs typeface="Lucida Sans Unicode" panose="020B0602030504020204" pitchFamily="34" charset="0"/>
              </a:rPr>
              <a:t> empid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@empid</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PRINT</a:t>
            </a:r>
            <a:r>
              <a:rPr lang="en-US" sz="2000" dirty="0">
                <a:solidFill>
                  <a:prstClr val="black"/>
                </a:solidFill>
                <a:latin typeface="Lucida Sans Unicode" panose="020B0602030504020204" pitchFamily="34" charset="0"/>
                <a:cs typeface="Lucida Sans Unicode" panose="020B0602030504020204" pitchFamily="34" charset="0"/>
              </a:rPr>
              <a:t> @lname</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SET</a:t>
            </a:r>
            <a:r>
              <a:rPr lang="en-US" sz="2000" dirty="0">
                <a:solidFill>
                  <a:prstClr val="black"/>
                </a:solidFill>
                <a:latin typeface="Lucida Sans Unicode" panose="020B0602030504020204" pitchFamily="34" charset="0"/>
                <a:cs typeface="Lucida Sans Unicode" panose="020B0602030504020204" pitchFamily="34" charset="0"/>
              </a:rPr>
              <a:t> @empid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1</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END</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33115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e12090-6ea8-494a-b8fc-4395fd645c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Program Flow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Control the flow of execution</a:t>
            </a:r>
          </a:p>
          <a:p>
            <a:pPr lvl="0"/>
            <a:endParaRPr lang="en-US" kern="0" dirty="0">
              <a:solidFill>
                <a:srgbClr val="000000"/>
              </a:solidFill>
            </a:endParaRPr>
          </a:p>
        </p:txBody>
      </p:sp>
    </p:spTree>
    <p:extLst>
      <p:ext uri="{BB962C8B-B14F-4D97-AF65-F5344CB8AC3E}">
        <p14:creationId xmlns:p14="http://schemas.microsoft.com/office/powerpoint/2010/main" val="254710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Programming with T-SQL</a:t>
            </a:r>
            <a:endParaRPr lang="en-GB" dirty="0"/>
          </a:p>
        </p:txBody>
      </p:sp>
      <p:sp>
        <p:nvSpPr>
          <p:cNvPr id="3" name="Text Placeholder 2"/>
          <p:cNvSpPr>
            <a:spLocks noGrp="1"/>
          </p:cNvSpPr>
          <p:nvPr>
            <p:ph type="body" idx="1"/>
          </p:nvPr>
        </p:nvSpPr>
        <p:spPr/>
        <p:txBody>
          <a:bodyPr/>
          <a:lstStyle/>
          <a:p>
            <a:r>
              <a:rPr lang="en-GB" dirty="0" smtClean="0"/>
              <a:t>Exercise 1: Declaring Variables and Delimiting Batches
Exercise 2: Using Control-of-Flow Elements
Exercise 3: Using Variables in a Dynamic SQL Statement
Exercise 4: Using Synonyms</a:t>
            </a:r>
            <a:endParaRPr lang="en-GB" dirty="0"/>
          </a:p>
        </p:txBody>
      </p:sp>
      <p:sp>
        <p:nvSpPr>
          <p:cNvPr id="4" name="TextBox 3"/>
          <p:cNvSpPr txBox="1"/>
          <p:nvPr/>
        </p:nvSpPr>
        <p:spPr>
          <a:xfrm>
            <a:off x="458788" y="3855210"/>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53144"/>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41715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have so far focused on writing reports using corporate databases stored in SQL Server 2016. To prepare for upcoming tasks, you will be working with some basic T-SQL programming objects.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42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34380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T-SQL Programming Elements
Controlling Program Flow</a:t>
            </a:r>
            <a:endParaRPr lang="en-GB" dirty="0"/>
          </a:p>
        </p:txBody>
      </p:sp>
    </p:spTree>
    <p:extLst>
      <p:ext uri="{BB962C8B-B14F-4D97-AF65-F5344CB8AC3E}">
        <p14:creationId xmlns:p14="http://schemas.microsoft.com/office/powerpoint/2010/main" val="311596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1: T-SQL Programming Elements</a:t>
            </a:r>
            <a:endParaRPr lang="en-GB" dirty="0"/>
          </a:p>
        </p:txBody>
      </p:sp>
      <p:sp>
        <p:nvSpPr>
          <p:cNvPr id="3" name="Text Placeholder 2"/>
          <p:cNvSpPr>
            <a:spLocks noGrp="1"/>
          </p:cNvSpPr>
          <p:nvPr>
            <p:ph type="body" idx="1"/>
          </p:nvPr>
        </p:nvSpPr>
        <p:spPr/>
        <p:txBody>
          <a:bodyPr/>
          <a:lstStyle/>
          <a:p>
            <a:r>
              <a:rPr lang="en-GB" dirty="0" smtClean="0"/>
              <a:t>Introducing T-SQL Batches
Working with Batches
Introducing T-SQL Variables
Working with Variables
Working with Synonyms
Demonstration: T-SQL Programming Elements</a:t>
            </a:r>
            <a:endParaRPr lang="en-GB" dirty="0"/>
          </a:p>
        </p:txBody>
      </p:sp>
    </p:spTree>
    <p:extLst>
      <p:ext uri="{BB962C8B-B14F-4D97-AF65-F5344CB8AC3E}">
        <p14:creationId xmlns:p14="http://schemas.microsoft.com/office/powerpoint/2010/main" val="303732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Batches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T-SQL batches are collections of one or more T-SQL statements sent to SQL Server as a unit for parsing, optimization, and execution</a:t>
            </a:r>
          </a:p>
          <a:p>
            <a:pPr lvl="0"/>
            <a:r>
              <a:rPr lang="en-US" sz="2400" kern="0" dirty="0">
                <a:solidFill>
                  <a:srgbClr val="000000"/>
                </a:solidFill>
              </a:rPr>
              <a:t>Batches are terminated with GO by default</a:t>
            </a:r>
          </a:p>
          <a:p>
            <a:pPr lvl="0"/>
            <a:r>
              <a:rPr lang="en-US" sz="2400" kern="0" dirty="0">
                <a:solidFill>
                  <a:srgbClr val="000000"/>
                </a:solidFill>
              </a:rPr>
              <a:t>Batches are boundaries for variable scope</a:t>
            </a:r>
          </a:p>
          <a:p>
            <a:pPr lvl="0"/>
            <a:r>
              <a:rPr lang="en-US" sz="2400" kern="0" dirty="0">
                <a:solidFill>
                  <a:srgbClr val="000000"/>
                </a:solidFill>
              </a:rPr>
              <a:t>Some statements (for example, CREATE FUNCTION, CREATE PROCEDURE, CREATE VIEW) may not be combined with others in the same batch</a:t>
            </a:r>
          </a:p>
          <a:p>
            <a:pPr lvl="0"/>
            <a:endParaRPr lang="en-US" kern="0" dirty="0">
              <a:solidFill>
                <a:srgbClr val="000000"/>
              </a:solidFill>
            </a:endParaRPr>
          </a:p>
        </p:txBody>
      </p:sp>
      <p:sp>
        <p:nvSpPr>
          <p:cNvPr id="5" name="AutoShape 3"/>
          <p:cNvSpPr>
            <a:spLocks noChangeArrowheads="1"/>
          </p:cNvSpPr>
          <p:nvPr/>
        </p:nvSpPr>
        <p:spPr bwMode="auto">
          <a:xfrm>
            <a:off x="584614" y="4315190"/>
            <a:ext cx="7270229" cy="2014002"/>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VIEW</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view_name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PROCEDURE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srgbClr val="000000"/>
                </a:solidFill>
                <a:latin typeface="Lucida Sans Unicode" panose="020B0602030504020204" pitchFamily="34" charset="0"/>
                <a:cs typeface="Lucida Sans Unicode" panose="020B0602030504020204" pitchFamily="34" charset="0"/>
              </a:rPr>
              <a:t>procedure_name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402155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Batches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Batches are parsed for syntax as a unit</a:t>
            </a:r>
          </a:p>
          <a:p>
            <a:pPr lvl="1"/>
            <a:r>
              <a:rPr lang="en-US" kern="0" dirty="0">
                <a:solidFill>
                  <a:srgbClr val="000000"/>
                </a:solidFill>
              </a:rPr>
              <a:t>Syntax errors cause the entire batch to be rejected</a:t>
            </a:r>
          </a:p>
          <a:p>
            <a:pPr lvl="1"/>
            <a:r>
              <a:rPr lang="en-US" kern="0" dirty="0">
                <a:solidFill>
                  <a:srgbClr val="000000"/>
                </a:solidFill>
              </a:rPr>
              <a:t>Runtime errors may allow the batch to continue after failure, by default</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Batches can contain error-handling code</a:t>
            </a:r>
          </a:p>
          <a:p>
            <a:pPr lvl="0"/>
            <a:endParaRPr lang="en-US" kern="0" dirty="0">
              <a:solidFill>
                <a:srgbClr val="000000"/>
              </a:solidFill>
            </a:endParaRPr>
          </a:p>
        </p:txBody>
      </p:sp>
      <p:sp>
        <p:nvSpPr>
          <p:cNvPr id="5" name="AutoShape 3"/>
          <p:cNvSpPr>
            <a:spLocks noChangeArrowheads="1"/>
          </p:cNvSpPr>
          <p:nvPr/>
        </p:nvSpPr>
        <p:spPr bwMode="auto">
          <a:xfrm>
            <a:off x="734515" y="2908106"/>
            <a:ext cx="7270229" cy="2653367"/>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8000"/>
                </a:solidFill>
                <a:latin typeface="Lucida Sans Unicode" panose="020B0602030504020204" pitchFamily="34" charset="0"/>
                <a:cs typeface="Lucida Sans Unicode" panose="020B0602030504020204" pitchFamily="34" charset="0"/>
              </a:rPr>
              <a:t>--Valid batch</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N'abc'</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3</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N'def'</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dirty="0">
                <a:solidFill>
                  <a:srgbClr val="008000"/>
                </a:solidFill>
                <a:latin typeface="Lucida Sans Unicode" panose="020B0602030504020204" pitchFamily="34" charset="0"/>
                <a:cs typeface="Lucida Sans Unicode" panose="020B0602030504020204" pitchFamily="34" charset="0"/>
              </a:rPr>
              <a:t>--invalid batch</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VALUE</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N'abc'</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3</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N'def'</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04769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Variables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Variables are objects that allow storage of a value for use later in the same batch</a:t>
            </a:r>
          </a:p>
          <a:p>
            <a:pPr lvl="0"/>
            <a:r>
              <a:rPr lang="en-US" sz="2400" kern="0" dirty="0">
                <a:solidFill>
                  <a:srgbClr val="000000"/>
                </a:solidFill>
              </a:rPr>
              <a:t>Variables are defined with the DECLARE keyword</a:t>
            </a:r>
          </a:p>
          <a:p>
            <a:pPr lvl="1"/>
            <a:r>
              <a:rPr lang="en-US" sz="2000" kern="0" dirty="0">
                <a:solidFill>
                  <a:srgbClr val="000000"/>
                </a:solidFill>
              </a:rPr>
              <a:t>In SQL Server 2008 and later, variables can be declared and initialized in the same statement</a:t>
            </a:r>
          </a:p>
          <a:p>
            <a:pPr lvl="0"/>
            <a:r>
              <a:rPr lang="en-US" sz="2400" kern="0" dirty="0">
                <a:solidFill>
                  <a:srgbClr val="000000"/>
                </a:solidFill>
              </a:rPr>
              <a:t>Variables are always local to the batch in which they're declared and go out of scope when the batch ends</a:t>
            </a:r>
          </a:p>
          <a:p>
            <a:pPr lvl="0"/>
            <a:endParaRPr lang="en-US" kern="0" dirty="0">
              <a:solidFill>
                <a:srgbClr val="000000"/>
              </a:solidFill>
            </a:endParaRPr>
          </a:p>
        </p:txBody>
      </p:sp>
      <p:sp>
        <p:nvSpPr>
          <p:cNvPr id="5" name="AutoShape 3"/>
          <p:cNvSpPr>
            <a:spLocks noChangeArrowheads="1"/>
          </p:cNvSpPr>
          <p:nvPr/>
        </p:nvSpPr>
        <p:spPr bwMode="auto">
          <a:xfrm>
            <a:off x="839446" y="3949904"/>
            <a:ext cx="7270229" cy="2123658"/>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200" dirty="0">
                <a:solidFill>
                  <a:srgbClr val="008000"/>
                </a:solidFill>
                <a:latin typeface="Lucida Sans Unicode" panose="020B0602030504020204" pitchFamily="34" charset="0"/>
                <a:cs typeface="Lucida Sans Unicode" panose="020B0602030504020204" pitchFamily="34" charset="0"/>
              </a:rPr>
              <a:t>--Declare and initialize variables</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DECLARE</a:t>
            </a:r>
            <a:r>
              <a:rPr lang="en-US" sz="2200" dirty="0">
                <a:solidFill>
                  <a:prstClr val="black"/>
                </a:solidFill>
                <a:latin typeface="Lucida Sans Unicode" panose="020B0602030504020204" pitchFamily="34" charset="0"/>
                <a:cs typeface="Lucida Sans Unicode" panose="020B0602030504020204" pitchFamily="34" charset="0"/>
              </a:rPr>
              <a:t> @numrows </a:t>
            </a:r>
            <a:r>
              <a:rPr lang="en-US" sz="2200" dirty="0">
                <a:solidFill>
                  <a:srgbClr val="0000FF"/>
                </a:solidFill>
                <a:latin typeface="Lucida Sans Unicode" panose="020B0602030504020204" pitchFamily="34" charset="0"/>
                <a:cs typeface="Lucida Sans Unicode" panose="020B0602030504020204" pitchFamily="34" charset="0"/>
              </a:rPr>
              <a:t>INT</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3</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@catid </a:t>
            </a:r>
            <a:r>
              <a:rPr lang="en-US" sz="2200" dirty="0">
                <a:solidFill>
                  <a:srgbClr val="0000FF"/>
                </a:solidFill>
                <a:latin typeface="Lucida Sans Unicode" panose="020B0602030504020204" pitchFamily="34" charset="0"/>
                <a:cs typeface="Lucida Sans Unicode" panose="020B0602030504020204" pitchFamily="34" charset="0"/>
              </a:rPr>
              <a:t>INT</a:t>
            </a: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2</a:t>
            </a:r>
            <a:r>
              <a:rPr lang="en-US" sz="22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200" dirty="0">
                <a:solidFill>
                  <a:srgbClr val="008000"/>
                </a:solidFill>
                <a:latin typeface="Lucida Sans Unicode" panose="020B0602030504020204" pitchFamily="34" charset="0"/>
                <a:cs typeface="Lucida Sans Unicode" panose="020B0602030504020204" pitchFamily="34" charset="0"/>
              </a:rPr>
              <a:t>--Use variables to pass parameters to procedure</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EXEC</a:t>
            </a:r>
            <a:r>
              <a:rPr lang="en-US" sz="2200" dirty="0">
                <a:solidFill>
                  <a:prstClr val="black"/>
                </a:solidFill>
                <a:latin typeface="Lucida Sans Unicode" panose="020B0602030504020204" pitchFamily="34" charset="0"/>
                <a:cs typeface="Lucida Sans Unicode" panose="020B0602030504020204" pitchFamily="34" charset="0"/>
              </a:rPr>
              <a:t> Production</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ProdsByCategory</a:t>
            </a:r>
            <a:r>
              <a:rPr lang="en-US" sz="2200"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	</a:t>
            </a:r>
            <a:r>
              <a:rPr lang="en-US" sz="2200" dirty="0">
                <a:solidFill>
                  <a:prstClr val="black"/>
                </a:solidFill>
                <a:latin typeface="Lucida Sans Unicode" panose="020B0602030504020204" pitchFamily="34" charset="0"/>
                <a:cs typeface="Lucida Sans Unicode" panose="020B0602030504020204" pitchFamily="34" charset="0"/>
              </a:rPr>
              <a:t>@numrows </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@numrows</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@catid </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@catid</a:t>
            </a:r>
            <a:r>
              <a:rPr lang="en-US" sz="22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19098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93a496c-5617-4304-85f8-49b17ad0a9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Variables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Initialize a variable using the DECLARE statement</a:t>
            </a:r>
          </a:p>
          <a:p>
            <a:pPr lvl="0"/>
            <a:endParaRPr lang="en-GB" kern="0" dirty="0">
              <a:solidFill>
                <a:srgbClr val="000000"/>
              </a:solidFill>
            </a:endParaRPr>
          </a:p>
          <a:p>
            <a:pPr lvl="0"/>
            <a:r>
              <a:rPr lang="en-US" kern="0" dirty="0">
                <a:solidFill>
                  <a:srgbClr val="000000"/>
                </a:solidFill>
              </a:rPr>
              <a:t>Assign a single (scalar) value using the SET statement</a:t>
            </a:r>
          </a:p>
          <a:p>
            <a:pPr lvl="0"/>
            <a:endParaRPr lang="en-GB" kern="0" dirty="0">
              <a:solidFill>
                <a:srgbClr val="000000"/>
              </a:solidFill>
            </a:endParaRPr>
          </a:p>
          <a:p>
            <a:pPr lvl="0"/>
            <a:r>
              <a:rPr lang="en-US" kern="0" dirty="0">
                <a:solidFill>
                  <a:srgbClr val="000000"/>
                </a:solidFill>
              </a:rPr>
              <a:t>Assign a value to a variable using a SELECT statement</a:t>
            </a:r>
          </a:p>
          <a:p>
            <a:pPr lvl="1"/>
            <a:r>
              <a:rPr lang="en-US" kern="0" dirty="0">
                <a:solidFill>
                  <a:srgbClr val="000000"/>
                </a:solidFill>
              </a:rPr>
              <a:t>Be sure that the SELECT statement returns exactly one row</a:t>
            </a:r>
          </a:p>
          <a:p>
            <a:pPr lvl="0"/>
            <a:endParaRPr lang="en-US" kern="0" dirty="0">
              <a:solidFill>
                <a:srgbClr val="000000"/>
              </a:solidFill>
            </a:endParaRPr>
          </a:p>
        </p:txBody>
      </p:sp>
      <p:sp>
        <p:nvSpPr>
          <p:cNvPr id="5" name="TextBox 4"/>
          <p:cNvSpPr txBox="1"/>
          <p:nvPr/>
        </p:nvSpPr>
        <p:spPr>
          <a:xfrm>
            <a:off x="679269" y="1560777"/>
            <a:ext cx="7962356" cy="400110"/>
          </a:xfrm>
          <a:prstGeom prst="rect">
            <a:avLst/>
          </a:prstGeom>
          <a:solidFill>
            <a:srgbClr val="D2D2D2"/>
          </a:solidFill>
          <a:ln>
            <a:noFill/>
          </a:ln>
          <a:effectLst/>
        </p:spPr>
        <p:txBody>
          <a:bodyPr wrap="square" rtlCol="0">
            <a:spAutoFit/>
          </a:bodyPr>
          <a:lstStyle/>
          <a:p>
            <a:pPr lvl="0" fontAlgn="base">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DECLARE @i INT = 0;</a:t>
            </a:r>
          </a:p>
        </p:txBody>
      </p:sp>
      <p:sp>
        <p:nvSpPr>
          <p:cNvPr id="6" name="TextBox 5"/>
          <p:cNvSpPr txBox="1"/>
          <p:nvPr/>
        </p:nvSpPr>
        <p:spPr>
          <a:xfrm>
            <a:off x="674913" y="3032524"/>
            <a:ext cx="7962356" cy="400110"/>
          </a:xfrm>
          <a:prstGeom prst="rect">
            <a:avLst/>
          </a:prstGeom>
          <a:solidFill>
            <a:srgbClr val="D2D2D2"/>
          </a:solidFill>
          <a:ln>
            <a:noFill/>
          </a:ln>
          <a:effectLst/>
        </p:spPr>
        <p:txBody>
          <a:bodyPr wrap="square" rtlCol="0">
            <a:spAutoFit/>
          </a:bodyPr>
          <a:lstStyle/>
          <a:p>
            <a:pPr lvl="0" fontAlgn="base">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SET @i = 1;</a:t>
            </a:r>
          </a:p>
        </p:txBody>
      </p:sp>
      <p:sp>
        <p:nvSpPr>
          <p:cNvPr id="7" name="TextBox 6"/>
          <p:cNvSpPr txBox="1"/>
          <p:nvPr/>
        </p:nvSpPr>
        <p:spPr>
          <a:xfrm>
            <a:off x="670557" y="5209664"/>
            <a:ext cx="7962356" cy="400110"/>
          </a:xfrm>
          <a:prstGeom prst="rect">
            <a:avLst/>
          </a:prstGeom>
          <a:solidFill>
            <a:srgbClr val="D2D2D2"/>
          </a:solidFill>
          <a:ln>
            <a:noFill/>
          </a:ln>
          <a:effectLst/>
        </p:spPr>
        <p:txBody>
          <a:bodyPr wrap="square" rtlCol="0">
            <a:spAutoFit/>
          </a:bodyPr>
          <a:lstStyle/>
          <a:p>
            <a:pPr lvl="0" fontAlgn="base">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SELECT @i = COUNT(*) FROM Sales.SalesOrderHeader;</a:t>
            </a:r>
          </a:p>
        </p:txBody>
      </p:sp>
    </p:spTree>
    <p:extLst>
      <p:ext uri="{BB962C8B-B14F-4D97-AF65-F5344CB8AC3E}">
        <p14:creationId xmlns:p14="http://schemas.microsoft.com/office/powerpoint/2010/main" val="385962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d21d2a7-2787-44d9-bfdc-4b5833ee2f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Synonyms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synonym is an alias or link to an object stored either on the same SQL Server instance or on a linked server</a:t>
            </a:r>
          </a:p>
          <a:p>
            <a:pPr lvl="1"/>
            <a:r>
              <a:rPr lang="en-US" sz="2000" kern="0" dirty="0">
                <a:solidFill>
                  <a:srgbClr val="000000"/>
                </a:solidFill>
              </a:rPr>
              <a:t>Synonyms can point to tables, views, procedures, and functions</a:t>
            </a:r>
          </a:p>
          <a:p>
            <a:pPr lvl="0"/>
            <a:r>
              <a:rPr lang="en-US" sz="2400" kern="0" dirty="0">
                <a:solidFill>
                  <a:srgbClr val="000000"/>
                </a:solidFill>
              </a:rPr>
              <a:t>Synonyms can be used for referencing remote objects as though they were located locally, or for providing alternative names to other local objects</a:t>
            </a:r>
          </a:p>
          <a:p>
            <a:pPr lvl="0"/>
            <a:r>
              <a:rPr lang="en-US" sz="2400" kern="0" dirty="0">
                <a:solidFill>
                  <a:srgbClr val="000000"/>
                </a:solidFill>
              </a:rPr>
              <a:t>Use the CREATE and DROP commands to manage synonyms</a:t>
            </a:r>
          </a:p>
          <a:p>
            <a:pPr lvl="0"/>
            <a:endParaRPr lang="en-US" kern="0" dirty="0">
              <a:solidFill>
                <a:srgbClr val="000000"/>
              </a:solidFill>
            </a:endParaRPr>
          </a:p>
        </p:txBody>
      </p:sp>
      <p:sp>
        <p:nvSpPr>
          <p:cNvPr id="5" name="AutoShape 3"/>
          <p:cNvSpPr>
            <a:spLocks noChangeArrowheads="1"/>
          </p:cNvSpPr>
          <p:nvPr/>
        </p:nvSpPr>
        <p:spPr bwMode="auto">
          <a:xfrm>
            <a:off x="730721" y="4219624"/>
            <a:ext cx="7749914" cy="2333685"/>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USE</a:t>
            </a:r>
            <a:r>
              <a:rPr lang="en-US" sz="2000" dirty="0">
                <a:solidFill>
                  <a:prstClr val="black"/>
                </a:solidFill>
                <a:latin typeface="Lucida Sans Unicode" panose="020B0602030504020204" pitchFamily="34" charset="0"/>
                <a:cs typeface="Lucida Sans Unicode" panose="020B0602030504020204" pitchFamily="34" charset="0"/>
              </a:rPr>
              <a:t> tempdb</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SYNONYM</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ProdsByCategory </a:t>
            </a:r>
            <a:r>
              <a:rPr lang="en-US" sz="2000" dirty="0">
                <a:solidFill>
                  <a:srgbClr val="0000FF"/>
                </a:solidFill>
                <a:latin typeface="Lucida Sans Unicode" panose="020B0602030504020204" pitchFamily="34" charset="0"/>
                <a:cs typeface="Lucida Sans Unicode" panose="020B0602030504020204" pitchFamily="34" charset="0"/>
              </a:rPr>
              <a:t>FOR</a:t>
            </a:r>
            <a:r>
              <a:rPr lang="en-US" sz="2000" dirty="0">
                <a:solidFill>
                  <a:prstClr val="black"/>
                </a:solidFill>
                <a:latin typeface="Lucida Sans Unicode" panose="020B0602030504020204" pitchFamily="34" charset="0"/>
                <a:cs typeface="Lucida Sans Unicode" panose="020B0602030504020204" pitchFamily="34" charset="0"/>
              </a:rPr>
              <a:t> 	TSQL</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Production</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ProdsByCategory</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EXEC</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ProdsByCategory</a:t>
            </a:r>
            <a:r>
              <a:rPr lang="en-US" sz="2000"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	</a:t>
            </a:r>
            <a:r>
              <a:rPr lang="en-US" sz="2000" dirty="0">
                <a:solidFill>
                  <a:prstClr val="black"/>
                </a:solidFill>
                <a:latin typeface="Lucida Sans Unicode" panose="020B0602030504020204" pitchFamily="34" charset="0"/>
                <a:cs typeface="Lucida Sans Unicode" panose="020B0602030504020204" pitchFamily="34" charset="0"/>
              </a:rPr>
              <a:t>@numrows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3</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@catid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2</a:t>
            </a:r>
            <a:r>
              <a:rPr lang="en-US" sz="2000"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5944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0801db-cf7b-4e74-8d6e-10621751e2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T-SQL Programming Elements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Control batch execution and variable usage </a:t>
            </a:r>
          </a:p>
          <a:p>
            <a:pPr lvl="0"/>
            <a:endParaRPr lang="en-US" kern="0" dirty="0">
              <a:solidFill>
                <a:srgbClr val="000000"/>
              </a:solidFill>
            </a:endParaRPr>
          </a:p>
        </p:txBody>
      </p:sp>
    </p:spTree>
    <p:extLst>
      <p:ext uri="{BB962C8B-B14F-4D97-AF65-F5344CB8AC3E}">
        <p14:creationId xmlns:p14="http://schemas.microsoft.com/office/powerpoint/2010/main" val="128092070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2117</Words>
  <Application>Microsoft Office PowerPoint</Application>
  <PresentationFormat>On-screen Show (4:3)</PresentationFormat>
  <Paragraphs>278</Paragraphs>
  <Slides>18</Slides>
  <Notes>18</Notes>
  <HiddenSlides>1</HiddenSlides>
  <MMClips>0</MMClips>
  <ScaleCrop>false</ScaleCrop>
  <HeadingPairs>
    <vt:vector size="6" baseType="variant">
      <vt:variant>
        <vt:lpstr>Fonts Used</vt:lpstr>
      </vt:variant>
      <vt:variant>
        <vt:i4>7</vt:i4>
      </vt:variant>
      <vt:variant>
        <vt:lpstr>Theme</vt:lpstr>
      </vt:variant>
      <vt:variant>
        <vt:i4>18</vt:i4>
      </vt:variant>
      <vt:variant>
        <vt:lpstr>Slide Titles</vt:lpstr>
      </vt:variant>
      <vt:variant>
        <vt:i4>18</vt:i4>
      </vt:variant>
    </vt:vector>
  </HeadingPairs>
  <TitlesOfParts>
    <vt:vector size="43" baseType="lpstr">
      <vt:lpstr>Wingdings</vt:lpstr>
      <vt:lpstr>Arial</vt:lpstr>
      <vt:lpstr>Segoe UI</vt:lpstr>
      <vt:lpstr>Calibri</vt:lpstr>
      <vt:lpstr>Lucida Sans Unicode</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Module 16</vt:lpstr>
      <vt:lpstr>Module Overview</vt:lpstr>
      <vt:lpstr>Lesson 1: T-SQL Programming Elements</vt:lpstr>
      <vt:lpstr>Introducing T-SQL Batches</vt:lpstr>
      <vt:lpstr>Working with Batches</vt:lpstr>
      <vt:lpstr>Introducing T-SQL Variables</vt:lpstr>
      <vt:lpstr>Working with Variables</vt:lpstr>
      <vt:lpstr>Working with Synonyms</vt:lpstr>
      <vt:lpstr>Demonstration: T-SQL Programming Elements</vt:lpstr>
      <vt:lpstr>PowerPoint Presentation</vt:lpstr>
      <vt:lpstr>Lesson 2: Controlling Program Flow</vt:lpstr>
      <vt:lpstr>Understanding T-SQL Control-of-Flow Language</vt:lpstr>
      <vt:lpstr>Working with IF…ELSE</vt:lpstr>
      <vt:lpstr>Working with WHILE</vt:lpstr>
      <vt:lpstr>Demonstration: Controlling Program Flow</vt:lpstr>
      <vt:lpstr>Lab: Programming with T-SQL</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16</dc:title>
  <dc:creator>Richard Strange</dc:creator>
  <cp:lastModifiedBy>Richard Strange</cp:lastModifiedBy>
  <cp:revision>2</cp:revision>
  <dcterms:created xsi:type="dcterms:W3CDTF">2017-01-27T09:39:20Z</dcterms:created>
  <dcterms:modified xsi:type="dcterms:W3CDTF">2017-01-27T13:57:11Z</dcterms:modified>
</cp:coreProperties>
</file>