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Lst>
  <p:notesMasterIdLst>
    <p:notesMasterId r:id="rId36"/>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
      <p:font typeface="Lucida Sans Unicode" panose="020B0602030504020204" pitchFamily="34" charset="0"/>
      <p:regular r:id="rId41"/>
    </p:embeddedFon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font" Target="fonts/font3.fntdata"/><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74529-042C-484D-8381-1B4BD0153AF7}" type="datetimeFigureOut">
              <a:rPr lang="en-GB" smtClean="0"/>
              <a:t>27/01/2017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6422C-C7D0-413E-B151-1B3E6E278D8D}" type="slidenum">
              <a:rPr lang="en-GB" smtClean="0"/>
              <a:t>‹#›</a:t>
            </a:fld>
            <a:endParaRPr lang="en-GB" dirty="0"/>
          </a:p>
        </p:txBody>
      </p:sp>
    </p:spTree>
    <p:extLst>
      <p:ext uri="{BB962C8B-B14F-4D97-AF65-F5344CB8AC3E}">
        <p14:creationId xmlns:p14="http://schemas.microsoft.com/office/powerpoint/2010/main" val="411348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40285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is provided for compliance with the certification exam objective domain. It is designed to provide a brief introduction to transactions. Much detail is omitted and left for course 20762B to cover properly. Trainers may wish to review the relevant portions of course 20762B before teaching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8203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Conceptually, the code on this slide continues on the next two slides.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transactions may be nested, but restrictions prevent this from being useful, and it is not a best practice to write code which depends on nested transactions. Note this extract from the SQL Server 2016 Technical Documentation: “If a ROLLBACK WORK or ROLLBACK TRANSACTION statement without a transaction_name parameter is executed at any level of a set of nested transactions, it rolls back all of the nested transactions, including the outermost transaction.”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http://go.microsoft.com/fwlink/?LinkId=243003.</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discussion on the use of transaction marks is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4186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1879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ROLLBACK can also revert to a save point within a transaction, but discussion of save points is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0450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XACT_ABORT is ON by default in triggers.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9359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Transactions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8</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1865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Controlling Transactions with BEGIN, COMMIT, and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ROLLBACK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department has supplied different examples of INSERT statements to practice executing multiple statements inside one transaction. You will practice how to start a transaction, commit or abort it, and return the database to its state before the transaction.</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Adding Error Handling to a CATCH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Block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previous module, you learned how to add error handling to T-SQL code. Now you will practice how to properly control a transaction by testing to see if an error occurred.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9262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2D6422C-C7D0-413E-B151-1B3E6E278D8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002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happens to a nested transaction when the outer transaction is rolled back?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inner transaction is also rolled back, so nested transactions are not typically useful in user code.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a runtime error occurs in a transaction and SET XACT_ABORT is ON, is the transaction always automatically rolled back?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not if the error occurs within a TRY block.</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502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dirty="0" smtClean="0">
                <a:solidFill>
                  <a:srgbClr val="336699"/>
                </a:solidFill>
                <a:latin typeface="Arial" panose="020B0604020202020204" pitchFamily="34" charset="0"/>
              </a:rPr>
              <a:t>18: Implementing Transactions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panose="020B0604020202020204" pitchFamily="34" charset="0"/>
              </a:rPr>
              <a:t>20761B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18</a:t>
            </a:fld>
            <a:endParaRPr lang="en-US" dirty="0" smtClean="0"/>
          </a:p>
        </p:txBody>
      </p:sp>
      <p:sp>
        <p:nvSpPr>
          <p:cNvPr id="33797" name="Rectangle 2"/>
          <p:cNvSpPr>
            <a:spLocks noGrp="1" noRot="1" noChangeAspect="1" noChangeArrowheads="1" noTextEdit="1"/>
          </p:cNvSpPr>
          <p:nvPr>
            <p:ph type="sldImg"/>
          </p:nvPr>
        </p:nvSpPr>
        <p:spPr>
          <a:xfrm>
            <a:off x="435356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smtClean="0">
                <a:ea typeface="굴림" pitchFamily="34" charset="-127"/>
              </a:rPr>
              <a:t>Remind students to complete the course evaluation.</a:t>
            </a:r>
          </a:p>
        </p:txBody>
      </p:sp>
    </p:spTree>
    <p:extLst>
      <p:ext uri="{BB962C8B-B14F-4D97-AF65-F5344CB8AC3E}">
        <p14:creationId xmlns:p14="http://schemas.microsoft.com/office/powerpoint/2010/main" val="313064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096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169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Ask the students what would be wrong with one of the statements in the code sample succeeding, while the other failed.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usage of BEGIN/COMMIT/ROLLBACK TRANSACTION will be covered in Lesson 2.</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autocommit transactions, go to Autocommit Transactions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Autocommit Transactions</a:t>
            </a:r>
          </a:p>
          <a:p>
            <a:pPr>
              <a:lnSpc>
                <a:spcPct val="107000"/>
              </a:lnSpc>
              <a:spcAft>
                <a:spcPts val="800"/>
              </a:spcAft>
            </a:pP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http://go.microsoft.com/fwlink/?LinkID=402855</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7847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this additional slide to illustrate the concept of transactions as atomic operations that succeed or fail as one unit. In the diagram on the left, there is no transaction. If the insertion of a payment fails, the database could have an inconsistency—for example, a completed order with no recorded payment. In the diagram on the right, by using a transaction to group the two insertions, no such inconsistency is possible.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116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slide is intended to provide a more complete example of batch behavior when errors occur, in the absence of explicit transaction management. Use this in conjunction with the next slide to compare a batch to a transaction.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780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addition of BEGIN/COMMIT/ROLLBACK transaction logic to the batch structure.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82641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watch for the error in the SELECT statement within the CATCH block.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20761B-MIA-DC and 20761B-MIA-SQL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Transactions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20761B-MIA-DC and 20761B-MIA-SQL virtual machines are both running, and then log on to 20761B-MIA-SQL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D:\Demofiles\Mod18\Setup.cmd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script completes, close the command prompt window.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D:\Demofiles\Mod18\Demo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277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executed the following batch of T-SQL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BEGIN TRANSACTION;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INSERT INTO dbo.SimpleOrders(custid, empid, orderdate)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 (68,9,'2006-07-12');</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INSERT INTO dbo.SimpleOrderDetails(orderid,productid,unitprice,qty)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 (1, 2,15.20,20);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SELECT ERROR_NUMBER() AS ErrNum, ERROR_MESSAGE() AS ErrMsg;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ROLLBACK TRANSACTION;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fellow query writer is now receiving errors resulting from locks on database records. What can you do to troubleshoot this problem?</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Issue a COMMIT TRANSACTION statement.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D6422C-C7D0-413E-B151-1B3E6E278D8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4870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6953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6745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193893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489244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95148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1536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522319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84374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7119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04507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02294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127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6525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29997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40070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6162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2881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50463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769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72710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352592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893402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88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761802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4614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81743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69452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139161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740175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39246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50825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751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48084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892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6244566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88359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381314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1771885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4987515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53210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22780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5268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925695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96610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133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2064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591982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473528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05549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534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383685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99006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01428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728674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5217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002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65485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718821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07070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779026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631317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9857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091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53775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15324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62289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296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862409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502368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247186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63702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7772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18675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675973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995011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44058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00783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4229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031191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50906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817222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27582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386195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480447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8823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296590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69306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527748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0466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26480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9340723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556725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31996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531430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755359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24483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14486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53315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6683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1477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83991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127745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11660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778309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9986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693649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437750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0393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23999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558957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85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176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8627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144867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402871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005782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997481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96638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0355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994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1149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2436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81736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9812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1029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9956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66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7330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0070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571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94778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26082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164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63545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027220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9701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9621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500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6001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02109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0798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0274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1855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219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31926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76144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84657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71346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848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49900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12365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2914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16813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12393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91679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913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942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63717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2806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222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1018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298992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349076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0975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78027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63287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83420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22009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3827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98323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769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3405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1679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8545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280498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97639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9864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10269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3070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64578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2619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97716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74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7893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6054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32073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08553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21083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43904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6525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54224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776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114868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60426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650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02725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99375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99097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5512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00710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140984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40566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740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5050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182181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647829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13034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1330336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623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717713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9517556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2180797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62229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10618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538261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4583801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17306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47093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654459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04301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18</a:t>
            </a:r>
            <a:endParaRPr lang="en-GB" dirty="0"/>
          </a:p>
        </p:txBody>
      </p:sp>
      <p:sp>
        <p:nvSpPr>
          <p:cNvPr id="3" name="Subtitle 2"/>
          <p:cNvSpPr>
            <a:spLocks noGrp="1"/>
          </p:cNvSpPr>
          <p:nvPr>
            <p:ph type="subTitle" sz="quarter" idx="1"/>
          </p:nvPr>
        </p:nvSpPr>
        <p:spPr/>
        <p:txBody>
          <a:bodyPr/>
          <a:lstStyle/>
          <a:p>
            <a:r>
              <a:rPr lang="en-GB" dirty="0" smtClean="0"/>
              <a:t>Implementing Transactions
</a:t>
            </a:r>
            <a:endParaRPr lang="en-GB" dirty="0"/>
          </a:p>
        </p:txBody>
      </p:sp>
    </p:spTree>
    <p:extLst>
      <p:ext uri="{BB962C8B-B14F-4D97-AF65-F5344CB8AC3E}">
        <p14:creationId xmlns:p14="http://schemas.microsoft.com/office/powerpoint/2010/main" val="133922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BEGIN TRANSACTION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BEGIN TRANSACTION marks the starting point of an explicit, user-defined transaction </a:t>
            </a:r>
          </a:p>
          <a:p>
            <a:pPr lvl="0"/>
            <a:r>
              <a:rPr lang="en-US" sz="2400" kern="0" dirty="0">
                <a:solidFill>
                  <a:srgbClr val="000000"/>
                </a:solidFill>
              </a:rPr>
              <a:t>Transactions last until a COMMIT statement is issued, a ROLLBACK is manually issued, or the connection is broken and the system issues a ROLLBACK</a:t>
            </a:r>
          </a:p>
          <a:p>
            <a:pPr lvl="0"/>
            <a:r>
              <a:rPr lang="en-US" sz="2400" kern="0" dirty="0">
                <a:solidFill>
                  <a:srgbClr val="000000"/>
                </a:solidFill>
              </a:rPr>
              <a:t>Transactions are local to a connection and cannot span connections</a:t>
            </a:r>
          </a:p>
          <a:p>
            <a:pPr lvl="0"/>
            <a:r>
              <a:rPr lang="en-US" sz="2400" kern="0" dirty="0">
                <a:solidFill>
                  <a:srgbClr val="000000"/>
                </a:solidFill>
              </a:rPr>
              <a:t>In your T-SQL code, mark the start of the transaction's work:</a:t>
            </a:r>
          </a:p>
          <a:p>
            <a:pPr lvl="0"/>
            <a:endParaRPr lang="en-US" kern="0" dirty="0">
              <a:solidFill>
                <a:srgbClr val="000000"/>
              </a:solidFill>
            </a:endParaRPr>
          </a:p>
        </p:txBody>
      </p:sp>
      <p:sp>
        <p:nvSpPr>
          <p:cNvPr id="5" name="AutoShape 3"/>
          <p:cNvSpPr>
            <a:spLocks noChangeArrowheads="1"/>
          </p:cNvSpPr>
          <p:nvPr/>
        </p:nvSpPr>
        <p:spPr bwMode="auto">
          <a:xfrm>
            <a:off x="685799" y="4655124"/>
            <a:ext cx="7971818" cy="1477328"/>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TRANSACTION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 marks beginning of work</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–-transacted work</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OrderDetails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–-transacted work</a:t>
            </a:r>
          </a:p>
          <a:p>
            <a:pPr lvl="0" fontAlgn="base">
              <a:spcBef>
                <a:spcPct val="0"/>
              </a:spcBef>
              <a:spcAft>
                <a:spcPct val="0"/>
              </a:spcAft>
            </a:pPr>
            <a:r>
              <a:rPr lang="en-US"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93223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COMMIT TRANSACTION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COMMIT ensures all of the transaction's modifications are made a permanent part of the database</a:t>
            </a:r>
          </a:p>
          <a:p>
            <a:pPr lvl="0"/>
            <a:r>
              <a:rPr lang="en-US" kern="0" dirty="0">
                <a:solidFill>
                  <a:srgbClr val="000000"/>
                </a:solidFill>
              </a:rPr>
              <a:t>COMMIT frees resources, such as locks, used by the transaction</a:t>
            </a:r>
          </a:p>
          <a:p>
            <a:pPr lvl="0"/>
            <a:r>
              <a:rPr lang="en-US" kern="0" dirty="0">
                <a:solidFill>
                  <a:srgbClr val="000000"/>
                </a:solidFill>
              </a:rPr>
              <a:t>In your T-SQL code, if a transaction is successful, commit it</a:t>
            </a:r>
          </a:p>
          <a:p>
            <a:pPr lvl="0"/>
            <a:endParaRPr lang="en-US" kern="0" dirty="0">
              <a:solidFill>
                <a:srgbClr val="000000"/>
              </a:solidFill>
            </a:endParaRPr>
          </a:p>
        </p:txBody>
      </p:sp>
      <p:sp>
        <p:nvSpPr>
          <p:cNvPr id="5" name="AutoShape 3"/>
          <p:cNvSpPr>
            <a:spLocks noChangeArrowheads="1"/>
          </p:cNvSpPr>
          <p:nvPr/>
        </p:nvSpPr>
        <p:spPr bwMode="auto">
          <a:xfrm>
            <a:off x="626409" y="4467354"/>
            <a:ext cx="7584141" cy="1822192"/>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 marks beginning of work</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OrderDetails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COMMIT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 mark the work as complete</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endParaRPr lang="en-US"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7422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ROLLBACK TRANSACTION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ROLLBACK statement undoes all modifications made in the transaction by reverting the data to the state it was in at the beginning of the transaction </a:t>
            </a:r>
          </a:p>
          <a:p>
            <a:pPr lvl="0"/>
            <a:r>
              <a:rPr lang="en-US" sz="2400" kern="0" dirty="0">
                <a:solidFill>
                  <a:srgbClr val="000000"/>
                </a:solidFill>
              </a:rPr>
              <a:t>ROLLBACK frees resources, such as locks, held by the transaction</a:t>
            </a:r>
          </a:p>
          <a:p>
            <a:pPr lvl="0"/>
            <a:r>
              <a:rPr lang="en-US" sz="2400" kern="0" dirty="0">
                <a:solidFill>
                  <a:srgbClr val="000000"/>
                </a:solidFill>
              </a:rPr>
              <a:t>Before rolling back, you can test the state of the transaction with the XACT_STATE function</a:t>
            </a:r>
          </a:p>
          <a:p>
            <a:pPr lvl="0"/>
            <a:r>
              <a:rPr lang="en-US" sz="2400" kern="0" dirty="0">
                <a:solidFill>
                  <a:srgbClr val="000000"/>
                </a:solidFill>
              </a:rPr>
              <a:t>In your T-SQL code, if an error occurs, ROLLBACK to the point of the BEGIN TRANSACTION statement</a:t>
            </a:r>
          </a:p>
          <a:p>
            <a:pPr lvl="0"/>
            <a:endParaRPr lang="en-US" kern="0" dirty="0">
              <a:solidFill>
                <a:srgbClr val="000000"/>
              </a:solidFill>
            </a:endParaRPr>
          </a:p>
        </p:txBody>
      </p:sp>
      <p:sp>
        <p:nvSpPr>
          <p:cNvPr id="5" name="AutoShape 3"/>
          <p:cNvSpPr>
            <a:spLocks noChangeArrowheads="1"/>
          </p:cNvSpPr>
          <p:nvPr/>
        </p:nvSpPr>
        <p:spPr bwMode="auto">
          <a:xfrm>
            <a:off x="685797" y="4744370"/>
            <a:ext cx="7584141" cy="124676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ERROR_NUMBER</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--sample error handling</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ROLLBACK</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r>
              <a:rPr lang="en-US"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58941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93ebd52-e61c-4d59-9eb2-d9df15ff57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XACT_ABORT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Server does not automatically roll back transactions when errors occur</a:t>
            </a:r>
          </a:p>
          <a:p>
            <a:pPr lvl="0"/>
            <a:r>
              <a:rPr lang="en-US" sz="2400" kern="0" dirty="0">
                <a:solidFill>
                  <a:srgbClr val="000000"/>
                </a:solidFill>
              </a:rPr>
              <a:t>To roll back, either use ROLLBACK statements in error-handling logic or enable XACT_ABORT</a:t>
            </a:r>
          </a:p>
          <a:p>
            <a:pPr lvl="0"/>
            <a:r>
              <a:rPr lang="en-US" sz="2400" kern="0" dirty="0">
                <a:solidFill>
                  <a:srgbClr val="000000"/>
                </a:solidFill>
              </a:rPr>
              <a:t>XACT_ABORT specifies whether SQL Server automatically rolls back the current transaction when a runtime error occurs</a:t>
            </a:r>
          </a:p>
          <a:p>
            <a:pPr lvl="1"/>
            <a:r>
              <a:rPr lang="en-US" sz="2000" kern="0" dirty="0">
                <a:solidFill>
                  <a:srgbClr val="000000"/>
                </a:solidFill>
              </a:rPr>
              <a:t>When SET XACT_ABORT is ON, the entire transaction is terminated and rolled back on error, unless occurring in TRY block</a:t>
            </a:r>
          </a:p>
          <a:p>
            <a:pPr lvl="1"/>
            <a:r>
              <a:rPr lang="en-US" sz="2000" kern="0" dirty="0">
                <a:solidFill>
                  <a:srgbClr val="000000"/>
                </a:solidFill>
              </a:rPr>
              <a:t>SET XACT_ABORT OFF is the default setting</a:t>
            </a:r>
          </a:p>
          <a:p>
            <a:pPr lvl="0"/>
            <a:r>
              <a:rPr lang="en-US" sz="2400" kern="0" dirty="0">
                <a:solidFill>
                  <a:srgbClr val="000000"/>
                </a:solidFill>
              </a:rPr>
              <a:t>Change XACT_ABORT value with the SET command:</a:t>
            </a:r>
          </a:p>
          <a:p>
            <a:pPr lvl="0"/>
            <a:endParaRPr lang="en-US" kern="0" dirty="0">
              <a:solidFill>
                <a:srgbClr val="000000"/>
              </a:solidFill>
            </a:endParaRPr>
          </a:p>
        </p:txBody>
      </p:sp>
      <p:sp>
        <p:nvSpPr>
          <p:cNvPr id="5" name="AutoShape 3"/>
          <p:cNvSpPr>
            <a:spLocks noChangeArrowheads="1"/>
          </p:cNvSpPr>
          <p:nvPr/>
        </p:nvSpPr>
        <p:spPr bwMode="auto">
          <a:xfrm>
            <a:off x="731134" y="5642599"/>
            <a:ext cx="7581418" cy="415588"/>
          </a:xfrm>
          <a:prstGeom prst="roundRect">
            <a:avLst>
              <a:gd name="adj" fmla="val 7093"/>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SET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XACT_ABORT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ON</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0541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fd057f7-ffdd-45ef-b26d-692a069e7c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Control transactions</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428385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Transactions</a:t>
            </a:r>
            <a:endParaRPr lang="en-GB" dirty="0"/>
          </a:p>
        </p:txBody>
      </p:sp>
      <p:sp>
        <p:nvSpPr>
          <p:cNvPr id="3" name="Text Placeholder 2"/>
          <p:cNvSpPr>
            <a:spLocks noGrp="1"/>
          </p:cNvSpPr>
          <p:nvPr>
            <p:ph type="body" idx="1"/>
          </p:nvPr>
        </p:nvSpPr>
        <p:spPr/>
        <p:txBody>
          <a:bodyPr/>
          <a:lstStyle/>
          <a:p>
            <a:r>
              <a:rPr lang="en-GB" dirty="0" smtClean="0"/>
              <a:t>Exercise 1: Controlling Transactions with BEGIN, COMMIT, and ROLLBACK
Exercise 2: Adding Error Handling to a CATCH Block</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43075"/>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68623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will be creating stored procedures using corporate databases stored in SQL Server 2016. To create more robust procedures, you will be implementing transactions in your code.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583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62319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Transactions and the Database Engine
Controlling Transactions</a:t>
            </a:r>
            <a:endParaRPr lang="en-GB" dirty="0"/>
          </a:p>
        </p:txBody>
      </p:sp>
    </p:spTree>
    <p:extLst>
      <p:ext uri="{BB962C8B-B14F-4D97-AF65-F5344CB8AC3E}">
        <p14:creationId xmlns:p14="http://schemas.microsoft.com/office/powerpoint/2010/main" val="403139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Transactions and the Database Engine</a:t>
            </a:r>
            <a:endParaRPr lang="en-GB" dirty="0"/>
          </a:p>
        </p:txBody>
      </p:sp>
      <p:sp>
        <p:nvSpPr>
          <p:cNvPr id="3" name="Text Placeholder 2"/>
          <p:cNvSpPr>
            <a:spLocks noGrp="1"/>
          </p:cNvSpPr>
          <p:nvPr>
            <p:ph type="body" idx="1"/>
          </p:nvPr>
        </p:nvSpPr>
        <p:spPr/>
        <p:txBody>
          <a:bodyPr/>
          <a:lstStyle/>
          <a:p>
            <a:r>
              <a:rPr lang="en-GB" dirty="0" smtClean="0"/>
              <a:t>Defining Transactions
The Need for Transactions: Issues with Batches
Transactions Extend Batches
Demonstration: Transactions and the Database Engine</a:t>
            </a:r>
            <a:endParaRPr lang="en-GB" dirty="0"/>
          </a:p>
        </p:txBody>
      </p:sp>
    </p:spTree>
    <p:extLst>
      <p:ext uri="{BB962C8B-B14F-4D97-AF65-F5344CB8AC3E}">
        <p14:creationId xmlns:p14="http://schemas.microsoft.com/office/powerpoint/2010/main" val="383642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transaction is a group of tasks defining a unit of work</a:t>
            </a:r>
          </a:p>
          <a:p>
            <a:pPr lvl="0"/>
            <a:r>
              <a:rPr lang="en-US" sz="2400" kern="0" dirty="0">
                <a:solidFill>
                  <a:srgbClr val="000000"/>
                </a:solidFill>
              </a:rPr>
              <a:t>The entire unit must succeed or fail together—no partial completion is permitted</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Individual data modification statements are automatically treated as stand-alone transactions</a:t>
            </a:r>
          </a:p>
          <a:p>
            <a:pPr lvl="0"/>
            <a:r>
              <a:rPr lang="en-US" sz="2400" kern="0" dirty="0">
                <a:solidFill>
                  <a:srgbClr val="000000"/>
                </a:solidFill>
              </a:rPr>
              <a:t>User transactions can be managed with T-SQL commands:</a:t>
            </a:r>
          </a:p>
          <a:p>
            <a:pPr lvl="1"/>
            <a:r>
              <a:rPr lang="en-US" sz="2000" kern="0" dirty="0">
                <a:solidFill>
                  <a:srgbClr val="000000"/>
                </a:solidFill>
              </a:rPr>
              <a:t>BEGIN/ COMMIT/ROLLBACK TRANSACTION</a:t>
            </a:r>
          </a:p>
          <a:p>
            <a:pPr lvl="0"/>
            <a:r>
              <a:rPr lang="en-US" sz="2400" kern="0" dirty="0">
                <a:solidFill>
                  <a:srgbClr val="000000"/>
                </a:solidFill>
              </a:rPr>
              <a:t>SQL Server uses locking mechanisms and the transaction log to support </a:t>
            </a:r>
            <a:r>
              <a:rPr lang="en-US" sz="2400" kern="0" dirty="0" smtClean="0">
                <a:solidFill>
                  <a:srgbClr val="000000"/>
                </a:solidFill>
              </a:rPr>
              <a:t>transactions</a:t>
            </a:r>
            <a:endParaRPr lang="en-US" sz="2400" kern="0" dirty="0">
              <a:solidFill>
                <a:srgbClr val="000000"/>
              </a:solidFill>
            </a:endParaRPr>
          </a:p>
        </p:txBody>
      </p:sp>
      <p:sp>
        <p:nvSpPr>
          <p:cNvPr id="5" name="AutoShape 3"/>
          <p:cNvSpPr>
            <a:spLocks noChangeArrowheads="1"/>
          </p:cNvSpPr>
          <p:nvPr/>
        </p:nvSpPr>
        <p:spPr bwMode="auto">
          <a:xfrm>
            <a:off x="1169043" y="2317405"/>
            <a:ext cx="6531920" cy="105495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8000"/>
                </a:solidFill>
                <a:latin typeface="Segoe UI Light" panose="020B0502040204020203" pitchFamily="34" charset="0"/>
                <a:cs typeface="Segoe UI Light" panose="020B0502040204020203" pitchFamily="34" charset="0"/>
              </a:rPr>
              <a:t>--Two tasks that make up a unit of work </a:t>
            </a:r>
          </a:p>
          <a:p>
            <a:pPr lvl="0" fontAlgn="base">
              <a:spcBef>
                <a:spcPct val="0"/>
              </a:spcBef>
              <a:spcAft>
                <a:spcPct val="0"/>
              </a:spcAft>
            </a:pPr>
            <a:r>
              <a:rPr lang="en-US" sz="2000" dirty="0">
                <a:solidFill>
                  <a:srgbClr val="0000FF"/>
                </a:solidFill>
                <a:latin typeface="Segoe UI Light" panose="020B0502040204020203" pitchFamily="34" charset="0"/>
                <a:cs typeface="Segoe UI Light" panose="020B0502040204020203" pitchFamily="34" charset="0"/>
              </a:rPr>
              <a:t>INSERT</a:t>
            </a:r>
            <a:r>
              <a:rPr lang="en-US" sz="2000" dirty="0">
                <a:solidFill>
                  <a:prstClr val="black"/>
                </a:solidFill>
                <a:latin typeface="Segoe UI Light" panose="020B0502040204020203" pitchFamily="34" charset="0"/>
                <a:cs typeface="Segoe UI Light" panose="020B0502040204020203" pitchFamily="34" charset="0"/>
              </a:rPr>
              <a:t> </a:t>
            </a:r>
            <a:r>
              <a:rPr lang="en-US" sz="2000" dirty="0">
                <a:solidFill>
                  <a:srgbClr val="0000FF"/>
                </a:solidFill>
                <a:latin typeface="Segoe UI Light" panose="020B0502040204020203" pitchFamily="34" charset="0"/>
                <a:cs typeface="Segoe UI Light" panose="020B0502040204020203" pitchFamily="34" charset="0"/>
              </a:rPr>
              <a:t>INTO</a:t>
            </a:r>
            <a:r>
              <a:rPr lang="en-US" sz="2000" dirty="0">
                <a:solidFill>
                  <a:prstClr val="black"/>
                </a:solidFill>
                <a:latin typeface="Segoe UI Light" panose="020B0502040204020203" pitchFamily="34" charset="0"/>
                <a:cs typeface="Segoe UI Light" panose="020B0502040204020203" pitchFamily="34" charset="0"/>
              </a:rPr>
              <a:t> Sales</a:t>
            </a:r>
            <a:r>
              <a:rPr lang="en-US" sz="2000" dirty="0">
                <a:solidFill>
                  <a:srgbClr val="808080"/>
                </a:solidFill>
                <a:latin typeface="Segoe UI Light" panose="020B0502040204020203" pitchFamily="34" charset="0"/>
                <a:cs typeface="Segoe UI Light" panose="020B0502040204020203" pitchFamily="34" charset="0"/>
              </a:rPr>
              <a:t>.</a:t>
            </a:r>
            <a:r>
              <a:rPr lang="en-US" sz="2000" dirty="0">
                <a:solidFill>
                  <a:prstClr val="black"/>
                </a:solidFill>
                <a:latin typeface="Segoe UI Light" panose="020B0502040204020203" pitchFamily="34" charset="0"/>
                <a:cs typeface="Segoe UI Light" panose="020B0502040204020203" pitchFamily="34" charset="0"/>
              </a:rPr>
              <a:t>Orders </a:t>
            </a:r>
            <a:r>
              <a:rPr lang="en-US" sz="2000" dirty="0">
                <a:solidFill>
                  <a:srgbClr val="808080"/>
                </a:solidFill>
                <a:latin typeface="Segoe UI Light" panose="020B0502040204020203" pitchFamily="34" charset="0"/>
                <a:cs typeface="Segoe UI Light" panose="020B0502040204020203" pitchFamily="34" charset="0"/>
              </a:rPr>
              <a:t>...</a:t>
            </a:r>
          </a:p>
          <a:p>
            <a:pPr lvl="0" fontAlgn="base">
              <a:spcBef>
                <a:spcPct val="0"/>
              </a:spcBef>
              <a:spcAft>
                <a:spcPct val="0"/>
              </a:spcAft>
            </a:pPr>
            <a:r>
              <a:rPr lang="en-US" sz="2000" dirty="0">
                <a:solidFill>
                  <a:srgbClr val="0000FF"/>
                </a:solidFill>
                <a:latin typeface="Segoe UI Light" panose="020B0502040204020203" pitchFamily="34" charset="0"/>
                <a:cs typeface="Segoe UI Light" panose="020B0502040204020203" pitchFamily="34" charset="0"/>
              </a:rPr>
              <a:t>INSERT</a:t>
            </a:r>
            <a:r>
              <a:rPr lang="en-US" sz="2000" dirty="0">
                <a:solidFill>
                  <a:prstClr val="black"/>
                </a:solidFill>
                <a:latin typeface="Segoe UI Light" panose="020B0502040204020203" pitchFamily="34" charset="0"/>
                <a:cs typeface="Segoe UI Light" panose="020B0502040204020203" pitchFamily="34" charset="0"/>
              </a:rPr>
              <a:t> </a:t>
            </a:r>
            <a:r>
              <a:rPr lang="en-US" sz="2000" dirty="0">
                <a:solidFill>
                  <a:srgbClr val="0000FF"/>
                </a:solidFill>
                <a:latin typeface="Segoe UI Light" panose="020B0502040204020203" pitchFamily="34" charset="0"/>
                <a:cs typeface="Segoe UI Light" panose="020B0502040204020203" pitchFamily="34" charset="0"/>
              </a:rPr>
              <a:t>INTO</a:t>
            </a:r>
            <a:r>
              <a:rPr lang="en-US" sz="2000" dirty="0">
                <a:solidFill>
                  <a:prstClr val="black"/>
                </a:solidFill>
                <a:latin typeface="Segoe UI Light" panose="020B0502040204020203" pitchFamily="34" charset="0"/>
                <a:cs typeface="Segoe UI Light" panose="020B0502040204020203" pitchFamily="34" charset="0"/>
              </a:rPr>
              <a:t> Sales</a:t>
            </a:r>
            <a:r>
              <a:rPr lang="en-US" sz="2000" dirty="0">
                <a:solidFill>
                  <a:srgbClr val="808080"/>
                </a:solidFill>
                <a:latin typeface="Segoe UI Light" panose="020B0502040204020203" pitchFamily="34" charset="0"/>
                <a:cs typeface="Segoe UI Light" panose="020B0502040204020203" pitchFamily="34" charset="0"/>
              </a:rPr>
              <a:t>.</a:t>
            </a:r>
            <a:r>
              <a:rPr lang="en-US" sz="2000" dirty="0">
                <a:solidFill>
                  <a:prstClr val="black"/>
                </a:solidFill>
                <a:latin typeface="Segoe UI Light" panose="020B0502040204020203" pitchFamily="34" charset="0"/>
                <a:cs typeface="Segoe UI Light" panose="020B0502040204020203" pitchFamily="34" charset="0"/>
              </a:rPr>
              <a:t>OrderDetails </a:t>
            </a:r>
            <a:r>
              <a:rPr lang="en-US" sz="2000" dirty="0">
                <a:solidFill>
                  <a:srgbClr val="808080"/>
                </a:solidFill>
                <a:latin typeface="Segoe UI Light" panose="020B0502040204020203" pitchFamily="34" charset="0"/>
                <a:cs typeface="Segoe UI Light" panose="020B0502040204020203" pitchFamily="34" charset="0"/>
              </a:rPr>
              <a:t>...</a:t>
            </a:r>
            <a:endParaRPr lang="en-US" sz="2000" dirty="0">
              <a:solidFill>
                <a:srgbClr val="0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5498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76cf05b-f5c3-4a54-912e-cdb3a1ed7c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Transactions</a:t>
            </a:r>
            <a:endParaRPr lang="en-GB" dirty="0"/>
          </a:p>
        </p:txBody>
      </p:sp>
      <p:grpSp>
        <p:nvGrpSpPr>
          <p:cNvPr id="4" name="Group 3" descr="The slide illustrates the atomic nature of transactions. By grouping related operations into a single transaction, you ensure that that group succeeds or fails as a single unit."/>
          <p:cNvGrpSpPr/>
          <p:nvPr/>
        </p:nvGrpSpPr>
        <p:grpSpPr>
          <a:xfrm>
            <a:off x="537981" y="1082550"/>
            <a:ext cx="8178363" cy="5577712"/>
            <a:chOff x="537981" y="1082550"/>
            <a:chExt cx="8178363" cy="5577712"/>
          </a:xfrm>
        </p:grpSpPr>
        <p:sp>
          <p:nvSpPr>
            <p:cNvPr id="5" name="Rectangle 4"/>
            <p:cNvSpPr/>
            <p:nvPr/>
          </p:nvSpPr>
          <p:spPr bwMode="auto">
            <a:xfrm>
              <a:off x="607635"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INSERT INTO</a:t>
              </a:r>
              <a:br>
                <a:rPr lang="en-GB" dirty="0">
                  <a:solidFill>
                    <a:srgbClr val="FFFFFF"/>
                  </a:solidFill>
                  <a:latin typeface="Segoe UI Light" panose="020B0502040204020203" pitchFamily="34" charset="0"/>
                  <a:cs typeface="Segoe UI Light" panose="020B0502040204020203" pitchFamily="34" charset="0"/>
                </a:rPr>
              </a:br>
              <a:r>
                <a:rPr lang="en-GB" dirty="0">
                  <a:solidFill>
                    <a:srgbClr val="FFFFFF"/>
                  </a:solidFill>
                  <a:latin typeface="Segoe UI Light" panose="020B0502040204020203" pitchFamily="34" charset="0"/>
                  <a:cs typeface="Segoe UI Light" panose="020B0502040204020203" pitchFamily="34" charset="0"/>
                </a:rPr>
                <a:t>Orders</a:t>
              </a:r>
            </a:p>
          </p:txBody>
        </p:sp>
        <p:grpSp>
          <p:nvGrpSpPr>
            <p:cNvPr id="6" name="Group 5"/>
            <p:cNvGrpSpPr/>
            <p:nvPr/>
          </p:nvGrpSpPr>
          <p:grpSpPr>
            <a:xfrm>
              <a:off x="866499" y="1897261"/>
              <a:ext cx="1544320" cy="1741441"/>
              <a:chOff x="863817" y="1295454"/>
              <a:chExt cx="1544320" cy="1741441"/>
            </a:xfrm>
          </p:grpSpPr>
          <p:pic>
            <p:nvPicPr>
              <p:cNvPr id="25" name="Picture 24"/>
              <p:cNvPicPr>
                <a:picLocks noChangeAspect="1"/>
              </p:cNvPicPr>
              <p:nvPr/>
            </p:nvPicPr>
            <p:blipFill>
              <a:blip r:embed="rId3"/>
              <a:stretch>
                <a:fillRect/>
              </a:stretch>
            </p:blipFill>
            <p:spPr>
              <a:xfrm>
                <a:off x="863817" y="1295454"/>
                <a:ext cx="822744" cy="1548693"/>
              </a:xfrm>
              <a:prstGeom prst="rect">
                <a:avLst/>
              </a:prstGeom>
            </p:spPr>
          </p:pic>
          <p:sp>
            <p:nvSpPr>
              <p:cNvPr id="26" name="Flowchart: Magnetic Disk 25"/>
              <p:cNvSpPr/>
              <p:nvPr/>
            </p:nvSpPr>
            <p:spPr bwMode="auto">
              <a:xfrm>
                <a:off x="1412458" y="2285055"/>
                <a:ext cx="995679" cy="751840"/>
              </a:xfrm>
              <a:prstGeom prst="flowChartMagneticDisk">
                <a:avLst/>
              </a:prstGeom>
              <a:solidFill>
                <a:srgbClr val="008A00"/>
              </a:solidFill>
              <a:ln w="9525" cap="flat" cmpd="sng" algn="ctr">
                <a:solidFill>
                  <a:srgbClr val="BBD90A"/>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sp>
          <p:nvSpPr>
            <p:cNvPr id="7" name="Rectangle 6"/>
            <p:cNvSpPr/>
            <p:nvPr/>
          </p:nvSpPr>
          <p:spPr bwMode="auto">
            <a:xfrm>
              <a:off x="2426058"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INSERT INTO</a:t>
              </a:r>
              <a:br>
                <a:rPr lang="en-GB" dirty="0">
                  <a:solidFill>
                    <a:srgbClr val="FFFFFF"/>
                  </a:solidFill>
                  <a:latin typeface="Segoe UI Light" panose="020B0502040204020203" pitchFamily="34" charset="0"/>
                  <a:cs typeface="Segoe UI Light" panose="020B0502040204020203" pitchFamily="34" charset="0"/>
                </a:rPr>
              </a:br>
              <a:r>
                <a:rPr lang="en-GB" dirty="0">
                  <a:solidFill>
                    <a:srgbClr val="FFFFFF"/>
                  </a:solidFill>
                  <a:latin typeface="Segoe UI Light" panose="020B0502040204020203" pitchFamily="34" charset="0"/>
                  <a:cs typeface="Segoe UI Light" panose="020B0502040204020203" pitchFamily="34" charset="0"/>
                </a:rPr>
                <a:t>Payments</a:t>
              </a:r>
            </a:p>
          </p:txBody>
        </p:sp>
        <p:cxnSp>
          <p:nvCxnSpPr>
            <p:cNvPr id="8" name="Straight Arrow Connector 7"/>
            <p:cNvCxnSpPr>
              <a:stCxn id="7" idx="0"/>
            </p:cNvCxnSpPr>
            <p:nvPr/>
          </p:nvCxnSpPr>
          <p:spPr bwMode="auto">
            <a:xfrm flipH="1" flipV="1">
              <a:off x="2121259" y="3863487"/>
              <a:ext cx="1127543"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cxnSp>
          <p:nvCxnSpPr>
            <p:cNvPr id="9" name="Straight Arrow Connector 8"/>
            <p:cNvCxnSpPr>
              <a:stCxn id="5" idx="0"/>
            </p:cNvCxnSpPr>
            <p:nvPr/>
          </p:nvCxnSpPr>
          <p:spPr bwMode="auto">
            <a:xfrm flipH="1" flipV="1">
              <a:off x="1415140" y="3863487"/>
              <a:ext cx="15239"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sp>
          <p:nvSpPr>
            <p:cNvPr id="10" name="Explosion 2 9"/>
            <p:cNvSpPr/>
            <p:nvPr/>
          </p:nvSpPr>
          <p:spPr bwMode="auto">
            <a:xfrm>
              <a:off x="2253123" y="3963250"/>
              <a:ext cx="2006058" cy="972766"/>
            </a:xfrm>
            <a:prstGeom prst="irregularSeal2">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Error</a:t>
              </a:r>
            </a:p>
          </p:txBody>
        </p:sp>
        <p:sp>
          <p:nvSpPr>
            <p:cNvPr id="11" name="TextBox 10"/>
            <p:cNvSpPr txBox="1"/>
            <p:nvPr/>
          </p:nvSpPr>
          <p:spPr>
            <a:xfrm>
              <a:off x="589714" y="1082550"/>
              <a:ext cx="2918876" cy="461665"/>
            </a:xfrm>
            <a:prstGeom prst="rect">
              <a:avLst/>
            </a:prstGeom>
            <a:noFill/>
          </p:spPr>
          <p:txBody>
            <a:bodyPr wrap="non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Without Transactions:</a:t>
              </a:r>
            </a:p>
          </p:txBody>
        </p:sp>
        <p:sp>
          <p:nvSpPr>
            <p:cNvPr id="12" name="TextBox 11"/>
            <p:cNvSpPr txBox="1"/>
            <p:nvPr/>
          </p:nvSpPr>
          <p:spPr>
            <a:xfrm>
              <a:off x="537981" y="6260152"/>
              <a:ext cx="3446777"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Result: Order with no Payment</a:t>
              </a:r>
            </a:p>
          </p:txBody>
        </p:sp>
        <p:sp>
          <p:nvSpPr>
            <p:cNvPr id="13" name="Rectangle 12"/>
            <p:cNvSpPr/>
            <p:nvPr/>
          </p:nvSpPr>
          <p:spPr bwMode="auto">
            <a:xfrm>
              <a:off x="4946590"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INSERT INTO</a:t>
              </a:r>
              <a:br>
                <a:rPr lang="en-GB" dirty="0">
                  <a:solidFill>
                    <a:srgbClr val="FFFFFF"/>
                  </a:solidFill>
                  <a:latin typeface="Segoe UI Light" panose="020B0502040204020203" pitchFamily="34" charset="0"/>
                  <a:cs typeface="Segoe UI Light" panose="020B0502040204020203" pitchFamily="34" charset="0"/>
                </a:rPr>
              </a:br>
              <a:r>
                <a:rPr lang="en-GB" dirty="0">
                  <a:solidFill>
                    <a:srgbClr val="FFFFFF"/>
                  </a:solidFill>
                  <a:latin typeface="Segoe UI Light" panose="020B0502040204020203" pitchFamily="34" charset="0"/>
                  <a:cs typeface="Segoe UI Light" panose="020B0502040204020203" pitchFamily="34" charset="0"/>
                </a:rPr>
                <a:t>Orders</a:t>
              </a:r>
            </a:p>
          </p:txBody>
        </p:sp>
        <p:grpSp>
          <p:nvGrpSpPr>
            <p:cNvPr id="14" name="Group 13"/>
            <p:cNvGrpSpPr/>
            <p:nvPr/>
          </p:nvGrpSpPr>
          <p:grpSpPr>
            <a:xfrm>
              <a:off x="5205454" y="1897261"/>
              <a:ext cx="1544320" cy="1741441"/>
              <a:chOff x="863817" y="1295454"/>
              <a:chExt cx="1544320" cy="1741441"/>
            </a:xfrm>
          </p:grpSpPr>
          <p:pic>
            <p:nvPicPr>
              <p:cNvPr id="23" name="Picture 22"/>
              <p:cNvPicPr>
                <a:picLocks noChangeAspect="1"/>
              </p:cNvPicPr>
              <p:nvPr/>
            </p:nvPicPr>
            <p:blipFill>
              <a:blip r:embed="rId3"/>
              <a:stretch>
                <a:fillRect/>
              </a:stretch>
            </p:blipFill>
            <p:spPr>
              <a:xfrm>
                <a:off x="863817" y="1295454"/>
                <a:ext cx="822744" cy="1548693"/>
              </a:xfrm>
              <a:prstGeom prst="rect">
                <a:avLst/>
              </a:prstGeom>
            </p:spPr>
          </p:pic>
          <p:sp>
            <p:nvSpPr>
              <p:cNvPr id="24" name="Flowchart: Magnetic Disk 23"/>
              <p:cNvSpPr/>
              <p:nvPr/>
            </p:nvSpPr>
            <p:spPr bwMode="auto">
              <a:xfrm>
                <a:off x="1412458" y="2285055"/>
                <a:ext cx="995679" cy="751840"/>
              </a:xfrm>
              <a:prstGeom prst="flowChartMagneticDisk">
                <a:avLst/>
              </a:prstGeom>
              <a:solidFill>
                <a:srgbClr val="008A00"/>
              </a:solidFill>
              <a:ln w="9525" cap="flat" cmpd="sng" algn="ctr">
                <a:solidFill>
                  <a:srgbClr val="BBD90A"/>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sp>
          <p:nvSpPr>
            <p:cNvPr id="15" name="Rectangle 14"/>
            <p:cNvSpPr/>
            <p:nvPr/>
          </p:nvSpPr>
          <p:spPr bwMode="auto">
            <a:xfrm>
              <a:off x="6765013"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INSERT INTO</a:t>
              </a:r>
              <a:br>
                <a:rPr lang="en-GB" dirty="0">
                  <a:solidFill>
                    <a:srgbClr val="FFFFFF"/>
                  </a:solidFill>
                  <a:latin typeface="Segoe UI Light" panose="020B0502040204020203" pitchFamily="34" charset="0"/>
                  <a:cs typeface="Segoe UI Light" panose="020B0502040204020203" pitchFamily="34" charset="0"/>
                </a:rPr>
              </a:br>
              <a:r>
                <a:rPr lang="en-GB" dirty="0">
                  <a:solidFill>
                    <a:srgbClr val="FFFFFF"/>
                  </a:solidFill>
                  <a:latin typeface="Segoe UI Light" panose="020B0502040204020203" pitchFamily="34" charset="0"/>
                  <a:cs typeface="Segoe UI Light" panose="020B0502040204020203" pitchFamily="34" charset="0"/>
                </a:rPr>
                <a:t>Payments</a:t>
              </a:r>
            </a:p>
          </p:txBody>
        </p:sp>
        <p:cxnSp>
          <p:nvCxnSpPr>
            <p:cNvPr id="16" name="Straight Arrow Connector 15"/>
            <p:cNvCxnSpPr>
              <a:stCxn id="15" idx="0"/>
            </p:cNvCxnSpPr>
            <p:nvPr/>
          </p:nvCxnSpPr>
          <p:spPr bwMode="auto">
            <a:xfrm flipH="1" flipV="1">
              <a:off x="6460214" y="3863487"/>
              <a:ext cx="1127543"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cxnSp>
          <p:nvCxnSpPr>
            <p:cNvPr id="17" name="Straight Arrow Connector 16"/>
            <p:cNvCxnSpPr>
              <a:stCxn id="13" idx="0"/>
            </p:cNvCxnSpPr>
            <p:nvPr/>
          </p:nvCxnSpPr>
          <p:spPr bwMode="auto">
            <a:xfrm flipH="1" flipV="1">
              <a:off x="5754095" y="3863487"/>
              <a:ext cx="15239"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sp>
          <p:nvSpPr>
            <p:cNvPr id="18" name="TextBox 17"/>
            <p:cNvSpPr txBox="1"/>
            <p:nvPr/>
          </p:nvSpPr>
          <p:spPr>
            <a:xfrm>
              <a:off x="4928669" y="1082550"/>
              <a:ext cx="2489271" cy="461665"/>
            </a:xfrm>
            <a:prstGeom prst="rect">
              <a:avLst/>
            </a:prstGeom>
            <a:noFill/>
          </p:spPr>
          <p:txBody>
            <a:bodyPr wrap="non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With Transactions:</a:t>
              </a:r>
            </a:p>
          </p:txBody>
        </p:sp>
        <p:sp>
          <p:nvSpPr>
            <p:cNvPr id="19" name="TextBox 18"/>
            <p:cNvSpPr txBox="1"/>
            <p:nvPr/>
          </p:nvSpPr>
          <p:spPr>
            <a:xfrm>
              <a:off x="4876936" y="6260152"/>
              <a:ext cx="3810659"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Result: No Order and no Payment</a:t>
              </a:r>
            </a:p>
          </p:txBody>
        </p:sp>
        <p:sp>
          <p:nvSpPr>
            <p:cNvPr id="20" name="Rectangle 19"/>
            <p:cNvSpPr/>
            <p:nvPr/>
          </p:nvSpPr>
          <p:spPr bwMode="auto">
            <a:xfrm>
              <a:off x="4697391" y="4052681"/>
              <a:ext cx="3951311" cy="2126651"/>
            </a:xfrm>
            <a:prstGeom prst="rect">
              <a:avLst/>
            </a:prstGeom>
            <a:noFill/>
            <a:ln w="19050" cap="flat" cmpd="sng" algn="ctr">
              <a:solidFill>
                <a:srgbClr val="6DC2E9"/>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21" name="Explosion 2 20"/>
            <p:cNvSpPr/>
            <p:nvPr/>
          </p:nvSpPr>
          <p:spPr bwMode="auto">
            <a:xfrm>
              <a:off x="6419408" y="4059587"/>
              <a:ext cx="2006058" cy="972766"/>
            </a:xfrm>
            <a:prstGeom prst="irregularSeal2">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Error</a:t>
              </a:r>
            </a:p>
          </p:txBody>
        </p:sp>
        <p:sp>
          <p:nvSpPr>
            <p:cNvPr id="22" name="TextBox 21"/>
            <p:cNvSpPr txBox="1"/>
            <p:nvPr/>
          </p:nvSpPr>
          <p:spPr>
            <a:xfrm>
              <a:off x="7332760" y="3612161"/>
              <a:ext cx="1383584"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Transaction</a:t>
              </a:r>
            </a:p>
          </p:txBody>
        </p:sp>
      </p:grpSp>
    </p:spTree>
    <p:extLst>
      <p:ext uri="{BB962C8B-B14F-4D97-AF65-F5344CB8AC3E}">
        <p14:creationId xmlns:p14="http://schemas.microsoft.com/office/powerpoint/2010/main" val="69070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Transactions: Issues with Batches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To work around this situation, you will need to direct SQL Server to treat the batch as a transaction; you will learn more about creating transactions in the next topic</a:t>
            </a:r>
          </a:p>
          <a:p>
            <a:pPr lvl="0"/>
            <a:endParaRPr lang="en-US" kern="0" dirty="0">
              <a:solidFill>
                <a:srgbClr val="000000"/>
              </a:solidFill>
            </a:endParaRPr>
          </a:p>
        </p:txBody>
      </p:sp>
      <p:sp>
        <p:nvSpPr>
          <p:cNvPr id="5" name="AutoShape 3"/>
          <p:cNvSpPr>
            <a:spLocks noChangeArrowheads="1"/>
          </p:cNvSpPr>
          <p:nvPr/>
        </p:nvSpPr>
        <p:spPr bwMode="auto">
          <a:xfrm>
            <a:off x="1023234" y="3339584"/>
            <a:ext cx="7581418" cy="2973050"/>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dirty="0">
                <a:solidFill>
                  <a:srgbClr val="008000"/>
                </a:solidFill>
                <a:latin typeface="Lucida Sans Unicode" panose="020B0602030504020204" pitchFamily="34" charset="0"/>
                <a:cs typeface="Lucida Sans Unicode" panose="020B0602030504020204" pitchFamily="34" charset="0"/>
              </a:rPr>
              <a:t>--Batch without transaction management</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--Insert succeeds</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OrderDetails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--Insert fails</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p>
          <a:p>
            <a:pPr lvl="0" fontAlgn="base">
              <a:spcBef>
                <a:spcPct val="0"/>
              </a:spcBef>
              <a:spcAft>
                <a:spcPct val="0"/>
              </a:spcAft>
            </a:pPr>
            <a:r>
              <a:rPr lang="en-US"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ERROR_NUMBER</a:t>
            </a:r>
            <a:r>
              <a:rPr lang="en-US"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p>
        </p:txBody>
      </p:sp>
    </p:spTree>
    <p:extLst>
      <p:ext uri="{BB962C8B-B14F-4D97-AF65-F5344CB8AC3E}">
        <p14:creationId xmlns:p14="http://schemas.microsoft.com/office/powerpoint/2010/main" val="270244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Extend Batches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Transaction commands identify blocks of code that must succeed or fail together and provide points where the database engine can roll back, or undo, operations:</a:t>
            </a:r>
          </a:p>
          <a:p>
            <a:pPr lvl="0"/>
            <a:endParaRPr lang="en-US" kern="0" dirty="0">
              <a:solidFill>
                <a:srgbClr val="000000"/>
              </a:solidFill>
            </a:endParaRPr>
          </a:p>
        </p:txBody>
      </p:sp>
      <p:sp>
        <p:nvSpPr>
          <p:cNvPr id="5" name="AutoShape 3"/>
          <p:cNvSpPr>
            <a:spLocks noChangeArrowheads="1"/>
          </p:cNvSpPr>
          <p:nvPr/>
        </p:nvSpPr>
        <p:spPr bwMode="auto">
          <a:xfrm>
            <a:off x="731134" y="2875481"/>
            <a:ext cx="7581418" cy="3416320"/>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TRANSACTION</a:t>
            </a:r>
            <a:r>
              <a:rPr lang="en-US" dirty="0">
                <a:solidFill>
                  <a:prstClr val="black"/>
                </a:solidFill>
                <a:latin typeface="Lucida Sans Unicode" panose="020B0602030504020204" pitchFamily="34" charset="0"/>
                <a:cs typeface="Lucida Sans Unicode" panose="020B0602030504020204" pitchFamily="34" charset="0"/>
              </a:rPr>
              <a:t> </a:t>
            </a:r>
            <a:endParaRPr lang="en-US" dirty="0">
              <a:solidFill>
                <a:srgbClr val="0000FF"/>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--Insert succeeds</a:t>
            </a:r>
          </a:p>
          <a:p>
            <a:pPr lvl="0" fontAlgn="base">
              <a:spcBef>
                <a:spcPct val="0"/>
              </a:spcBef>
              <a:spcAft>
                <a:spcPct val="0"/>
              </a:spcAft>
            </a:pP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INSERT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INTO</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OrderDetails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--Insert fails</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	COMMIT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TRANSACTION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 If no errors, transaction	-- completes</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BEGIN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p>
          <a:p>
            <a:pPr lvl="1" fontAlgn="base">
              <a:spcBef>
                <a:spcPct val="0"/>
              </a:spcBef>
              <a:spcAft>
                <a:spcPct val="0"/>
              </a:spcAft>
            </a:pPr>
            <a:r>
              <a:rPr lang="en-US"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pPr lvl="1"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ERROR_NUMBER</a:t>
            </a:r>
            <a:r>
              <a:rPr lang="en-US" dirty="0">
                <a:solidFill>
                  <a:srgbClr val="808080"/>
                </a:solidFill>
                <a:latin typeface="Lucida Sans Unicode" panose="020B0602030504020204" pitchFamily="34" charset="0"/>
                <a:cs typeface="Lucida Sans Unicode" panose="020B0602030504020204" pitchFamily="34" charset="0"/>
              </a:rPr>
              <a:t>()</a:t>
            </a:r>
          </a:p>
          <a:p>
            <a:pPr lvl="1"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ROLLBACK</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TRANSACTION</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--Any transaction work undone</a:t>
            </a:r>
          </a:p>
          <a:p>
            <a:pPr lvl="0" fontAlgn="base">
              <a:spcBef>
                <a:spcPct val="0"/>
              </a:spcBef>
              <a:spcAft>
                <a:spcPct val="0"/>
              </a:spcAft>
            </a:pPr>
            <a:r>
              <a:rPr lang="en-US" dirty="0">
                <a:solidFill>
                  <a:srgbClr val="0000FF"/>
                </a:solidFill>
                <a:latin typeface="Lucida Sans Unicode" panose="020B0602030504020204" pitchFamily="34" charset="0"/>
                <a:cs typeface="Lucida Sans Unicode" panose="020B0602030504020204" pitchFamily="34" charset="0"/>
              </a:rPr>
              <a:t>END</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CATCH;</a:t>
            </a:r>
          </a:p>
        </p:txBody>
      </p:sp>
    </p:spTree>
    <p:extLst>
      <p:ext uri="{BB962C8B-B14F-4D97-AF65-F5344CB8AC3E}">
        <p14:creationId xmlns:p14="http://schemas.microsoft.com/office/powerpoint/2010/main" val="161765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fdc5abf-5275-47f1-8422-8b9149dbe0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Transactions and the Database Engine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transactions</a:t>
            </a:r>
          </a:p>
          <a:p>
            <a:pPr lvl="0"/>
            <a:endParaRPr lang="en-US" kern="0" dirty="0">
              <a:solidFill>
                <a:srgbClr val="000000"/>
              </a:solidFill>
            </a:endParaRPr>
          </a:p>
        </p:txBody>
      </p:sp>
    </p:spTree>
    <p:extLst>
      <p:ext uri="{BB962C8B-B14F-4D97-AF65-F5344CB8AC3E}">
        <p14:creationId xmlns:p14="http://schemas.microsoft.com/office/powerpoint/2010/main" val="199362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Transactions</a:t>
            </a:r>
            <a:endParaRPr lang="en-GB" dirty="0"/>
          </a:p>
        </p:txBody>
      </p:sp>
      <p:sp>
        <p:nvSpPr>
          <p:cNvPr id="3" name="Text Placeholder 2"/>
          <p:cNvSpPr>
            <a:spLocks noGrp="1"/>
          </p:cNvSpPr>
          <p:nvPr>
            <p:ph type="body" idx="1"/>
          </p:nvPr>
        </p:nvSpPr>
        <p:spPr/>
        <p:txBody>
          <a:bodyPr/>
          <a:lstStyle/>
          <a:p>
            <a:r>
              <a:rPr lang="en-GB" dirty="0" smtClean="0"/>
              <a:t>BEGIN TRANSACTION
COMMIT TRANSACTION
ROLLBACK TRANSACTION
Using XACT_ABORT
Demonstration: Controlling Transactions</a:t>
            </a:r>
            <a:endParaRPr lang="en-GB" dirty="0"/>
          </a:p>
        </p:txBody>
      </p:sp>
    </p:spTree>
    <p:extLst>
      <p:ext uri="{BB962C8B-B14F-4D97-AF65-F5344CB8AC3E}">
        <p14:creationId xmlns:p14="http://schemas.microsoft.com/office/powerpoint/2010/main" val="342875514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4</TotalTime>
  <Words>1900</Words>
  <Application>Microsoft Office PowerPoint</Application>
  <PresentationFormat>On-screen Show (4:3)</PresentationFormat>
  <Paragraphs>251</Paragraphs>
  <Slides>18</Slides>
  <Notes>18</Notes>
  <HiddenSlides>0</HiddenSlides>
  <MMClips>0</MMClips>
  <ScaleCrop>false</ScaleCrop>
  <HeadingPairs>
    <vt:vector size="6" baseType="variant">
      <vt:variant>
        <vt:lpstr>Fonts Used</vt:lpstr>
      </vt:variant>
      <vt:variant>
        <vt:i4>9</vt:i4>
      </vt:variant>
      <vt:variant>
        <vt:lpstr>Theme</vt:lpstr>
      </vt:variant>
      <vt:variant>
        <vt:i4>17</vt:i4>
      </vt:variant>
      <vt:variant>
        <vt:lpstr>Slide Titles</vt:lpstr>
      </vt:variant>
      <vt:variant>
        <vt:i4>18</vt:i4>
      </vt:variant>
    </vt:vector>
  </HeadingPairs>
  <TitlesOfParts>
    <vt:vector size="44" baseType="lpstr">
      <vt:lpstr>Arial</vt:lpstr>
      <vt:lpstr>Times New Roman</vt:lpstr>
      <vt:lpstr>Verdana</vt:lpstr>
      <vt:lpstr>Wingdings</vt:lpstr>
      <vt:lpstr>Lucida Sans Unicode</vt:lpstr>
      <vt:lpstr>Segoe UI Light</vt:lpstr>
      <vt:lpstr>Segoe UI</vt:lpstr>
      <vt:lpstr>굴림</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Module 18</vt:lpstr>
      <vt:lpstr>Module Overview</vt:lpstr>
      <vt:lpstr>Lesson 1: Transactions and the Database Engine</vt:lpstr>
      <vt:lpstr>Defining Transactions</vt:lpstr>
      <vt:lpstr>Understanding Transactions</vt:lpstr>
      <vt:lpstr>The Need for Transactions: Issues with Batches</vt:lpstr>
      <vt:lpstr>Transactions Extend Batches</vt:lpstr>
      <vt:lpstr>Demonstration: Transactions and the Database Engine</vt:lpstr>
      <vt:lpstr>Lesson 2: Controlling Transactions</vt:lpstr>
      <vt:lpstr>BEGIN TRANSACTION</vt:lpstr>
      <vt:lpstr>COMMIT TRANSACTION</vt:lpstr>
      <vt:lpstr>ROLLBACK TRANSACTION</vt:lpstr>
      <vt:lpstr>Using XACT_ABORT</vt:lpstr>
      <vt:lpstr>Demonstration: Controlling Transactions</vt:lpstr>
      <vt:lpstr>Lab: Implementing Transactions</vt:lpstr>
      <vt:lpstr>Lab Scenario</vt:lpstr>
      <vt:lpstr>Module Review and Takeaways</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18</dc:title>
  <dc:creator>Richard Strange</dc:creator>
  <cp:lastModifiedBy>Richard Strange</cp:lastModifiedBy>
  <cp:revision>4</cp:revision>
  <dcterms:created xsi:type="dcterms:W3CDTF">2017-01-27T10:16:18Z</dcterms:created>
  <dcterms:modified xsi:type="dcterms:W3CDTF">2017-01-27T14:35:01Z</dcterms:modified>
</cp:coreProperties>
</file>