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96" r:id="rId2"/>
    <p:sldId id="257" r:id="rId3"/>
    <p:sldId id="297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4" r:id="rId23"/>
    <p:sldId id="285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Segoe Light" panose="020B0604020202020204" charset="0"/>
      <p:regular r:id="rId30"/>
      <p: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6" autoAdjust="0"/>
  </p:normalViewPr>
  <p:slideViewPr>
    <p:cSldViewPr>
      <p:cViewPr varScale="1">
        <p:scale>
          <a:sx n="94" d="100"/>
          <a:sy n="94" d="100"/>
        </p:scale>
        <p:origin x="20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B0C9-6D21-4CD6-B425-4F5304420F08}" type="datetimeFigureOut">
              <a:rPr lang="en-GB" smtClean="0"/>
              <a:t>04/09/2021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7457-846B-41E0-8F6E-69FCCEC992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B71AD94-DE39-4D42-B265-2CB3B41DD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25938" y="73025"/>
            <a:ext cx="2466975" cy="1851025"/>
          </a:xfrm>
          <a:ln/>
        </p:spPr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4FA5564E-712D-4B4F-A9EC-9D670030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7457-846B-41E0-8F6E-69FCCEC992A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65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Parentheses 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/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-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&lt;&gt; &lt; &gt; &lt;= &gt;=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 (IS NULL, IS NOT NULL)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BETWEEN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7457-846B-41E0-8F6E-69FCCEC992A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93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7457-846B-41E0-8F6E-69FCCEC992A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23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>
            <a:extLst>
              <a:ext uri="{FF2B5EF4-FFF2-40B4-BE49-F238E27FC236}">
                <a16:creationId xmlns:a16="http://schemas.microsoft.com/office/drawing/2014/main" id="{8DCECE14-B79A-40E2-8F6B-3FD886E08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06782" y="3429000"/>
            <a:ext cx="5732417" cy="747064"/>
          </a:xfrm>
        </p:spPr>
        <p:txBody>
          <a:bodyPr/>
          <a:lstStyle/>
          <a:p>
            <a:pPr algn="ctr" eaLnBrk="1" hangingPunct="1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Retrieving Data Using </a:t>
            </a:r>
            <a:r>
              <a:rPr kumimoji="0" lang="en-US" sz="2800" b="0" i="0" u="none" strike="noStrike" kern="0" cap="none" spc="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 the SQL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cs typeface="Courier New"/>
              </a:rPr>
              <a:t>SELEC</a:t>
            </a:r>
            <a:r>
              <a:rPr kumimoji="0" lang="en-US" sz="2800" b="0" i="0" u="none" strike="noStrike" kern="0" cap="none" spc="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cs typeface="Courier New"/>
              </a:rPr>
              <a:t>T</a:t>
            </a:r>
            <a:r>
              <a:rPr kumimoji="0" lang="en-US" sz="2800" b="0" i="0" u="none" strike="noStrike" kern="0" cap="none" spc="-80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cs typeface="Courier New"/>
              </a:rPr>
              <a:t> </a:t>
            </a:r>
            <a:r>
              <a:rPr kumimoji="0" lang="en-US" sz="2800" b="0" i="0" u="none" strike="noStrike" kern="0" cap="none" spc="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Statement</a:t>
            </a:r>
            <a:endParaRPr lang="en-US" altLang="en-US" sz="4400" dirty="0"/>
          </a:p>
        </p:txBody>
      </p:sp>
      <p:sp>
        <p:nvSpPr>
          <p:cNvPr id="3" name="Rectangle 4101">
            <a:extLst>
              <a:ext uri="{FF2B5EF4-FFF2-40B4-BE49-F238E27FC236}">
                <a16:creationId xmlns:a16="http://schemas.microsoft.com/office/drawing/2014/main" id="{ABC33351-4733-45E9-9EB3-8DCE3D580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82" y="2630698"/>
            <a:ext cx="5732417" cy="366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2800" kern="0" dirty="0">
                <a:solidFill>
                  <a:srgbClr val="FFFFFF"/>
                </a:solidFill>
                <a:latin typeface="Segoe UI" pitchFamily="34" charset="0"/>
              </a:rPr>
              <a:t>1</a:t>
            </a:r>
            <a:endParaRPr lang="en-US" altLang="en-US" sz="4400" kern="0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0316" y="1818155"/>
            <a:ext cx="7092203" cy="785531"/>
            <a:chOff x="947292" y="2060575"/>
            <a:chExt cx="8037830" cy="890269"/>
          </a:xfrm>
        </p:grpSpPr>
        <p:sp>
          <p:nvSpPr>
            <p:cNvPr id="3" name="object 3"/>
            <p:cNvSpPr/>
            <p:nvPr/>
          </p:nvSpPr>
          <p:spPr>
            <a:xfrm>
              <a:off x="963167" y="2076450"/>
              <a:ext cx="8006080" cy="858519"/>
            </a:xfrm>
            <a:custGeom>
              <a:avLst/>
              <a:gdLst/>
              <a:ahLst/>
              <a:cxnLst/>
              <a:rect l="l" t="t" r="r" b="b"/>
              <a:pathLst>
                <a:path w="8006080" h="858519">
                  <a:moveTo>
                    <a:pt x="8005572" y="858012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05572" y="85801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63167" y="2076450"/>
              <a:ext cx="8006080" cy="858519"/>
            </a:xfrm>
            <a:custGeom>
              <a:avLst/>
              <a:gdLst/>
              <a:ahLst/>
              <a:cxnLst/>
              <a:rect l="l" t="t" r="r" b="b"/>
              <a:pathLst>
                <a:path w="8006080" h="858519">
                  <a:moveTo>
                    <a:pt x="8005572" y="858012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05572" y="858012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74508" y="1896707"/>
            <a:ext cx="1998009" cy="289144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24093" rIns="0" bIns="0" rtlCol="0">
            <a:spAutoFit/>
          </a:bodyPr>
          <a:lstStyle/>
          <a:p>
            <a:pPr marL="57152">
              <a:spcBef>
                <a:spcPts val="190"/>
              </a:spcBef>
            </a:pPr>
            <a:r>
              <a:rPr sz="1721" b="1" spc="4" dirty="0">
                <a:latin typeface="Courier New"/>
                <a:cs typeface="Courier New"/>
              </a:rPr>
              <a:t>12*salary+100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868" y="1906345"/>
            <a:ext cx="3323104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  <a:tabLst>
                <a:tab pos="92677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salary,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639082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Operator</a:t>
            </a:r>
            <a:r>
              <a:rPr spc="-57" dirty="0"/>
              <a:t> </a:t>
            </a:r>
            <a:r>
              <a:rPr spc="4" dirty="0"/>
              <a:t>Precedence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70316" y="3855383"/>
            <a:ext cx="7092203" cy="747432"/>
            <a:chOff x="947292" y="4369434"/>
            <a:chExt cx="8037830" cy="847090"/>
          </a:xfrm>
        </p:grpSpPr>
        <p:sp>
          <p:nvSpPr>
            <p:cNvPr id="9" name="object 9"/>
            <p:cNvSpPr/>
            <p:nvPr/>
          </p:nvSpPr>
          <p:spPr>
            <a:xfrm>
              <a:off x="963167" y="4385309"/>
              <a:ext cx="8006080" cy="815340"/>
            </a:xfrm>
            <a:custGeom>
              <a:avLst/>
              <a:gdLst/>
              <a:ahLst/>
              <a:cxnLst/>
              <a:rect l="l" t="t" r="r" b="b"/>
              <a:pathLst>
                <a:path w="8006080" h="815339">
                  <a:moveTo>
                    <a:pt x="8005572" y="815339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815340"/>
                  </a:lnTo>
                  <a:lnTo>
                    <a:pt x="8005572" y="81533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963167" y="4385309"/>
              <a:ext cx="8006080" cy="815340"/>
            </a:xfrm>
            <a:custGeom>
              <a:avLst/>
              <a:gdLst/>
              <a:ahLst/>
              <a:cxnLst/>
              <a:rect l="l" t="t" r="r" b="b"/>
              <a:pathLst>
                <a:path w="8006080" h="815339">
                  <a:moveTo>
                    <a:pt x="8005572" y="815339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815340"/>
                  </a:lnTo>
                  <a:lnTo>
                    <a:pt x="8005572" y="815339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63750" y="3925196"/>
            <a:ext cx="2253503" cy="278960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14007" rIns="0" bIns="0" rtlCol="0">
            <a:spAutoFit/>
          </a:bodyPr>
          <a:lstStyle/>
          <a:p>
            <a:pPr marL="67799">
              <a:spcBef>
                <a:spcPts val="110"/>
              </a:spcBef>
            </a:pPr>
            <a:r>
              <a:rPr sz="1721" b="1" spc="4" dirty="0">
                <a:latin typeface="Courier New"/>
                <a:cs typeface="Courier New"/>
              </a:rPr>
              <a:t>12*(salary+100)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868" y="3924748"/>
            <a:ext cx="3323104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  <a:tabLst>
                <a:tab pos="92677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salary,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67489" y="1969658"/>
            <a:ext cx="503704" cy="507066"/>
            <a:chOff x="8310753" y="2232279"/>
            <a:chExt cx="570865" cy="574675"/>
          </a:xfrm>
        </p:grpSpPr>
        <p:sp>
          <p:nvSpPr>
            <p:cNvPr id="14" name="object 14"/>
            <p:cNvSpPr/>
            <p:nvPr/>
          </p:nvSpPr>
          <p:spPr>
            <a:xfrm>
              <a:off x="8326374" y="2247900"/>
              <a:ext cx="539750" cy="543560"/>
            </a:xfrm>
            <a:custGeom>
              <a:avLst/>
              <a:gdLst/>
              <a:ahLst/>
              <a:cxnLst/>
              <a:rect l="l" t="t" r="r" b="b"/>
              <a:pathLst>
                <a:path w="539750" h="543560">
                  <a:moveTo>
                    <a:pt x="539496" y="271272"/>
                  </a:moveTo>
                  <a:lnTo>
                    <a:pt x="535137" y="222432"/>
                  </a:lnTo>
                  <a:lnTo>
                    <a:pt x="522575" y="176497"/>
                  </a:lnTo>
                  <a:lnTo>
                    <a:pt x="502581" y="134224"/>
                  </a:lnTo>
                  <a:lnTo>
                    <a:pt x="475927" y="96373"/>
                  </a:lnTo>
                  <a:lnTo>
                    <a:pt x="443383" y="63702"/>
                  </a:lnTo>
                  <a:lnTo>
                    <a:pt x="405722" y="36971"/>
                  </a:lnTo>
                  <a:lnTo>
                    <a:pt x="363715" y="16937"/>
                  </a:lnTo>
                  <a:lnTo>
                    <a:pt x="318133" y="4360"/>
                  </a:lnTo>
                  <a:lnTo>
                    <a:pt x="269748" y="0"/>
                  </a:lnTo>
                  <a:lnTo>
                    <a:pt x="221161" y="4360"/>
                  </a:lnTo>
                  <a:lnTo>
                    <a:pt x="175473" y="16937"/>
                  </a:lnTo>
                  <a:lnTo>
                    <a:pt x="133434" y="36971"/>
                  </a:lnTo>
                  <a:lnTo>
                    <a:pt x="95798" y="63702"/>
                  </a:lnTo>
                  <a:lnTo>
                    <a:pt x="63318" y="96373"/>
                  </a:lnTo>
                  <a:lnTo>
                    <a:pt x="36745" y="134224"/>
                  </a:lnTo>
                  <a:lnTo>
                    <a:pt x="16832" y="176497"/>
                  </a:lnTo>
                  <a:lnTo>
                    <a:pt x="4333" y="222432"/>
                  </a:lnTo>
                  <a:lnTo>
                    <a:pt x="0" y="271272"/>
                  </a:lnTo>
                  <a:lnTo>
                    <a:pt x="4333" y="320137"/>
                  </a:lnTo>
                  <a:lnTo>
                    <a:pt x="16832" y="366142"/>
                  </a:lnTo>
                  <a:lnTo>
                    <a:pt x="36745" y="408516"/>
                  </a:lnTo>
                  <a:lnTo>
                    <a:pt x="63318" y="446488"/>
                  </a:lnTo>
                  <a:lnTo>
                    <a:pt x="95798" y="479285"/>
                  </a:lnTo>
                  <a:lnTo>
                    <a:pt x="133434" y="506137"/>
                  </a:lnTo>
                  <a:lnTo>
                    <a:pt x="175473" y="526272"/>
                  </a:lnTo>
                  <a:lnTo>
                    <a:pt x="221161" y="538919"/>
                  </a:lnTo>
                  <a:lnTo>
                    <a:pt x="269748" y="543306"/>
                  </a:lnTo>
                  <a:lnTo>
                    <a:pt x="318133" y="538919"/>
                  </a:lnTo>
                  <a:lnTo>
                    <a:pt x="363715" y="526272"/>
                  </a:lnTo>
                  <a:lnTo>
                    <a:pt x="405722" y="506137"/>
                  </a:lnTo>
                  <a:lnTo>
                    <a:pt x="443383" y="479285"/>
                  </a:lnTo>
                  <a:lnTo>
                    <a:pt x="475927" y="446488"/>
                  </a:lnTo>
                  <a:lnTo>
                    <a:pt x="502581" y="408516"/>
                  </a:lnTo>
                  <a:lnTo>
                    <a:pt x="522575" y="366142"/>
                  </a:lnTo>
                  <a:lnTo>
                    <a:pt x="535137" y="320137"/>
                  </a:lnTo>
                  <a:lnTo>
                    <a:pt x="539496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8326374" y="2247900"/>
              <a:ext cx="539750" cy="543560"/>
            </a:xfrm>
            <a:custGeom>
              <a:avLst/>
              <a:gdLst/>
              <a:ahLst/>
              <a:cxnLst/>
              <a:rect l="l" t="t" r="r" b="b"/>
              <a:pathLst>
                <a:path w="539750" h="543560">
                  <a:moveTo>
                    <a:pt x="539496" y="271272"/>
                  </a:moveTo>
                  <a:lnTo>
                    <a:pt x="535137" y="222432"/>
                  </a:lnTo>
                  <a:lnTo>
                    <a:pt x="522575" y="176497"/>
                  </a:lnTo>
                  <a:lnTo>
                    <a:pt x="502581" y="134224"/>
                  </a:lnTo>
                  <a:lnTo>
                    <a:pt x="475927" y="96373"/>
                  </a:lnTo>
                  <a:lnTo>
                    <a:pt x="443383" y="63702"/>
                  </a:lnTo>
                  <a:lnTo>
                    <a:pt x="405722" y="36971"/>
                  </a:lnTo>
                  <a:lnTo>
                    <a:pt x="363715" y="16937"/>
                  </a:lnTo>
                  <a:lnTo>
                    <a:pt x="318133" y="4360"/>
                  </a:lnTo>
                  <a:lnTo>
                    <a:pt x="269748" y="0"/>
                  </a:lnTo>
                  <a:lnTo>
                    <a:pt x="221161" y="4360"/>
                  </a:lnTo>
                  <a:lnTo>
                    <a:pt x="175473" y="16937"/>
                  </a:lnTo>
                  <a:lnTo>
                    <a:pt x="133434" y="36971"/>
                  </a:lnTo>
                  <a:lnTo>
                    <a:pt x="95798" y="63702"/>
                  </a:lnTo>
                  <a:lnTo>
                    <a:pt x="63318" y="96373"/>
                  </a:lnTo>
                  <a:lnTo>
                    <a:pt x="36745" y="134224"/>
                  </a:lnTo>
                  <a:lnTo>
                    <a:pt x="16832" y="176497"/>
                  </a:lnTo>
                  <a:lnTo>
                    <a:pt x="4333" y="222432"/>
                  </a:lnTo>
                  <a:lnTo>
                    <a:pt x="0" y="271272"/>
                  </a:lnTo>
                  <a:lnTo>
                    <a:pt x="4333" y="320137"/>
                  </a:lnTo>
                  <a:lnTo>
                    <a:pt x="16832" y="366142"/>
                  </a:lnTo>
                  <a:lnTo>
                    <a:pt x="36745" y="408516"/>
                  </a:lnTo>
                  <a:lnTo>
                    <a:pt x="63318" y="446488"/>
                  </a:lnTo>
                  <a:lnTo>
                    <a:pt x="95798" y="479285"/>
                  </a:lnTo>
                  <a:lnTo>
                    <a:pt x="133434" y="506137"/>
                  </a:lnTo>
                  <a:lnTo>
                    <a:pt x="175473" y="526272"/>
                  </a:lnTo>
                  <a:lnTo>
                    <a:pt x="221161" y="538919"/>
                  </a:lnTo>
                  <a:lnTo>
                    <a:pt x="269748" y="543306"/>
                  </a:lnTo>
                  <a:lnTo>
                    <a:pt x="318133" y="538919"/>
                  </a:lnTo>
                  <a:lnTo>
                    <a:pt x="363715" y="526272"/>
                  </a:lnTo>
                  <a:lnTo>
                    <a:pt x="405722" y="506137"/>
                  </a:lnTo>
                  <a:lnTo>
                    <a:pt x="443383" y="479285"/>
                  </a:lnTo>
                  <a:lnTo>
                    <a:pt x="475927" y="446488"/>
                  </a:lnTo>
                  <a:lnTo>
                    <a:pt x="502581" y="408516"/>
                  </a:lnTo>
                  <a:lnTo>
                    <a:pt x="522575" y="366142"/>
                  </a:lnTo>
                  <a:lnTo>
                    <a:pt x="535137" y="320137"/>
                  </a:lnTo>
                  <a:lnTo>
                    <a:pt x="539496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37256" y="2019973"/>
            <a:ext cx="175932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66144" y="3953098"/>
            <a:ext cx="507066" cy="506506"/>
            <a:chOff x="8309229" y="4480178"/>
            <a:chExt cx="574675" cy="574040"/>
          </a:xfrm>
        </p:grpSpPr>
        <p:sp>
          <p:nvSpPr>
            <p:cNvPr id="18" name="object 18"/>
            <p:cNvSpPr/>
            <p:nvPr/>
          </p:nvSpPr>
          <p:spPr>
            <a:xfrm>
              <a:off x="8324850" y="4495799"/>
              <a:ext cx="543560" cy="542925"/>
            </a:xfrm>
            <a:custGeom>
              <a:avLst/>
              <a:gdLst/>
              <a:ahLst/>
              <a:cxnLst/>
              <a:rect l="l" t="t" r="r" b="b"/>
              <a:pathLst>
                <a:path w="543559" h="542925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19910"/>
                  </a:lnTo>
                  <a:lnTo>
                    <a:pt x="16937" y="365739"/>
                  </a:lnTo>
                  <a:lnTo>
                    <a:pt x="36971" y="407980"/>
                  </a:lnTo>
                  <a:lnTo>
                    <a:pt x="63702" y="445856"/>
                  </a:lnTo>
                  <a:lnTo>
                    <a:pt x="96373" y="478590"/>
                  </a:lnTo>
                  <a:lnTo>
                    <a:pt x="134224" y="505403"/>
                  </a:lnTo>
                  <a:lnTo>
                    <a:pt x="176497" y="525518"/>
                  </a:lnTo>
                  <a:lnTo>
                    <a:pt x="222432" y="538158"/>
                  </a:lnTo>
                  <a:lnTo>
                    <a:pt x="271271" y="542544"/>
                  </a:lnTo>
                  <a:lnTo>
                    <a:pt x="320137" y="538158"/>
                  </a:lnTo>
                  <a:lnTo>
                    <a:pt x="366142" y="525518"/>
                  </a:lnTo>
                  <a:lnTo>
                    <a:pt x="408516" y="505403"/>
                  </a:lnTo>
                  <a:lnTo>
                    <a:pt x="446488" y="478590"/>
                  </a:lnTo>
                  <a:lnTo>
                    <a:pt x="479285" y="445856"/>
                  </a:lnTo>
                  <a:lnTo>
                    <a:pt x="506137" y="407980"/>
                  </a:lnTo>
                  <a:lnTo>
                    <a:pt x="526272" y="365739"/>
                  </a:lnTo>
                  <a:lnTo>
                    <a:pt x="538919" y="319910"/>
                  </a:lnTo>
                  <a:lnTo>
                    <a:pt x="54330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8324850" y="4495799"/>
              <a:ext cx="543560" cy="542925"/>
            </a:xfrm>
            <a:custGeom>
              <a:avLst/>
              <a:gdLst/>
              <a:ahLst/>
              <a:cxnLst/>
              <a:rect l="l" t="t" r="r" b="b"/>
              <a:pathLst>
                <a:path w="543559" h="542925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19910"/>
                  </a:lnTo>
                  <a:lnTo>
                    <a:pt x="16937" y="365739"/>
                  </a:lnTo>
                  <a:lnTo>
                    <a:pt x="36971" y="407980"/>
                  </a:lnTo>
                  <a:lnTo>
                    <a:pt x="63702" y="445856"/>
                  </a:lnTo>
                  <a:lnTo>
                    <a:pt x="96373" y="478590"/>
                  </a:lnTo>
                  <a:lnTo>
                    <a:pt x="134224" y="505403"/>
                  </a:lnTo>
                  <a:lnTo>
                    <a:pt x="176497" y="525518"/>
                  </a:lnTo>
                  <a:lnTo>
                    <a:pt x="222432" y="538158"/>
                  </a:lnTo>
                  <a:lnTo>
                    <a:pt x="271271" y="542544"/>
                  </a:lnTo>
                  <a:lnTo>
                    <a:pt x="320137" y="538158"/>
                  </a:lnTo>
                  <a:lnTo>
                    <a:pt x="366142" y="525518"/>
                  </a:lnTo>
                  <a:lnTo>
                    <a:pt x="408516" y="505403"/>
                  </a:lnTo>
                  <a:lnTo>
                    <a:pt x="446488" y="478590"/>
                  </a:lnTo>
                  <a:lnTo>
                    <a:pt x="479285" y="445856"/>
                  </a:lnTo>
                  <a:lnTo>
                    <a:pt x="506137" y="407980"/>
                  </a:lnTo>
                  <a:lnTo>
                    <a:pt x="526272" y="365739"/>
                  </a:lnTo>
                  <a:lnTo>
                    <a:pt x="538919" y="319910"/>
                  </a:lnTo>
                  <a:lnTo>
                    <a:pt x="54330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37256" y="4003414"/>
            <a:ext cx="175932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2442" y="3431239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8785" y="2701514"/>
            <a:ext cx="3330949" cy="912159"/>
            <a:chOff x="1024889" y="3061716"/>
            <a:chExt cx="3775075" cy="103378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605" y="3075432"/>
              <a:ext cx="3747515" cy="10058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31747" y="3068574"/>
              <a:ext cx="3761740" cy="1019810"/>
            </a:xfrm>
            <a:custGeom>
              <a:avLst/>
              <a:gdLst/>
              <a:ahLst/>
              <a:cxnLst/>
              <a:rect l="l" t="t" r="r" b="b"/>
              <a:pathLst>
                <a:path w="3761740" h="1019810">
                  <a:moveTo>
                    <a:pt x="3761232" y="1019556"/>
                  </a:moveTo>
                  <a:lnTo>
                    <a:pt x="3761232" y="0"/>
                  </a:lnTo>
                  <a:lnTo>
                    <a:pt x="0" y="0"/>
                  </a:lnTo>
                  <a:lnTo>
                    <a:pt x="0" y="1019556"/>
                  </a:lnTo>
                  <a:lnTo>
                    <a:pt x="3761232" y="101955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72627" y="5439558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50887" y="4709831"/>
            <a:ext cx="3408268" cy="912159"/>
            <a:chOff x="1038605" y="5337809"/>
            <a:chExt cx="3862704" cy="103378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321" y="5351525"/>
              <a:ext cx="3835146" cy="10058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45463" y="5344667"/>
              <a:ext cx="3849370" cy="1019810"/>
            </a:xfrm>
            <a:custGeom>
              <a:avLst/>
              <a:gdLst/>
              <a:ahLst/>
              <a:cxnLst/>
              <a:rect l="l" t="t" r="r" b="b"/>
              <a:pathLst>
                <a:path w="3849370" h="1019810">
                  <a:moveTo>
                    <a:pt x="3848862" y="1019555"/>
                  </a:moveTo>
                  <a:lnTo>
                    <a:pt x="3848861" y="0"/>
                  </a:lnTo>
                  <a:lnTo>
                    <a:pt x="0" y="0"/>
                  </a:lnTo>
                  <a:lnTo>
                    <a:pt x="0" y="1019555"/>
                  </a:lnTo>
                  <a:lnTo>
                    <a:pt x="3848862" y="101955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99" y="105346"/>
            <a:ext cx="722156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Defining</a:t>
            </a:r>
            <a:r>
              <a:rPr spc="-18" dirty="0"/>
              <a:t> </a:t>
            </a:r>
            <a:r>
              <a:rPr spc="4" dirty="0"/>
              <a:t>a</a:t>
            </a:r>
            <a:r>
              <a:rPr spc="-18" dirty="0"/>
              <a:t> </a:t>
            </a:r>
            <a:r>
              <a:rPr dirty="0"/>
              <a:t>Null</a:t>
            </a:r>
            <a:r>
              <a:rPr spc="-13" dirty="0"/>
              <a:t> </a:t>
            </a:r>
            <a:r>
              <a:rPr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929661"/>
            <a:ext cx="7479112" cy="105917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4483" indent="-447139">
              <a:lnSpc>
                <a:spcPct val="1008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Null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unavailable,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unassigned,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unknown,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inapplicable.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Null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not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same </a:t>
            </a:r>
            <a:r>
              <a:rPr sz="2118" spc="4" dirty="0">
                <a:latin typeface="Arial MT"/>
                <a:cs typeface="Arial MT"/>
              </a:rPr>
              <a:t>as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zero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blank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space.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324" y="2818569"/>
            <a:ext cx="7064188" cy="610431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69476" rIns="0" bIns="0" rtlCol="0">
            <a:spAutoFit/>
          </a:bodyPr>
          <a:lstStyle/>
          <a:p>
            <a:pPr marL="238138" marR="2446935">
              <a:lnSpc>
                <a:spcPct val="101800"/>
              </a:lnSpc>
              <a:spcBef>
                <a:spcPts val="547"/>
              </a:spcBef>
              <a:tabLst>
                <a:tab pos="1165474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salary,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5894" y="4300593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7857" y="3783329"/>
            <a:ext cx="4362450" cy="690282"/>
            <a:chOff x="989838" y="4287773"/>
            <a:chExt cx="4944110" cy="7823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554" y="4301489"/>
              <a:ext cx="4916423" cy="7543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6696" y="4294631"/>
              <a:ext cx="4930140" cy="768350"/>
            </a:xfrm>
            <a:custGeom>
              <a:avLst/>
              <a:gdLst/>
              <a:ahLst/>
              <a:cxnLst/>
              <a:rect l="l" t="t" r="r" b="b"/>
              <a:pathLst>
                <a:path w="4930140" h="768350">
                  <a:moveTo>
                    <a:pt x="4930140" y="768096"/>
                  </a:moveTo>
                  <a:lnTo>
                    <a:pt x="4930140" y="0"/>
                  </a:lnTo>
                  <a:lnTo>
                    <a:pt x="0" y="0"/>
                  </a:lnTo>
                  <a:lnTo>
                    <a:pt x="0" y="768096"/>
                  </a:lnTo>
                  <a:lnTo>
                    <a:pt x="4930140" y="76809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13908" y="4689662"/>
            <a:ext cx="4373096" cy="933450"/>
            <a:chOff x="996696" y="5314950"/>
            <a:chExt cx="4956175" cy="10579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12" y="5328665"/>
              <a:ext cx="4928615" cy="10302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3554" y="5321808"/>
              <a:ext cx="4942840" cy="1043940"/>
            </a:xfrm>
            <a:custGeom>
              <a:avLst/>
              <a:gdLst/>
              <a:ahLst/>
              <a:cxnLst/>
              <a:rect l="l" t="t" r="r" b="b"/>
              <a:pathLst>
                <a:path w="4942840" h="1043939">
                  <a:moveTo>
                    <a:pt x="4942332" y="1043939"/>
                  </a:moveTo>
                  <a:lnTo>
                    <a:pt x="4942332" y="0"/>
                  </a:lnTo>
                  <a:lnTo>
                    <a:pt x="0" y="0"/>
                  </a:lnTo>
                  <a:lnTo>
                    <a:pt x="0" y="1043940"/>
                  </a:lnTo>
                  <a:lnTo>
                    <a:pt x="4942332" y="1043939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5690795" y="2936837"/>
            <a:ext cx="1949263" cy="26538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560" rIns="0" bIns="0" rtlCol="0">
            <a:spAutoFit/>
          </a:bodyPr>
          <a:lstStyle/>
          <a:p>
            <a:pPr marL="35861">
              <a:spcBef>
                <a:spcPts val="4"/>
              </a:spcBef>
            </a:pPr>
            <a:r>
              <a:rPr sz="1721" b="1" spc="4" dirty="0">
                <a:latin typeface="Courier New"/>
                <a:cs typeface="Courier New"/>
              </a:rPr>
              <a:t>commission_pct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4324" y="2132856"/>
            <a:ext cx="7064188" cy="651438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15421" rIns="0" bIns="0" rtlCol="0">
            <a:spAutoFit/>
          </a:bodyPr>
          <a:lstStyle/>
          <a:p>
            <a:pPr marL="226371" marR="4578407">
              <a:lnSpc>
                <a:spcPct val="101499"/>
              </a:lnSpc>
              <a:spcBef>
                <a:spcPts val="909"/>
              </a:spcBef>
              <a:tabLst>
                <a:tab pos="1153707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FRO</a:t>
            </a:r>
            <a:r>
              <a:rPr sz="1721" b="1" spc="13" dirty="0">
                <a:latin typeface="Courier New"/>
                <a:cs typeface="Courier New"/>
              </a:rPr>
              <a:t>M</a:t>
            </a:r>
            <a:r>
              <a:rPr sz="1721" b="1" dirty="0">
                <a:latin typeface="Courier New"/>
                <a:cs typeface="Courier New"/>
              </a:rPr>
              <a:t>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0799" y="116632"/>
            <a:ext cx="687870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Null</a:t>
            </a:r>
            <a:r>
              <a:rPr spc="-13" dirty="0"/>
              <a:t> </a:t>
            </a:r>
            <a:r>
              <a:rPr spc="4" dirty="0"/>
              <a:t>Values</a:t>
            </a:r>
            <a:r>
              <a:rPr spc="-9" dirty="0"/>
              <a:t> </a:t>
            </a:r>
            <a:r>
              <a:rPr spc="4" dirty="0"/>
              <a:t>in</a:t>
            </a:r>
            <a:r>
              <a:rPr spc="-9" dirty="0"/>
              <a:t> </a:t>
            </a:r>
            <a:r>
              <a:rPr spc="4" dirty="0"/>
              <a:t>Arithmetic</a:t>
            </a:r>
            <a:r>
              <a:rPr spc="-13" dirty="0"/>
              <a:t> </a:t>
            </a:r>
            <a:r>
              <a:rPr spc="4" dirty="0"/>
              <a:t>Expressions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364" y="857817"/>
            <a:ext cx="7490012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4" dirty="0">
                <a:latin typeface="Arial MT"/>
                <a:cs typeface="Arial MT"/>
              </a:rPr>
              <a:t>Arithmetic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containing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evaluate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null.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5894" y="3751954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5840" y="3034328"/>
            <a:ext cx="3420035" cy="900953"/>
            <a:chOff x="987552" y="3438905"/>
            <a:chExt cx="3876040" cy="10210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030" y="3452622"/>
              <a:ext cx="3847338" cy="9936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4410" y="3445763"/>
              <a:ext cx="3862070" cy="1007744"/>
            </a:xfrm>
            <a:custGeom>
              <a:avLst/>
              <a:gdLst/>
              <a:ahLst/>
              <a:cxnLst/>
              <a:rect l="l" t="t" r="r" b="b"/>
              <a:pathLst>
                <a:path w="3862070" h="1007745">
                  <a:moveTo>
                    <a:pt x="3861816" y="1007363"/>
                  </a:moveTo>
                  <a:lnTo>
                    <a:pt x="3861816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3861816" y="1007363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01806" y="4153123"/>
            <a:ext cx="3430121" cy="912159"/>
            <a:chOff x="982980" y="4706873"/>
            <a:chExt cx="3887470" cy="10337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696" y="4720589"/>
              <a:ext cx="3859529" cy="10058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89838" y="4713731"/>
              <a:ext cx="3873500" cy="1019810"/>
            </a:xfrm>
            <a:custGeom>
              <a:avLst/>
              <a:gdLst/>
              <a:ahLst/>
              <a:cxnLst/>
              <a:rect l="l" t="t" r="r" b="b"/>
              <a:pathLst>
                <a:path w="3873500" h="1019810">
                  <a:moveTo>
                    <a:pt x="3873246" y="1019556"/>
                  </a:moveTo>
                  <a:lnTo>
                    <a:pt x="3873246" y="0"/>
                  </a:lnTo>
                  <a:lnTo>
                    <a:pt x="0" y="0"/>
                  </a:lnTo>
                  <a:lnTo>
                    <a:pt x="0" y="1019556"/>
                  </a:lnTo>
                  <a:lnTo>
                    <a:pt x="3873246" y="101955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3485478" y="2268519"/>
            <a:ext cx="3694018" cy="286880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21851" rIns="0" bIns="0" rtlCol="0">
            <a:spAutoFit/>
          </a:bodyPr>
          <a:lstStyle/>
          <a:p>
            <a:pPr marL="109263">
              <a:spcBef>
                <a:spcPts val="172"/>
              </a:spcBef>
            </a:pPr>
            <a:r>
              <a:rPr sz="1721" b="1" spc="4" dirty="0">
                <a:latin typeface="Courier New"/>
                <a:cs typeface="Courier New"/>
              </a:rPr>
              <a:t>12*salary*commission_pct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99" y="116632"/>
            <a:ext cx="642947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Defining</a:t>
            </a:r>
            <a:r>
              <a:rPr spc="-18" dirty="0"/>
              <a:t> </a:t>
            </a:r>
            <a:r>
              <a:rPr spc="4" dirty="0"/>
              <a:t>a</a:t>
            </a:r>
            <a:r>
              <a:rPr spc="-13" dirty="0"/>
              <a:t> </a:t>
            </a:r>
            <a:r>
              <a:rPr dirty="0"/>
              <a:t>Column</a:t>
            </a:r>
            <a:r>
              <a:rPr spc="-13" dirty="0"/>
              <a:t> </a:t>
            </a:r>
            <a:r>
              <a:rPr dirty="0"/>
              <a:t>Alias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528" y="1435429"/>
            <a:ext cx="8424935" cy="4185471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9" dirty="0">
                <a:latin typeface="Arial MT"/>
                <a:cs typeface="Arial MT"/>
              </a:rPr>
              <a:t>A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alias:</a:t>
            </a:r>
            <a:endParaRPr lang="en-US" sz="2118" spc="4" dirty="0">
              <a:latin typeface="Arial MT"/>
              <a:cs typeface="Arial MT"/>
            </a:endParaRPr>
          </a:p>
          <a:p>
            <a:pPr marL="11206">
              <a:spcBef>
                <a:spcPts val="613"/>
              </a:spcBef>
            </a:pP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Renames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heading</a:t>
            </a:r>
            <a:endParaRPr lang="en-US" sz="2118" spc="4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useful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calculations</a:t>
            </a:r>
            <a:endParaRPr lang="en-US" sz="2118" spc="4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8729" marR="4483" indent="-447139">
              <a:lnSpc>
                <a:spcPct val="100699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Immediately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r>
              <a:rPr sz="2118" spc="9" dirty="0">
                <a:latin typeface="Arial MT"/>
                <a:cs typeface="Arial MT"/>
              </a:rPr>
              <a:t> name </a:t>
            </a:r>
            <a:r>
              <a:rPr sz="2118" spc="4" dirty="0">
                <a:latin typeface="Arial MT"/>
                <a:cs typeface="Arial MT"/>
              </a:rPr>
              <a:t>(There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also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optional </a:t>
            </a:r>
            <a:r>
              <a:rPr sz="2118" spc="9" dirty="0">
                <a:latin typeface="Courier New"/>
                <a:cs typeface="Courier New"/>
              </a:rPr>
              <a:t>AS </a:t>
            </a:r>
            <a:r>
              <a:rPr sz="2118" spc="4" dirty="0">
                <a:latin typeface="Arial MT"/>
                <a:cs typeface="Arial MT"/>
              </a:rPr>
              <a:t>keyword between the column </a:t>
            </a:r>
            <a:r>
              <a:rPr sz="2118" spc="9" dirty="0">
                <a:latin typeface="Arial MT"/>
                <a:cs typeface="Arial MT"/>
              </a:rPr>
              <a:t>name </a:t>
            </a:r>
            <a:r>
              <a:rPr sz="2118" spc="4" dirty="0">
                <a:latin typeface="Arial MT"/>
                <a:cs typeface="Arial MT"/>
              </a:rPr>
              <a:t>and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alias.)</a:t>
            </a:r>
            <a:endParaRPr lang="en-US" sz="2118" spc="4" dirty="0">
              <a:latin typeface="Arial MT"/>
              <a:cs typeface="Arial MT"/>
            </a:endParaRPr>
          </a:p>
          <a:p>
            <a:pPr marL="568729" marR="4483" indent="-447139">
              <a:lnSpc>
                <a:spcPct val="100699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9289" marR="124392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568729" algn="l"/>
                <a:tab pos="569850" algn="l"/>
              </a:tabLst>
            </a:pPr>
            <a:r>
              <a:rPr sz="2118" spc="4" dirty="0">
                <a:latin typeface="Arial MT"/>
                <a:cs typeface="Arial MT"/>
              </a:rPr>
              <a:t>Requires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double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quotation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marks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dirty="0">
                <a:latin typeface="Arial MT"/>
                <a:cs typeface="Arial MT"/>
              </a:rPr>
              <a:t>if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dirty="0">
                <a:latin typeface="Arial MT"/>
                <a:cs typeface="Arial MT"/>
              </a:rPr>
              <a:t>it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contains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spaces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special characters, or </a:t>
            </a:r>
            <a:r>
              <a:rPr sz="2118" dirty="0">
                <a:latin typeface="Arial MT"/>
                <a:cs typeface="Arial MT"/>
              </a:rPr>
              <a:t>if</a:t>
            </a:r>
            <a:r>
              <a:rPr sz="2118" spc="4" dirty="0">
                <a:latin typeface="Arial MT"/>
                <a:cs typeface="Arial MT"/>
              </a:rPr>
              <a:t> </a:t>
            </a:r>
            <a:r>
              <a:rPr sz="2118" dirty="0">
                <a:latin typeface="Arial MT"/>
                <a:cs typeface="Arial MT"/>
              </a:rPr>
              <a:t>it</a:t>
            </a:r>
            <a:r>
              <a:rPr sz="2118" spc="4" dirty="0">
                <a:latin typeface="Arial MT"/>
                <a:cs typeface="Arial MT"/>
              </a:rPr>
              <a:t> is case-sensitive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083" y="1863089"/>
            <a:ext cx="7064749" cy="681318"/>
          </a:xfrm>
          <a:custGeom>
            <a:avLst/>
            <a:gdLst/>
            <a:ahLst/>
            <a:cxnLst/>
            <a:rect l="l" t="t" r="r" b="b"/>
            <a:pathLst>
              <a:path w="8006715" h="772160">
                <a:moveTo>
                  <a:pt x="8006333" y="771906"/>
                </a:moveTo>
                <a:lnTo>
                  <a:pt x="8006333" y="0"/>
                </a:lnTo>
                <a:lnTo>
                  <a:pt x="0" y="0"/>
                </a:lnTo>
                <a:lnTo>
                  <a:pt x="0" y="771906"/>
                </a:lnTo>
                <a:lnTo>
                  <a:pt x="8006333" y="77190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970542" y="4006888"/>
            <a:ext cx="7091643" cy="695885"/>
            <a:chOff x="947547" y="4541139"/>
            <a:chExt cx="8037195" cy="788670"/>
          </a:xfrm>
        </p:grpSpPr>
        <p:sp>
          <p:nvSpPr>
            <p:cNvPr id="4" name="object 4"/>
            <p:cNvSpPr/>
            <p:nvPr/>
          </p:nvSpPr>
          <p:spPr>
            <a:xfrm>
              <a:off x="963168" y="4556760"/>
              <a:ext cx="8006080" cy="757555"/>
            </a:xfrm>
            <a:custGeom>
              <a:avLst/>
              <a:gdLst/>
              <a:ahLst/>
              <a:cxnLst/>
              <a:rect l="l" t="t" r="r" b="b"/>
              <a:pathLst>
                <a:path w="8006080" h="757554">
                  <a:moveTo>
                    <a:pt x="8005572" y="757427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757428"/>
                  </a:lnTo>
                  <a:lnTo>
                    <a:pt x="8005572" y="75742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63168" y="4556760"/>
              <a:ext cx="8006080" cy="757555"/>
            </a:xfrm>
            <a:custGeom>
              <a:avLst/>
              <a:gdLst/>
              <a:ahLst/>
              <a:cxnLst/>
              <a:rect l="l" t="t" r="r" b="b"/>
              <a:pathLst>
                <a:path w="8006080" h="757554">
                  <a:moveTo>
                    <a:pt x="8005572" y="757427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757428"/>
                  </a:lnTo>
                  <a:lnTo>
                    <a:pt x="8005572" y="757427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7584" y="105346"/>
            <a:ext cx="544389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Using</a:t>
            </a:r>
            <a:r>
              <a:rPr spc="-22" dirty="0"/>
              <a:t> </a:t>
            </a:r>
            <a:r>
              <a:rPr dirty="0"/>
              <a:t>Column</a:t>
            </a:r>
            <a:r>
              <a:rPr spc="-22" dirty="0"/>
              <a:t> </a:t>
            </a:r>
            <a:r>
              <a:rPr dirty="0"/>
              <a:t>Aliases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9809" y="4060564"/>
            <a:ext cx="213079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-35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1680" y="4111437"/>
            <a:ext cx="860051" cy="239296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955">
              <a:lnSpc>
                <a:spcPts val="1774"/>
              </a:lnSpc>
            </a:pPr>
            <a:r>
              <a:rPr sz="1721" b="1" spc="4" dirty="0">
                <a:latin typeface="Courier New"/>
                <a:cs typeface="Courier New"/>
              </a:rPr>
              <a:t>"Name"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8855" y="4060564"/>
            <a:ext cx="146853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13" dirty="0">
                <a:latin typeface="Courier New"/>
                <a:cs typeface="Courier New"/>
              </a:rPr>
              <a:t>,</a:t>
            </a:r>
            <a:r>
              <a:rPr sz="1721" b="1" spc="-5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salary*12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2672" y="4112782"/>
            <a:ext cx="2018740" cy="239296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89">
              <a:lnSpc>
                <a:spcPts val="1769"/>
              </a:lnSpc>
            </a:pPr>
            <a:r>
              <a:rPr sz="1721" b="1" spc="4" dirty="0">
                <a:latin typeface="Courier New"/>
                <a:cs typeface="Courier New"/>
              </a:rPr>
              <a:t>"Annual</a:t>
            </a:r>
            <a:r>
              <a:rPr sz="1721" b="1" spc="-35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Salary"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9809" y="4326815"/>
            <a:ext cx="226302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926776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1663" y="1955874"/>
            <a:ext cx="600635" cy="229678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30">
              <a:lnSpc>
                <a:spcPts val="1672"/>
              </a:lnSpc>
            </a:pPr>
            <a:r>
              <a:rPr sz="1721" b="1" spc="4" dirty="0">
                <a:latin typeface="Courier New"/>
                <a:cs typeface="Courier New"/>
              </a:rPr>
              <a:t>comm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5083" y="1863089"/>
            <a:ext cx="7064749" cy="58298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73700" marR="1585156">
              <a:lnSpc>
                <a:spcPct val="101499"/>
              </a:lnSpc>
              <a:spcBef>
                <a:spcPts val="375"/>
              </a:spcBef>
              <a:tabLst>
                <a:tab pos="1101037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AS </a:t>
            </a:r>
            <a:r>
              <a:rPr sz="1721" b="1" spc="4" dirty="0">
                <a:latin typeface="Courier New"/>
                <a:cs typeface="Courier New"/>
              </a:rPr>
              <a:t>name,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commission_pct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4504" y="1955874"/>
            <a:ext cx="601196" cy="212912"/>
          </a:xfrm>
          <a:custGeom>
            <a:avLst/>
            <a:gdLst/>
            <a:ahLst/>
            <a:cxnLst/>
            <a:rect l="l" t="t" r="r" b="b"/>
            <a:pathLst>
              <a:path w="681354" h="241300">
                <a:moveTo>
                  <a:pt x="681227" y="240792"/>
                </a:moveTo>
                <a:lnTo>
                  <a:pt x="681227" y="0"/>
                </a:lnTo>
                <a:lnTo>
                  <a:pt x="0" y="0"/>
                </a:lnTo>
                <a:lnTo>
                  <a:pt x="0" y="240792"/>
                </a:lnTo>
                <a:lnTo>
                  <a:pt x="681227" y="240792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5" name="object 15"/>
          <p:cNvGrpSpPr/>
          <p:nvPr/>
        </p:nvGrpSpPr>
        <p:grpSpPr>
          <a:xfrm>
            <a:off x="1036656" y="2644477"/>
            <a:ext cx="1544171" cy="927287"/>
            <a:chOff x="1022477" y="2997073"/>
            <a:chExt cx="1750060" cy="105092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320" y="3028188"/>
              <a:ext cx="1722120" cy="10058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9462" y="3021330"/>
              <a:ext cx="1736089" cy="1019810"/>
            </a:xfrm>
            <a:custGeom>
              <a:avLst/>
              <a:gdLst/>
              <a:ahLst/>
              <a:cxnLst/>
              <a:rect l="l" t="t" r="r" b="b"/>
              <a:pathLst>
                <a:path w="1736089" h="1019810">
                  <a:moveTo>
                    <a:pt x="1735836" y="1019556"/>
                  </a:moveTo>
                  <a:lnTo>
                    <a:pt x="1735836" y="0"/>
                  </a:lnTo>
                  <a:lnTo>
                    <a:pt x="0" y="0"/>
                  </a:lnTo>
                  <a:lnTo>
                    <a:pt x="0" y="1019556"/>
                  </a:lnTo>
                  <a:lnTo>
                    <a:pt x="1735836" y="101955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6820" y="3012948"/>
              <a:ext cx="749300" cy="251460"/>
            </a:xfrm>
            <a:custGeom>
              <a:avLst/>
              <a:gdLst/>
              <a:ahLst/>
              <a:cxnLst/>
              <a:rect l="l" t="t" r="r" b="b"/>
              <a:pathLst>
                <a:path w="749300" h="251460">
                  <a:moveTo>
                    <a:pt x="749046" y="251460"/>
                  </a:moveTo>
                  <a:lnTo>
                    <a:pt x="749046" y="0"/>
                  </a:lnTo>
                  <a:lnTo>
                    <a:pt x="0" y="0"/>
                  </a:lnTo>
                  <a:lnTo>
                    <a:pt x="0" y="251460"/>
                  </a:lnTo>
                  <a:lnTo>
                    <a:pt x="749046" y="251460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24889" y="3386866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75192" y="2658484"/>
            <a:ext cx="698126" cy="221876"/>
          </a:xfrm>
          <a:custGeom>
            <a:avLst/>
            <a:gdLst/>
            <a:ahLst/>
            <a:cxnLst/>
            <a:rect l="l" t="t" r="r" b="b"/>
            <a:pathLst>
              <a:path w="791210" h="251460">
                <a:moveTo>
                  <a:pt x="790956" y="251460"/>
                </a:moveTo>
                <a:lnTo>
                  <a:pt x="790956" y="0"/>
                </a:lnTo>
                <a:lnTo>
                  <a:pt x="0" y="0"/>
                </a:lnTo>
                <a:lnTo>
                  <a:pt x="0" y="251460"/>
                </a:lnTo>
                <a:lnTo>
                  <a:pt x="790956" y="25146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1" name="object 21"/>
          <p:cNvGrpSpPr/>
          <p:nvPr/>
        </p:nvGrpSpPr>
        <p:grpSpPr>
          <a:xfrm>
            <a:off x="1040017" y="4806538"/>
            <a:ext cx="1955426" cy="912159"/>
            <a:chOff x="1026286" y="5447410"/>
            <a:chExt cx="2216150" cy="103378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129" y="5461253"/>
              <a:ext cx="2188464" cy="10058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33271" y="5454395"/>
              <a:ext cx="2202180" cy="1019810"/>
            </a:xfrm>
            <a:custGeom>
              <a:avLst/>
              <a:gdLst/>
              <a:ahLst/>
              <a:cxnLst/>
              <a:rect l="l" t="t" r="r" b="b"/>
              <a:pathLst>
                <a:path w="2202180" h="1019810">
                  <a:moveTo>
                    <a:pt x="2202180" y="1019555"/>
                  </a:moveTo>
                  <a:lnTo>
                    <a:pt x="2202180" y="0"/>
                  </a:lnTo>
                  <a:lnTo>
                    <a:pt x="0" y="0"/>
                  </a:lnTo>
                  <a:lnTo>
                    <a:pt x="0" y="1019555"/>
                  </a:lnTo>
                  <a:lnTo>
                    <a:pt x="2202180" y="1019555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961" y="5466587"/>
              <a:ext cx="739140" cy="251460"/>
            </a:xfrm>
            <a:custGeom>
              <a:avLst/>
              <a:gdLst/>
              <a:ahLst/>
              <a:cxnLst/>
              <a:rect l="l" t="t" r="r" b="b"/>
              <a:pathLst>
                <a:path w="739139" h="251460">
                  <a:moveTo>
                    <a:pt x="739140" y="251460"/>
                  </a:moveTo>
                  <a:lnTo>
                    <a:pt x="739140" y="0"/>
                  </a:lnTo>
                  <a:lnTo>
                    <a:pt x="0" y="0"/>
                  </a:lnTo>
                  <a:lnTo>
                    <a:pt x="0" y="251460"/>
                  </a:lnTo>
                  <a:lnTo>
                    <a:pt x="739140" y="251460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14132" y="5522258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55021" y="4823460"/>
            <a:ext cx="1122269" cy="221876"/>
          </a:xfrm>
          <a:custGeom>
            <a:avLst/>
            <a:gdLst/>
            <a:ahLst/>
            <a:cxnLst/>
            <a:rect l="l" t="t" r="r" b="b"/>
            <a:pathLst>
              <a:path w="1271905" h="251460">
                <a:moveTo>
                  <a:pt x="1271777" y="251460"/>
                </a:moveTo>
                <a:lnTo>
                  <a:pt x="1271777" y="0"/>
                </a:lnTo>
                <a:lnTo>
                  <a:pt x="0" y="0"/>
                </a:lnTo>
                <a:lnTo>
                  <a:pt x="0" y="251460"/>
                </a:lnTo>
                <a:lnTo>
                  <a:pt x="1271777" y="25146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633670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Concatenation</a:t>
            </a:r>
            <a:r>
              <a:rPr spc="-49" dirty="0"/>
              <a:t> </a:t>
            </a:r>
            <a:r>
              <a:rPr spc="4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134228"/>
            <a:ext cx="8022100" cy="1574692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9" dirty="0">
                <a:latin typeface="Arial MT"/>
                <a:cs typeface="Arial MT"/>
              </a:rPr>
              <a:t>A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concatenation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Links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strings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other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represented by two vertical bars (||)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Creates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resultant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561" y="3193340"/>
            <a:ext cx="7091643" cy="747432"/>
            <a:chOff x="905636" y="3619119"/>
            <a:chExt cx="8037195" cy="847090"/>
          </a:xfrm>
        </p:grpSpPr>
        <p:sp>
          <p:nvSpPr>
            <p:cNvPr id="5" name="object 5"/>
            <p:cNvSpPr/>
            <p:nvPr/>
          </p:nvSpPr>
          <p:spPr>
            <a:xfrm>
              <a:off x="921257" y="3634740"/>
              <a:ext cx="8006080" cy="815340"/>
            </a:xfrm>
            <a:custGeom>
              <a:avLst/>
              <a:gdLst/>
              <a:ahLst/>
              <a:cxnLst/>
              <a:rect l="l" t="t" r="r" b="b"/>
              <a:pathLst>
                <a:path w="8006080" h="815339">
                  <a:moveTo>
                    <a:pt x="8005572" y="815339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815340"/>
                  </a:lnTo>
                  <a:lnTo>
                    <a:pt x="8005572" y="81533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21257" y="3634740"/>
              <a:ext cx="8006080" cy="815340"/>
            </a:xfrm>
            <a:custGeom>
              <a:avLst/>
              <a:gdLst/>
              <a:ahLst/>
              <a:cxnLst/>
              <a:rect l="l" t="t" r="r" b="b"/>
              <a:pathLst>
                <a:path w="8006080" h="815339">
                  <a:moveTo>
                    <a:pt x="8005572" y="815339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815340"/>
                  </a:lnTo>
                  <a:lnTo>
                    <a:pt x="8005572" y="815339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2873" y="3315621"/>
          <a:ext cx="5460065" cy="521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1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72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9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last_name||job_id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AS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9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"Employees"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20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FROM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13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59671" y="5436197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6929" y="4051598"/>
            <a:ext cx="1744196" cy="1577788"/>
            <a:chOff x="954786" y="4591811"/>
            <a:chExt cx="1976755" cy="17881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502" y="4605527"/>
              <a:ext cx="1949195" cy="17602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61644" y="4598669"/>
              <a:ext cx="1963420" cy="1774189"/>
            </a:xfrm>
            <a:custGeom>
              <a:avLst/>
              <a:gdLst/>
              <a:ahLst/>
              <a:cxnLst/>
              <a:rect l="l" t="t" r="r" b="b"/>
              <a:pathLst>
                <a:path w="1963420" h="1774189">
                  <a:moveTo>
                    <a:pt x="1962912" y="1773936"/>
                  </a:moveTo>
                  <a:lnTo>
                    <a:pt x="1962912" y="0"/>
                  </a:lnTo>
                  <a:lnTo>
                    <a:pt x="0" y="0"/>
                  </a:lnTo>
                  <a:lnTo>
                    <a:pt x="0" y="1773936"/>
                  </a:lnTo>
                  <a:lnTo>
                    <a:pt x="1962912" y="17739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05346"/>
            <a:ext cx="605625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Literal</a:t>
            </a:r>
            <a:r>
              <a:rPr spc="-18" dirty="0"/>
              <a:t> </a:t>
            </a:r>
            <a:r>
              <a:rPr spc="4" dirty="0"/>
              <a:t>Character</a:t>
            </a:r>
            <a:r>
              <a:rPr spc="-18" dirty="0"/>
              <a:t> </a:t>
            </a:r>
            <a:r>
              <a:rPr spc="4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3" y="1500244"/>
            <a:ext cx="7533715" cy="2531217"/>
          </a:xfrm>
          <a:prstGeom prst="rect">
            <a:avLst/>
          </a:prstGeom>
        </p:spPr>
        <p:txBody>
          <a:bodyPr vert="horz" wrap="square" lIns="0" tIns="37539" rIns="0" bIns="0" rtlCol="0">
            <a:spAutoFit/>
          </a:bodyPr>
          <a:lstStyle/>
          <a:p>
            <a:pPr marL="457785" marR="50429" indent="-447139">
              <a:lnSpc>
                <a:spcPts val="2409"/>
              </a:lnSpc>
              <a:spcBef>
                <a:spcPts val="295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A</a:t>
            </a:r>
            <a:r>
              <a:rPr sz="2118" spc="4" dirty="0">
                <a:latin typeface="Arial MT"/>
                <a:cs typeface="Arial MT"/>
              </a:rPr>
              <a:t> literal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 character,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number, 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 that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included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the </a:t>
            </a:r>
            <a:r>
              <a:rPr sz="2118" spc="13" dirty="0">
                <a:latin typeface="Courier New"/>
                <a:cs typeface="Courier New"/>
              </a:rPr>
              <a:t>SELEC</a:t>
            </a:r>
            <a:r>
              <a:rPr sz="2118" spc="9" dirty="0">
                <a:latin typeface="Courier New"/>
                <a:cs typeface="Courier New"/>
              </a:rPr>
              <a:t>T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50429" indent="-447139">
              <a:lnSpc>
                <a:spcPts val="2409"/>
              </a:lnSpc>
              <a:spcBef>
                <a:spcPts val="295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202837" indent="-447139">
              <a:lnSpc>
                <a:spcPct val="1008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Date 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literal</a:t>
            </a:r>
            <a:r>
              <a:rPr sz="2118" spc="9" dirty="0">
                <a:latin typeface="Arial MT"/>
                <a:cs typeface="Arial MT"/>
              </a:rPr>
              <a:t> values </a:t>
            </a:r>
            <a:r>
              <a:rPr sz="2118" spc="4" dirty="0">
                <a:latin typeface="Arial MT"/>
                <a:cs typeface="Arial MT"/>
              </a:rPr>
              <a:t>must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enclosed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within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single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quotation marks.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202837" indent="-447139">
              <a:lnSpc>
                <a:spcPct val="1008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5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99" y="116632"/>
            <a:ext cx="634922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Using</a:t>
            </a:r>
            <a:r>
              <a:rPr spc="-13" dirty="0"/>
              <a:t> </a:t>
            </a:r>
            <a:r>
              <a:rPr dirty="0"/>
              <a:t>Literal</a:t>
            </a:r>
            <a:r>
              <a:rPr spc="-9" dirty="0"/>
              <a:t> </a:t>
            </a:r>
            <a:r>
              <a:rPr dirty="0"/>
              <a:t>Character</a:t>
            </a:r>
            <a:r>
              <a:rPr spc="-9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984324" y="1963270"/>
            <a:ext cx="7064188" cy="1040466"/>
          </a:xfrm>
          <a:custGeom>
            <a:avLst/>
            <a:gdLst/>
            <a:ahLst/>
            <a:cxnLst/>
            <a:rect l="l" t="t" r="r" b="b"/>
            <a:pathLst>
              <a:path w="8006080" h="1179195">
                <a:moveTo>
                  <a:pt x="8005572" y="1178814"/>
                </a:moveTo>
                <a:lnTo>
                  <a:pt x="8005572" y="0"/>
                </a:lnTo>
                <a:lnTo>
                  <a:pt x="0" y="0"/>
                </a:lnTo>
                <a:lnTo>
                  <a:pt x="0" y="1178814"/>
                </a:lnTo>
                <a:lnTo>
                  <a:pt x="8005572" y="11788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984324" y="1963270"/>
            <a:ext cx="7064188" cy="898444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92449" rIns="0" bIns="0" rtlCol="0">
            <a:spAutoFit/>
          </a:bodyPr>
          <a:lstStyle/>
          <a:p>
            <a:pPr marL="1030436" marR="2316940" indent="-927336">
              <a:lnSpc>
                <a:spcPct val="101800"/>
              </a:lnSpc>
              <a:spcBef>
                <a:spcPts val="728"/>
              </a:spcBef>
            </a:pPr>
            <a:r>
              <a:rPr sz="1721" b="1" spc="4" dirty="0">
                <a:latin typeface="Courier New"/>
                <a:cs typeface="Courier New"/>
              </a:rPr>
              <a:t>SELECT last_name </a:t>
            </a:r>
            <a:r>
              <a:rPr sz="1721" b="1" spc="9" dirty="0">
                <a:latin typeface="Courier New"/>
                <a:cs typeface="Courier New"/>
              </a:rPr>
              <a:t>||' is </a:t>
            </a:r>
            <a:r>
              <a:rPr sz="1721" b="1" spc="13" dirty="0">
                <a:latin typeface="Courier New"/>
                <a:cs typeface="Courier New"/>
              </a:rPr>
              <a:t>a </a:t>
            </a:r>
            <a:r>
              <a:rPr sz="1721" b="1" spc="4" dirty="0">
                <a:latin typeface="Courier New"/>
                <a:cs typeface="Courier New"/>
              </a:rPr>
              <a:t>'||job_id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AS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"Employee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Details"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1030436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0535" y="2060088"/>
            <a:ext cx="1055594" cy="332815"/>
          </a:xfrm>
          <a:custGeom>
            <a:avLst/>
            <a:gdLst/>
            <a:ahLst/>
            <a:cxnLst/>
            <a:rect l="l" t="t" r="r" b="b"/>
            <a:pathLst>
              <a:path w="1196339" h="377189">
                <a:moveTo>
                  <a:pt x="1196339" y="377189"/>
                </a:moveTo>
                <a:lnTo>
                  <a:pt x="1196339" y="0"/>
                </a:lnTo>
                <a:lnTo>
                  <a:pt x="0" y="0"/>
                </a:lnTo>
                <a:lnTo>
                  <a:pt x="0" y="377189"/>
                </a:lnTo>
                <a:lnTo>
                  <a:pt x="1196339" y="377189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1007409" y="5399219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34078" y="3143922"/>
            <a:ext cx="2010335" cy="2465294"/>
            <a:chOff x="1019555" y="3563111"/>
            <a:chExt cx="2278380" cy="27940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71" y="3576827"/>
              <a:ext cx="2250948" cy="27660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6413" y="3569969"/>
              <a:ext cx="2265045" cy="2780030"/>
            </a:xfrm>
            <a:custGeom>
              <a:avLst/>
              <a:gdLst/>
              <a:ahLst/>
              <a:cxnLst/>
              <a:rect l="l" t="t" r="r" b="b"/>
              <a:pathLst>
                <a:path w="2265045" h="2780029">
                  <a:moveTo>
                    <a:pt x="2264664" y="2779776"/>
                  </a:moveTo>
                  <a:lnTo>
                    <a:pt x="2264664" y="0"/>
                  </a:lnTo>
                  <a:lnTo>
                    <a:pt x="0" y="0"/>
                  </a:lnTo>
                  <a:lnTo>
                    <a:pt x="0" y="2779776"/>
                  </a:lnTo>
                  <a:lnTo>
                    <a:pt x="2264664" y="277977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98" y="116632"/>
            <a:ext cx="664549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Alternative</a:t>
            </a:r>
            <a:r>
              <a:rPr spc="-18" dirty="0"/>
              <a:t> </a:t>
            </a:r>
            <a:r>
              <a:rPr spc="4" dirty="0"/>
              <a:t>Quote</a:t>
            </a:r>
            <a:r>
              <a:rPr spc="-13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q</a:t>
            </a:r>
            <a:r>
              <a:rPr dirty="0"/>
              <a:t>)</a:t>
            </a:r>
            <a:r>
              <a:rPr spc="-13" dirty="0"/>
              <a:t> </a:t>
            </a:r>
            <a:r>
              <a:rPr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124744"/>
            <a:ext cx="7407104" cy="404565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Specify your </a:t>
            </a:r>
            <a:r>
              <a:rPr sz="2118" spc="9" dirty="0">
                <a:latin typeface="Arial MT"/>
                <a:cs typeface="Arial MT"/>
              </a:rPr>
              <a:t>own</a:t>
            </a:r>
            <a:r>
              <a:rPr sz="2118" spc="4" dirty="0">
                <a:latin typeface="Arial MT"/>
                <a:cs typeface="Arial MT"/>
              </a:rPr>
              <a:t> quotation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mark delimiter.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48" y="2685070"/>
            <a:ext cx="7814982" cy="1175978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10378" rIns="0" bIns="0" rtlCol="0">
            <a:spAutoFit/>
          </a:bodyPr>
          <a:lstStyle/>
          <a:p>
            <a:pPr marL="103099">
              <a:spcBef>
                <a:spcPts val="869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department_name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||</a:t>
            </a:r>
            <a:endParaRPr sz="1721" dirty="0">
              <a:latin typeface="Courier New"/>
              <a:cs typeface="Courier New"/>
            </a:endParaRPr>
          </a:p>
          <a:p>
            <a:pPr marL="1030436">
              <a:spcBef>
                <a:spcPts val="31"/>
              </a:spcBef>
            </a:pPr>
            <a:r>
              <a:rPr sz="1721" b="1" spc="9" dirty="0">
                <a:latin typeface="Courier New"/>
                <a:cs typeface="Courier New"/>
              </a:rPr>
              <a:t>||</a:t>
            </a:r>
            <a:r>
              <a:rPr sz="1721" b="1" spc="-35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manager_id</a:t>
            </a:r>
            <a:endParaRPr sz="1721" dirty="0">
              <a:latin typeface="Courier New"/>
              <a:cs typeface="Courier New"/>
            </a:endParaRPr>
          </a:p>
          <a:p>
            <a:pPr marL="103099" marR="3200571" indent="926776">
              <a:lnSpc>
                <a:spcPct val="101499"/>
              </a:lnSpc>
              <a:spcBef>
                <a:spcPts val="4"/>
              </a:spcBef>
            </a:pPr>
            <a:r>
              <a:rPr sz="1721" b="1" spc="9" dirty="0">
                <a:latin typeface="Courier New"/>
                <a:cs typeface="Courier New"/>
              </a:rPr>
              <a:t>AS </a:t>
            </a:r>
            <a:r>
              <a:rPr sz="1721" b="1" spc="4" dirty="0">
                <a:latin typeface="Courier New"/>
                <a:cs typeface="Courier New"/>
              </a:rPr>
              <a:t>"Department </a:t>
            </a:r>
            <a:r>
              <a:rPr sz="1721" b="1" spc="9" dirty="0">
                <a:latin typeface="Courier New"/>
                <a:cs typeface="Courier New"/>
              </a:rPr>
              <a:t>and </a:t>
            </a:r>
            <a:r>
              <a:rPr sz="1721" b="1" spc="4" dirty="0">
                <a:latin typeface="Courier New"/>
                <a:cs typeface="Courier New"/>
              </a:rPr>
              <a:t>Manager"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departments;</a:t>
            </a:r>
            <a:endParaRPr sz="1721" dirty="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6567" y="4168588"/>
            <a:ext cx="3009900" cy="2021541"/>
            <a:chOff x="727709" y="4724400"/>
            <a:chExt cx="3411220" cy="22910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425" y="4738116"/>
              <a:ext cx="3383279" cy="22631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34567" y="4731258"/>
              <a:ext cx="3397250" cy="2277110"/>
            </a:xfrm>
            <a:custGeom>
              <a:avLst/>
              <a:gdLst/>
              <a:ahLst/>
              <a:cxnLst/>
              <a:rect l="l" t="t" r="r" b="b"/>
              <a:pathLst>
                <a:path w="3397250" h="2277109">
                  <a:moveTo>
                    <a:pt x="3396996" y="2276855"/>
                  </a:moveTo>
                  <a:lnTo>
                    <a:pt x="3396996" y="0"/>
                  </a:lnTo>
                  <a:lnTo>
                    <a:pt x="0" y="0"/>
                  </a:lnTo>
                  <a:lnTo>
                    <a:pt x="0" y="2276855"/>
                  </a:lnTo>
                  <a:lnTo>
                    <a:pt x="3396996" y="227685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4202206" y="2803038"/>
            <a:ext cx="4282328" cy="301591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36419" rIns="0" bIns="0" rtlCol="0">
            <a:spAutoFit/>
          </a:bodyPr>
          <a:lstStyle/>
          <a:p>
            <a:pPr marL="107582">
              <a:spcBef>
                <a:spcPts val="287"/>
              </a:spcBef>
            </a:pPr>
            <a:r>
              <a:rPr sz="1721" b="1" spc="9" dirty="0">
                <a:latin typeface="Courier New"/>
                <a:cs typeface="Courier New"/>
              </a:rPr>
              <a:t>q'[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Department's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Manager </a:t>
            </a:r>
            <a:r>
              <a:rPr sz="1721" b="1" spc="9" dirty="0">
                <a:latin typeface="Courier New"/>
                <a:cs typeface="Courier New"/>
              </a:rPr>
              <a:t>Id: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]'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604867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Duplicate</a:t>
            </a:r>
            <a:r>
              <a:rPr spc="-53" dirty="0"/>
              <a:t> </a:t>
            </a:r>
            <a:r>
              <a:rPr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98899"/>
            <a:ext cx="7218269" cy="6486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4" dirty="0">
                <a:latin typeface="Arial MT"/>
                <a:cs typeface="Arial MT"/>
              </a:rPr>
              <a:t> default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queries 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including duplicate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8615" y="2758663"/>
            <a:ext cx="3119157" cy="586668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5943" rIns="0" bIns="0" rtlCol="0">
            <a:spAutoFit/>
          </a:bodyPr>
          <a:lstStyle/>
          <a:p>
            <a:pPr marL="102539" marR="359728">
              <a:lnSpc>
                <a:spcPct val="101800"/>
              </a:lnSpc>
              <a:spcBef>
                <a:spcPts val="361"/>
              </a:spcBef>
              <a:tabLst>
                <a:tab pos="102987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department_id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0294" y="2780928"/>
            <a:ext cx="4066615" cy="586668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5943" rIns="0" bIns="0" rtlCol="0">
            <a:spAutoFit/>
          </a:bodyPr>
          <a:lstStyle/>
          <a:p>
            <a:pPr marL="102539" marR="115427">
              <a:lnSpc>
                <a:spcPct val="101800"/>
              </a:lnSpc>
              <a:spcBef>
                <a:spcPts val="361"/>
              </a:spcBef>
              <a:tabLst>
                <a:tab pos="1029876" algn="l"/>
                <a:tab pos="2222245" algn="l"/>
              </a:tabLst>
            </a:pPr>
            <a:r>
              <a:rPr sz="1721" b="1" spc="4" dirty="0">
                <a:latin typeface="Courier New"/>
                <a:cs typeface="Courier New"/>
              </a:rPr>
              <a:t>SELEC</a:t>
            </a:r>
            <a:r>
              <a:rPr sz="1721" b="1" spc="13" dirty="0">
                <a:latin typeface="Courier New"/>
                <a:cs typeface="Courier New"/>
              </a:rPr>
              <a:t>T</a:t>
            </a:r>
            <a:r>
              <a:rPr sz="1721" b="1" dirty="0">
                <a:latin typeface="Courier New"/>
                <a:cs typeface="Courier New"/>
              </a:rPr>
              <a:t>		</a:t>
            </a:r>
            <a:r>
              <a:rPr sz="1721" b="1" spc="4" dirty="0">
                <a:latin typeface="Courier New"/>
                <a:cs typeface="Courier New"/>
              </a:rPr>
              <a:t>department_id 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88073" y="2196241"/>
            <a:ext cx="503704" cy="506506"/>
            <a:chOff x="1420749" y="2489073"/>
            <a:chExt cx="570865" cy="574040"/>
          </a:xfrm>
        </p:grpSpPr>
        <p:sp>
          <p:nvSpPr>
            <p:cNvPr id="8" name="object 8"/>
            <p:cNvSpPr/>
            <p:nvPr/>
          </p:nvSpPr>
          <p:spPr>
            <a:xfrm>
              <a:off x="1436370" y="2504694"/>
              <a:ext cx="539750" cy="542925"/>
            </a:xfrm>
            <a:custGeom>
              <a:avLst/>
              <a:gdLst/>
              <a:ahLst/>
              <a:cxnLst/>
              <a:rect l="l" t="t" r="r" b="b"/>
              <a:pathLst>
                <a:path w="539750" h="542925">
                  <a:moveTo>
                    <a:pt x="539495" y="271272"/>
                  </a:moveTo>
                  <a:lnTo>
                    <a:pt x="535137" y="222432"/>
                  </a:lnTo>
                  <a:lnTo>
                    <a:pt x="522575" y="176497"/>
                  </a:lnTo>
                  <a:lnTo>
                    <a:pt x="502581" y="134224"/>
                  </a:lnTo>
                  <a:lnTo>
                    <a:pt x="475927" y="96373"/>
                  </a:lnTo>
                  <a:lnTo>
                    <a:pt x="443383" y="63702"/>
                  </a:lnTo>
                  <a:lnTo>
                    <a:pt x="405722" y="36971"/>
                  </a:lnTo>
                  <a:lnTo>
                    <a:pt x="363715" y="16937"/>
                  </a:lnTo>
                  <a:lnTo>
                    <a:pt x="318133" y="4360"/>
                  </a:lnTo>
                  <a:lnTo>
                    <a:pt x="269747" y="0"/>
                  </a:lnTo>
                  <a:lnTo>
                    <a:pt x="221161" y="4360"/>
                  </a:lnTo>
                  <a:lnTo>
                    <a:pt x="175473" y="16937"/>
                  </a:lnTo>
                  <a:lnTo>
                    <a:pt x="133434" y="36971"/>
                  </a:lnTo>
                  <a:lnTo>
                    <a:pt x="95798" y="63702"/>
                  </a:lnTo>
                  <a:lnTo>
                    <a:pt x="63318" y="96373"/>
                  </a:lnTo>
                  <a:lnTo>
                    <a:pt x="36745" y="134224"/>
                  </a:lnTo>
                  <a:lnTo>
                    <a:pt x="16832" y="176497"/>
                  </a:lnTo>
                  <a:lnTo>
                    <a:pt x="4333" y="222432"/>
                  </a:lnTo>
                  <a:lnTo>
                    <a:pt x="0" y="271272"/>
                  </a:lnTo>
                  <a:lnTo>
                    <a:pt x="4333" y="319910"/>
                  </a:lnTo>
                  <a:lnTo>
                    <a:pt x="16832" y="365739"/>
                  </a:lnTo>
                  <a:lnTo>
                    <a:pt x="36745" y="407980"/>
                  </a:lnTo>
                  <a:lnTo>
                    <a:pt x="63318" y="445856"/>
                  </a:lnTo>
                  <a:lnTo>
                    <a:pt x="95798" y="478590"/>
                  </a:lnTo>
                  <a:lnTo>
                    <a:pt x="133434" y="505403"/>
                  </a:lnTo>
                  <a:lnTo>
                    <a:pt x="175473" y="525518"/>
                  </a:lnTo>
                  <a:lnTo>
                    <a:pt x="221161" y="538158"/>
                  </a:lnTo>
                  <a:lnTo>
                    <a:pt x="269747" y="542544"/>
                  </a:lnTo>
                  <a:lnTo>
                    <a:pt x="318133" y="538158"/>
                  </a:lnTo>
                  <a:lnTo>
                    <a:pt x="363715" y="525518"/>
                  </a:lnTo>
                  <a:lnTo>
                    <a:pt x="405722" y="505403"/>
                  </a:lnTo>
                  <a:lnTo>
                    <a:pt x="443383" y="478590"/>
                  </a:lnTo>
                  <a:lnTo>
                    <a:pt x="475927" y="445856"/>
                  </a:lnTo>
                  <a:lnTo>
                    <a:pt x="502581" y="407980"/>
                  </a:lnTo>
                  <a:lnTo>
                    <a:pt x="522575" y="365739"/>
                  </a:lnTo>
                  <a:lnTo>
                    <a:pt x="535137" y="319910"/>
                  </a:lnTo>
                  <a:lnTo>
                    <a:pt x="53949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1436370" y="2504694"/>
              <a:ext cx="539750" cy="542925"/>
            </a:xfrm>
            <a:custGeom>
              <a:avLst/>
              <a:gdLst/>
              <a:ahLst/>
              <a:cxnLst/>
              <a:rect l="l" t="t" r="r" b="b"/>
              <a:pathLst>
                <a:path w="539750" h="542925">
                  <a:moveTo>
                    <a:pt x="539495" y="271272"/>
                  </a:moveTo>
                  <a:lnTo>
                    <a:pt x="535137" y="222432"/>
                  </a:lnTo>
                  <a:lnTo>
                    <a:pt x="522575" y="176497"/>
                  </a:lnTo>
                  <a:lnTo>
                    <a:pt x="502581" y="134224"/>
                  </a:lnTo>
                  <a:lnTo>
                    <a:pt x="475927" y="96373"/>
                  </a:lnTo>
                  <a:lnTo>
                    <a:pt x="443383" y="63702"/>
                  </a:lnTo>
                  <a:lnTo>
                    <a:pt x="405722" y="36971"/>
                  </a:lnTo>
                  <a:lnTo>
                    <a:pt x="363715" y="16937"/>
                  </a:lnTo>
                  <a:lnTo>
                    <a:pt x="318133" y="4360"/>
                  </a:lnTo>
                  <a:lnTo>
                    <a:pt x="269747" y="0"/>
                  </a:lnTo>
                  <a:lnTo>
                    <a:pt x="221161" y="4360"/>
                  </a:lnTo>
                  <a:lnTo>
                    <a:pt x="175473" y="16937"/>
                  </a:lnTo>
                  <a:lnTo>
                    <a:pt x="133434" y="36971"/>
                  </a:lnTo>
                  <a:lnTo>
                    <a:pt x="95798" y="63702"/>
                  </a:lnTo>
                  <a:lnTo>
                    <a:pt x="63318" y="96373"/>
                  </a:lnTo>
                  <a:lnTo>
                    <a:pt x="36745" y="134224"/>
                  </a:lnTo>
                  <a:lnTo>
                    <a:pt x="16832" y="176497"/>
                  </a:lnTo>
                  <a:lnTo>
                    <a:pt x="4333" y="222432"/>
                  </a:lnTo>
                  <a:lnTo>
                    <a:pt x="0" y="271272"/>
                  </a:lnTo>
                  <a:lnTo>
                    <a:pt x="4333" y="319910"/>
                  </a:lnTo>
                  <a:lnTo>
                    <a:pt x="16832" y="365739"/>
                  </a:lnTo>
                  <a:lnTo>
                    <a:pt x="36745" y="407980"/>
                  </a:lnTo>
                  <a:lnTo>
                    <a:pt x="63318" y="445856"/>
                  </a:lnTo>
                  <a:lnTo>
                    <a:pt x="95798" y="478590"/>
                  </a:lnTo>
                  <a:lnTo>
                    <a:pt x="133434" y="505403"/>
                  </a:lnTo>
                  <a:lnTo>
                    <a:pt x="175473" y="525518"/>
                  </a:lnTo>
                  <a:lnTo>
                    <a:pt x="221161" y="538158"/>
                  </a:lnTo>
                  <a:lnTo>
                    <a:pt x="269747" y="542544"/>
                  </a:lnTo>
                  <a:lnTo>
                    <a:pt x="318133" y="538158"/>
                  </a:lnTo>
                  <a:lnTo>
                    <a:pt x="363715" y="525518"/>
                  </a:lnTo>
                  <a:lnTo>
                    <a:pt x="405722" y="505403"/>
                  </a:lnTo>
                  <a:lnTo>
                    <a:pt x="443383" y="478590"/>
                  </a:lnTo>
                  <a:lnTo>
                    <a:pt x="475927" y="445856"/>
                  </a:lnTo>
                  <a:lnTo>
                    <a:pt x="502581" y="407980"/>
                  </a:lnTo>
                  <a:lnTo>
                    <a:pt x="522575" y="365739"/>
                  </a:lnTo>
                  <a:lnTo>
                    <a:pt x="535137" y="319910"/>
                  </a:lnTo>
                  <a:lnTo>
                    <a:pt x="53949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6635" y="2246556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79771" y="2213050"/>
            <a:ext cx="507066" cy="507066"/>
            <a:chOff x="8438006" y="2508123"/>
            <a:chExt cx="574675" cy="574675"/>
          </a:xfrm>
        </p:grpSpPr>
        <p:sp>
          <p:nvSpPr>
            <p:cNvPr id="12" name="object 12"/>
            <p:cNvSpPr/>
            <p:nvPr/>
          </p:nvSpPr>
          <p:spPr>
            <a:xfrm>
              <a:off x="8453627" y="2523744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60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8453627" y="2523744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60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39678" y="2263365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8921" y="4751753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4836" y="3593726"/>
            <a:ext cx="1810310" cy="1355912"/>
            <a:chOff x="1031747" y="4072890"/>
            <a:chExt cx="2051685" cy="153670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463" y="4086606"/>
              <a:ext cx="2023872" cy="15087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38605" y="4079748"/>
              <a:ext cx="2037714" cy="1522730"/>
            </a:xfrm>
            <a:custGeom>
              <a:avLst/>
              <a:gdLst/>
              <a:ahLst/>
              <a:cxnLst/>
              <a:rect l="l" t="t" r="r" b="b"/>
              <a:pathLst>
                <a:path w="2037714" h="1522729">
                  <a:moveTo>
                    <a:pt x="2037588" y="1522476"/>
                  </a:moveTo>
                  <a:lnTo>
                    <a:pt x="2037588" y="0"/>
                  </a:lnTo>
                  <a:lnTo>
                    <a:pt x="0" y="0"/>
                  </a:lnTo>
                  <a:lnTo>
                    <a:pt x="0" y="1522476"/>
                  </a:lnTo>
                  <a:lnTo>
                    <a:pt x="2037588" y="1522476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440890" y="3572210"/>
            <a:ext cx="1810871" cy="2010335"/>
            <a:chOff x="4880609" y="4048505"/>
            <a:chExt cx="2052320" cy="227838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4325" y="4062221"/>
              <a:ext cx="2024633" cy="22509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887467" y="4055363"/>
              <a:ext cx="2038350" cy="2265045"/>
            </a:xfrm>
            <a:custGeom>
              <a:avLst/>
              <a:gdLst/>
              <a:ahLst/>
              <a:cxnLst/>
              <a:rect l="l" t="t" r="r" b="b"/>
              <a:pathLst>
                <a:path w="2038350" h="2265045">
                  <a:moveTo>
                    <a:pt x="2038350" y="2264664"/>
                  </a:moveTo>
                  <a:lnTo>
                    <a:pt x="2038350" y="0"/>
                  </a:lnTo>
                  <a:lnTo>
                    <a:pt x="0" y="0"/>
                  </a:lnTo>
                  <a:lnTo>
                    <a:pt x="0" y="2264664"/>
                  </a:lnTo>
                  <a:lnTo>
                    <a:pt x="2038350" y="2264664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31758" y="2832622"/>
            <a:ext cx="1257300" cy="248914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360">
              <a:lnSpc>
                <a:spcPts val="1884"/>
              </a:lnSpc>
            </a:pPr>
            <a:r>
              <a:rPr sz="1721" b="1" spc="4" dirty="0">
                <a:latin typeface="Courier New"/>
                <a:cs typeface="Courier New"/>
              </a:rPr>
              <a:t>DISTINCT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499583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498899"/>
            <a:ext cx="6902824" cy="143639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After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completing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should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List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capabilities of</a:t>
            </a:r>
            <a:r>
              <a:rPr sz="2118" spc="9" dirty="0">
                <a:latin typeface="Arial MT"/>
                <a:cs typeface="Arial MT"/>
              </a:rPr>
              <a:t> SQL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Execute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basic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4249" y="3461274"/>
            <a:ext cx="7653618" cy="2724710"/>
            <a:chOff x="1042416" y="3922776"/>
            <a:chExt cx="8674100" cy="3088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132" y="3936492"/>
              <a:ext cx="2523744" cy="27264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9274" y="3929634"/>
              <a:ext cx="2537460" cy="2740660"/>
            </a:xfrm>
            <a:custGeom>
              <a:avLst/>
              <a:gdLst/>
              <a:ahLst/>
              <a:cxnLst/>
              <a:rect l="l" t="t" r="r" b="b"/>
              <a:pathLst>
                <a:path w="2537460" h="2740659">
                  <a:moveTo>
                    <a:pt x="2537460" y="2740152"/>
                  </a:moveTo>
                  <a:lnTo>
                    <a:pt x="2537460" y="0"/>
                  </a:lnTo>
                  <a:lnTo>
                    <a:pt x="0" y="0"/>
                  </a:lnTo>
                  <a:lnTo>
                    <a:pt x="0" y="2740152"/>
                  </a:lnTo>
                  <a:lnTo>
                    <a:pt x="2537460" y="2740152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0186" y="5339334"/>
              <a:ext cx="7452359" cy="16573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43327" y="5332476"/>
              <a:ext cx="7466330" cy="1671320"/>
            </a:xfrm>
            <a:custGeom>
              <a:avLst/>
              <a:gdLst/>
              <a:ahLst/>
              <a:cxnLst/>
              <a:rect l="l" t="t" r="r" b="b"/>
              <a:pathLst>
                <a:path w="7466330" h="1671320">
                  <a:moveTo>
                    <a:pt x="7466076" y="1671066"/>
                  </a:moveTo>
                  <a:lnTo>
                    <a:pt x="7466076" y="0"/>
                  </a:lnTo>
                  <a:lnTo>
                    <a:pt x="0" y="0"/>
                  </a:lnTo>
                  <a:lnTo>
                    <a:pt x="0" y="1671066"/>
                  </a:lnTo>
                  <a:lnTo>
                    <a:pt x="7466076" y="167106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252472" y="5337048"/>
              <a:ext cx="604520" cy="207010"/>
            </a:xfrm>
            <a:custGeom>
              <a:avLst/>
              <a:gdLst/>
              <a:ahLst/>
              <a:cxnLst/>
              <a:rect l="l" t="t" r="r" b="b"/>
              <a:pathLst>
                <a:path w="604519" h="207010">
                  <a:moveTo>
                    <a:pt x="604265" y="206501"/>
                  </a:moveTo>
                  <a:lnTo>
                    <a:pt x="604265" y="0"/>
                  </a:lnTo>
                  <a:lnTo>
                    <a:pt x="0" y="0"/>
                  </a:lnTo>
                  <a:lnTo>
                    <a:pt x="0" y="206501"/>
                  </a:lnTo>
                  <a:lnTo>
                    <a:pt x="604265" y="206501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0800" y="44624"/>
            <a:ext cx="657348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Displaying</a:t>
            </a:r>
            <a:r>
              <a:rPr spc="-18" dirty="0"/>
              <a:t> </a:t>
            </a:r>
            <a:r>
              <a:rPr spc="4" dirty="0"/>
              <a:t>the</a:t>
            </a:r>
            <a:r>
              <a:rPr spc="-18" dirty="0"/>
              <a:t> </a:t>
            </a:r>
            <a:r>
              <a:rPr spc="4" dirty="0"/>
              <a:t>Table</a:t>
            </a:r>
            <a:r>
              <a:rPr spc="-18" dirty="0"/>
              <a:t> </a:t>
            </a:r>
            <a:r>
              <a:rPr spc="4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7276" y="1463660"/>
            <a:ext cx="7390839" cy="141030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4483" indent="-447139">
              <a:lnSpc>
                <a:spcPct val="1067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DESCRIBE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Arial MT"/>
                <a:cs typeface="Arial MT"/>
              </a:rPr>
              <a:t>command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structure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table.</a:t>
            </a:r>
            <a:endParaRPr sz="2118" dirty="0">
              <a:latin typeface="Arial MT"/>
              <a:cs typeface="Arial MT"/>
            </a:endParaRPr>
          </a:p>
          <a:p>
            <a:pPr marL="457785" marR="284645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Or,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select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Connections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tree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view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structure.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1303" y="2972472"/>
            <a:ext cx="7064188" cy="301591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36419" rIns="0" bIns="0" rtlCol="0">
            <a:spAutoFit/>
          </a:bodyPr>
          <a:lstStyle/>
          <a:p>
            <a:pPr marL="103099">
              <a:spcBef>
                <a:spcPts val="287"/>
              </a:spcBef>
            </a:pPr>
            <a:r>
              <a:rPr sz="1721" b="1" spc="4" dirty="0">
                <a:latin typeface="Courier New"/>
                <a:cs typeface="Courier New"/>
              </a:rPr>
              <a:t>DESC[RIBE]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tablename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777686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DESCRIBE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324" y="1878553"/>
            <a:ext cx="7064188" cy="301591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36419" rIns="0" bIns="0" rtlCol="0">
            <a:spAutoFit/>
          </a:bodyPr>
          <a:lstStyle/>
          <a:p>
            <a:pPr marL="103099">
              <a:spcBef>
                <a:spcPts val="287"/>
              </a:spcBef>
            </a:pPr>
            <a:r>
              <a:rPr sz="1721" b="1" spc="4" dirty="0">
                <a:latin typeface="Courier New"/>
                <a:cs typeface="Courier New"/>
              </a:rPr>
              <a:t>DESCRIBE</a:t>
            </a:r>
            <a:r>
              <a:rPr sz="1721" b="1" spc="-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2563" y="2501152"/>
            <a:ext cx="4251512" cy="2742640"/>
            <a:chOff x="995172" y="2834639"/>
            <a:chExt cx="4818380" cy="3108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888" y="2848355"/>
              <a:ext cx="4790694" cy="30807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2030" y="2841497"/>
              <a:ext cx="4804410" cy="3094990"/>
            </a:xfrm>
            <a:custGeom>
              <a:avLst/>
              <a:gdLst/>
              <a:ahLst/>
              <a:cxnLst/>
              <a:rect l="l" t="t" r="r" b="b"/>
              <a:pathLst>
                <a:path w="4804410" h="3094990">
                  <a:moveTo>
                    <a:pt x="4804410" y="3094482"/>
                  </a:moveTo>
                  <a:lnTo>
                    <a:pt x="4804410" y="0"/>
                  </a:lnTo>
                  <a:lnTo>
                    <a:pt x="0" y="0"/>
                  </a:lnTo>
                  <a:lnTo>
                    <a:pt x="0" y="3094482"/>
                  </a:lnTo>
                  <a:lnTo>
                    <a:pt x="4804410" y="3094482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1817" y="116632"/>
            <a:ext cx="247427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454939"/>
            <a:ext cx="7122459" cy="2161852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11206">
              <a:spcBef>
                <a:spcPts val="459"/>
              </a:spcBef>
            </a:pPr>
            <a:r>
              <a:rPr sz="2118" spc="4" dirty="0">
                <a:latin typeface="Arial MT"/>
                <a:cs typeface="Arial MT"/>
              </a:rPr>
              <a:t>In this 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 should have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learned </a:t>
            </a:r>
            <a:r>
              <a:rPr sz="2118" spc="9" dirty="0">
                <a:latin typeface="Arial MT"/>
                <a:cs typeface="Arial MT"/>
              </a:rPr>
              <a:t>how</a:t>
            </a:r>
            <a:r>
              <a:rPr sz="2118" spc="4" dirty="0">
                <a:latin typeface="Arial MT"/>
                <a:cs typeface="Arial MT"/>
              </a:rPr>
              <a:t> to: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Write 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SELEC</a:t>
            </a:r>
            <a:r>
              <a:rPr sz="2118" spc="9" dirty="0">
                <a:latin typeface="Courier New"/>
                <a:cs typeface="Courier New"/>
              </a:rPr>
              <a:t>T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that:</a:t>
            </a:r>
            <a:endParaRPr sz="2118" dirty="0">
              <a:latin typeface="Arial MT"/>
              <a:cs typeface="Arial MT"/>
            </a:endParaRPr>
          </a:p>
          <a:p>
            <a:pPr marL="1001859" lvl="1" indent="-322186">
              <a:spcBef>
                <a:spcPts val="635"/>
              </a:spcBef>
              <a:buClr>
                <a:srgbClr val="FF0000"/>
              </a:buClr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Arial MT"/>
                <a:cs typeface="Arial MT"/>
              </a:rPr>
              <a:t>Returns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all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rows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and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columns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from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dirty="0">
                <a:latin typeface="Arial MT"/>
                <a:cs typeface="Arial MT"/>
              </a:rPr>
              <a:t>a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table</a:t>
            </a:r>
            <a:endParaRPr sz="1941" dirty="0">
              <a:latin typeface="Arial MT"/>
              <a:cs typeface="Arial MT"/>
            </a:endParaRPr>
          </a:p>
          <a:p>
            <a:pPr marL="1001859" lvl="1" indent="-322186">
              <a:spcBef>
                <a:spcPts val="459"/>
              </a:spcBef>
              <a:buClr>
                <a:srgbClr val="FF0000"/>
              </a:buClr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Arial MT"/>
                <a:cs typeface="Arial MT"/>
              </a:rPr>
              <a:t>Returns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specified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columns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from</a:t>
            </a:r>
            <a:r>
              <a:rPr sz="1941" spc="-9" dirty="0">
                <a:latin typeface="Arial MT"/>
                <a:cs typeface="Arial MT"/>
              </a:rPr>
              <a:t> </a:t>
            </a:r>
            <a:r>
              <a:rPr sz="1941" dirty="0">
                <a:latin typeface="Arial MT"/>
                <a:cs typeface="Arial MT"/>
              </a:rPr>
              <a:t>a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9" dirty="0">
                <a:latin typeface="Arial MT"/>
                <a:cs typeface="Arial MT"/>
              </a:rPr>
              <a:t>table</a:t>
            </a:r>
            <a:endParaRPr sz="1941" dirty="0">
              <a:latin typeface="Arial MT"/>
              <a:cs typeface="Arial MT"/>
            </a:endParaRPr>
          </a:p>
          <a:p>
            <a:pPr marL="1001859" marR="4483" lvl="1" indent="-322186">
              <a:spcBef>
                <a:spcPts val="459"/>
              </a:spcBef>
              <a:buClr>
                <a:srgbClr val="FF0000"/>
              </a:buClr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Arial MT"/>
                <a:cs typeface="Arial MT"/>
              </a:rPr>
              <a:t>Uses column aliases to display more descriptive column </a:t>
            </a:r>
            <a:r>
              <a:rPr sz="1941" spc="-529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headings</a:t>
            </a:r>
            <a:endParaRPr sz="1941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345" y="4094629"/>
            <a:ext cx="7064188" cy="691607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55201" rIns="0" bIns="0" rtlCol="0">
            <a:spAutoFit/>
          </a:bodyPr>
          <a:lstStyle/>
          <a:p>
            <a:pPr marL="103099" marR="197793" indent="-560">
              <a:lnSpc>
                <a:spcPct val="101499"/>
              </a:lnSpc>
              <a:spcBef>
                <a:spcPts val="1222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*|{[DISTINCT]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column|expression</a:t>
            </a:r>
            <a:r>
              <a:rPr sz="1721" b="1" i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</a:t>
            </a:r>
            <a:r>
              <a:rPr sz="1721" b="1" i="1" spc="4" dirty="0">
                <a:latin typeface="Courier New"/>
                <a:cs typeface="Courier New"/>
              </a:rPr>
              <a:t>alias</a:t>
            </a:r>
            <a:r>
              <a:rPr sz="1721" b="1" spc="4" dirty="0">
                <a:latin typeface="Courier New"/>
                <a:cs typeface="Courier New"/>
              </a:rPr>
              <a:t>],...}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table;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05346"/>
            <a:ext cx="345638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Practice</a:t>
            </a:r>
            <a:r>
              <a:rPr spc="-26" dirty="0"/>
              <a:t> </a:t>
            </a:r>
            <a:r>
              <a:rPr spc="4" dirty="0"/>
              <a:t>1:</a:t>
            </a:r>
            <a:r>
              <a:rPr spc="-26" dirty="0"/>
              <a:t> </a:t>
            </a:r>
            <a:r>
              <a:rPr spc="4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35430"/>
            <a:ext cx="7414932" cy="1886701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practice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covers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topics: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Selecting all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different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tables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Describing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structure 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tables</a:t>
            </a:r>
            <a:endParaRPr sz="2118">
              <a:latin typeface="Arial MT"/>
              <a:cs typeface="Arial MT"/>
            </a:endParaRPr>
          </a:p>
          <a:p>
            <a:pPr marL="568729" marR="4483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Performing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arithmetic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calculations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specifying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names</a:t>
            </a:r>
            <a:endParaRPr sz="21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16632"/>
            <a:ext cx="523349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Lesson</a:t>
            </a:r>
            <a:r>
              <a:rPr spc="-49" dirty="0"/>
              <a:t> </a:t>
            </a:r>
            <a:r>
              <a:rPr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99" y="1415932"/>
            <a:ext cx="8229673" cy="2848631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400" dirty="0">
                <a:latin typeface="Arial MT"/>
                <a:cs typeface="Arial MT"/>
              </a:rPr>
              <a:t>Basi</a:t>
            </a:r>
            <a:r>
              <a:rPr sz="2400" spc="4" dirty="0">
                <a:latin typeface="Arial MT"/>
                <a:cs typeface="Arial MT"/>
              </a:rPr>
              <a:t>c </a:t>
            </a:r>
            <a:r>
              <a:rPr sz="2400" spc="13" dirty="0">
                <a:latin typeface="Courier New"/>
                <a:cs typeface="Courier New"/>
              </a:rPr>
              <a:t>SELEC</a:t>
            </a:r>
            <a:r>
              <a:rPr sz="2400" spc="9" dirty="0">
                <a:latin typeface="Courier New"/>
                <a:cs typeface="Courier New"/>
              </a:rPr>
              <a:t>T</a:t>
            </a:r>
            <a:r>
              <a:rPr sz="2400" spc="-675" dirty="0">
                <a:latin typeface="Courier New"/>
                <a:cs typeface="Courier New"/>
              </a:rPr>
              <a:t> </a:t>
            </a:r>
            <a:r>
              <a:rPr sz="2400" spc="4" dirty="0">
                <a:latin typeface="Arial MT"/>
                <a:cs typeface="Arial MT"/>
              </a:rPr>
              <a:t>statement</a:t>
            </a:r>
            <a:endParaRPr sz="2400" dirty="0">
              <a:latin typeface="Arial MT"/>
              <a:cs typeface="Arial MT"/>
            </a:endParaRPr>
          </a:p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400" spc="4" dirty="0">
                <a:latin typeface="Arial MT"/>
              </a:rPr>
              <a:t>Arithmetic expressions and NULL values in the SELECT</a:t>
            </a:r>
            <a:r>
              <a:rPr lang="en-US" sz="2400" spc="4" dirty="0">
                <a:latin typeface="Arial MT"/>
              </a:rPr>
              <a:t> </a:t>
            </a:r>
            <a:r>
              <a:rPr sz="2400" spc="4" dirty="0">
                <a:latin typeface="Arial MT"/>
              </a:rPr>
              <a:t>statement</a:t>
            </a:r>
          </a:p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400" spc="4" dirty="0">
                <a:latin typeface="Arial MT"/>
              </a:rPr>
              <a:t>Column aliases</a:t>
            </a:r>
          </a:p>
          <a:p>
            <a:pPr marL="457785" marR="27456" indent="-447139">
              <a:lnSpc>
                <a:spcPts val="2400"/>
              </a:lnSpc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400" spc="4" dirty="0">
                <a:latin typeface="Arial MT"/>
              </a:rPr>
              <a:t>Use of concatenation operator, literal character strings,  alternative quote operator, and the DISTINCT keyword</a:t>
            </a:r>
          </a:p>
          <a:p>
            <a:pPr marL="457785" indent="-447139">
              <a:spcBef>
                <a:spcPts val="613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400" spc="4" dirty="0">
                <a:latin typeface="Arial MT"/>
              </a:rPr>
              <a:t>DESCRIBE command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99" y="116632"/>
            <a:ext cx="585953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Basi</a:t>
            </a:r>
            <a:r>
              <a:rPr spc="4" dirty="0"/>
              <a:t>c</a:t>
            </a:r>
            <a:r>
              <a:rPr spc="9" dirty="0"/>
              <a:t> </a:t>
            </a:r>
            <a:r>
              <a:rPr spc="4" dirty="0">
                <a:latin typeface="Courier New"/>
                <a:cs typeface="Courier New"/>
              </a:rPr>
              <a:t>SELECT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2450011"/>
            <a:ext cx="6599144" cy="794607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identifies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displayed.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Courier New"/>
                <a:cs typeface="Courier New"/>
              </a:rPr>
              <a:t>FROM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identifies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containing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those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columns.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324" y="1653315"/>
            <a:ext cx="7064188" cy="598821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63313" rIns="0" bIns="0" rtlCol="0">
            <a:spAutoFit/>
          </a:bodyPr>
          <a:lstStyle/>
          <a:p>
            <a:pPr marL="103099" marR="197793" indent="-560">
              <a:lnSpc>
                <a:spcPct val="101499"/>
              </a:lnSpc>
              <a:spcBef>
                <a:spcPts val="499"/>
              </a:spcBef>
              <a:tabLst>
                <a:tab pos="1162672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*|{[DISTINCT]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column</a:t>
            </a:r>
            <a:r>
              <a:rPr sz="1721" b="1" spc="4" dirty="0">
                <a:latin typeface="Courier New"/>
                <a:cs typeface="Courier New"/>
              </a:rPr>
              <a:t>|</a:t>
            </a:r>
            <a:r>
              <a:rPr sz="1721" b="1" i="1" spc="4" dirty="0">
                <a:latin typeface="Courier New"/>
                <a:cs typeface="Courier New"/>
              </a:rPr>
              <a:t>expression</a:t>
            </a:r>
            <a:r>
              <a:rPr sz="1721" b="1" i="1" spc="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</a:t>
            </a:r>
            <a:r>
              <a:rPr sz="1721" b="1" i="1" spc="4" dirty="0">
                <a:latin typeface="Courier New"/>
                <a:cs typeface="Courier New"/>
              </a:rPr>
              <a:t>alias</a:t>
            </a:r>
            <a:r>
              <a:rPr sz="1721" b="1" spc="4" dirty="0">
                <a:latin typeface="Courier New"/>
                <a:cs typeface="Courier New"/>
              </a:rPr>
              <a:t>],...}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i="1" spc="4" dirty="0">
                <a:latin typeface="Courier New"/>
                <a:cs typeface="Courier New"/>
              </a:rPr>
              <a:t>table;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2734" y="2874309"/>
            <a:ext cx="5227544" cy="2021541"/>
            <a:chOff x="1018032" y="3257550"/>
            <a:chExt cx="5924550" cy="2291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748" y="3271266"/>
              <a:ext cx="5897117" cy="22631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4890" y="3264408"/>
              <a:ext cx="5911215" cy="2277110"/>
            </a:xfrm>
            <a:custGeom>
              <a:avLst/>
              <a:gdLst/>
              <a:ahLst/>
              <a:cxnLst/>
              <a:rect l="l" t="t" r="r" b="b"/>
              <a:pathLst>
                <a:path w="5911215" h="2277110">
                  <a:moveTo>
                    <a:pt x="5910834" y="2276856"/>
                  </a:moveTo>
                  <a:lnTo>
                    <a:pt x="5910834" y="0"/>
                  </a:lnTo>
                  <a:lnTo>
                    <a:pt x="0" y="0"/>
                  </a:lnTo>
                  <a:lnTo>
                    <a:pt x="0" y="2276856"/>
                  </a:lnTo>
                  <a:lnTo>
                    <a:pt x="5910834" y="227685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798" y="105346"/>
            <a:ext cx="642947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Selecting</a:t>
            </a:r>
            <a:r>
              <a:rPr spc="-31" dirty="0"/>
              <a:t> </a:t>
            </a:r>
            <a:r>
              <a:rPr spc="4" dirty="0"/>
              <a:t>All</a:t>
            </a:r>
            <a:r>
              <a:rPr spc="-26" dirty="0"/>
              <a:t> </a:t>
            </a:r>
            <a:r>
              <a:rPr spc="4" dirty="0"/>
              <a:t>Columns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70316" y="1833619"/>
            <a:ext cx="7092203" cy="740149"/>
            <a:chOff x="947292" y="2078101"/>
            <a:chExt cx="8037830" cy="838835"/>
          </a:xfrm>
        </p:grpSpPr>
        <p:sp>
          <p:nvSpPr>
            <p:cNvPr id="7" name="object 7"/>
            <p:cNvSpPr/>
            <p:nvPr/>
          </p:nvSpPr>
          <p:spPr>
            <a:xfrm>
              <a:off x="963167" y="2093976"/>
              <a:ext cx="8006080" cy="807085"/>
            </a:xfrm>
            <a:custGeom>
              <a:avLst/>
              <a:gdLst/>
              <a:ahLst/>
              <a:cxnLst/>
              <a:rect l="l" t="t" r="r" b="b"/>
              <a:pathLst>
                <a:path w="8006080" h="807085">
                  <a:moveTo>
                    <a:pt x="8005572" y="806957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806958"/>
                  </a:lnTo>
                  <a:lnTo>
                    <a:pt x="8005572" y="80695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963167" y="2093976"/>
              <a:ext cx="8006080" cy="807085"/>
            </a:xfrm>
            <a:custGeom>
              <a:avLst/>
              <a:gdLst/>
              <a:ahLst/>
              <a:cxnLst/>
              <a:rect l="l" t="t" r="r" b="b"/>
              <a:pathLst>
                <a:path w="8006080" h="807085">
                  <a:moveTo>
                    <a:pt x="8005572" y="806957"/>
                  </a:moveTo>
                  <a:lnTo>
                    <a:pt x="8005572" y="0"/>
                  </a:lnTo>
                  <a:lnTo>
                    <a:pt x="0" y="0"/>
                  </a:lnTo>
                  <a:lnTo>
                    <a:pt x="0" y="806958"/>
                  </a:lnTo>
                  <a:lnTo>
                    <a:pt x="8005572" y="806957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7867" y="1900294"/>
            <a:ext cx="2528047" cy="54434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-40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*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1"/>
              </a:spcBef>
              <a:tabLst>
                <a:tab pos="926776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departments;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41083" y="1921584"/>
            <a:ext cx="261097" cy="240926"/>
          </a:xfrm>
          <a:custGeom>
            <a:avLst/>
            <a:gdLst/>
            <a:ahLst/>
            <a:cxnLst/>
            <a:rect l="l" t="t" r="r" b="b"/>
            <a:pathLst>
              <a:path w="295910" h="273050">
                <a:moveTo>
                  <a:pt x="295656" y="272795"/>
                </a:moveTo>
                <a:lnTo>
                  <a:pt x="295656" y="0"/>
                </a:lnTo>
                <a:lnTo>
                  <a:pt x="0" y="0"/>
                </a:lnTo>
                <a:lnTo>
                  <a:pt x="0" y="272795"/>
                </a:lnTo>
                <a:lnTo>
                  <a:pt x="295656" y="272795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99" y="105346"/>
            <a:ext cx="714955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Selecting</a:t>
            </a:r>
            <a:r>
              <a:rPr spc="-26" dirty="0"/>
              <a:t> </a:t>
            </a:r>
            <a:r>
              <a:rPr spc="4" dirty="0"/>
              <a:t>Specific</a:t>
            </a:r>
            <a:r>
              <a:rPr spc="-26" dirty="0"/>
              <a:t> </a:t>
            </a:r>
            <a:r>
              <a:rPr spc="4" dirty="0"/>
              <a:t>Columns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7515" y="1844824"/>
            <a:ext cx="7064188" cy="597524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67235" rIns="0" bIns="0" rtlCol="0">
            <a:spAutoFit/>
          </a:bodyPr>
          <a:lstStyle/>
          <a:p>
            <a:pPr marL="103099">
              <a:spcBef>
                <a:spcPts val="529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endParaRPr sz="1721" dirty="0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  <a:tabLst>
                <a:tab pos="1030436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departments;</a:t>
            </a:r>
            <a:endParaRPr sz="1721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2564" y="2800349"/>
            <a:ext cx="2631701" cy="2021541"/>
            <a:chOff x="995172" y="3173729"/>
            <a:chExt cx="2982595" cy="22910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888" y="3187445"/>
              <a:ext cx="2955035" cy="22631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2030" y="3180587"/>
              <a:ext cx="2969260" cy="2277110"/>
            </a:xfrm>
            <a:custGeom>
              <a:avLst/>
              <a:gdLst/>
              <a:ahLst/>
              <a:cxnLst/>
              <a:rect l="l" t="t" r="r" b="b"/>
              <a:pathLst>
                <a:path w="2969260" h="2277110">
                  <a:moveTo>
                    <a:pt x="2968752" y="2276856"/>
                  </a:moveTo>
                  <a:lnTo>
                    <a:pt x="2968752" y="0"/>
                  </a:lnTo>
                  <a:lnTo>
                    <a:pt x="0" y="0"/>
                  </a:lnTo>
                  <a:lnTo>
                    <a:pt x="0" y="2276856"/>
                  </a:lnTo>
                  <a:lnTo>
                    <a:pt x="2968752" y="227685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1955201" y="1916878"/>
            <a:ext cx="3625103" cy="25853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85">
              <a:lnSpc>
                <a:spcPts val="1977"/>
              </a:lnSpc>
            </a:pPr>
            <a:r>
              <a:rPr sz="1721" b="1" spc="4" dirty="0">
                <a:latin typeface="Courier New"/>
                <a:cs typeface="Courier New"/>
              </a:rPr>
              <a:t>department_id,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location_id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68" y="105346"/>
            <a:ext cx="676875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Writing</a:t>
            </a:r>
            <a:r>
              <a:rPr spc="-22" dirty="0"/>
              <a:t> </a:t>
            </a:r>
            <a:r>
              <a:rPr dirty="0"/>
              <a:t>SQL</a:t>
            </a:r>
            <a:r>
              <a:rPr spc="-22" dirty="0"/>
              <a:t> </a:t>
            </a:r>
            <a:r>
              <a:rPr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12" y="692696"/>
            <a:ext cx="8856984" cy="6074835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SQL</a:t>
            </a:r>
            <a:r>
              <a:rPr sz="2118" spc="4" dirty="0">
                <a:latin typeface="Arial MT"/>
                <a:cs typeface="Arial MT"/>
              </a:rPr>
              <a:t> statements are not case sensitive.</a:t>
            </a:r>
            <a:endParaRPr lang="en-US" sz="2118" spc="4" dirty="0">
              <a:latin typeface="Arial MT"/>
              <a:cs typeface="Arial MT"/>
            </a:endParaRPr>
          </a:p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SQL </a:t>
            </a:r>
            <a:r>
              <a:rPr sz="2118" spc="4" dirty="0">
                <a:latin typeface="Arial MT"/>
                <a:cs typeface="Arial MT"/>
              </a:rPr>
              <a:t>statements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entered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9" dirty="0">
                <a:latin typeface="Arial MT"/>
                <a:cs typeface="Arial MT"/>
              </a:rPr>
              <a:t> more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lines.</a:t>
            </a:r>
            <a:endParaRPr lang="en-US" sz="2118" spc="4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Keywords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cannot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abbreviated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split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across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lines.</a:t>
            </a:r>
            <a:endParaRPr lang="en-US" sz="2118" spc="4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Clauses 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usually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placed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 separate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lines.</a:t>
            </a:r>
            <a:endParaRPr lang="en-US" sz="2118" spc="4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Indents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enhance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readability.</a:t>
            </a:r>
            <a:endParaRPr lang="en-US" sz="2118" spc="4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394468" indent="-447139">
              <a:lnSpc>
                <a:spcPct val="100699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In </a:t>
            </a:r>
            <a:r>
              <a:rPr sz="2118" spc="9" dirty="0">
                <a:latin typeface="Arial MT"/>
                <a:cs typeface="Arial MT"/>
              </a:rPr>
              <a:t>SQL </a:t>
            </a:r>
            <a:r>
              <a:rPr sz="2118" spc="4" dirty="0">
                <a:latin typeface="Arial MT"/>
                <a:cs typeface="Arial MT"/>
              </a:rPr>
              <a:t>Developer,</a:t>
            </a:r>
            <a:r>
              <a:rPr sz="2118" spc="9" dirty="0">
                <a:latin typeface="Arial MT"/>
                <a:cs typeface="Arial MT"/>
              </a:rPr>
              <a:t> SQL</a:t>
            </a:r>
            <a:r>
              <a:rPr sz="2118" spc="4" dirty="0">
                <a:latin typeface="Arial MT"/>
                <a:cs typeface="Arial MT"/>
              </a:rPr>
              <a:t> statements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 optionally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terminated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semicolon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(;).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Semicolons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required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when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execute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multiple</a:t>
            </a:r>
            <a:r>
              <a:rPr sz="2118" spc="9" dirty="0">
                <a:latin typeface="Arial MT"/>
                <a:cs typeface="Arial MT"/>
              </a:rPr>
              <a:t> SQL </a:t>
            </a:r>
            <a:r>
              <a:rPr sz="2118" spc="4" dirty="0">
                <a:latin typeface="Arial MT"/>
                <a:cs typeface="Arial MT"/>
              </a:rPr>
              <a:t>statements.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394468" indent="-447139">
              <a:lnSpc>
                <a:spcPct val="100699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0600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SQL*Plus,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required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end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each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SQL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 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semicolon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(;).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105346"/>
            <a:ext cx="590288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Arithmetic</a:t>
            </a:r>
            <a:r>
              <a:rPr spc="-57" dirty="0"/>
              <a:t> </a:t>
            </a:r>
            <a:r>
              <a:rPr spc="4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498899"/>
            <a:ext cx="6739218" cy="6486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Create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arithmetic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operators.</a:t>
            </a:r>
            <a:endParaRPr sz="2118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25513" y="2718659"/>
          <a:ext cx="4216213" cy="1789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2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+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15" dirty="0">
                          <a:latin typeface="Arial MT"/>
                          <a:cs typeface="Arial MT"/>
                        </a:rPr>
                        <a:t>Add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pPr marL="1244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-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5" dirty="0">
                          <a:latin typeface="Arial MT"/>
                          <a:cs typeface="Arial MT"/>
                        </a:rPr>
                        <a:t>Subtract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*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5" dirty="0">
                          <a:latin typeface="Arial MT"/>
                          <a:cs typeface="Arial MT"/>
                        </a:rPr>
                        <a:t>Multiply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001">
                <a:tc>
                  <a:txBody>
                    <a:bodyPr/>
                    <a:lstStyle/>
                    <a:p>
                      <a:pPr marL="1244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/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spc="5" dirty="0">
                          <a:latin typeface="Arial MT"/>
                          <a:cs typeface="Arial MT"/>
                        </a:rPr>
                        <a:t>Divide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4324" y="1794344"/>
            <a:ext cx="7064188" cy="626544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90768" rIns="0" bIns="0" rtlCol="0">
            <a:spAutoFit/>
          </a:bodyPr>
          <a:lstStyle/>
          <a:p>
            <a:pPr marL="103099" marR="3642106">
              <a:lnSpc>
                <a:spcPct val="101499"/>
              </a:lnSpc>
              <a:spcBef>
                <a:spcPts val="715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salary,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568" y="188059"/>
            <a:ext cx="655272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Using</a:t>
            </a:r>
            <a:r>
              <a:rPr spc="-22" dirty="0"/>
              <a:t> </a:t>
            </a:r>
            <a:r>
              <a:rPr dirty="0"/>
              <a:t>Arithmetic</a:t>
            </a:r>
            <a:r>
              <a:rPr spc="-22" dirty="0"/>
              <a:t> </a:t>
            </a:r>
            <a:r>
              <a:rPr spc="4" dirty="0"/>
              <a:t>Operators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7579" y="5121537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0129" y="2824554"/>
            <a:ext cx="3142129" cy="2465854"/>
            <a:chOff x="1026413" y="3201161"/>
            <a:chExt cx="3561079" cy="27946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129" y="3215639"/>
              <a:ext cx="3533394" cy="27660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33271" y="3208019"/>
              <a:ext cx="3547110" cy="2780665"/>
            </a:xfrm>
            <a:custGeom>
              <a:avLst/>
              <a:gdLst/>
              <a:ahLst/>
              <a:cxnLst/>
              <a:rect l="l" t="t" r="r" b="b"/>
              <a:pathLst>
                <a:path w="3547110" h="2780665">
                  <a:moveTo>
                    <a:pt x="3547110" y="2780538"/>
                  </a:moveTo>
                  <a:lnTo>
                    <a:pt x="3547110" y="0"/>
                  </a:lnTo>
                  <a:lnTo>
                    <a:pt x="0" y="0"/>
                  </a:lnTo>
                  <a:lnTo>
                    <a:pt x="0" y="2780538"/>
                  </a:lnTo>
                  <a:lnTo>
                    <a:pt x="3547110" y="278053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4414669" y="1909482"/>
            <a:ext cx="1858496" cy="269908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5043" rIns="0" bIns="0" rtlCol="0">
            <a:spAutoFit/>
          </a:bodyPr>
          <a:lstStyle/>
          <a:p>
            <a:pPr marL="117108">
              <a:spcBef>
                <a:spcPts val="40"/>
              </a:spcBef>
            </a:pPr>
            <a:r>
              <a:rPr sz="1721" b="1" spc="4" dirty="0">
                <a:latin typeface="Courier New"/>
                <a:cs typeface="Courier New"/>
              </a:rPr>
              <a:t>salary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+</a:t>
            </a:r>
            <a:r>
              <a:rPr sz="1721" b="1" spc="-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300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605</TotalTime>
  <Words>809</Words>
  <Application>Microsoft Office PowerPoint</Application>
  <PresentationFormat>On-screen Show (4:3)</PresentationFormat>
  <Paragraphs>157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Verdana</vt:lpstr>
      <vt:lpstr>Times New Roman</vt:lpstr>
      <vt:lpstr>Arial</vt:lpstr>
      <vt:lpstr>Calibri</vt:lpstr>
      <vt:lpstr>Courier New</vt:lpstr>
      <vt:lpstr>Segoe UI</vt:lpstr>
      <vt:lpstr>Arial MT</vt:lpstr>
      <vt:lpstr>Segoe Light</vt:lpstr>
      <vt:lpstr>Wingdings</vt:lpstr>
      <vt:lpstr>Presentation1</vt:lpstr>
      <vt:lpstr>Retrieving Data Using  the SQL SELECT Statement</vt:lpstr>
      <vt:lpstr>Objectives</vt:lpstr>
      <vt:lpstr>Lesson Agenda</vt:lpstr>
      <vt:lpstr>Basic SELECT Statement</vt:lpstr>
      <vt:lpstr>Selecting All Columns</vt:lpstr>
      <vt:lpstr>Selecting Specific Columns</vt:lpstr>
      <vt:lpstr>Writing SQL Statements</vt:lpstr>
      <vt:lpstr>Arithmetic Expressions</vt:lpstr>
      <vt:lpstr>Using Arithmetic Operators</vt:lpstr>
      <vt:lpstr>Operator Precedence</vt:lpstr>
      <vt:lpstr>Defining a Null Value</vt:lpstr>
      <vt:lpstr>Null Values in Arithmetic Expressions</vt:lpstr>
      <vt:lpstr>Defining a Column Alias</vt:lpstr>
      <vt:lpstr>Using Column Aliases</vt:lpstr>
      <vt:lpstr>Concatenation Operator</vt:lpstr>
      <vt:lpstr>Literal Character Strings</vt:lpstr>
      <vt:lpstr>Using Literal Character Strings</vt:lpstr>
      <vt:lpstr>Alternative Quote (q) Operator</vt:lpstr>
      <vt:lpstr>Duplicate Rows</vt:lpstr>
      <vt:lpstr>Displaying the Table Structure</vt:lpstr>
      <vt:lpstr>Using the DESCRIBE Command</vt:lpstr>
      <vt:lpstr>Summary</vt:lpstr>
      <vt:lpstr>Practice 1: Overview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Richard Strange</dc:creator>
  <cp:lastModifiedBy>Nilkant, Jagtap</cp:lastModifiedBy>
  <cp:revision>43</cp:revision>
  <dcterms:created xsi:type="dcterms:W3CDTF">2013-05-24T12:15:38Z</dcterms:created>
  <dcterms:modified xsi:type="dcterms:W3CDTF">2021-09-04T14:56:59Z</dcterms:modified>
</cp:coreProperties>
</file>