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5"/>
  </p:notesMasterIdLst>
  <p:sldIdLst>
    <p:sldId id="296" r:id="rId2"/>
    <p:sldId id="257" r:id="rId3"/>
    <p:sldId id="29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8" r:id="rId21"/>
    <p:sldId id="279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0" r:id="rId31"/>
    <p:sldId id="291" r:id="rId32"/>
    <p:sldId id="293" r:id="rId33"/>
    <p:sldId id="294" r:id="rId3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Segoe Light" panose="020B0604020202020204" charset="0"/>
      <p:regular r:id="rId40"/>
      <p:italic r:id="rId41"/>
    </p:embeddedFont>
    <p:embeddedFont>
      <p:font typeface="Segoe UI" panose="020B0502040204020203" pitchFamily="34" charset="0"/>
      <p:regular r:id="rId42"/>
      <p:bold r:id="rId43"/>
      <p:italic r:id="rId44"/>
      <p:boldItalic r:id="rId45"/>
    </p:embeddedFont>
    <p:embeddedFont>
      <p:font typeface="Verdana" panose="020B0604030504040204" pitchFamily="34" charset="0"/>
      <p:regular r:id="rId46"/>
      <p:bold r:id="rId47"/>
      <p:italic r:id="rId48"/>
      <p:boldItalic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71" autoAdjust="0"/>
  </p:normalViewPr>
  <p:slideViewPr>
    <p:cSldViewPr>
      <p:cViewPr varScale="1">
        <p:scale>
          <a:sx n="100" d="100"/>
          <a:sy n="100" d="100"/>
        </p:scale>
        <p:origin x="191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3B0C9-6D21-4CD6-B425-4F5304420F08}" type="datetimeFigureOut">
              <a:rPr lang="en-GB" smtClean="0"/>
              <a:t>04/09/2021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87457-846B-41E0-8F6E-69FCCEC992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6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7B71AD94-DE39-4D42-B265-2CB3B41DD2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25938" y="73025"/>
            <a:ext cx="2466975" cy="1851025"/>
          </a:xfrm>
          <a:ln/>
        </p:spPr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4FA5564E-712D-4B4F-A9EC-9D6700308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051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Parentheses 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 /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-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 &lt;&gt; &lt; &gt; &lt;= &gt;=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 (IS NULL, IS NOT NULL)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BETWEEN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87457-846B-41E0-8F6E-69FCCEC992A6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556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49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101">
            <a:extLst>
              <a:ext uri="{FF2B5EF4-FFF2-40B4-BE49-F238E27FC236}">
                <a16:creationId xmlns:a16="http://schemas.microsoft.com/office/drawing/2014/main" id="{8DCECE14-B79A-40E2-8F6B-3FD886E089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04079" y="3501008"/>
            <a:ext cx="5732417" cy="1151084"/>
          </a:xfrm>
        </p:spPr>
        <p:txBody>
          <a:bodyPr/>
          <a:lstStyle/>
          <a:p>
            <a:pPr algn="ctr" eaLnBrk="1" hangingPunct="1"/>
            <a:r>
              <a:rPr lang="en-US" altLang="en-US" sz="4400" dirty="0"/>
              <a:t>Restricting and Sorting Data</a:t>
            </a:r>
          </a:p>
        </p:txBody>
      </p:sp>
      <p:sp>
        <p:nvSpPr>
          <p:cNvPr id="3" name="Rectangle 4101">
            <a:extLst>
              <a:ext uri="{FF2B5EF4-FFF2-40B4-BE49-F238E27FC236}">
                <a16:creationId xmlns:a16="http://schemas.microsoft.com/office/drawing/2014/main" id="{B227FBF8-21FA-4380-ACB6-08862FEEF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182" y="2565426"/>
            <a:ext cx="5732417" cy="5755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600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  <a:ea typeface="Segoe UI" pitchFamily="34" charset="0"/>
                <a:cs typeface="Segoe UI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4400" kern="0" dirty="0"/>
              <a:t>2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6367" y="2452855"/>
            <a:ext cx="7087721" cy="925046"/>
            <a:chOff x="954150" y="2779902"/>
            <a:chExt cx="8032750" cy="1048385"/>
          </a:xfrm>
        </p:grpSpPr>
        <p:sp>
          <p:nvSpPr>
            <p:cNvPr id="3" name="object 3"/>
            <p:cNvSpPr/>
            <p:nvPr/>
          </p:nvSpPr>
          <p:spPr>
            <a:xfrm>
              <a:off x="970025" y="2795777"/>
              <a:ext cx="8001000" cy="1016635"/>
            </a:xfrm>
            <a:custGeom>
              <a:avLst/>
              <a:gdLst/>
              <a:ahLst/>
              <a:cxnLst/>
              <a:rect l="l" t="t" r="r" b="b"/>
              <a:pathLst>
                <a:path w="8001000" h="1016635">
                  <a:moveTo>
                    <a:pt x="8001000" y="1016508"/>
                  </a:moveTo>
                  <a:lnTo>
                    <a:pt x="8001000" y="0"/>
                  </a:lnTo>
                  <a:lnTo>
                    <a:pt x="0" y="0"/>
                  </a:lnTo>
                  <a:lnTo>
                    <a:pt x="0" y="1016508"/>
                  </a:lnTo>
                  <a:lnTo>
                    <a:pt x="8001000" y="101650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970025" y="2795777"/>
              <a:ext cx="8001000" cy="1016635"/>
            </a:xfrm>
            <a:custGeom>
              <a:avLst/>
              <a:gdLst/>
              <a:ahLst/>
              <a:cxnLst/>
              <a:rect l="l" t="t" r="r" b="b"/>
              <a:pathLst>
                <a:path w="8001000" h="1016635">
                  <a:moveTo>
                    <a:pt x="8001000" y="1016508"/>
                  </a:moveTo>
                  <a:lnTo>
                    <a:pt x="8001000" y="0"/>
                  </a:lnTo>
                  <a:lnTo>
                    <a:pt x="0" y="0"/>
                  </a:lnTo>
                  <a:lnTo>
                    <a:pt x="0" y="1016508"/>
                  </a:lnTo>
                  <a:lnTo>
                    <a:pt x="8001000" y="1016508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26365" y="1459621"/>
            <a:ext cx="7625043" cy="185958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6900"/>
              </a:lnSpc>
              <a:spcBef>
                <a:spcPts val="84"/>
              </a:spcBef>
            </a:pPr>
            <a:r>
              <a:rPr sz="2118" spc="9" dirty="0">
                <a:latin typeface="Arial MT"/>
                <a:cs typeface="Arial MT"/>
              </a:rPr>
              <a:t>Use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BETWEEN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operator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display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rows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based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range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values:</a:t>
            </a:r>
            <a:endParaRPr sz="2118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50" dirty="0">
              <a:latin typeface="Arial MT"/>
              <a:cs typeface="Arial MT"/>
            </a:endParaRPr>
          </a:p>
          <a:p>
            <a:pPr marL="367572" marR="4071314">
              <a:lnSpc>
                <a:spcPct val="101800"/>
              </a:lnSpc>
              <a:tabLst>
                <a:tab pos="1294348" algn="l"/>
              </a:tabLst>
            </a:pPr>
            <a:r>
              <a:rPr sz="1721" b="1" spc="4" dirty="0">
                <a:latin typeface="Courier New"/>
                <a:cs typeface="Courier New"/>
              </a:rPr>
              <a:t>SELECT last_name, salary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 dirty="0">
              <a:latin typeface="Courier New"/>
              <a:cs typeface="Courier New"/>
            </a:endParaRPr>
          </a:p>
          <a:p>
            <a:pPr marL="367572">
              <a:spcBef>
                <a:spcPts val="31"/>
              </a:spcBef>
              <a:tabLst>
                <a:tab pos="1294348" algn="l"/>
              </a:tabLst>
            </a:pPr>
            <a:r>
              <a:rPr sz="1721" b="1" spc="4" dirty="0">
                <a:latin typeface="Courier New"/>
                <a:cs typeface="Courier New"/>
              </a:rPr>
              <a:t>WHERE	salary</a:t>
            </a:r>
            <a:r>
              <a:rPr sz="1721" b="1" spc="-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BETWEEN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2500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AND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3500</a:t>
            </a:r>
            <a:r>
              <a:rPr sz="1721" b="1" spc="-4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;</a:t>
            </a:r>
            <a:endParaRPr sz="1721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5536" y="116632"/>
            <a:ext cx="8136904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Rang</a:t>
            </a:r>
            <a:r>
              <a:rPr spc="4" dirty="0"/>
              <a:t>e </a:t>
            </a:r>
            <a:r>
              <a:rPr dirty="0"/>
              <a:t>Condition</a:t>
            </a:r>
            <a:r>
              <a:rPr spc="4" dirty="0"/>
              <a:t>s </a:t>
            </a:r>
            <a:r>
              <a:rPr dirty="0"/>
              <a:t>Usin</a:t>
            </a:r>
            <a:r>
              <a:rPr spc="4" dirty="0"/>
              <a:t>g </a:t>
            </a:r>
            <a:r>
              <a:rPr dirty="0"/>
              <a:t>th</a:t>
            </a:r>
            <a:r>
              <a:rPr spc="4" dirty="0"/>
              <a:t>e</a:t>
            </a:r>
            <a:r>
              <a:rPr spc="9" dirty="0"/>
              <a:t> </a:t>
            </a:r>
            <a:r>
              <a:rPr spc="4" dirty="0">
                <a:latin typeface="Courier New"/>
                <a:cs typeface="Courier New"/>
              </a:rPr>
              <a:t>BETWEEN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spc="4" dirty="0"/>
              <a:t>Operator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48051" y="3714975"/>
            <a:ext cx="1195107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13" dirty="0">
                <a:latin typeface="Arial"/>
                <a:cs typeface="Arial"/>
              </a:rPr>
              <a:t>Lower</a:t>
            </a:r>
            <a:r>
              <a:rPr sz="1721" b="1" spc="-49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limit</a:t>
            </a:r>
            <a:endParaRPr sz="1721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33631" y="3021890"/>
            <a:ext cx="3013261" cy="681318"/>
            <a:chOff x="3059048" y="3424809"/>
            <a:chExt cx="3415029" cy="772160"/>
          </a:xfrm>
        </p:grpSpPr>
        <p:sp>
          <p:nvSpPr>
            <p:cNvPr id="9" name="object 9"/>
            <p:cNvSpPr/>
            <p:nvPr/>
          </p:nvSpPr>
          <p:spPr>
            <a:xfrm>
              <a:off x="4445507" y="3918966"/>
              <a:ext cx="3810" cy="262255"/>
            </a:xfrm>
            <a:custGeom>
              <a:avLst/>
              <a:gdLst/>
              <a:ahLst/>
              <a:cxnLst/>
              <a:rect l="l" t="t" r="r" b="b"/>
              <a:pathLst>
                <a:path w="3810" h="262254">
                  <a:moveTo>
                    <a:pt x="1904" y="-15621"/>
                  </a:moveTo>
                  <a:lnTo>
                    <a:pt x="1904" y="277749"/>
                  </a:lnTo>
                </a:path>
              </a:pathLst>
            </a:custGeom>
            <a:ln w="35052">
              <a:solidFill>
                <a:srgbClr val="FF0033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4398263" y="3818382"/>
              <a:ext cx="102870" cy="104139"/>
            </a:xfrm>
            <a:custGeom>
              <a:avLst/>
              <a:gdLst/>
              <a:ahLst/>
              <a:cxnLst/>
              <a:rect l="l" t="t" r="r" b="b"/>
              <a:pathLst>
                <a:path w="102870" h="104139">
                  <a:moveTo>
                    <a:pt x="102870" y="103632"/>
                  </a:moveTo>
                  <a:lnTo>
                    <a:pt x="52578" y="0"/>
                  </a:lnTo>
                  <a:lnTo>
                    <a:pt x="0" y="102108"/>
                  </a:lnTo>
                  <a:lnTo>
                    <a:pt x="102870" y="103632"/>
                  </a:lnTo>
                  <a:close/>
                </a:path>
              </a:pathLst>
            </a:custGeom>
            <a:solidFill>
              <a:srgbClr val="FF00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4669" y="3440430"/>
              <a:ext cx="3383279" cy="325120"/>
            </a:xfrm>
            <a:custGeom>
              <a:avLst/>
              <a:gdLst/>
              <a:ahLst/>
              <a:cxnLst/>
              <a:rect l="l" t="t" r="r" b="b"/>
              <a:pathLst>
                <a:path w="3383279" h="325120">
                  <a:moveTo>
                    <a:pt x="3383279" y="324612"/>
                  </a:moveTo>
                  <a:lnTo>
                    <a:pt x="3383279" y="0"/>
                  </a:lnTo>
                  <a:lnTo>
                    <a:pt x="0" y="0"/>
                  </a:lnTo>
                  <a:lnTo>
                    <a:pt x="0" y="324612"/>
                  </a:lnTo>
                  <a:lnTo>
                    <a:pt x="3383279" y="324612"/>
                  </a:lnTo>
                  <a:close/>
                </a:path>
              </a:pathLst>
            </a:custGeom>
            <a:ln w="3124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6255257" y="3918966"/>
              <a:ext cx="3810" cy="262255"/>
            </a:xfrm>
            <a:custGeom>
              <a:avLst/>
              <a:gdLst/>
              <a:ahLst/>
              <a:cxnLst/>
              <a:rect l="l" t="t" r="r" b="b"/>
              <a:pathLst>
                <a:path w="3810" h="262254">
                  <a:moveTo>
                    <a:pt x="1904" y="-15621"/>
                  </a:moveTo>
                  <a:lnTo>
                    <a:pt x="1904" y="277749"/>
                  </a:lnTo>
                </a:path>
              </a:pathLst>
            </a:custGeom>
            <a:ln w="35052">
              <a:solidFill>
                <a:srgbClr val="FF0033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6208013" y="3818382"/>
              <a:ext cx="102870" cy="104139"/>
            </a:xfrm>
            <a:custGeom>
              <a:avLst/>
              <a:gdLst/>
              <a:ahLst/>
              <a:cxnLst/>
              <a:rect l="l" t="t" r="r" b="b"/>
              <a:pathLst>
                <a:path w="102870" h="104139">
                  <a:moveTo>
                    <a:pt x="102870" y="103632"/>
                  </a:moveTo>
                  <a:lnTo>
                    <a:pt x="53340" y="0"/>
                  </a:lnTo>
                  <a:lnTo>
                    <a:pt x="0" y="102108"/>
                  </a:lnTo>
                  <a:lnTo>
                    <a:pt x="102870" y="103632"/>
                  </a:lnTo>
                  <a:close/>
                </a:path>
              </a:pathLst>
            </a:custGeom>
            <a:solidFill>
              <a:srgbClr val="FF00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059680" y="3714975"/>
            <a:ext cx="1181660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13" dirty="0">
                <a:latin typeface="Arial"/>
                <a:cs typeface="Arial"/>
              </a:rPr>
              <a:t>Upper</a:t>
            </a:r>
            <a:r>
              <a:rPr sz="1721" b="1" spc="-57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limit</a:t>
            </a:r>
            <a:endParaRPr sz="1721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09201" y="4008569"/>
            <a:ext cx="2298887" cy="1144681"/>
            <a:chOff x="991361" y="4543044"/>
            <a:chExt cx="2605405" cy="129730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077" y="4556760"/>
              <a:ext cx="2577845" cy="126949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98219" y="4549902"/>
              <a:ext cx="2592070" cy="1283335"/>
            </a:xfrm>
            <a:custGeom>
              <a:avLst/>
              <a:gdLst/>
              <a:ahLst/>
              <a:cxnLst/>
              <a:rect l="l" t="t" r="r" b="b"/>
              <a:pathLst>
                <a:path w="2592070" h="1283335">
                  <a:moveTo>
                    <a:pt x="2591561" y="1283208"/>
                  </a:moveTo>
                  <a:lnTo>
                    <a:pt x="2591561" y="0"/>
                  </a:lnTo>
                  <a:lnTo>
                    <a:pt x="0" y="0"/>
                  </a:lnTo>
                  <a:lnTo>
                    <a:pt x="0" y="1283208"/>
                  </a:lnTo>
                  <a:lnTo>
                    <a:pt x="2591561" y="1283208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375" y="2244986"/>
            <a:ext cx="7070912" cy="897031"/>
          </a:xfrm>
          <a:custGeom>
            <a:avLst/>
            <a:gdLst/>
            <a:ahLst/>
            <a:cxnLst/>
            <a:rect l="l" t="t" r="r" b="b"/>
            <a:pathLst>
              <a:path w="8013700" h="1016635">
                <a:moveTo>
                  <a:pt x="8013192" y="1016508"/>
                </a:moveTo>
                <a:lnTo>
                  <a:pt x="8013192" y="0"/>
                </a:lnTo>
                <a:lnTo>
                  <a:pt x="0" y="0"/>
                </a:lnTo>
                <a:lnTo>
                  <a:pt x="0" y="1016508"/>
                </a:lnTo>
                <a:lnTo>
                  <a:pt x="8013192" y="1016508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990375" y="2244986"/>
            <a:ext cx="7070912" cy="827157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21851" rIns="0" bIns="0" rtlCol="0">
            <a:spAutoFit/>
          </a:bodyPr>
          <a:lstStyle/>
          <a:p>
            <a:pPr marL="103099" marR="469552">
              <a:lnSpc>
                <a:spcPct val="101800"/>
              </a:lnSpc>
              <a:spcBef>
                <a:spcPts val="172"/>
              </a:spcBef>
              <a:tabLst>
                <a:tab pos="1030436" algn="l"/>
              </a:tabLst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employee_id,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last_name,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salary,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manager_id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  <a:p>
            <a:pPr marL="103099">
              <a:spcBef>
                <a:spcPts val="31"/>
              </a:spcBef>
              <a:tabLst>
                <a:tab pos="1030436" algn="l"/>
              </a:tabLst>
            </a:pPr>
            <a:r>
              <a:rPr sz="1721" b="1" spc="4" dirty="0">
                <a:latin typeface="Courier New"/>
                <a:cs typeface="Courier New"/>
              </a:rPr>
              <a:t>WHERE	manager_id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IN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(100,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101,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201)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3528" y="105346"/>
            <a:ext cx="8208911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IN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spc="4" dirty="0"/>
              <a:t>Operator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6365" y="1479401"/>
            <a:ext cx="5510493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2118" spc="9" dirty="0">
                <a:latin typeface="Arial MT"/>
                <a:cs typeface="Arial MT"/>
              </a:rPr>
              <a:t>Use</a:t>
            </a:r>
            <a:r>
              <a:rPr sz="2118" spc="4" dirty="0">
                <a:latin typeface="Arial MT"/>
                <a:cs typeface="Arial MT"/>
              </a:rPr>
              <a:t> 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I</a:t>
            </a:r>
            <a:r>
              <a:rPr sz="2118" spc="9" dirty="0">
                <a:latin typeface="Courier New"/>
                <a:cs typeface="Courier New"/>
              </a:rPr>
              <a:t>N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operator to test for values in a list:</a:t>
            </a:r>
            <a:endParaRPr sz="2118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26983" y="2796988"/>
            <a:ext cx="2423832" cy="290232"/>
          </a:xfrm>
          <a:custGeom>
            <a:avLst/>
            <a:gdLst/>
            <a:ahLst/>
            <a:cxnLst/>
            <a:rect l="l" t="t" r="r" b="b"/>
            <a:pathLst>
              <a:path w="2747010" h="328929">
                <a:moveTo>
                  <a:pt x="2747010" y="328422"/>
                </a:moveTo>
                <a:lnTo>
                  <a:pt x="2747010" y="0"/>
                </a:lnTo>
                <a:lnTo>
                  <a:pt x="0" y="0"/>
                </a:lnTo>
                <a:lnTo>
                  <a:pt x="0" y="328422"/>
                </a:lnTo>
                <a:lnTo>
                  <a:pt x="2747010" y="328422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7" name="object 7"/>
          <p:cNvGrpSpPr/>
          <p:nvPr/>
        </p:nvGrpSpPr>
        <p:grpSpPr>
          <a:xfrm>
            <a:off x="1009201" y="3416898"/>
            <a:ext cx="4484034" cy="2010335"/>
            <a:chOff x="991361" y="3872484"/>
            <a:chExt cx="5081905" cy="22783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077" y="3886200"/>
              <a:ext cx="5054346" cy="22509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98219" y="3879342"/>
              <a:ext cx="5068570" cy="2265045"/>
            </a:xfrm>
            <a:custGeom>
              <a:avLst/>
              <a:gdLst/>
              <a:ahLst/>
              <a:cxnLst/>
              <a:rect l="l" t="t" r="r" b="b"/>
              <a:pathLst>
                <a:path w="5068570" h="2265045">
                  <a:moveTo>
                    <a:pt x="5068062" y="2264664"/>
                  </a:moveTo>
                  <a:lnTo>
                    <a:pt x="5068062" y="0"/>
                  </a:lnTo>
                  <a:lnTo>
                    <a:pt x="0" y="0"/>
                  </a:lnTo>
                  <a:lnTo>
                    <a:pt x="0" y="2264664"/>
                  </a:lnTo>
                  <a:lnTo>
                    <a:pt x="5068062" y="2264664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6367" y="3858746"/>
            <a:ext cx="7087721" cy="925046"/>
            <a:chOff x="954150" y="4373245"/>
            <a:chExt cx="8032750" cy="1048385"/>
          </a:xfrm>
        </p:grpSpPr>
        <p:sp>
          <p:nvSpPr>
            <p:cNvPr id="3" name="object 3"/>
            <p:cNvSpPr/>
            <p:nvPr/>
          </p:nvSpPr>
          <p:spPr>
            <a:xfrm>
              <a:off x="970025" y="4389120"/>
              <a:ext cx="8001000" cy="1016635"/>
            </a:xfrm>
            <a:custGeom>
              <a:avLst/>
              <a:gdLst/>
              <a:ahLst/>
              <a:cxnLst/>
              <a:rect l="l" t="t" r="r" b="b"/>
              <a:pathLst>
                <a:path w="8001000" h="1016635">
                  <a:moveTo>
                    <a:pt x="8001000" y="1016508"/>
                  </a:moveTo>
                  <a:lnTo>
                    <a:pt x="8001000" y="0"/>
                  </a:lnTo>
                  <a:lnTo>
                    <a:pt x="0" y="0"/>
                  </a:lnTo>
                  <a:lnTo>
                    <a:pt x="0" y="1016508"/>
                  </a:lnTo>
                  <a:lnTo>
                    <a:pt x="8001000" y="101650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970025" y="4389120"/>
              <a:ext cx="8001000" cy="1016635"/>
            </a:xfrm>
            <a:custGeom>
              <a:avLst/>
              <a:gdLst/>
              <a:ahLst/>
              <a:cxnLst/>
              <a:rect l="l" t="t" r="r" b="b"/>
              <a:pathLst>
                <a:path w="8001000" h="1016635">
                  <a:moveTo>
                    <a:pt x="8001000" y="1016508"/>
                  </a:moveTo>
                  <a:lnTo>
                    <a:pt x="8001000" y="0"/>
                  </a:lnTo>
                  <a:lnTo>
                    <a:pt x="0" y="0"/>
                  </a:lnTo>
                  <a:lnTo>
                    <a:pt x="0" y="1016508"/>
                  </a:lnTo>
                  <a:lnTo>
                    <a:pt x="8001000" y="1016508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247919" y="3885080"/>
            <a:ext cx="1347507" cy="54564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1499"/>
              </a:lnSpc>
              <a:spcBef>
                <a:spcPts val="84"/>
              </a:spcBef>
            </a:pPr>
            <a:r>
              <a:rPr sz="1721" b="1" spc="4" dirty="0">
                <a:latin typeface="Courier New"/>
                <a:cs typeface="Courier New"/>
              </a:rPr>
              <a:t>first_name  employees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2713" y="3885080"/>
            <a:ext cx="817469" cy="820598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 marR="4483">
              <a:lnSpc>
                <a:spcPct val="101699"/>
              </a:lnSpc>
              <a:spcBef>
                <a:spcPts val="79"/>
              </a:spcBef>
            </a:pPr>
            <a:r>
              <a:rPr sz="1721" b="1" spc="4" dirty="0">
                <a:latin typeface="Courier New"/>
                <a:cs typeface="Courier New"/>
              </a:rPr>
              <a:t>SELECT  FROM 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WHERE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47919" y="4418249"/>
            <a:ext cx="2937621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first_name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LIKE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'S%'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3528" y="116632"/>
            <a:ext cx="8496943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Patter</a:t>
            </a:r>
            <a:r>
              <a:rPr spc="4" dirty="0"/>
              <a:t>n </a:t>
            </a:r>
            <a:r>
              <a:rPr dirty="0"/>
              <a:t>Matchin</a:t>
            </a:r>
            <a:r>
              <a:rPr spc="4" dirty="0"/>
              <a:t>g </a:t>
            </a:r>
            <a:r>
              <a:rPr dirty="0"/>
              <a:t>Usin</a:t>
            </a:r>
            <a:r>
              <a:rPr spc="4" dirty="0"/>
              <a:t>g </a:t>
            </a:r>
            <a:r>
              <a:rPr dirty="0"/>
              <a:t>th</a:t>
            </a:r>
            <a:r>
              <a:rPr spc="4" dirty="0"/>
              <a:t>e</a:t>
            </a:r>
            <a:r>
              <a:rPr dirty="0"/>
              <a:t> </a:t>
            </a:r>
            <a:r>
              <a:rPr spc="4" dirty="0">
                <a:latin typeface="Courier New"/>
                <a:cs typeface="Courier New"/>
              </a:rPr>
              <a:t>LIKE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spc="4" dirty="0"/>
              <a:t>Operator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7277" y="1460965"/>
            <a:ext cx="7231155" cy="177187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457785" marR="150727" indent="-447139">
              <a:lnSpc>
                <a:spcPct val="106900"/>
              </a:lnSpc>
              <a:spcBef>
                <a:spcPts val="84"/>
              </a:spcBef>
              <a:buClr>
                <a:srgbClr val="FF0000"/>
              </a:buClr>
              <a:buChar char="•"/>
              <a:tabLst>
                <a:tab pos="457785" algn="l"/>
                <a:tab pos="458905" algn="l"/>
              </a:tabLst>
            </a:pPr>
            <a:r>
              <a:rPr sz="2118" spc="9" dirty="0">
                <a:latin typeface="Arial MT"/>
                <a:cs typeface="Arial MT"/>
              </a:rPr>
              <a:t>Use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LIKE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operator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perform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wildcard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searches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valid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search string values.</a:t>
            </a:r>
            <a:endParaRPr lang="en-US" sz="2118" spc="4" dirty="0">
              <a:latin typeface="Arial MT"/>
              <a:cs typeface="Arial MT"/>
            </a:endParaRPr>
          </a:p>
          <a:p>
            <a:pPr marL="457785" marR="150727" indent="-447139">
              <a:lnSpc>
                <a:spcPct val="106900"/>
              </a:lnSpc>
              <a:spcBef>
                <a:spcPts val="84"/>
              </a:spcBef>
              <a:buClr>
                <a:srgbClr val="FF0000"/>
              </a:buClr>
              <a:buChar char="•"/>
              <a:tabLst>
                <a:tab pos="457785" algn="l"/>
                <a:tab pos="458905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457785" marR="4483" indent="-447139">
              <a:lnSpc>
                <a:spcPct val="100800"/>
              </a:lnSpc>
              <a:spcBef>
                <a:spcPts val="507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Search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conditions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can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contain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either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literal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characters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or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numbers:</a:t>
            </a:r>
            <a:endParaRPr sz="2118" dirty="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33394" y="4455010"/>
            <a:ext cx="1363756" cy="244849"/>
          </a:xfrm>
          <a:custGeom>
            <a:avLst/>
            <a:gdLst/>
            <a:ahLst/>
            <a:cxnLst/>
            <a:rect l="l" t="t" r="r" b="b"/>
            <a:pathLst>
              <a:path w="1545589" h="277495">
                <a:moveTo>
                  <a:pt x="1545336" y="277367"/>
                </a:moveTo>
                <a:lnTo>
                  <a:pt x="1545336" y="0"/>
                </a:lnTo>
                <a:lnTo>
                  <a:pt x="0" y="0"/>
                </a:lnTo>
                <a:lnTo>
                  <a:pt x="0" y="277367"/>
                </a:lnTo>
                <a:lnTo>
                  <a:pt x="1545336" y="277367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553" y="116632"/>
            <a:ext cx="7848871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Combining</a:t>
            </a:r>
            <a:r>
              <a:rPr spc="-22" dirty="0"/>
              <a:t> </a:t>
            </a:r>
            <a:r>
              <a:rPr spc="4" dirty="0"/>
              <a:t>Wildcard</a:t>
            </a:r>
            <a:r>
              <a:rPr spc="-18" dirty="0"/>
              <a:t> </a:t>
            </a:r>
            <a:r>
              <a:rPr dirty="0"/>
              <a:t>Characters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3" y="980118"/>
            <a:ext cx="7288306" cy="6486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457785" marR="4483" indent="-447139">
              <a:lnSpc>
                <a:spcPct val="100800"/>
              </a:lnSpc>
              <a:spcBef>
                <a:spcPts val="84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You </a:t>
            </a:r>
            <a:r>
              <a:rPr sz="2118" spc="4" dirty="0">
                <a:latin typeface="Arial MT"/>
                <a:cs typeface="Arial MT"/>
              </a:rPr>
              <a:t>can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combine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two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wildcard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characters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(%,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_)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with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literal characters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pattern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matching:</a:t>
            </a:r>
            <a:endParaRPr sz="2118" dirty="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465050"/>
              </p:ext>
            </p:extLst>
          </p:nvPr>
        </p:nvGraphicFramePr>
        <p:xfrm>
          <a:off x="976592" y="2231203"/>
          <a:ext cx="8059904" cy="986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2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1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407">
                <a:tc gridSpan="3">
                  <a:txBody>
                    <a:bodyPr/>
                    <a:lstStyle/>
                    <a:p>
                      <a:pPr marL="116839" marR="5473700">
                        <a:lnSpc>
                          <a:spcPts val="2380"/>
                        </a:lnSpc>
                        <a:spcBef>
                          <a:spcPts val="85"/>
                        </a:spcBef>
                        <a:tabLst>
                          <a:tab pos="1167765" algn="l"/>
                        </a:tabLst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SELECT last_name </a:t>
                      </a:r>
                      <a:r>
                        <a:rPr sz="1700" b="1" spc="-1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10" dirty="0">
                          <a:latin typeface="Courier New"/>
                          <a:cs typeface="Courier New"/>
                        </a:rPr>
                        <a:t>FRO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M	</a:t>
                      </a:r>
                      <a:r>
                        <a:rPr sz="1700" b="1" spc="-10" dirty="0">
                          <a:latin typeface="Courier New"/>
                          <a:cs typeface="Courier New"/>
                        </a:rPr>
                        <a:t>employees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34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1167765" algn="l"/>
                        </a:tabLst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WHERE	last_name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b="1" spc="10" dirty="0">
                          <a:latin typeface="Courier New"/>
                          <a:cs typeface="Courier New"/>
                        </a:rPr>
                        <a:t>LIKE</a:t>
                      </a:r>
                      <a:r>
                        <a:rPr sz="17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'_o%'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;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964438" y="3957580"/>
            <a:ext cx="1532965" cy="912159"/>
            <a:chOff x="991361" y="3788664"/>
            <a:chExt cx="1737360" cy="10337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077" y="3802380"/>
              <a:ext cx="1709927" cy="10058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98219" y="3795522"/>
              <a:ext cx="1724025" cy="1019810"/>
            </a:xfrm>
            <a:custGeom>
              <a:avLst/>
              <a:gdLst/>
              <a:ahLst/>
              <a:cxnLst/>
              <a:rect l="l" t="t" r="r" b="b"/>
              <a:pathLst>
                <a:path w="1724025" h="1019810">
                  <a:moveTo>
                    <a:pt x="1723644" y="1019555"/>
                  </a:moveTo>
                  <a:lnTo>
                    <a:pt x="1723644" y="0"/>
                  </a:lnTo>
                  <a:lnTo>
                    <a:pt x="0" y="0"/>
                  </a:lnTo>
                  <a:lnTo>
                    <a:pt x="0" y="1019555"/>
                  </a:lnTo>
                  <a:lnTo>
                    <a:pt x="1723644" y="1019555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3528" y="116632"/>
            <a:ext cx="6797107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NULL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dirty="0"/>
              <a:t>Conditions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6365" y="1479401"/>
            <a:ext cx="4882963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2118" spc="4" dirty="0">
                <a:latin typeface="Arial MT"/>
                <a:cs typeface="Arial MT"/>
              </a:rPr>
              <a:t>Test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nulls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with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IS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NULL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operator.</a:t>
            </a:r>
            <a:endParaRPr sz="2118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15252" y="4835743"/>
            <a:ext cx="2621056" cy="468406"/>
            <a:chOff x="991361" y="3704844"/>
            <a:chExt cx="2970530" cy="5308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077" y="3718560"/>
              <a:ext cx="2942844" cy="50291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98219" y="3711702"/>
              <a:ext cx="2956560" cy="516890"/>
            </a:xfrm>
            <a:custGeom>
              <a:avLst/>
              <a:gdLst/>
              <a:ahLst/>
              <a:cxnLst/>
              <a:rect l="l" t="t" r="r" b="b"/>
              <a:pathLst>
                <a:path w="2956560" h="516889">
                  <a:moveTo>
                    <a:pt x="2956560" y="516636"/>
                  </a:moveTo>
                  <a:lnTo>
                    <a:pt x="2956560" y="0"/>
                  </a:lnTo>
                  <a:lnTo>
                    <a:pt x="0" y="0"/>
                  </a:lnTo>
                  <a:lnTo>
                    <a:pt x="0" y="516636"/>
                  </a:lnTo>
                  <a:lnTo>
                    <a:pt x="2956560" y="51663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" name="object 3"/>
          <p:cNvSpPr txBox="1"/>
          <p:nvPr/>
        </p:nvSpPr>
        <p:spPr>
          <a:xfrm>
            <a:off x="726366" y="2046635"/>
            <a:ext cx="8238122" cy="1886421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21851" rIns="0" bIns="0" rtlCol="0">
            <a:spAutoFit/>
          </a:bodyPr>
          <a:lstStyle/>
          <a:p>
            <a:pPr marL="103099" marR="3240353">
              <a:lnSpc>
                <a:spcPct val="101800"/>
              </a:lnSpc>
              <a:spcBef>
                <a:spcPts val="172"/>
              </a:spcBef>
              <a:tabLst>
                <a:tab pos="1030436" algn="l"/>
              </a:tabLst>
            </a:pPr>
            <a:r>
              <a:rPr sz="1721" b="1" spc="4" dirty="0">
                <a:latin typeface="Courier New"/>
                <a:cs typeface="Courier New"/>
              </a:rPr>
              <a:t>SELECT last_name, manager_id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 dirty="0">
              <a:latin typeface="Courier New"/>
              <a:cs typeface="Courier New"/>
            </a:endParaRPr>
          </a:p>
          <a:p>
            <a:pPr marL="103099">
              <a:spcBef>
                <a:spcPts val="31"/>
              </a:spcBef>
              <a:tabLst>
                <a:tab pos="3547411" algn="l"/>
              </a:tabLst>
            </a:pPr>
            <a:r>
              <a:rPr sz="1721" b="1" spc="4" dirty="0">
                <a:latin typeface="Courier New"/>
                <a:cs typeface="Courier New"/>
              </a:rPr>
              <a:t>WHERE</a:t>
            </a:r>
            <a:r>
              <a:rPr sz="1721" b="1" spc="4" dirty="0">
                <a:ln>
                  <a:solidFill>
                    <a:srgbClr val="FF0000"/>
                  </a:soli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Courier New"/>
                <a:cs typeface="Courier New"/>
              </a:rPr>
              <a:t>	</a:t>
            </a:r>
            <a:r>
              <a:rPr sz="1721" b="1" spc="13" dirty="0">
                <a:latin typeface="Courier New"/>
                <a:cs typeface="Courier New"/>
              </a:rPr>
              <a:t>;</a:t>
            </a:r>
            <a:endParaRPr lang="en-US" sz="1721" b="1" spc="13" dirty="0">
              <a:latin typeface="Courier New"/>
              <a:cs typeface="Courier New"/>
            </a:endParaRPr>
          </a:p>
          <a:p>
            <a:pPr marL="103099">
              <a:spcBef>
                <a:spcPts val="31"/>
              </a:spcBef>
              <a:tabLst>
                <a:tab pos="3547411" algn="l"/>
              </a:tabLst>
            </a:pPr>
            <a:endParaRPr lang="en-US" sz="1721" b="1" spc="13" dirty="0">
              <a:latin typeface="Courier New"/>
              <a:cs typeface="Courier New"/>
            </a:endParaRPr>
          </a:p>
          <a:p>
            <a:pPr marL="103099">
              <a:spcBef>
                <a:spcPts val="31"/>
              </a:spcBef>
              <a:tabLst>
                <a:tab pos="3547411" algn="l"/>
              </a:tabLst>
            </a:pPr>
            <a:endParaRPr lang="en-US" sz="1721" b="1" spc="13" dirty="0">
              <a:latin typeface="Courier New"/>
              <a:cs typeface="Courier New"/>
            </a:endParaRPr>
          </a:p>
          <a:p>
            <a:pPr marL="103099">
              <a:spcBef>
                <a:spcPts val="31"/>
              </a:spcBef>
              <a:tabLst>
                <a:tab pos="3547411" algn="l"/>
              </a:tabLst>
            </a:pPr>
            <a:endParaRPr lang="en-US" sz="1721" b="1" spc="13" dirty="0">
              <a:latin typeface="Courier New"/>
              <a:cs typeface="Courier New"/>
            </a:endParaRPr>
          </a:p>
          <a:p>
            <a:pPr marL="103099">
              <a:spcBef>
                <a:spcPts val="31"/>
              </a:spcBef>
              <a:tabLst>
                <a:tab pos="3547411" algn="l"/>
              </a:tabLst>
            </a:pPr>
            <a:endParaRPr sz="1721" dirty="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20039" y="2594404"/>
            <a:ext cx="2591921" cy="258532"/>
          </a:xfrm>
          <a:prstGeom prst="rect">
            <a:avLst/>
          </a:prstGeom>
          <a:solidFill>
            <a:schemeClr val="bg1">
              <a:lumMod val="95000"/>
            </a:schemeClr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866">
              <a:lnSpc>
                <a:spcPts val="1994"/>
              </a:lnSpc>
            </a:pPr>
            <a:r>
              <a:rPr sz="1721" b="1" spc="4" dirty="0">
                <a:latin typeface="Courier New"/>
                <a:cs typeface="Courier New"/>
              </a:rPr>
              <a:t>manager_id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IS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NULL</a:t>
            </a:r>
            <a:endParaRPr sz="172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28" y="105346"/>
            <a:ext cx="8568952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Defining</a:t>
            </a:r>
            <a:r>
              <a:rPr spc="-4" dirty="0"/>
              <a:t> </a:t>
            </a:r>
            <a:r>
              <a:rPr dirty="0"/>
              <a:t>Conditions Using the</a:t>
            </a:r>
            <a:r>
              <a:rPr spc="-4" dirty="0"/>
              <a:t> </a:t>
            </a:r>
            <a:r>
              <a:rPr spc="4" dirty="0"/>
              <a:t>Logical</a:t>
            </a:r>
            <a:r>
              <a:rPr dirty="0"/>
              <a:t> </a:t>
            </a:r>
            <a:r>
              <a:rPr spc="4" dirty="0"/>
              <a:t>Operators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48845"/>
              </p:ext>
            </p:extLst>
          </p:nvPr>
        </p:nvGraphicFramePr>
        <p:xfrm>
          <a:off x="1691680" y="1875528"/>
          <a:ext cx="6048672" cy="22698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4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4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spc="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Operator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spc="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Meaning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253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AND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24093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 marR="121285" indent="-635">
                        <a:lnSpc>
                          <a:spcPct val="106900"/>
                        </a:lnSpc>
                        <a:spcBef>
                          <a:spcPts val="1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Returns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1500" spc="-5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if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i="1" dirty="0">
                          <a:latin typeface="Arial"/>
                          <a:cs typeface="Arial"/>
                        </a:rPr>
                        <a:t>both</a:t>
                      </a:r>
                      <a:r>
                        <a:rPr sz="1500" i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component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conditions </a:t>
                      </a:r>
                      <a:r>
                        <a:rPr sz="1500" spc="-4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are true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120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582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OR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2353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 marR="108585" indent="-635">
                        <a:lnSpc>
                          <a:spcPct val="106900"/>
                        </a:lnSpc>
                        <a:spcBef>
                          <a:spcPts val="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Returns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1500" spc="-5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if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i="1" dirty="0">
                          <a:latin typeface="Arial"/>
                          <a:cs typeface="Arial"/>
                        </a:rPr>
                        <a:t>either</a:t>
                      </a:r>
                      <a:r>
                        <a:rPr sz="1500" i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component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condition </a:t>
                      </a:r>
                      <a:r>
                        <a:rPr sz="1500" spc="-4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is true</a:t>
                      </a:r>
                    </a:p>
                  </a:txBody>
                  <a:tcPr marL="0" marR="0" marT="1064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698"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NOT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24093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Returns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1500" spc="-5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if the condition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false</a:t>
                      </a:r>
                    </a:p>
                  </a:txBody>
                  <a:tcPr marL="0" marR="0" marT="45943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0375" y="1556792"/>
            <a:ext cx="7059706" cy="1122229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57149" rIns="0" bIns="0" rtlCol="0">
            <a:spAutoFit/>
          </a:bodyPr>
          <a:lstStyle/>
          <a:p>
            <a:pPr marL="103099" marR="988412">
              <a:lnSpc>
                <a:spcPct val="101499"/>
              </a:lnSpc>
              <a:spcBef>
                <a:spcPts val="449"/>
              </a:spcBef>
              <a:tabLst>
                <a:tab pos="1030436" algn="l"/>
              </a:tabLst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employee_id,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last_name,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job_id,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salary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 dirty="0">
              <a:latin typeface="Courier New"/>
              <a:cs typeface="Courier New"/>
            </a:endParaRPr>
          </a:p>
          <a:p>
            <a:pPr marL="103099">
              <a:spcBef>
                <a:spcPts val="35"/>
              </a:spcBef>
            </a:pPr>
            <a:r>
              <a:rPr sz="1721" b="1" spc="4" dirty="0">
                <a:latin typeface="Courier New"/>
                <a:cs typeface="Courier New"/>
              </a:rPr>
              <a:t>WHERE</a:t>
            </a:r>
            <a:endParaRPr sz="1721" dirty="0">
              <a:latin typeface="Courier New"/>
              <a:cs typeface="Courier New"/>
            </a:endParaRPr>
          </a:p>
          <a:p>
            <a:pPr marL="103099">
              <a:spcBef>
                <a:spcPts val="31"/>
              </a:spcBef>
              <a:tabLst>
                <a:tab pos="3679648" algn="l"/>
              </a:tabLst>
            </a:pPr>
            <a:r>
              <a:rPr sz="1721" b="1" spc="9" dirty="0">
                <a:latin typeface="Courier New"/>
                <a:cs typeface="Courier New"/>
              </a:rPr>
              <a:t>AND	</a:t>
            </a:r>
            <a:r>
              <a:rPr sz="1721" b="1" spc="13" dirty="0">
                <a:latin typeface="Courier New"/>
                <a:cs typeface="Courier New"/>
              </a:rPr>
              <a:t>;</a:t>
            </a:r>
            <a:endParaRPr sz="1721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7544" y="105346"/>
            <a:ext cx="7992888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AND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spc="4" dirty="0"/>
              <a:t>Operator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6364" y="908720"/>
            <a:ext cx="6640045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2118" spc="9" dirty="0">
                <a:latin typeface="Courier New"/>
                <a:cs typeface="Courier New"/>
              </a:rPr>
              <a:t>AND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requires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both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component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conditions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true:</a:t>
            </a:r>
            <a:endParaRPr sz="2118" dirty="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09201" y="3386790"/>
            <a:ext cx="4084544" cy="690282"/>
            <a:chOff x="991361" y="3956303"/>
            <a:chExt cx="4629150" cy="7823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077" y="3970019"/>
              <a:ext cx="4601717" cy="7543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98219" y="3963161"/>
              <a:ext cx="4615815" cy="768350"/>
            </a:xfrm>
            <a:custGeom>
              <a:avLst/>
              <a:gdLst/>
              <a:ahLst/>
              <a:cxnLst/>
              <a:rect l="l" t="t" r="r" b="b"/>
              <a:pathLst>
                <a:path w="4615815" h="768350">
                  <a:moveTo>
                    <a:pt x="4615434" y="768096"/>
                  </a:moveTo>
                  <a:lnTo>
                    <a:pt x="4615434" y="0"/>
                  </a:lnTo>
                  <a:lnTo>
                    <a:pt x="0" y="0"/>
                  </a:lnTo>
                  <a:lnTo>
                    <a:pt x="0" y="768096"/>
                  </a:lnTo>
                  <a:lnTo>
                    <a:pt x="4615434" y="76809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1955202" y="2132856"/>
            <a:ext cx="2584637" cy="508473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5558">
              <a:lnSpc>
                <a:spcPts val="1853"/>
              </a:lnSpc>
            </a:pPr>
            <a:r>
              <a:rPr sz="1721" b="1" spc="4" dirty="0">
                <a:latin typeface="Courier New"/>
                <a:cs typeface="Courier New"/>
              </a:rPr>
              <a:t>salary</a:t>
            </a:r>
            <a:r>
              <a:rPr sz="1721" b="1" spc="-18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&gt;=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10000</a:t>
            </a:r>
            <a:endParaRPr sz="1721" dirty="0">
              <a:latin typeface="Courier New"/>
              <a:cs typeface="Courier New"/>
            </a:endParaRPr>
          </a:p>
          <a:p>
            <a:pPr marL="65558">
              <a:spcBef>
                <a:spcPts val="31"/>
              </a:spcBef>
            </a:pPr>
            <a:r>
              <a:rPr sz="1721" b="1" spc="4" dirty="0">
                <a:latin typeface="Courier New"/>
                <a:cs typeface="Courier New"/>
              </a:rPr>
              <a:t>job_id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LIKE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'%MAN%'</a:t>
            </a:r>
            <a:endParaRPr sz="172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0375" y="1484784"/>
            <a:ext cx="7059706" cy="1122229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57149" rIns="0" bIns="0" rtlCol="0">
            <a:spAutoFit/>
          </a:bodyPr>
          <a:lstStyle/>
          <a:p>
            <a:pPr marL="103099" marR="988412">
              <a:lnSpc>
                <a:spcPct val="101499"/>
              </a:lnSpc>
              <a:spcBef>
                <a:spcPts val="449"/>
              </a:spcBef>
              <a:tabLst>
                <a:tab pos="1030436" algn="l"/>
              </a:tabLst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employee_id,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last_name,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job_id,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salary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 dirty="0">
              <a:latin typeface="Courier New"/>
              <a:cs typeface="Courier New"/>
            </a:endParaRPr>
          </a:p>
          <a:p>
            <a:pPr marL="103099">
              <a:spcBef>
                <a:spcPts val="35"/>
              </a:spcBef>
            </a:pPr>
            <a:r>
              <a:rPr sz="1721" b="1" spc="4" dirty="0">
                <a:latin typeface="Courier New"/>
                <a:cs typeface="Courier New"/>
              </a:rPr>
              <a:t>WHERE</a:t>
            </a:r>
            <a:endParaRPr sz="1721" dirty="0">
              <a:latin typeface="Courier New"/>
              <a:cs typeface="Courier New"/>
            </a:endParaRPr>
          </a:p>
          <a:p>
            <a:pPr marL="103099">
              <a:spcBef>
                <a:spcPts val="31"/>
              </a:spcBef>
              <a:tabLst>
                <a:tab pos="3679648" algn="l"/>
              </a:tabLst>
            </a:pPr>
            <a:r>
              <a:rPr sz="1721" b="1" spc="9" dirty="0">
                <a:latin typeface="Courier New"/>
                <a:cs typeface="Courier New"/>
              </a:rPr>
              <a:t>OR	</a:t>
            </a:r>
            <a:r>
              <a:rPr sz="1721" b="1" spc="13" dirty="0">
                <a:latin typeface="Courier New"/>
                <a:cs typeface="Courier New"/>
              </a:rPr>
              <a:t>;</a:t>
            </a:r>
            <a:endParaRPr sz="1721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3528" y="188640"/>
            <a:ext cx="8136904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OR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spc="4" dirty="0"/>
              <a:t>Operator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6365" y="929825"/>
            <a:ext cx="6039410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2118" spc="9" dirty="0">
                <a:latin typeface="Courier New"/>
                <a:cs typeface="Courier New"/>
              </a:rPr>
              <a:t>OR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requires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either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component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condition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true:</a:t>
            </a:r>
            <a:endParaRPr sz="2118" dirty="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09201" y="4154969"/>
            <a:ext cx="4084544" cy="2010335"/>
            <a:chOff x="991361" y="3956303"/>
            <a:chExt cx="4629150" cy="22783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077" y="3970019"/>
              <a:ext cx="4601717" cy="22509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98219" y="3963161"/>
              <a:ext cx="4615815" cy="2265045"/>
            </a:xfrm>
            <a:custGeom>
              <a:avLst/>
              <a:gdLst/>
              <a:ahLst/>
              <a:cxnLst/>
              <a:rect l="l" t="t" r="r" b="b"/>
              <a:pathLst>
                <a:path w="4615815" h="2265045">
                  <a:moveTo>
                    <a:pt x="4615434" y="2264664"/>
                  </a:moveTo>
                  <a:lnTo>
                    <a:pt x="4615434" y="0"/>
                  </a:lnTo>
                  <a:lnTo>
                    <a:pt x="0" y="0"/>
                  </a:lnTo>
                  <a:lnTo>
                    <a:pt x="0" y="2264664"/>
                  </a:lnTo>
                  <a:lnTo>
                    <a:pt x="4615434" y="2264664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1907704" y="2069255"/>
            <a:ext cx="2619375" cy="495649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531" marR="10646">
              <a:lnSpc>
                <a:spcPts val="1818"/>
              </a:lnSpc>
            </a:pPr>
            <a:r>
              <a:rPr sz="1721" b="1" spc="4" dirty="0">
                <a:latin typeface="Courier New"/>
                <a:cs typeface="Courier New"/>
              </a:rPr>
              <a:t>salary</a:t>
            </a:r>
            <a:r>
              <a:rPr sz="1721" b="1" spc="-18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&gt;=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10000</a:t>
            </a:r>
            <a:endParaRPr sz="1721" dirty="0">
              <a:latin typeface="Courier New"/>
              <a:cs typeface="Courier New"/>
            </a:endParaRPr>
          </a:p>
          <a:p>
            <a:pPr marL="88531">
              <a:spcBef>
                <a:spcPts val="31"/>
              </a:spcBef>
            </a:pPr>
            <a:r>
              <a:rPr sz="1721" b="1" spc="4" dirty="0">
                <a:latin typeface="Courier New"/>
                <a:cs typeface="Courier New"/>
              </a:rPr>
              <a:t>job_id</a:t>
            </a:r>
            <a:r>
              <a:rPr sz="1721" b="1" spc="-18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LIKE</a:t>
            </a:r>
            <a:r>
              <a:rPr sz="1721" b="1" spc="-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'%MAN%'</a:t>
            </a:r>
            <a:endParaRPr sz="172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6367" y="1845721"/>
            <a:ext cx="7087721" cy="1262903"/>
            <a:chOff x="954150" y="2091817"/>
            <a:chExt cx="8032750" cy="1431290"/>
          </a:xfrm>
        </p:grpSpPr>
        <p:sp>
          <p:nvSpPr>
            <p:cNvPr id="3" name="object 3"/>
            <p:cNvSpPr/>
            <p:nvPr/>
          </p:nvSpPr>
          <p:spPr>
            <a:xfrm>
              <a:off x="970025" y="2107692"/>
              <a:ext cx="8001000" cy="1399540"/>
            </a:xfrm>
            <a:custGeom>
              <a:avLst/>
              <a:gdLst/>
              <a:ahLst/>
              <a:cxnLst/>
              <a:rect l="l" t="t" r="r" b="b"/>
              <a:pathLst>
                <a:path w="8001000" h="1399539">
                  <a:moveTo>
                    <a:pt x="8001000" y="1399032"/>
                  </a:moveTo>
                  <a:lnTo>
                    <a:pt x="8001000" y="0"/>
                  </a:lnTo>
                  <a:lnTo>
                    <a:pt x="0" y="0"/>
                  </a:lnTo>
                  <a:lnTo>
                    <a:pt x="0" y="1399032"/>
                  </a:lnTo>
                  <a:lnTo>
                    <a:pt x="8001000" y="139903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970025" y="2107692"/>
              <a:ext cx="8001000" cy="1399540"/>
            </a:xfrm>
            <a:custGeom>
              <a:avLst/>
              <a:gdLst/>
              <a:ahLst/>
              <a:cxnLst/>
              <a:rect l="l" t="t" r="r" b="b"/>
              <a:pathLst>
                <a:path w="8001000" h="1399539">
                  <a:moveTo>
                    <a:pt x="8001000" y="1399032"/>
                  </a:moveTo>
                  <a:lnTo>
                    <a:pt x="8001000" y="0"/>
                  </a:lnTo>
                  <a:lnTo>
                    <a:pt x="0" y="0"/>
                  </a:lnTo>
                  <a:lnTo>
                    <a:pt x="0" y="1399032"/>
                  </a:lnTo>
                  <a:lnTo>
                    <a:pt x="8001000" y="139903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93918" y="1906345"/>
            <a:ext cx="3190315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-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last_name,</a:t>
            </a:r>
            <a:r>
              <a:rPr sz="1721" b="1" spc="-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job_id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3919" y="2172596"/>
            <a:ext cx="674034" cy="5498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4483">
              <a:lnSpc>
                <a:spcPct val="101800"/>
              </a:lnSpc>
              <a:spcBef>
                <a:spcPts val="75"/>
              </a:spcBef>
            </a:pPr>
            <a:r>
              <a:rPr sz="1721" b="1" spc="4" dirty="0">
                <a:latin typeface="Courier New"/>
                <a:cs typeface="Courier New"/>
              </a:rPr>
              <a:t>FROM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WHERE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1096" y="2172596"/>
            <a:ext cx="5575487" cy="8147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4376130">
              <a:lnSpc>
                <a:spcPct val="101800"/>
              </a:lnSpc>
              <a:spcBef>
                <a:spcPts val="75"/>
              </a:spcBef>
            </a:pPr>
            <a:r>
              <a:rPr sz="1721" b="1" spc="4" dirty="0">
                <a:latin typeface="Courier New"/>
                <a:cs typeface="Courier New"/>
              </a:rPr>
              <a:t>employees  job_id</a:t>
            </a:r>
            <a:endParaRPr sz="1721">
              <a:latin typeface="Courier New"/>
              <a:cs typeface="Courier New"/>
            </a:endParaRPr>
          </a:p>
          <a:p>
            <a:pPr>
              <a:spcBef>
                <a:spcPts val="31"/>
              </a:spcBef>
            </a:pPr>
            <a:r>
              <a:rPr sz="1721" b="1" spc="9" dirty="0">
                <a:latin typeface="Courier New"/>
                <a:cs typeface="Courier New"/>
              </a:rPr>
              <a:t>NOT IN </a:t>
            </a:r>
            <a:r>
              <a:rPr sz="1721" b="1" spc="4" dirty="0">
                <a:latin typeface="Courier New"/>
                <a:cs typeface="Courier New"/>
              </a:rPr>
              <a:t>('IT_PROG',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'ST_CLERK',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'SA_REP')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0799" y="105346"/>
            <a:ext cx="7459281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NOT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spc="4" dirty="0"/>
              <a:t>Operator</a:t>
            </a:r>
          </a:p>
        </p:txBody>
      </p:sp>
      <p:sp>
        <p:nvSpPr>
          <p:cNvPr id="9" name="object 9"/>
          <p:cNvSpPr/>
          <p:nvPr/>
        </p:nvSpPr>
        <p:spPr>
          <a:xfrm>
            <a:off x="1928980" y="2473587"/>
            <a:ext cx="5363135" cy="577663"/>
          </a:xfrm>
          <a:custGeom>
            <a:avLst/>
            <a:gdLst/>
            <a:ahLst/>
            <a:cxnLst/>
            <a:rect l="l" t="t" r="r" b="b"/>
            <a:pathLst>
              <a:path w="6078220" h="654685">
                <a:moveTo>
                  <a:pt x="6077712" y="654557"/>
                </a:moveTo>
                <a:lnTo>
                  <a:pt x="6077712" y="0"/>
                </a:lnTo>
                <a:lnTo>
                  <a:pt x="0" y="0"/>
                </a:lnTo>
                <a:lnTo>
                  <a:pt x="0" y="654558"/>
                </a:lnTo>
                <a:lnTo>
                  <a:pt x="6077712" y="654557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10" name="object 10"/>
          <p:cNvGrpSpPr/>
          <p:nvPr/>
        </p:nvGrpSpPr>
        <p:grpSpPr>
          <a:xfrm>
            <a:off x="1009201" y="3342939"/>
            <a:ext cx="2455209" cy="2465294"/>
            <a:chOff x="991361" y="3788664"/>
            <a:chExt cx="2782570" cy="27940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077" y="3802380"/>
              <a:ext cx="2754629" cy="27660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98219" y="3795522"/>
              <a:ext cx="2768600" cy="2780030"/>
            </a:xfrm>
            <a:custGeom>
              <a:avLst/>
              <a:gdLst/>
              <a:ahLst/>
              <a:cxnLst/>
              <a:rect l="l" t="t" r="r" b="b"/>
              <a:pathLst>
                <a:path w="2768600" h="2780029">
                  <a:moveTo>
                    <a:pt x="2768346" y="2779776"/>
                  </a:moveTo>
                  <a:lnTo>
                    <a:pt x="2768345" y="0"/>
                  </a:lnTo>
                  <a:lnTo>
                    <a:pt x="0" y="0"/>
                  </a:lnTo>
                  <a:lnTo>
                    <a:pt x="0" y="2779776"/>
                  </a:lnTo>
                  <a:lnTo>
                    <a:pt x="2768346" y="277977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05346"/>
            <a:ext cx="3179669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Rules</a:t>
            </a:r>
            <a:r>
              <a:rPr spc="-31" dirty="0"/>
              <a:t> </a:t>
            </a:r>
            <a:r>
              <a:rPr spc="4" dirty="0"/>
              <a:t>of</a:t>
            </a:r>
            <a:r>
              <a:rPr spc="-26" dirty="0"/>
              <a:t> </a:t>
            </a:r>
            <a:r>
              <a:rPr spc="4" dirty="0"/>
              <a:t>Precedence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2602" y="5684295"/>
            <a:ext cx="6123454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13" dirty="0">
                <a:latin typeface="Arial"/>
                <a:cs typeface="Arial"/>
              </a:rPr>
              <a:t>You</a:t>
            </a:r>
            <a:r>
              <a:rPr sz="1721" b="1" spc="-4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can</a:t>
            </a:r>
            <a:r>
              <a:rPr sz="1721" b="1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use</a:t>
            </a:r>
            <a:r>
              <a:rPr sz="1721" b="1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parentheses</a:t>
            </a:r>
            <a:r>
              <a:rPr sz="1721" b="1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to</a:t>
            </a:r>
            <a:r>
              <a:rPr sz="1721" b="1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override</a:t>
            </a:r>
            <a:r>
              <a:rPr sz="1721" b="1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rules</a:t>
            </a:r>
            <a:r>
              <a:rPr sz="1721" b="1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of</a:t>
            </a:r>
            <a:r>
              <a:rPr sz="1721" b="1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precedence.</a:t>
            </a:r>
            <a:endParaRPr sz="1721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70822" y="1835188"/>
          <a:ext cx="5325596" cy="3678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8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001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spc="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Operator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spc="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Meaning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071">
                <a:tc>
                  <a:txBody>
                    <a:bodyPr/>
                    <a:lstStyle/>
                    <a:p>
                      <a:pPr marL="17589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901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Arithmetic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operators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901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10">
                <a:tc>
                  <a:txBody>
                    <a:bodyPr/>
                    <a:lstStyle/>
                    <a:p>
                      <a:pPr marL="17589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2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202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Concatenation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operator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202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17589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3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901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Comparison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conditions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901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17589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901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500" spc="-6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[NOT]</a:t>
                      </a:r>
                      <a:r>
                        <a:rPr sz="1500" spc="-6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NUL</a:t>
                      </a:r>
                      <a:r>
                        <a:rPr sz="1500" spc="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5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LIKE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5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[NOT]</a:t>
                      </a:r>
                      <a:r>
                        <a:rPr sz="1500" spc="-6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IN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268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17589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[NOT]</a:t>
                      </a:r>
                      <a:r>
                        <a:rPr sz="1500" spc="-5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BETWEEN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2745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17589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202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equal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to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202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002">
                <a:tc>
                  <a:txBody>
                    <a:bodyPr/>
                    <a:lstStyle/>
                    <a:p>
                      <a:pPr marL="17589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1500" spc="-5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logica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condition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2745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117">
                <a:tc>
                  <a:txBody>
                    <a:bodyPr/>
                    <a:lstStyle/>
                    <a:p>
                      <a:pPr marL="17589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8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795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500" spc="-5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logica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condition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2753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8118">
                <a:tc>
                  <a:txBody>
                    <a:bodyPr/>
                    <a:lstStyle/>
                    <a:p>
                      <a:pPr marL="17589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9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795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1500" spc="-5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logica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condition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2753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105346"/>
            <a:ext cx="2448272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4" y="1500244"/>
            <a:ext cx="7878083" cy="215127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30889">
              <a:lnSpc>
                <a:spcPct val="100800"/>
              </a:lnSpc>
              <a:spcBef>
                <a:spcPts val="84"/>
              </a:spcBef>
            </a:pPr>
            <a:r>
              <a:rPr sz="2118" spc="4" dirty="0">
                <a:latin typeface="Arial MT"/>
                <a:cs typeface="Arial MT"/>
              </a:rPr>
              <a:t>After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completing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lesson,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you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should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able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following: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Limit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rows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are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retrieved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query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Sort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rows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are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retrieved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query</a:t>
            </a:r>
            <a:endParaRPr sz="2118" dirty="0">
              <a:latin typeface="Arial MT"/>
              <a:cs typeface="Arial MT"/>
            </a:endParaRPr>
          </a:p>
          <a:p>
            <a:pPr marL="568729" marR="4483" indent="-447139">
              <a:lnSpc>
                <a:spcPct val="100600"/>
              </a:lnSpc>
              <a:spcBef>
                <a:spcPts val="512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9" dirty="0">
                <a:latin typeface="Arial MT"/>
                <a:cs typeface="Arial MT"/>
              </a:rPr>
              <a:t>Use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ampersand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substitution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restrict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sort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output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at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run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time</a:t>
            </a: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552" y="116632"/>
            <a:ext cx="7344816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ORDER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B</a:t>
            </a:r>
            <a:r>
              <a:rPr spc="4" dirty="0">
                <a:latin typeface="Courier New"/>
                <a:cs typeface="Courier New"/>
              </a:rPr>
              <a:t>Y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spc="4" dirty="0"/>
              <a:t>Clause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2" y="835461"/>
            <a:ext cx="7911161" cy="1873459"/>
          </a:xfrm>
          <a:prstGeom prst="rect">
            <a:avLst/>
          </a:prstGeom>
        </p:spPr>
        <p:txBody>
          <a:bodyPr vert="horz" wrap="square" lIns="0" tIns="79562" rIns="0" bIns="0" rtlCol="0">
            <a:spAutoFit/>
          </a:bodyPr>
          <a:lstStyle/>
          <a:p>
            <a:pPr marL="457785" indent="-447139">
              <a:spcBef>
                <a:spcPts val="627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Sort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retrieved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rows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with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ORDER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BY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clause:</a:t>
            </a:r>
            <a:endParaRPr sz="2118" dirty="0">
              <a:latin typeface="Arial MT"/>
              <a:cs typeface="Arial MT"/>
            </a:endParaRPr>
          </a:p>
          <a:p>
            <a:pPr marL="890915" lvl="1" indent="-322186">
              <a:spcBef>
                <a:spcPts val="485"/>
              </a:spcBef>
              <a:buClr>
                <a:srgbClr val="FF0000"/>
              </a:buClr>
              <a:buFont typeface="Arial MT"/>
              <a:buChar char="–"/>
              <a:tabLst>
                <a:tab pos="890915" algn="l"/>
                <a:tab pos="891475" algn="l"/>
              </a:tabLst>
            </a:pPr>
            <a:r>
              <a:rPr sz="1941" spc="-4" dirty="0">
                <a:latin typeface="Courier New"/>
                <a:cs typeface="Courier New"/>
              </a:rPr>
              <a:t>ASC</a:t>
            </a:r>
            <a:r>
              <a:rPr sz="1941" spc="-4" dirty="0">
                <a:latin typeface="Arial MT"/>
                <a:cs typeface="Arial MT"/>
              </a:rPr>
              <a:t>:</a:t>
            </a:r>
            <a:r>
              <a:rPr sz="1941" spc="-26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Ascending</a:t>
            </a:r>
            <a:r>
              <a:rPr sz="1941" spc="-22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order,</a:t>
            </a:r>
            <a:r>
              <a:rPr sz="1941" spc="-22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default</a:t>
            </a:r>
            <a:endParaRPr sz="1941" dirty="0">
              <a:latin typeface="Arial MT"/>
              <a:cs typeface="Arial MT"/>
            </a:endParaRPr>
          </a:p>
          <a:p>
            <a:pPr marL="890915" lvl="1" indent="-322186">
              <a:spcBef>
                <a:spcPts val="468"/>
              </a:spcBef>
              <a:buClr>
                <a:srgbClr val="FF0000"/>
              </a:buClr>
              <a:buFont typeface="Arial MT"/>
              <a:buChar char="–"/>
              <a:tabLst>
                <a:tab pos="890915" algn="l"/>
                <a:tab pos="891475" algn="l"/>
              </a:tabLst>
            </a:pPr>
            <a:r>
              <a:rPr sz="1941" spc="-4" dirty="0">
                <a:latin typeface="Courier New"/>
                <a:cs typeface="Courier New"/>
              </a:rPr>
              <a:t>DESC</a:t>
            </a:r>
            <a:r>
              <a:rPr sz="1941" spc="-4" dirty="0">
                <a:latin typeface="Arial MT"/>
                <a:cs typeface="Arial MT"/>
              </a:rPr>
              <a:t>:</a:t>
            </a:r>
            <a:r>
              <a:rPr sz="1941" spc="-26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Descending</a:t>
            </a:r>
            <a:r>
              <a:rPr sz="1941" spc="-26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order</a:t>
            </a:r>
            <a:endParaRPr sz="1941" dirty="0">
              <a:latin typeface="Arial MT"/>
              <a:cs typeface="Arial MT"/>
            </a:endParaRPr>
          </a:p>
          <a:p>
            <a:pPr marL="457785" indent="-447139">
              <a:spcBef>
                <a:spcPts val="499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ORDE</a:t>
            </a:r>
            <a:r>
              <a:rPr sz="2118" spc="9" dirty="0">
                <a:latin typeface="Courier New"/>
                <a:cs typeface="Courier New"/>
              </a:rPr>
              <a:t>R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B</a:t>
            </a:r>
            <a:r>
              <a:rPr sz="2118" spc="9" dirty="0">
                <a:latin typeface="Courier New"/>
                <a:cs typeface="Courier New"/>
              </a:rPr>
              <a:t>Y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 </a:t>
            </a:r>
            <a:r>
              <a:rPr sz="2118" spc="9" dirty="0">
                <a:latin typeface="Arial MT"/>
                <a:cs typeface="Arial MT"/>
              </a:rPr>
              <a:t>comes</a:t>
            </a:r>
            <a:r>
              <a:rPr sz="2118" spc="4" dirty="0">
                <a:latin typeface="Arial MT"/>
                <a:cs typeface="Arial MT"/>
              </a:rPr>
              <a:t> last in the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SELECT</a:t>
            </a:r>
            <a:endParaRPr sz="2118" dirty="0">
              <a:latin typeface="Courier New"/>
              <a:cs typeface="Courier New"/>
            </a:endParaRPr>
          </a:p>
          <a:p>
            <a:pPr marL="457785">
              <a:spcBef>
                <a:spcPts val="176"/>
              </a:spcBef>
            </a:pPr>
            <a:r>
              <a:rPr sz="2118" spc="4" dirty="0">
                <a:latin typeface="Arial MT"/>
                <a:cs typeface="Arial MT"/>
              </a:rPr>
              <a:t>statement:</a:t>
            </a:r>
            <a:endParaRPr sz="2118" dirty="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452941"/>
              </p:ext>
            </p:extLst>
          </p:nvPr>
        </p:nvGraphicFramePr>
        <p:xfrm>
          <a:off x="683568" y="3012538"/>
          <a:ext cx="7848872" cy="899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4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944">
                <a:tc gridSpan="2">
                  <a:txBody>
                    <a:bodyPr/>
                    <a:lstStyle/>
                    <a:p>
                      <a:pPr marL="116839" marR="69215">
                        <a:lnSpc>
                          <a:spcPct val="101499"/>
                        </a:lnSpc>
                        <a:spcBef>
                          <a:spcPts val="10"/>
                        </a:spcBef>
                        <a:tabLst>
                          <a:tab pos="1468120" algn="l"/>
                        </a:tabLst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SELECT	last_name,</a:t>
                      </a:r>
                      <a:r>
                        <a:rPr sz="1700" b="1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job_id,</a:t>
                      </a:r>
                      <a:r>
                        <a:rPr sz="1700" b="1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department_id,</a:t>
                      </a:r>
                      <a:r>
                        <a:rPr sz="1700" b="1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hire_date </a:t>
                      </a:r>
                      <a:r>
                        <a:rPr sz="1700" b="1" spc="-11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10" dirty="0">
                          <a:latin typeface="Courier New"/>
                          <a:cs typeface="Courier New"/>
                        </a:rPr>
                        <a:t>FROM	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employees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1121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962">
                <a:tc>
                  <a:txBody>
                    <a:bodyPr/>
                    <a:lstStyle/>
                    <a:p>
                      <a:pPr marL="116839">
                        <a:lnSpc>
                          <a:spcPts val="189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ORDER</a:t>
                      </a:r>
                      <a:r>
                        <a:rPr sz="17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10" dirty="0">
                          <a:latin typeface="Courier New"/>
                          <a:cs typeface="Courier New"/>
                        </a:rPr>
                        <a:t>BY</a:t>
                      </a:r>
                      <a:r>
                        <a:rPr sz="17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hire_date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53975">
                      <a:solidFill>
                        <a:srgbClr val="FF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895"/>
                        </a:lnSpc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;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51112" y="5861796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83160" y="4452321"/>
            <a:ext cx="4695265" cy="1577788"/>
            <a:chOff x="1075182" y="5045964"/>
            <a:chExt cx="5321300" cy="17881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8898" y="5059680"/>
              <a:ext cx="5293614" cy="17602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82040" y="5052822"/>
              <a:ext cx="5307330" cy="1774189"/>
            </a:xfrm>
            <a:custGeom>
              <a:avLst/>
              <a:gdLst/>
              <a:ahLst/>
              <a:cxnLst/>
              <a:rect l="l" t="t" r="r" b="b"/>
              <a:pathLst>
                <a:path w="5307330" h="1774190">
                  <a:moveTo>
                    <a:pt x="5307330" y="1773936"/>
                  </a:moveTo>
                  <a:lnTo>
                    <a:pt x="5307330" y="0"/>
                  </a:lnTo>
                  <a:lnTo>
                    <a:pt x="0" y="0"/>
                  </a:lnTo>
                  <a:lnTo>
                    <a:pt x="0" y="1773936"/>
                  </a:lnTo>
                  <a:lnTo>
                    <a:pt x="5307330" y="177393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576" y="116632"/>
            <a:ext cx="4134991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Sorting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4" y="1500244"/>
            <a:ext cx="3864349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457785" indent="-447139">
              <a:spcBef>
                <a:spcPts val="101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Sorting</a:t>
            </a:r>
            <a:r>
              <a:rPr sz="2118" spc="-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descending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order:</a:t>
            </a:r>
            <a:endParaRPr sz="211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303" y="2995553"/>
            <a:ext cx="3350559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457785" indent="-447139">
              <a:spcBef>
                <a:spcPts val="101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Sorting</a:t>
            </a:r>
            <a:r>
              <a:rPr sz="2118" spc="-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by</a:t>
            </a:r>
            <a:r>
              <a:rPr sz="2118" spc="-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column</a:t>
            </a:r>
            <a:r>
              <a:rPr sz="2118" spc="-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alias:</a:t>
            </a:r>
            <a:endParaRPr sz="2118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76368" y="2018516"/>
            <a:ext cx="7098926" cy="881903"/>
            <a:chOff x="954150" y="2287651"/>
            <a:chExt cx="8045450" cy="999490"/>
          </a:xfrm>
        </p:grpSpPr>
        <p:sp>
          <p:nvSpPr>
            <p:cNvPr id="6" name="object 6"/>
            <p:cNvSpPr/>
            <p:nvPr/>
          </p:nvSpPr>
          <p:spPr>
            <a:xfrm>
              <a:off x="970025" y="2303526"/>
              <a:ext cx="8013700" cy="967740"/>
            </a:xfrm>
            <a:custGeom>
              <a:avLst/>
              <a:gdLst/>
              <a:ahLst/>
              <a:cxnLst/>
              <a:rect l="l" t="t" r="r" b="b"/>
              <a:pathLst>
                <a:path w="8013700" h="967739">
                  <a:moveTo>
                    <a:pt x="8013192" y="967739"/>
                  </a:moveTo>
                  <a:lnTo>
                    <a:pt x="8013192" y="0"/>
                  </a:lnTo>
                  <a:lnTo>
                    <a:pt x="0" y="0"/>
                  </a:lnTo>
                  <a:lnTo>
                    <a:pt x="0" y="967740"/>
                  </a:lnTo>
                  <a:lnTo>
                    <a:pt x="8013192" y="96773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970025" y="2303526"/>
              <a:ext cx="8013700" cy="967740"/>
            </a:xfrm>
            <a:custGeom>
              <a:avLst/>
              <a:gdLst/>
              <a:ahLst/>
              <a:cxnLst/>
              <a:rect l="l" t="t" r="r" b="b"/>
              <a:pathLst>
                <a:path w="8013700" h="967739">
                  <a:moveTo>
                    <a:pt x="8013192" y="967739"/>
                  </a:moveTo>
                  <a:lnTo>
                    <a:pt x="8013192" y="0"/>
                  </a:lnTo>
                  <a:lnTo>
                    <a:pt x="0" y="0"/>
                  </a:lnTo>
                  <a:lnTo>
                    <a:pt x="0" y="967740"/>
                  </a:lnTo>
                  <a:lnTo>
                    <a:pt x="8013192" y="967739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93919" y="2023334"/>
            <a:ext cx="806263" cy="54564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R="4483">
              <a:lnSpc>
                <a:spcPct val="101499"/>
              </a:lnSpc>
              <a:spcBef>
                <a:spcPts val="84"/>
              </a:spcBef>
            </a:pPr>
            <a:r>
              <a:rPr sz="1721" b="1" spc="4" dirty="0">
                <a:latin typeface="Courier New"/>
                <a:cs typeface="Courier New"/>
              </a:rPr>
              <a:t>SELECT  FROM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060" y="2023334"/>
            <a:ext cx="5707156" cy="54564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R="4483">
              <a:lnSpc>
                <a:spcPct val="101499"/>
              </a:lnSpc>
              <a:spcBef>
                <a:spcPts val="84"/>
              </a:spcBef>
            </a:pPr>
            <a:r>
              <a:rPr sz="1721" b="1" spc="4" dirty="0">
                <a:latin typeface="Courier New"/>
                <a:cs typeface="Courier New"/>
              </a:rPr>
              <a:t>last_name,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job_id,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department_id,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hire_date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3918" y="2556503"/>
            <a:ext cx="2395818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ORDER</a:t>
            </a:r>
            <a:r>
              <a:rPr sz="1721" b="1" spc="-18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BY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hire_date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3214" y="2569060"/>
            <a:ext cx="661147" cy="266514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1681" rIns="0" bIns="0" rtlCol="0">
            <a:spAutoFit/>
          </a:bodyPr>
          <a:lstStyle/>
          <a:p>
            <a:pPr marL="77325">
              <a:spcBef>
                <a:spcPts val="13"/>
              </a:spcBef>
            </a:pPr>
            <a:r>
              <a:rPr sz="1721" b="1" spc="4" dirty="0">
                <a:latin typeface="Courier New"/>
                <a:cs typeface="Courier New"/>
              </a:rPr>
              <a:t>DESC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2964" y="2556503"/>
            <a:ext cx="144556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13" dirty="0">
                <a:latin typeface="Courier New"/>
                <a:cs typeface="Courier New"/>
              </a:rPr>
              <a:t>;</a:t>
            </a:r>
            <a:endParaRPr sz="1721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76901" y="2328694"/>
            <a:ext cx="503704" cy="507066"/>
            <a:chOff x="8321420" y="2639186"/>
            <a:chExt cx="570865" cy="574675"/>
          </a:xfrm>
        </p:grpSpPr>
        <p:sp>
          <p:nvSpPr>
            <p:cNvPr id="14" name="object 14"/>
            <p:cNvSpPr/>
            <p:nvPr/>
          </p:nvSpPr>
          <p:spPr>
            <a:xfrm>
              <a:off x="8337041" y="2654807"/>
              <a:ext cx="539750" cy="543560"/>
            </a:xfrm>
            <a:custGeom>
              <a:avLst/>
              <a:gdLst/>
              <a:ahLst/>
              <a:cxnLst/>
              <a:rect l="l" t="t" r="r" b="b"/>
              <a:pathLst>
                <a:path w="539750" h="543560">
                  <a:moveTo>
                    <a:pt x="539496" y="271272"/>
                  </a:moveTo>
                  <a:lnTo>
                    <a:pt x="535137" y="222432"/>
                  </a:lnTo>
                  <a:lnTo>
                    <a:pt x="522575" y="176497"/>
                  </a:lnTo>
                  <a:lnTo>
                    <a:pt x="502581" y="134224"/>
                  </a:lnTo>
                  <a:lnTo>
                    <a:pt x="475927" y="96373"/>
                  </a:lnTo>
                  <a:lnTo>
                    <a:pt x="443383" y="63702"/>
                  </a:lnTo>
                  <a:lnTo>
                    <a:pt x="405722" y="36971"/>
                  </a:lnTo>
                  <a:lnTo>
                    <a:pt x="363715" y="16937"/>
                  </a:lnTo>
                  <a:lnTo>
                    <a:pt x="318133" y="4360"/>
                  </a:lnTo>
                  <a:lnTo>
                    <a:pt x="269748" y="0"/>
                  </a:lnTo>
                  <a:lnTo>
                    <a:pt x="221161" y="4360"/>
                  </a:lnTo>
                  <a:lnTo>
                    <a:pt x="175473" y="16937"/>
                  </a:lnTo>
                  <a:lnTo>
                    <a:pt x="133434" y="36971"/>
                  </a:lnTo>
                  <a:lnTo>
                    <a:pt x="95798" y="63702"/>
                  </a:lnTo>
                  <a:lnTo>
                    <a:pt x="63318" y="96373"/>
                  </a:lnTo>
                  <a:lnTo>
                    <a:pt x="36745" y="134224"/>
                  </a:lnTo>
                  <a:lnTo>
                    <a:pt x="16832" y="176497"/>
                  </a:lnTo>
                  <a:lnTo>
                    <a:pt x="4333" y="222432"/>
                  </a:lnTo>
                  <a:lnTo>
                    <a:pt x="0" y="271272"/>
                  </a:lnTo>
                  <a:lnTo>
                    <a:pt x="4333" y="320137"/>
                  </a:lnTo>
                  <a:lnTo>
                    <a:pt x="16832" y="366142"/>
                  </a:lnTo>
                  <a:lnTo>
                    <a:pt x="36745" y="408516"/>
                  </a:lnTo>
                  <a:lnTo>
                    <a:pt x="63318" y="446488"/>
                  </a:lnTo>
                  <a:lnTo>
                    <a:pt x="95798" y="479285"/>
                  </a:lnTo>
                  <a:lnTo>
                    <a:pt x="133434" y="506137"/>
                  </a:lnTo>
                  <a:lnTo>
                    <a:pt x="175473" y="526272"/>
                  </a:lnTo>
                  <a:lnTo>
                    <a:pt x="221161" y="538919"/>
                  </a:lnTo>
                  <a:lnTo>
                    <a:pt x="269748" y="543306"/>
                  </a:lnTo>
                  <a:lnTo>
                    <a:pt x="318133" y="538919"/>
                  </a:lnTo>
                  <a:lnTo>
                    <a:pt x="363715" y="526272"/>
                  </a:lnTo>
                  <a:lnTo>
                    <a:pt x="405722" y="506137"/>
                  </a:lnTo>
                  <a:lnTo>
                    <a:pt x="443383" y="479285"/>
                  </a:lnTo>
                  <a:lnTo>
                    <a:pt x="475927" y="446488"/>
                  </a:lnTo>
                  <a:lnTo>
                    <a:pt x="502581" y="408516"/>
                  </a:lnTo>
                  <a:lnTo>
                    <a:pt x="522575" y="366142"/>
                  </a:lnTo>
                  <a:lnTo>
                    <a:pt x="535137" y="320137"/>
                  </a:lnTo>
                  <a:lnTo>
                    <a:pt x="539496" y="271272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8337041" y="2654807"/>
              <a:ext cx="539750" cy="543560"/>
            </a:xfrm>
            <a:custGeom>
              <a:avLst/>
              <a:gdLst/>
              <a:ahLst/>
              <a:cxnLst/>
              <a:rect l="l" t="t" r="r" b="b"/>
              <a:pathLst>
                <a:path w="539750" h="543560">
                  <a:moveTo>
                    <a:pt x="539496" y="271272"/>
                  </a:moveTo>
                  <a:lnTo>
                    <a:pt x="535137" y="222432"/>
                  </a:lnTo>
                  <a:lnTo>
                    <a:pt x="522575" y="176497"/>
                  </a:lnTo>
                  <a:lnTo>
                    <a:pt x="502581" y="134224"/>
                  </a:lnTo>
                  <a:lnTo>
                    <a:pt x="475927" y="96373"/>
                  </a:lnTo>
                  <a:lnTo>
                    <a:pt x="443383" y="63702"/>
                  </a:lnTo>
                  <a:lnTo>
                    <a:pt x="405722" y="36971"/>
                  </a:lnTo>
                  <a:lnTo>
                    <a:pt x="363715" y="16937"/>
                  </a:lnTo>
                  <a:lnTo>
                    <a:pt x="318133" y="4360"/>
                  </a:lnTo>
                  <a:lnTo>
                    <a:pt x="269748" y="0"/>
                  </a:lnTo>
                  <a:lnTo>
                    <a:pt x="221161" y="4360"/>
                  </a:lnTo>
                  <a:lnTo>
                    <a:pt x="175473" y="16937"/>
                  </a:lnTo>
                  <a:lnTo>
                    <a:pt x="133434" y="36971"/>
                  </a:lnTo>
                  <a:lnTo>
                    <a:pt x="95798" y="63702"/>
                  </a:lnTo>
                  <a:lnTo>
                    <a:pt x="63318" y="96373"/>
                  </a:lnTo>
                  <a:lnTo>
                    <a:pt x="36745" y="134224"/>
                  </a:lnTo>
                  <a:lnTo>
                    <a:pt x="16832" y="176497"/>
                  </a:lnTo>
                  <a:lnTo>
                    <a:pt x="4333" y="222432"/>
                  </a:lnTo>
                  <a:lnTo>
                    <a:pt x="0" y="271272"/>
                  </a:lnTo>
                  <a:lnTo>
                    <a:pt x="4333" y="320137"/>
                  </a:lnTo>
                  <a:lnTo>
                    <a:pt x="16832" y="366142"/>
                  </a:lnTo>
                  <a:lnTo>
                    <a:pt x="36745" y="408516"/>
                  </a:lnTo>
                  <a:lnTo>
                    <a:pt x="63318" y="446488"/>
                  </a:lnTo>
                  <a:lnTo>
                    <a:pt x="95798" y="479285"/>
                  </a:lnTo>
                  <a:lnTo>
                    <a:pt x="133434" y="506137"/>
                  </a:lnTo>
                  <a:lnTo>
                    <a:pt x="175473" y="526272"/>
                  </a:lnTo>
                  <a:lnTo>
                    <a:pt x="221161" y="538919"/>
                  </a:lnTo>
                  <a:lnTo>
                    <a:pt x="269748" y="543306"/>
                  </a:lnTo>
                  <a:lnTo>
                    <a:pt x="318133" y="538919"/>
                  </a:lnTo>
                  <a:lnTo>
                    <a:pt x="363715" y="526272"/>
                  </a:lnTo>
                  <a:lnTo>
                    <a:pt x="405722" y="506137"/>
                  </a:lnTo>
                  <a:lnTo>
                    <a:pt x="443383" y="479285"/>
                  </a:lnTo>
                  <a:lnTo>
                    <a:pt x="475927" y="446488"/>
                  </a:lnTo>
                  <a:lnTo>
                    <a:pt x="502581" y="408516"/>
                  </a:lnTo>
                  <a:lnTo>
                    <a:pt x="522575" y="366142"/>
                  </a:lnTo>
                  <a:lnTo>
                    <a:pt x="535137" y="320137"/>
                  </a:lnTo>
                  <a:lnTo>
                    <a:pt x="539496" y="27127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645996" y="2379009"/>
            <a:ext cx="175932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1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76367" y="3493657"/>
            <a:ext cx="7087721" cy="881343"/>
            <a:chOff x="954150" y="3959478"/>
            <a:chExt cx="8032750" cy="998855"/>
          </a:xfrm>
        </p:grpSpPr>
        <p:sp>
          <p:nvSpPr>
            <p:cNvPr id="18" name="object 18"/>
            <p:cNvSpPr/>
            <p:nvPr/>
          </p:nvSpPr>
          <p:spPr>
            <a:xfrm>
              <a:off x="970025" y="3975353"/>
              <a:ext cx="8001000" cy="967105"/>
            </a:xfrm>
            <a:custGeom>
              <a:avLst/>
              <a:gdLst/>
              <a:ahLst/>
              <a:cxnLst/>
              <a:rect l="l" t="t" r="r" b="b"/>
              <a:pathLst>
                <a:path w="8001000" h="967104">
                  <a:moveTo>
                    <a:pt x="8001000" y="966977"/>
                  </a:moveTo>
                  <a:lnTo>
                    <a:pt x="8001000" y="0"/>
                  </a:lnTo>
                  <a:lnTo>
                    <a:pt x="0" y="0"/>
                  </a:lnTo>
                  <a:lnTo>
                    <a:pt x="0" y="966978"/>
                  </a:lnTo>
                  <a:lnTo>
                    <a:pt x="8001000" y="96697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970025" y="3975353"/>
              <a:ext cx="8001000" cy="967105"/>
            </a:xfrm>
            <a:custGeom>
              <a:avLst/>
              <a:gdLst/>
              <a:ahLst/>
              <a:cxnLst/>
              <a:rect l="l" t="t" r="r" b="b"/>
              <a:pathLst>
                <a:path w="8001000" h="967104">
                  <a:moveTo>
                    <a:pt x="8001000" y="966977"/>
                  </a:moveTo>
                  <a:lnTo>
                    <a:pt x="8001000" y="0"/>
                  </a:lnTo>
                  <a:lnTo>
                    <a:pt x="0" y="0"/>
                  </a:lnTo>
                  <a:lnTo>
                    <a:pt x="0" y="966978"/>
                  </a:lnTo>
                  <a:lnTo>
                    <a:pt x="8001000" y="966977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93918" y="3497804"/>
            <a:ext cx="6237194" cy="5498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4483">
              <a:lnSpc>
                <a:spcPct val="101800"/>
              </a:lnSpc>
              <a:spcBef>
                <a:spcPts val="75"/>
              </a:spcBef>
              <a:tabLst>
                <a:tab pos="926776" algn="l"/>
              </a:tabLst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employee_id,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last_name,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salary*12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annsal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3918" y="4030973"/>
            <a:ext cx="1071282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ORDER</a:t>
            </a:r>
            <a:r>
              <a:rPr sz="1721" b="1" spc="-5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BY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18765" y="4032773"/>
            <a:ext cx="867335" cy="277262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12326" rIns="0" bIns="0" rtlCol="0">
            <a:spAutoFit/>
          </a:bodyPr>
          <a:lstStyle/>
          <a:p>
            <a:pPr marL="67239">
              <a:spcBef>
                <a:spcPts val="97"/>
              </a:spcBef>
            </a:pPr>
            <a:r>
              <a:rPr sz="1721" b="1" spc="4" dirty="0">
                <a:latin typeface="Courier New"/>
                <a:cs typeface="Courier New"/>
              </a:rPr>
              <a:t>annsal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13281" y="4030973"/>
            <a:ext cx="144556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13" dirty="0">
                <a:latin typeface="Courier New"/>
                <a:cs typeface="Courier New"/>
              </a:rPr>
              <a:t>;</a:t>
            </a:r>
            <a:endParaRPr sz="1721">
              <a:latin typeface="Courier New"/>
              <a:cs typeface="Courier New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453579" y="3524137"/>
            <a:ext cx="1528482" cy="680197"/>
            <a:chOff x="7161656" y="3994022"/>
            <a:chExt cx="1732280" cy="770890"/>
          </a:xfrm>
        </p:grpSpPr>
        <p:sp>
          <p:nvSpPr>
            <p:cNvPr id="25" name="object 25"/>
            <p:cNvSpPr/>
            <p:nvPr/>
          </p:nvSpPr>
          <p:spPr>
            <a:xfrm>
              <a:off x="7177277" y="4009643"/>
              <a:ext cx="982980" cy="328930"/>
            </a:xfrm>
            <a:custGeom>
              <a:avLst/>
              <a:gdLst/>
              <a:ahLst/>
              <a:cxnLst/>
              <a:rect l="l" t="t" r="r" b="b"/>
              <a:pathLst>
                <a:path w="982979" h="328929">
                  <a:moveTo>
                    <a:pt x="982979" y="328422"/>
                  </a:moveTo>
                  <a:lnTo>
                    <a:pt x="982979" y="0"/>
                  </a:lnTo>
                  <a:lnTo>
                    <a:pt x="0" y="0"/>
                  </a:lnTo>
                  <a:lnTo>
                    <a:pt x="0" y="328422"/>
                  </a:lnTo>
                  <a:lnTo>
                    <a:pt x="982979" y="328422"/>
                  </a:lnTo>
                  <a:close/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8335517" y="4205477"/>
              <a:ext cx="542925" cy="543560"/>
            </a:xfrm>
            <a:custGeom>
              <a:avLst/>
              <a:gdLst/>
              <a:ahLst/>
              <a:cxnLst/>
              <a:rect l="l" t="t" r="r" b="b"/>
              <a:pathLst>
                <a:path w="542925" h="543560">
                  <a:moveTo>
                    <a:pt x="542544" y="271272"/>
                  </a:moveTo>
                  <a:lnTo>
                    <a:pt x="538158" y="222432"/>
                  </a:lnTo>
                  <a:lnTo>
                    <a:pt x="525518" y="176497"/>
                  </a:lnTo>
                  <a:lnTo>
                    <a:pt x="505403" y="134224"/>
                  </a:lnTo>
                  <a:lnTo>
                    <a:pt x="478590" y="96373"/>
                  </a:lnTo>
                  <a:lnTo>
                    <a:pt x="445856" y="63702"/>
                  </a:lnTo>
                  <a:lnTo>
                    <a:pt x="407980" y="36971"/>
                  </a:lnTo>
                  <a:lnTo>
                    <a:pt x="365739" y="16937"/>
                  </a:lnTo>
                  <a:lnTo>
                    <a:pt x="319910" y="4360"/>
                  </a:lnTo>
                  <a:lnTo>
                    <a:pt x="271272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2" y="543306"/>
                  </a:lnTo>
                  <a:lnTo>
                    <a:pt x="319910" y="538919"/>
                  </a:lnTo>
                  <a:lnTo>
                    <a:pt x="365739" y="526272"/>
                  </a:lnTo>
                  <a:lnTo>
                    <a:pt x="407980" y="506137"/>
                  </a:lnTo>
                  <a:lnTo>
                    <a:pt x="445856" y="479285"/>
                  </a:lnTo>
                  <a:lnTo>
                    <a:pt x="478590" y="446488"/>
                  </a:lnTo>
                  <a:lnTo>
                    <a:pt x="505403" y="408516"/>
                  </a:lnTo>
                  <a:lnTo>
                    <a:pt x="525518" y="366142"/>
                  </a:lnTo>
                  <a:lnTo>
                    <a:pt x="538158" y="320137"/>
                  </a:lnTo>
                  <a:lnTo>
                    <a:pt x="542544" y="271272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8335517" y="4205477"/>
              <a:ext cx="542925" cy="543560"/>
            </a:xfrm>
            <a:custGeom>
              <a:avLst/>
              <a:gdLst/>
              <a:ahLst/>
              <a:cxnLst/>
              <a:rect l="l" t="t" r="r" b="b"/>
              <a:pathLst>
                <a:path w="542925" h="543560">
                  <a:moveTo>
                    <a:pt x="542544" y="271272"/>
                  </a:moveTo>
                  <a:lnTo>
                    <a:pt x="538158" y="222432"/>
                  </a:lnTo>
                  <a:lnTo>
                    <a:pt x="525518" y="176497"/>
                  </a:lnTo>
                  <a:lnTo>
                    <a:pt x="505403" y="134224"/>
                  </a:lnTo>
                  <a:lnTo>
                    <a:pt x="478590" y="96373"/>
                  </a:lnTo>
                  <a:lnTo>
                    <a:pt x="445856" y="63702"/>
                  </a:lnTo>
                  <a:lnTo>
                    <a:pt x="407980" y="36971"/>
                  </a:lnTo>
                  <a:lnTo>
                    <a:pt x="365739" y="16937"/>
                  </a:lnTo>
                  <a:lnTo>
                    <a:pt x="319910" y="4360"/>
                  </a:lnTo>
                  <a:lnTo>
                    <a:pt x="271272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2" y="543306"/>
                  </a:lnTo>
                  <a:lnTo>
                    <a:pt x="319910" y="538919"/>
                  </a:lnTo>
                  <a:lnTo>
                    <a:pt x="365739" y="526272"/>
                  </a:lnTo>
                  <a:lnTo>
                    <a:pt x="407980" y="506137"/>
                  </a:lnTo>
                  <a:lnTo>
                    <a:pt x="445856" y="479285"/>
                  </a:lnTo>
                  <a:lnTo>
                    <a:pt x="478590" y="446488"/>
                  </a:lnTo>
                  <a:lnTo>
                    <a:pt x="505403" y="408516"/>
                  </a:lnTo>
                  <a:lnTo>
                    <a:pt x="525518" y="366142"/>
                  </a:lnTo>
                  <a:lnTo>
                    <a:pt x="538158" y="320137"/>
                  </a:lnTo>
                  <a:lnTo>
                    <a:pt x="542544" y="27127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645996" y="3747247"/>
            <a:ext cx="175932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2</a:t>
            </a:r>
            <a:endParaRPr sz="229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576" y="177354"/>
            <a:ext cx="3168351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Sorting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3" y="1500244"/>
            <a:ext cx="6143065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457785" indent="-447139">
              <a:spcBef>
                <a:spcPts val="101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Sorting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using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column’s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numeric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position:</a:t>
            </a:r>
            <a:endParaRPr sz="211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304" y="2995553"/>
            <a:ext cx="3863228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457785" indent="-447139">
              <a:spcBef>
                <a:spcPts val="101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Sorting</a:t>
            </a:r>
            <a:r>
              <a:rPr sz="2118" spc="-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by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multiple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columns:</a:t>
            </a:r>
            <a:endParaRPr sz="2118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76368" y="2018516"/>
            <a:ext cx="7098926" cy="881903"/>
            <a:chOff x="954150" y="2287651"/>
            <a:chExt cx="8045450" cy="999490"/>
          </a:xfrm>
        </p:grpSpPr>
        <p:sp>
          <p:nvSpPr>
            <p:cNvPr id="6" name="object 6"/>
            <p:cNvSpPr/>
            <p:nvPr/>
          </p:nvSpPr>
          <p:spPr>
            <a:xfrm>
              <a:off x="970025" y="2303526"/>
              <a:ext cx="8013700" cy="967740"/>
            </a:xfrm>
            <a:custGeom>
              <a:avLst/>
              <a:gdLst/>
              <a:ahLst/>
              <a:cxnLst/>
              <a:rect l="l" t="t" r="r" b="b"/>
              <a:pathLst>
                <a:path w="8013700" h="967739">
                  <a:moveTo>
                    <a:pt x="8013192" y="967739"/>
                  </a:moveTo>
                  <a:lnTo>
                    <a:pt x="8013192" y="0"/>
                  </a:lnTo>
                  <a:lnTo>
                    <a:pt x="0" y="0"/>
                  </a:lnTo>
                  <a:lnTo>
                    <a:pt x="0" y="967740"/>
                  </a:lnTo>
                  <a:lnTo>
                    <a:pt x="8013192" y="96773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970025" y="2303526"/>
              <a:ext cx="8013700" cy="967740"/>
            </a:xfrm>
            <a:custGeom>
              <a:avLst/>
              <a:gdLst/>
              <a:ahLst/>
              <a:cxnLst/>
              <a:rect l="l" t="t" r="r" b="b"/>
              <a:pathLst>
                <a:path w="8013700" h="967739">
                  <a:moveTo>
                    <a:pt x="8013192" y="967739"/>
                  </a:moveTo>
                  <a:lnTo>
                    <a:pt x="8013192" y="0"/>
                  </a:lnTo>
                  <a:lnTo>
                    <a:pt x="0" y="0"/>
                  </a:lnTo>
                  <a:lnTo>
                    <a:pt x="0" y="967740"/>
                  </a:lnTo>
                  <a:lnTo>
                    <a:pt x="8013192" y="967739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86060" y="2023334"/>
            <a:ext cx="5707156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last_name,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job_id,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department_id,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hire_date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060" y="2289585"/>
            <a:ext cx="1203512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3918" y="2023333"/>
            <a:ext cx="1071282" cy="820598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R="4483">
              <a:lnSpc>
                <a:spcPct val="101699"/>
              </a:lnSpc>
              <a:spcBef>
                <a:spcPts val="79"/>
              </a:spcBef>
            </a:pPr>
            <a:r>
              <a:rPr sz="1721" b="1" spc="4" dirty="0">
                <a:latin typeface="Courier New"/>
                <a:cs typeface="Courier New"/>
              </a:rPr>
              <a:t>SELECT 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FROM 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ORDER</a:t>
            </a:r>
            <a:r>
              <a:rPr sz="1721" b="1" spc="-57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BY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04645" y="2614780"/>
            <a:ext cx="443753" cy="229678"/>
          </a:xfrm>
          <a:prstGeom prst="rect">
            <a:avLst/>
          </a:prstGeom>
          <a:solidFill>
            <a:srgbClr val="CCCCCC"/>
          </a:solidFill>
          <a:ln w="3124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1247">
              <a:lnSpc>
                <a:spcPts val="1721"/>
              </a:lnSpc>
            </a:pPr>
            <a:r>
              <a:rPr sz="1721" b="1" spc="4" dirty="0">
                <a:latin typeface="Courier New"/>
                <a:cs typeface="Courier New"/>
              </a:rPr>
              <a:t>3;</a:t>
            </a:r>
            <a:endParaRPr sz="1721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476901" y="2328694"/>
            <a:ext cx="503704" cy="507066"/>
            <a:chOff x="8321420" y="2639186"/>
            <a:chExt cx="570865" cy="574675"/>
          </a:xfrm>
        </p:grpSpPr>
        <p:sp>
          <p:nvSpPr>
            <p:cNvPr id="13" name="object 13"/>
            <p:cNvSpPr/>
            <p:nvPr/>
          </p:nvSpPr>
          <p:spPr>
            <a:xfrm>
              <a:off x="8337041" y="2654807"/>
              <a:ext cx="539750" cy="543560"/>
            </a:xfrm>
            <a:custGeom>
              <a:avLst/>
              <a:gdLst/>
              <a:ahLst/>
              <a:cxnLst/>
              <a:rect l="l" t="t" r="r" b="b"/>
              <a:pathLst>
                <a:path w="539750" h="543560">
                  <a:moveTo>
                    <a:pt x="539496" y="271272"/>
                  </a:moveTo>
                  <a:lnTo>
                    <a:pt x="535137" y="222432"/>
                  </a:lnTo>
                  <a:lnTo>
                    <a:pt x="522575" y="176497"/>
                  </a:lnTo>
                  <a:lnTo>
                    <a:pt x="502581" y="134224"/>
                  </a:lnTo>
                  <a:lnTo>
                    <a:pt x="475927" y="96373"/>
                  </a:lnTo>
                  <a:lnTo>
                    <a:pt x="443383" y="63702"/>
                  </a:lnTo>
                  <a:lnTo>
                    <a:pt x="405722" y="36971"/>
                  </a:lnTo>
                  <a:lnTo>
                    <a:pt x="363715" y="16937"/>
                  </a:lnTo>
                  <a:lnTo>
                    <a:pt x="318133" y="4360"/>
                  </a:lnTo>
                  <a:lnTo>
                    <a:pt x="269748" y="0"/>
                  </a:lnTo>
                  <a:lnTo>
                    <a:pt x="221161" y="4360"/>
                  </a:lnTo>
                  <a:lnTo>
                    <a:pt x="175473" y="16937"/>
                  </a:lnTo>
                  <a:lnTo>
                    <a:pt x="133434" y="36971"/>
                  </a:lnTo>
                  <a:lnTo>
                    <a:pt x="95798" y="63702"/>
                  </a:lnTo>
                  <a:lnTo>
                    <a:pt x="63318" y="96373"/>
                  </a:lnTo>
                  <a:lnTo>
                    <a:pt x="36745" y="134224"/>
                  </a:lnTo>
                  <a:lnTo>
                    <a:pt x="16832" y="176497"/>
                  </a:lnTo>
                  <a:lnTo>
                    <a:pt x="4333" y="222432"/>
                  </a:lnTo>
                  <a:lnTo>
                    <a:pt x="0" y="271272"/>
                  </a:lnTo>
                  <a:lnTo>
                    <a:pt x="4333" y="320137"/>
                  </a:lnTo>
                  <a:lnTo>
                    <a:pt x="16832" y="366142"/>
                  </a:lnTo>
                  <a:lnTo>
                    <a:pt x="36745" y="408516"/>
                  </a:lnTo>
                  <a:lnTo>
                    <a:pt x="63318" y="446488"/>
                  </a:lnTo>
                  <a:lnTo>
                    <a:pt x="95798" y="479285"/>
                  </a:lnTo>
                  <a:lnTo>
                    <a:pt x="133434" y="506137"/>
                  </a:lnTo>
                  <a:lnTo>
                    <a:pt x="175473" y="526272"/>
                  </a:lnTo>
                  <a:lnTo>
                    <a:pt x="221161" y="538919"/>
                  </a:lnTo>
                  <a:lnTo>
                    <a:pt x="269748" y="543306"/>
                  </a:lnTo>
                  <a:lnTo>
                    <a:pt x="318133" y="538919"/>
                  </a:lnTo>
                  <a:lnTo>
                    <a:pt x="363715" y="526272"/>
                  </a:lnTo>
                  <a:lnTo>
                    <a:pt x="405722" y="506137"/>
                  </a:lnTo>
                  <a:lnTo>
                    <a:pt x="443383" y="479285"/>
                  </a:lnTo>
                  <a:lnTo>
                    <a:pt x="475927" y="446488"/>
                  </a:lnTo>
                  <a:lnTo>
                    <a:pt x="502581" y="408516"/>
                  </a:lnTo>
                  <a:lnTo>
                    <a:pt x="522575" y="366142"/>
                  </a:lnTo>
                  <a:lnTo>
                    <a:pt x="535137" y="320137"/>
                  </a:lnTo>
                  <a:lnTo>
                    <a:pt x="539496" y="271272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8337041" y="2654807"/>
              <a:ext cx="539750" cy="543560"/>
            </a:xfrm>
            <a:custGeom>
              <a:avLst/>
              <a:gdLst/>
              <a:ahLst/>
              <a:cxnLst/>
              <a:rect l="l" t="t" r="r" b="b"/>
              <a:pathLst>
                <a:path w="539750" h="543560">
                  <a:moveTo>
                    <a:pt x="539496" y="271272"/>
                  </a:moveTo>
                  <a:lnTo>
                    <a:pt x="535137" y="222432"/>
                  </a:lnTo>
                  <a:lnTo>
                    <a:pt x="522575" y="176497"/>
                  </a:lnTo>
                  <a:lnTo>
                    <a:pt x="502581" y="134224"/>
                  </a:lnTo>
                  <a:lnTo>
                    <a:pt x="475927" y="96373"/>
                  </a:lnTo>
                  <a:lnTo>
                    <a:pt x="443383" y="63702"/>
                  </a:lnTo>
                  <a:lnTo>
                    <a:pt x="405722" y="36971"/>
                  </a:lnTo>
                  <a:lnTo>
                    <a:pt x="363715" y="16937"/>
                  </a:lnTo>
                  <a:lnTo>
                    <a:pt x="318133" y="4360"/>
                  </a:lnTo>
                  <a:lnTo>
                    <a:pt x="269748" y="0"/>
                  </a:lnTo>
                  <a:lnTo>
                    <a:pt x="221161" y="4360"/>
                  </a:lnTo>
                  <a:lnTo>
                    <a:pt x="175473" y="16937"/>
                  </a:lnTo>
                  <a:lnTo>
                    <a:pt x="133434" y="36971"/>
                  </a:lnTo>
                  <a:lnTo>
                    <a:pt x="95798" y="63702"/>
                  </a:lnTo>
                  <a:lnTo>
                    <a:pt x="63318" y="96373"/>
                  </a:lnTo>
                  <a:lnTo>
                    <a:pt x="36745" y="134224"/>
                  </a:lnTo>
                  <a:lnTo>
                    <a:pt x="16832" y="176497"/>
                  </a:lnTo>
                  <a:lnTo>
                    <a:pt x="4333" y="222432"/>
                  </a:lnTo>
                  <a:lnTo>
                    <a:pt x="0" y="271272"/>
                  </a:lnTo>
                  <a:lnTo>
                    <a:pt x="4333" y="320137"/>
                  </a:lnTo>
                  <a:lnTo>
                    <a:pt x="16832" y="366142"/>
                  </a:lnTo>
                  <a:lnTo>
                    <a:pt x="36745" y="408516"/>
                  </a:lnTo>
                  <a:lnTo>
                    <a:pt x="63318" y="446488"/>
                  </a:lnTo>
                  <a:lnTo>
                    <a:pt x="95798" y="479285"/>
                  </a:lnTo>
                  <a:lnTo>
                    <a:pt x="133434" y="506137"/>
                  </a:lnTo>
                  <a:lnTo>
                    <a:pt x="175473" y="526272"/>
                  </a:lnTo>
                  <a:lnTo>
                    <a:pt x="221161" y="538919"/>
                  </a:lnTo>
                  <a:lnTo>
                    <a:pt x="269748" y="543306"/>
                  </a:lnTo>
                  <a:lnTo>
                    <a:pt x="318133" y="538919"/>
                  </a:lnTo>
                  <a:lnTo>
                    <a:pt x="363715" y="526272"/>
                  </a:lnTo>
                  <a:lnTo>
                    <a:pt x="405722" y="506137"/>
                  </a:lnTo>
                  <a:lnTo>
                    <a:pt x="443383" y="479285"/>
                  </a:lnTo>
                  <a:lnTo>
                    <a:pt x="475927" y="446488"/>
                  </a:lnTo>
                  <a:lnTo>
                    <a:pt x="502581" y="408516"/>
                  </a:lnTo>
                  <a:lnTo>
                    <a:pt x="522575" y="366142"/>
                  </a:lnTo>
                  <a:lnTo>
                    <a:pt x="535137" y="320137"/>
                  </a:lnTo>
                  <a:lnTo>
                    <a:pt x="539496" y="27127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45996" y="2379009"/>
            <a:ext cx="175932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3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07296" y="3488952"/>
            <a:ext cx="7087721" cy="925046"/>
            <a:chOff x="989202" y="3954145"/>
            <a:chExt cx="8032750" cy="1048385"/>
          </a:xfrm>
        </p:grpSpPr>
        <p:sp>
          <p:nvSpPr>
            <p:cNvPr id="17" name="object 17"/>
            <p:cNvSpPr/>
            <p:nvPr/>
          </p:nvSpPr>
          <p:spPr>
            <a:xfrm>
              <a:off x="1005077" y="3970020"/>
              <a:ext cx="8001000" cy="1016635"/>
            </a:xfrm>
            <a:custGeom>
              <a:avLst/>
              <a:gdLst/>
              <a:ahLst/>
              <a:cxnLst/>
              <a:rect l="l" t="t" r="r" b="b"/>
              <a:pathLst>
                <a:path w="8001000" h="1016635">
                  <a:moveTo>
                    <a:pt x="8001000" y="1016508"/>
                  </a:moveTo>
                  <a:lnTo>
                    <a:pt x="8001000" y="0"/>
                  </a:lnTo>
                  <a:lnTo>
                    <a:pt x="0" y="0"/>
                  </a:lnTo>
                  <a:lnTo>
                    <a:pt x="0" y="1016508"/>
                  </a:lnTo>
                  <a:lnTo>
                    <a:pt x="8001000" y="101650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5077" y="3970020"/>
              <a:ext cx="8001000" cy="1016635"/>
            </a:xfrm>
            <a:custGeom>
              <a:avLst/>
              <a:gdLst/>
              <a:ahLst/>
              <a:cxnLst/>
              <a:rect l="l" t="t" r="r" b="b"/>
              <a:pathLst>
                <a:path w="8001000" h="1016635">
                  <a:moveTo>
                    <a:pt x="8001000" y="1016508"/>
                  </a:moveTo>
                  <a:lnTo>
                    <a:pt x="8001000" y="0"/>
                  </a:lnTo>
                  <a:lnTo>
                    <a:pt x="0" y="0"/>
                  </a:lnTo>
                  <a:lnTo>
                    <a:pt x="0" y="1016508"/>
                  </a:lnTo>
                  <a:lnTo>
                    <a:pt x="8001000" y="1016508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13640" y="3514613"/>
            <a:ext cx="5188884" cy="5498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206" marR="4483">
              <a:lnSpc>
                <a:spcPct val="101800"/>
              </a:lnSpc>
              <a:spcBef>
                <a:spcPts val="75"/>
              </a:spcBef>
              <a:tabLst>
                <a:tab pos="937982" algn="l"/>
              </a:tabLst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last_name,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department_id,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salary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9046" y="4108413"/>
            <a:ext cx="4808444" cy="229678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5689">
              <a:lnSpc>
                <a:spcPts val="1707"/>
              </a:lnSpc>
            </a:pPr>
            <a:r>
              <a:rPr sz="1721" b="1" spc="4" dirty="0">
                <a:latin typeface="Courier New"/>
                <a:cs typeface="Courier New"/>
              </a:rPr>
              <a:t>ORDER </a:t>
            </a:r>
            <a:r>
              <a:rPr sz="1721" b="1" spc="9" dirty="0">
                <a:latin typeface="Courier New"/>
                <a:cs typeface="Courier New"/>
              </a:rPr>
              <a:t>BY </a:t>
            </a:r>
            <a:r>
              <a:rPr sz="1721" b="1" spc="4" dirty="0">
                <a:latin typeface="Courier New"/>
                <a:cs typeface="Courier New"/>
              </a:rPr>
              <a:t>department_id,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salary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DESC;</a:t>
            </a:r>
            <a:endParaRPr sz="1721">
              <a:latin typeface="Courier New"/>
              <a:cs typeface="Courier New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81480" y="3785010"/>
            <a:ext cx="6868085" cy="613522"/>
            <a:chOff x="1073277" y="4289678"/>
            <a:chExt cx="7783830" cy="695325"/>
          </a:xfrm>
        </p:grpSpPr>
        <p:sp>
          <p:nvSpPr>
            <p:cNvPr id="22" name="object 22"/>
            <p:cNvSpPr/>
            <p:nvPr/>
          </p:nvSpPr>
          <p:spPr>
            <a:xfrm>
              <a:off x="1088898" y="4640579"/>
              <a:ext cx="5480685" cy="328930"/>
            </a:xfrm>
            <a:custGeom>
              <a:avLst/>
              <a:gdLst/>
              <a:ahLst/>
              <a:cxnLst/>
              <a:rect l="l" t="t" r="r" b="b"/>
              <a:pathLst>
                <a:path w="5480684" h="328929">
                  <a:moveTo>
                    <a:pt x="5480304" y="328422"/>
                  </a:moveTo>
                  <a:lnTo>
                    <a:pt x="5480304" y="0"/>
                  </a:lnTo>
                  <a:lnTo>
                    <a:pt x="0" y="0"/>
                  </a:lnTo>
                  <a:lnTo>
                    <a:pt x="0" y="328422"/>
                  </a:lnTo>
                  <a:lnTo>
                    <a:pt x="5480304" y="328422"/>
                  </a:lnTo>
                  <a:close/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8298180" y="4305299"/>
              <a:ext cx="543560" cy="542925"/>
            </a:xfrm>
            <a:custGeom>
              <a:avLst/>
              <a:gdLst/>
              <a:ahLst/>
              <a:cxnLst/>
              <a:rect l="l" t="t" r="r" b="b"/>
              <a:pathLst>
                <a:path w="543559" h="542925">
                  <a:moveTo>
                    <a:pt x="543305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1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19910"/>
                  </a:lnTo>
                  <a:lnTo>
                    <a:pt x="16937" y="365739"/>
                  </a:lnTo>
                  <a:lnTo>
                    <a:pt x="36971" y="407980"/>
                  </a:lnTo>
                  <a:lnTo>
                    <a:pt x="63702" y="445856"/>
                  </a:lnTo>
                  <a:lnTo>
                    <a:pt x="96373" y="478590"/>
                  </a:lnTo>
                  <a:lnTo>
                    <a:pt x="134224" y="505403"/>
                  </a:lnTo>
                  <a:lnTo>
                    <a:pt x="176497" y="525518"/>
                  </a:lnTo>
                  <a:lnTo>
                    <a:pt x="222432" y="538158"/>
                  </a:lnTo>
                  <a:lnTo>
                    <a:pt x="271271" y="542544"/>
                  </a:lnTo>
                  <a:lnTo>
                    <a:pt x="320137" y="538158"/>
                  </a:lnTo>
                  <a:lnTo>
                    <a:pt x="366142" y="525518"/>
                  </a:lnTo>
                  <a:lnTo>
                    <a:pt x="408516" y="505403"/>
                  </a:lnTo>
                  <a:lnTo>
                    <a:pt x="446488" y="478590"/>
                  </a:lnTo>
                  <a:lnTo>
                    <a:pt x="479285" y="445856"/>
                  </a:lnTo>
                  <a:lnTo>
                    <a:pt x="506137" y="407980"/>
                  </a:lnTo>
                  <a:lnTo>
                    <a:pt x="526272" y="365739"/>
                  </a:lnTo>
                  <a:lnTo>
                    <a:pt x="538919" y="319910"/>
                  </a:lnTo>
                  <a:lnTo>
                    <a:pt x="543305" y="271272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8298180" y="4305299"/>
              <a:ext cx="543560" cy="542925"/>
            </a:xfrm>
            <a:custGeom>
              <a:avLst/>
              <a:gdLst/>
              <a:ahLst/>
              <a:cxnLst/>
              <a:rect l="l" t="t" r="r" b="b"/>
              <a:pathLst>
                <a:path w="543559" h="542925">
                  <a:moveTo>
                    <a:pt x="543305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1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19910"/>
                  </a:lnTo>
                  <a:lnTo>
                    <a:pt x="16937" y="365739"/>
                  </a:lnTo>
                  <a:lnTo>
                    <a:pt x="36971" y="407980"/>
                  </a:lnTo>
                  <a:lnTo>
                    <a:pt x="63702" y="445856"/>
                  </a:lnTo>
                  <a:lnTo>
                    <a:pt x="96373" y="478590"/>
                  </a:lnTo>
                  <a:lnTo>
                    <a:pt x="134224" y="505403"/>
                  </a:lnTo>
                  <a:lnTo>
                    <a:pt x="176497" y="525518"/>
                  </a:lnTo>
                  <a:lnTo>
                    <a:pt x="222432" y="538158"/>
                  </a:lnTo>
                  <a:lnTo>
                    <a:pt x="271271" y="542544"/>
                  </a:lnTo>
                  <a:lnTo>
                    <a:pt x="320137" y="538158"/>
                  </a:lnTo>
                  <a:lnTo>
                    <a:pt x="366142" y="525518"/>
                  </a:lnTo>
                  <a:lnTo>
                    <a:pt x="408516" y="505403"/>
                  </a:lnTo>
                  <a:lnTo>
                    <a:pt x="446488" y="478590"/>
                  </a:lnTo>
                  <a:lnTo>
                    <a:pt x="479285" y="445856"/>
                  </a:lnTo>
                  <a:lnTo>
                    <a:pt x="506137" y="407980"/>
                  </a:lnTo>
                  <a:lnTo>
                    <a:pt x="526272" y="365739"/>
                  </a:lnTo>
                  <a:lnTo>
                    <a:pt x="538919" y="319910"/>
                  </a:lnTo>
                  <a:lnTo>
                    <a:pt x="543305" y="27127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602517" y="3835326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4</a:t>
            </a:r>
            <a:endParaRPr sz="229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592" y="116632"/>
            <a:ext cx="6048672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Substitution</a:t>
            </a:r>
            <a:r>
              <a:rPr spc="-66" dirty="0"/>
              <a:t> </a:t>
            </a:r>
            <a:r>
              <a:rPr spc="4" dirty="0"/>
              <a:t>Variables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56336" y="1278142"/>
            <a:ext cx="3507441" cy="4179794"/>
            <a:chOff x="3198114" y="1448561"/>
            <a:chExt cx="3975100" cy="47371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8114" y="1448561"/>
              <a:ext cx="3433571" cy="41132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9566" y="3329939"/>
              <a:ext cx="2263139" cy="285521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314252" y="2218317"/>
            <a:ext cx="2627219" cy="2225444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4" dirty="0">
                <a:solidFill>
                  <a:srgbClr val="FF0000"/>
                </a:solidFill>
                <a:latin typeface="Arial"/>
                <a:cs typeface="Arial"/>
              </a:rPr>
              <a:t>...</a:t>
            </a:r>
            <a:r>
              <a:rPr sz="1721" b="1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21" b="1" spc="9" dirty="0">
                <a:solidFill>
                  <a:srgbClr val="FF0000"/>
                </a:solidFill>
                <a:latin typeface="Arial"/>
                <a:cs typeface="Arial"/>
              </a:rPr>
              <a:t>salary</a:t>
            </a:r>
            <a:r>
              <a:rPr sz="1721" b="1"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21" b="1" spc="13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721" b="1"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21" b="1" spc="13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r>
              <a:rPr sz="1721" b="1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21" b="1" spc="26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endParaRPr sz="1721" dirty="0">
              <a:latin typeface="Arial"/>
              <a:cs typeface="Arial"/>
            </a:endParaRPr>
          </a:p>
          <a:p>
            <a:pPr marL="11206">
              <a:spcBef>
                <a:spcPts val="35"/>
              </a:spcBef>
            </a:pPr>
            <a:r>
              <a:rPr sz="1721" b="1" spc="26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r>
              <a:rPr sz="1721" b="1" spc="-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21" b="1" spc="13" dirty="0">
                <a:solidFill>
                  <a:srgbClr val="FF0000"/>
                </a:solidFill>
                <a:latin typeface="Arial"/>
                <a:cs typeface="Arial"/>
              </a:rPr>
              <a:t>department_id</a:t>
            </a:r>
            <a:r>
              <a:rPr sz="1721" b="1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21" b="1" spc="13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721" b="1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21" b="1" spc="13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r>
              <a:rPr sz="1721" b="1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21" b="1" spc="26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endParaRPr sz="1721" dirty="0">
              <a:latin typeface="Arial"/>
              <a:cs typeface="Arial"/>
            </a:endParaRPr>
          </a:p>
          <a:p>
            <a:pPr marL="11206">
              <a:spcBef>
                <a:spcPts val="31"/>
              </a:spcBef>
            </a:pPr>
            <a:r>
              <a:rPr sz="1721" b="1" spc="4" dirty="0">
                <a:solidFill>
                  <a:srgbClr val="FF0000"/>
                </a:solidFill>
                <a:latin typeface="Arial"/>
                <a:cs typeface="Arial"/>
              </a:rPr>
              <a:t>...</a:t>
            </a:r>
            <a:r>
              <a:rPr sz="1721" b="1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21" b="1" spc="13" dirty="0">
                <a:solidFill>
                  <a:srgbClr val="FF0000"/>
                </a:solidFill>
                <a:latin typeface="Arial"/>
                <a:cs typeface="Arial"/>
              </a:rPr>
              <a:t>last_name</a:t>
            </a:r>
            <a:r>
              <a:rPr sz="1721" b="1"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21" b="1" spc="13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721" b="1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21" b="1" spc="13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r>
              <a:rPr sz="1721" b="1"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21" b="1" spc="4" dirty="0">
                <a:solidFill>
                  <a:srgbClr val="FF0000"/>
                </a:solidFill>
                <a:latin typeface="Arial"/>
                <a:cs typeface="Arial"/>
              </a:rPr>
              <a:t>...</a:t>
            </a:r>
            <a:endParaRPr sz="1721" dirty="0">
              <a:latin typeface="Arial"/>
              <a:cs typeface="Arial"/>
            </a:endParaRPr>
          </a:p>
          <a:p>
            <a:pPr>
              <a:spcBef>
                <a:spcPts val="44"/>
              </a:spcBef>
            </a:pPr>
            <a:endParaRPr sz="2294" dirty="0">
              <a:latin typeface="Arial"/>
              <a:cs typeface="Arial"/>
            </a:endParaRPr>
          </a:p>
          <a:p>
            <a:pPr marL="1728038" marR="4483" indent="1121" algn="ctr">
              <a:lnSpc>
                <a:spcPct val="101699"/>
              </a:lnSpc>
            </a:pPr>
            <a:r>
              <a:rPr sz="1721" b="1" spc="4" dirty="0">
                <a:latin typeface="Arial"/>
                <a:cs typeface="Arial"/>
              </a:rPr>
              <a:t>I  </a:t>
            </a:r>
            <a:r>
              <a:rPr sz="1721" b="1" spc="13" dirty="0">
                <a:latin typeface="Arial"/>
                <a:cs typeface="Arial"/>
              </a:rPr>
              <a:t>want </a:t>
            </a:r>
            <a:r>
              <a:rPr sz="1721" b="1" spc="18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to </a:t>
            </a:r>
            <a:r>
              <a:rPr sz="1721" b="1" spc="13" dirty="0">
                <a:latin typeface="Arial"/>
                <a:cs typeface="Arial"/>
              </a:rPr>
              <a:t>query </a:t>
            </a:r>
            <a:r>
              <a:rPr sz="1721" b="1" spc="-468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diffe</a:t>
            </a:r>
            <a:r>
              <a:rPr sz="1721" b="1" dirty="0">
                <a:latin typeface="Arial"/>
                <a:cs typeface="Arial"/>
              </a:rPr>
              <a:t>r</a:t>
            </a:r>
            <a:r>
              <a:rPr sz="1721" b="1" spc="9" dirty="0">
                <a:latin typeface="Arial"/>
                <a:cs typeface="Arial"/>
              </a:rPr>
              <a:t>ent  </a:t>
            </a:r>
            <a:r>
              <a:rPr sz="1721" b="1" spc="4" dirty="0">
                <a:latin typeface="Arial"/>
                <a:cs typeface="Arial"/>
              </a:rPr>
              <a:t>values.</a:t>
            </a:r>
            <a:endParaRPr sz="1721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52817" y="4813610"/>
            <a:ext cx="1466290" cy="1425949"/>
            <a:chOff x="4214126" y="5455424"/>
            <a:chExt cx="1661795" cy="161607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14126" y="5455424"/>
              <a:ext cx="1661388" cy="112570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8150" y="6547104"/>
              <a:ext cx="1593341" cy="5242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7302" y="105346"/>
            <a:ext cx="6110961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Substitution</a:t>
            </a:r>
            <a:r>
              <a:rPr spc="-66" dirty="0"/>
              <a:t> </a:t>
            </a:r>
            <a:r>
              <a:rPr spc="4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552" y="1454172"/>
            <a:ext cx="8208912" cy="2914214"/>
          </a:xfrm>
          <a:prstGeom prst="rect">
            <a:avLst/>
          </a:prstGeom>
        </p:spPr>
        <p:txBody>
          <a:bodyPr vert="horz" wrap="square" lIns="0" tIns="59391" rIns="0" bIns="0" rtlCol="0">
            <a:spAutoFit/>
          </a:bodyPr>
          <a:lstStyle/>
          <a:p>
            <a:pPr marL="457785" indent="-447139">
              <a:spcBef>
                <a:spcPts val="468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Use</a:t>
            </a:r>
            <a:r>
              <a:rPr sz="2118" spc="-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substitution</a:t>
            </a:r>
            <a:r>
              <a:rPr sz="2118" spc="-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variables</a:t>
            </a:r>
            <a:r>
              <a:rPr sz="2118" spc="-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to:</a:t>
            </a:r>
            <a:endParaRPr sz="2118" dirty="0">
              <a:latin typeface="Arial MT"/>
              <a:cs typeface="Arial MT"/>
            </a:endParaRPr>
          </a:p>
          <a:p>
            <a:pPr marL="890915" marR="13448" lvl="1" indent="-322186">
              <a:spcBef>
                <a:spcPts val="335"/>
              </a:spcBef>
              <a:buClr>
                <a:srgbClr val="FF0000"/>
              </a:buClr>
              <a:buChar char="–"/>
              <a:tabLst>
                <a:tab pos="890915" algn="l"/>
                <a:tab pos="891475" algn="l"/>
              </a:tabLst>
            </a:pPr>
            <a:r>
              <a:rPr sz="1941" spc="-4" dirty="0">
                <a:latin typeface="Arial MT"/>
                <a:cs typeface="Arial MT"/>
              </a:rPr>
              <a:t>Temporarily store values with single-ampersand </a:t>
            </a:r>
            <a:r>
              <a:rPr sz="1941" dirty="0">
                <a:latin typeface="Arial MT"/>
                <a:cs typeface="Arial MT"/>
              </a:rPr>
              <a:t>(</a:t>
            </a:r>
            <a:r>
              <a:rPr sz="1941" dirty="0">
                <a:latin typeface="Courier New"/>
                <a:cs typeface="Courier New"/>
              </a:rPr>
              <a:t>&amp;</a:t>
            </a:r>
            <a:r>
              <a:rPr sz="1941" dirty="0">
                <a:latin typeface="Arial MT"/>
                <a:cs typeface="Arial MT"/>
              </a:rPr>
              <a:t>)</a:t>
            </a:r>
            <a:endParaRPr lang="en-US" sz="1941" spc="-4" dirty="0">
              <a:latin typeface="Arial MT"/>
              <a:cs typeface="Arial MT"/>
            </a:endParaRPr>
          </a:p>
          <a:p>
            <a:pPr marL="568729" marR="13448" lvl="1">
              <a:spcBef>
                <a:spcPts val="335"/>
              </a:spcBef>
              <a:buClr>
                <a:srgbClr val="FF0000"/>
              </a:buClr>
              <a:tabLst>
                <a:tab pos="890915" algn="l"/>
                <a:tab pos="891475" algn="l"/>
              </a:tabLst>
            </a:pPr>
            <a:endParaRPr sz="1941" dirty="0">
              <a:latin typeface="Arial MT"/>
              <a:cs typeface="Arial MT"/>
            </a:endParaRPr>
          </a:p>
          <a:p>
            <a:pPr marL="457785" indent="-447139">
              <a:spcBef>
                <a:spcPts val="657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Use </a:t>
            </a:r>
            <a:r>
              <a:rPr sz="2118" spc="4" dirty="0">
                <a:latin typeface="Arial MT"/>
                <a:cs typeface="Arial MT"/>
              </a:rPr>
              <a:t>substitution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variables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supplement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following:</a:t>
            </a:r>
            <a:endParaRPr sz="2118" dirty="0">
              <a:latin typeface="Arial MT"/>
              <a:cs typeface="Arial MT"/>
            </a:endParaRPr>
          </a:p>
          <a:p>
            <a:pPr marL="890915" lvl="1" indent="-322186">
              <a:spcBef>
                <a:spcPts val="331"/>
              </a:spcBef>
              <a:buClr>
                <a:srgbClr val="FF0000"/>
              </a:buClr>
              <a:buFont typeface="Arial MT"/>
              <a:buChar char="–"/>
              <a:tabLst>
                <a:tab pos="890915" algn="l"/>
                <a:tab pos="891475" algn="l"/>
              </a:tabLst>
            </a:pPr>
            <a:r>
              <a:rPr sz="1941" spc="-4" dirty="0">
                <a:latin typeface="Courier New"/>
                <a:cs typeface="Courier New"/>
              </a:rPr>
              <a:t>WHER</a:t>
            </a:r>
            <a:r>
              <a:rPr sz="1941" dirty="0">
                <a:latin typeface="Courier New"/>
                <a:cs typeface="Courier New"/>
              </a:rPr>
              <a:t>E</a:t>
            </a:r>
            <a:r>
              <a:rPr sz="1941" spc="-635" dirty="0">
                <a:latin typeface="Courier New"/>
                <a:cs typeface="Courier New"/>
              </a:rPr>
              <a:t> </a:t>
            </a:r>
            <a:r>
              <a:rPr sz="1941" dirty="0">
                <a:latin typeface="Arial MT"/>
                <a:cs typeface="Arial MT"/>
              </a:rPr>
              <a:t>conditions</a:t>
            </a:r>
          </a:p>
          <a:p>
            <a:pPr marL="890915" lvl="1" indent="-322186">
              <a:spcBef>
                <a:spcPts val="459"/>
              </a:spcBef>
              <a:buClr>
                <a:srgbClr val="FF0000"/>
              </a:buClr>
              <a:buFont typeface="Arial MT"/>
              <a:buChar char="–"/>
              <a:tabLst>
                <a:tab pos="890915" algn="l"/>
                <a:tab pos="891475" algn="l"/>
              </a:tabLst>
            </a:pPr>
            <a:r>
              <a:rPr sz="1941" spc="-4" dirty="0">
                <a:latin typeface="Courier New"/>
                <a:cs typeface="Courier New"/>
              </a:rPr>
              <a:t>ORDE</a:t>
            </a:r>
            <a:r>
              <a:rPr sz="1941" dirty="0">
                <a:latin typeface="Courier New"/>
                <a:cs typeface="Courier New"/>
              </a:rPr>
              <a:t>R</a:t>
            </a:r>
            <a:r>
              <a:rPr sz="1941" spc="-627" dirty="0">
                <a:latin typeface="Courier New"/>
                <a:cs typeface="Courier New"/>
              </a:rPr>
              <a:t> </a:t>
            </a:r>
            <a:r>
              <a:rPr sz="1941" spc="-4" dirty="0">
                <a:latin typeface="Courier New"/>
                <a:cs typeface="Courier New"/>
              </a:rPr>
              <a:t>B</a:t>
            </a:r>
            <a:r>
              <a:rPr sz="1941" dirty="0">
                <a:latin typeface="Courier New"/>
                <a:cs typeface="Courier New"/>
              </a:rPr>
              <a:t>Y</a:t>
            </a:r>
            <a:r>
              <a:rPr sz="1941" spc="-640" dirty="0">
                <a:latin typeface="Courier New"/>
                <a:cs typeface="Courier New"/>
              </a:rPr>
              <a:t> </a:t>
            </a:r>
            <a:r>
              <a:rPr sz="1941" dirty="0">
                <a:latin typeface="Arial MT"/>
                <a:cs typeface="Arial MT"/>
              </a:rPr>
              <a:t>clauses</a:t>
            </a:r>
          </a:p>
          <a:p>
            <a:pPr marL="890915" lvl="1" indent="-322747">
              <a:spcBef>
                <a:spcPts val="604"/>
              </a:spcBef>
              <a:buClr>
                <a:srgbClr val="FF0000"/>
              </a:buClr>
              <a:buChar char="–"/>
              <a:tabLst>
                <a:tab pos="890915" algn="l"/>
                <a:tab pos="891475" algn="l"/>
              </a:tabLst>
            </a:pPr>
            <a:r>
              <a:rPr sz="1941" spc="-4" dirty="0">
                <a:latin typeface="Arial MT"/>
                <a:cs typeface="Arial MT"/>
              </a:rPr>
              <a:t>Column</a:t>
            </a:r>
            <a:r>
              <a:rPr sz="1941" spc="-35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expressions</a:t>
            </a:r>
            <a:endParaRPr sz="1941" dirty="0">
              <a:latin typeface="Arial MT"/>
              <a:cs typeface="Arial MT"/>
            </a:endParaRPr>
          </a:p>
          <a:p>
            <a:pPr marL="890915" lvl="1" indent="-322747">
              <a:spcBef>
                <a:spcPts val="463"/>
              </a:spcBef>
              <a:buClr>
                <a:srgbClr val="FF0000"/>
              </a:buClr>
              <a:buChar char="–"/>
              <a:tabLst>
                <a:tab pos="890915" algn="l"/>
                <a:tab pos="891475" algn="l"/>
              </a:tabLst>
            </a:pPr>
            <a:r>
              <a:rPr sz="1941" spc="-4" dirty="0">
                <a:latin typeface="Arial MT"/>
                <a:cs typeface="Arial MT"/>
              </a:rPr>
              <a:t>Table</a:t>
            </a:r>
            <a:r>
              <a:rPr sz="1941" spc="-40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names</a:t>
            </a:r>
            <a:endParaRPr sz="1941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0375" y="1844824"/>
            <a:ext cx="7059706" cy="827157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21851" rIns="0" bIns="0" rtlCol="0">
            <a:spAutoFit/>
          </a:bodyPr>
          <a:lstStyle/>
          <a:p>
            <a:pPr marL="103099" marR="61075">
              <a:lnSpc>
                <a:spcPct val="101800"/>
              </a:lnSpc>
              <a:spcBef>
                <a:spcPts val="172"/>
              </a:spcBef>
              <a:tabLst>
                <a:tab pos="1030436" algn="l"/>
              </a:tabLst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employee_id,</a:t>
            </a:r>
            <a:r>
              <a:rPr sz="1721" b="1" spc="22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last_name,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salary,</a:t>
            </a:r>
            <a:r>
              <a:rPr sz="1721" b="1" spc="22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department_id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 dirty="0">
              <a:latin typeface="Courier New"/>
              <a:cs typeface="Courier New"/>
            </a:endParaRPr>
          </a:p>
          <a:p>
            <a:pPr marL="103099">
              <a:spcBef>
                <a:spcPts val="31"/>
              </a:spcBef>
              <a:tabLst>
                <a:tab pos="1030436" algn="l"/>
                <a:tab pos="4739781" algn="l"/>
              </a:tabLst>
            </a:pPr>
            <a:r>
              <a:rPr sz="1721" b="1" spc="4" dirty="0">
                <a:latin typeface="Courier New"/>
                <a:cs typeface="Courier New"/>
              </a:rPr>
              <a:t>WHERE	employee_id</a:t>
            </a:r>
            <a:r>
              <a:rPr sz="1721" b="1" spc="22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=	;</a:t>
            </a:r>
            <a:endParaRPr sz="1721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0684" y="105944"/>
            <a:ext cx="8351796" cy="441637"/>
          </a:xfrm>
          <a:prstGeom prst="rect">
            <a:avLst/>
          </a:prstGeom>
        </p:spPr>
        <p:txBody>
          <a:bodyPr vert="horz" wrap="square" lIns="0" tIns="1064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556758" marR="4483" indent="-2546112">
              <a:lnSpc>
                <a:spcPct val="100499"/>
              </a:lnSpc>
              <a:spcBef>
                <a:spcPts val="84"/>
              </a:spcBef>
            </a:pPr>
            <a:r>
              <a:rPr dirty="0"/>
              <a:t>Using the Single-Ampersand Substitution </a:t>
            </a:r>
            <a:r>
              <a:rPr spc="-688" dirty="0"/>
              <a:t> </a:t>
            </a:r>
            <a:r>
              <a:rPr spc="4" dirty="0"/>
              <a:t>Variable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6365" y="945878"/>
            <a:ext cx="7265334" cy="68292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6900"/>
              </a:lnSpc>
              <a:spcBef>
                <a:spcPts val="84"/>
              </a:spcBef>
            </a:pPr>
            <a:r>
              <a:rPr sz="2118" spc="9" dirty="0">
                <a:latin typeface="Arial MT"/>
                <a:cs typeface="Arial MT"/>
              </a:rPr>
              <a:t>Use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variable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prefixed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with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ampersand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Arial MT"/>
                <a:cs typeface="Arial MT"/>
              </a:rPr>
              <a:t>(</a:t>
            </a:r>
            <a:r>
              <a:rPr sz="2118" spc="9" dirty="0">
                <a:latin typeface="Courier New"/>
                <a:cs typeface="Courier New"/>
              </a:rPr>
              <a:t>&amp;</a:t>
            </a:r>
            <a:r>
              <a:rPr sz="2118" spc="9" dirty="0">
                <a:latin typeface="Arial MT"/>
                <a:cs typeface="Arial MT"/>
              </a:rPr>
              <a:t>)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prompt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user for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value:</a:t>
            </a:r>
            <a:endParaRPr sz="2118" dirty="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09201" y="3212976"/>
            <a:ext cx="3041837" cy="1710018"/>
            <a:chOff x="991361" y="4040123"/>
            <a:chExt cx="3447415" cy="19380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077" y="4053839"/>
              <a:ext cx="3419855" cy="191033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98219" y="4046981"/>
              <a:ext cx="3434079" cy="1924050"/>
            </a:xfrm>
            <a:custGeom>
              <a:avLst/>
              <a:gdLst/>
              <a:ahLst/>
              <a:cxnLst/>
              <a:rect l="l" t="t" r="r" b="b"/>
              <a:pathLst>
                <a:path w="3434079" h="1924050">
                  <a:moveTo>
                    <a:pt x="3433572" y="1924050"/>
                  </a:moveTo>
                  <a:lnTo>
                    <a:pt x="3433572" y="0"/>
                  </a:lnTo>
                  <a:lnTo>
                    <a:pt x="0" y="0"/>
                  </a:lnTo>
                  <a:lnTo>
                    <a:pt x="0" y="1924050"/>
                  </a:lnTo>
                  <a:lnTo>
                    <a:pt x="3433572" y="1924050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3806190" y="2348880"/>
            <a:ext cx="1874184" cy="269342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4482" rIns="0" bIns="0" rtlCol="0">
            <a:spAutoFit/>
          </a:bodyPr>
          <a:lstStyle/>
          <a:p>
            <a:pPr marL="68920">
              <a:spcBef>
                <a:spcPts val="35"/>
              </a:spcBef>
            </a:pPr>
            <a:r>
              <a:rPr sz="1721" b="1" spc="4" dirty="0">
                <a:latin typeface="Courier New"/>
                <a:cs typeface="Courier New"/>
              </a:rPr>
              <a:t>&amp;employee_num</a:t>
            </a:r>
            <a:endParaRPr sz="172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340461" y="1789132"/>
            <a:ext cx="3041837" cy="1710578"/>
            <a:chOff x="2500122" y="2027682"/>
            <a:chExt cx="3447415" cy="19386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3838" y="2041398"/>
              <a:ext cx="3419855" cy="19110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06980" y="2034540"/>
              <a:ext cx="3434079" cy="1925320"/>
            </a:xfrm>
            <a:custGeom>
              <a:avLst/>
              <a:gdLst/>
              <a:ahLst/>
              <a:cxnLst/>
              <a:rect l="l" t="t" r="r" b="b"/>
              <a:pathLst>
                <a:path w="3434079" h="1925320">
                  <a:moveTo>
                    <a:pt x="3433572" y="1924812"/>
                  </a:moveTo>
                  <a:lnTo>
                    <a:pt x="3433572" y="0"/>
                  </a:lnTo>
                  <a:lnTo>
                    <a:pt x="0" y="0"/>
                  </a:lnTo>
                  <a:lnTo>
                    <a:pt x="0" y="1924812"/>
                  </a:lnTo>
                  <a:lnTo>
                    <a:pt x="3433572" y="1924812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3483102" y="3441954"/>
              <a:ext cx="1174750" cy="420370"/>
            </a:xfrm>
            <a:custGeom>
              <a:avLst/>
              <a:gdLst/>
              <a:ahLst/>
              <a:cxnLst/>
              <a:rect l="l" t="t" r="r" b="b"/>
              <a:pathLst>
                <a:path w="1174750" h="420370">
                  <a:moveTo>
                    <a:pt x="1174241" y="419862"/>
                  </a:moveTo>
                  <a:lnTo>
                    <a:pt x="1174241" y="0"/>
                  </a:lnTo>
                  <a:lnTo>
                    <a:pt x="0" y="0"/>
                  </a:lnTo>
                  <a:lnTo>
                    <a:pt x="0" y="419862"/>
                  </a:lnTo>
                  <a:lnTo>
                    <a:pt x="1174241" y="419862"/>
                  </a:lnTo>
                  <a:close/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0684" y="105944"/>
            <a:ext cx="8063764" cy="441637"/>
          </a:xfrm>
          <a:prstGeom prst="rect">
            <a:avLst/>
          </a:prstGeom>
        </p:spPr>
        <p:txBody>
          <a:bodyPr vert="horz" wrap="square" lIns="0" tIns="1064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556758" marR="4483" indent="-2546112">
              <a:lnSpc>
                <a:spcPct val="100499"/>
              </a:lnSpc>
              <a:spcBef>
                <a:spcPts val="84"/>
              </a:spcBef>
            </a:pPr>
            <a:r>
              <a:rPr dirty="0"/>
              <a:t>Using the Single-Ampersand Substitution </a:t>
            </a:r>
            <a:r>
              <a:rPr spc="-688" dirty="0"/>
              <a:t> </a:t>
            </a:r>
            <a:r>
              <a:rPr spc="4" dirty="0"/>
              <a:t>Variable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340461" y="4008569"/>
            <a:ext cx="4684619" cy="479051"/>
            <a:chOff x="2500122" y="4543044"/>
            <a:chExt cx="5309235" cy="5429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3838" y="4556759"/>
              <a:ext cx="5281421" cy="5151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06980" y="4549902"/>
              <a:ext cx="5295265" cy="528955"/>
            </a:xfrm>
            <a:custGeom>
              <a:avLst/>
              <a:gdLst/>
              <a:ahLst/>
              <a:cxnLst/>
              <a:rect l="l" t="t" r="r" b="b"/>
              <a:pathLst>
                <a:path w="5295265" h="528954">
                  <a:moveTo>
                    <a:pt x="5295137" y="528827"/>
                  </a:moveTo>
                  <a:lnTo>
                    <a:pt x="5295137" y="0"/>
                  </a:lnTo>
                  <a:lnTo>
                    <a:pt x="0" y="0"/>
                  </a:lnTo>
                  <a:lnTo>
                    <a:pt x="0" y="528828"/>
                  </a:lnTo>
                  <a:lnTo>
                    <a:pt x="5295137" y="528827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303" y="2171028"/>
            <a:ext cx="7059706" cy="897031"/>
          </a:xfrm>
          <a:custGeom>
            <a:avLst/>
            <a:gdLst/>
            <a:ahLst/>
            <a:cxnLst/>
            <a:rect l="l" t="t" r="r" b="b"/>
            <a:pathLst>
              <a:path w="8001000" h="1016635">
                <a:moveTo>
                  <a:pt x="8001000" y="1016508"/>
                </a:moveTo>
                <a:lnTo>
                  <a:pt x="8001000" y="0"/>
                </a:lnTo>
                <a:lnTo>
                  <a:pt x="0" y="0"/>
                </a:lnTo>
                <a:lnTo>
                  <a:pt x="0" y="1016508"/>
                </a:lnTo>
                <a:lnTo>
                  <a:pt x="8001000" y="1016508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1021303" y="2171028"/>
            <a:ext cx="7059706" cy="827157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21851" rIns="0" bIns="0" rtlCol="0">
            <a:spAutoFit/>
          </a:bodyPr>
          <a:lstStyle/>
          <a:p>
            <a:pPr marL="103099" marR="1385681">
              <a:lnSpc>
                <a:spcPct val="101800"/>
              </a:lnSpc>
              <a:spcBef>
                <a:spcPts val="172"/>
              </a:spcBef>
              <a:tabLst>
                <a:tab pos="1030436" algn="l"/>
              </a:tabLst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last_name,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department_id,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salary*12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  <a:p>
            <a:pPr marL="103099">
              <a:spcBef>
                <a:spcPts val="31"/>
              </a:spcBef>
              <a:tabLst>
                <a:tab pos="1030436" algn="l"/>
              </a:tabLst>
            </a:pPr>
            <a:r>
              <a:rPr sz="1721" b="1" spc="4" dirty="0">
                <a:latin typeface="Courier New"/>
                <a:cs typeface="Courier New"/>
              </a:rPr>
              <a:t>WHERE	job_id</a:t>
            </a:r>
            <a:r>
              <a:rPr sz="1721" b="1" spc="-4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=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'&amp;job_title'</a:t>
            </a:r>
            <a:r>
              <a:rPr sz="1721" b="1" spc="-4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504" y="136722"/>
            <a:ext cx="8496944" cy="380082"/>
          </a:xfrm>
          <a:prstGeom prst="rect">
            <a:avLst/>
          </a:prstGeom>
        </p:spPr>
        <p:txBody>
          <a:bodyPr vert="horz" wrap="square" lIns="0" tIns="1064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487660" marR="4483" indent="-704888">
              <a:lnSpc>
                <a:spcPct val="100499"/>
              </a:lnSpc>
              <a:spcBef>
                <a:spcPts val="84"/>
              </a:spcBef>
            </a:pPr>
            <a:r>
              <a:rPr sz="2400" spc="4" dirty="0"/>
              <a:t>Character</a:t>
            </a:r>
            <a:r>
              <a:rPr sz="2400" spc="-13" dirty="0"/>
              <a:t> </a:t>
            </a:r>
            <a:r>
              <a:rPr sz="2400" spc="4" dirty="0"/>
              <a:t>and</a:t>
            </a:r>
            <a:r>
              <a:rPr sz="2400" spc="-9" dirty="0"/>
              <a:t> </a:t>
            </a:r>
            <a:r>
              <a:rPr sz="2400" spc="4" dirty="0"/>
              <a:t>Date</a:t>
            </a:r>
            <a:r>
              <a:rPr sz="2400" spc="-13" dirty="0"/>
              <a:t> </a:t>
            </a:r>
            <a:r>
              <a:rPr sz="2400" spc="4" dirty="0"/>
              <a:t>Values</a:t>
            </a:r>
            <a:r>
              <a:rPr sz="2400" spc="-9" dirty="0"/>
              <a:t> </a:t>
            </a:r>
            <a:r>
              <a:rPr sz="2400" spc="4" dirty="0"/>
              <a:t>with </a:t>
            </a:r>
            <a:r>
              <a:rPr sz="2400" spc="-688" dirty="0"/>
              <a:t> </a:t>
            </a:r>
            <a:r>
              <a:rPr sz="2400" spc="4" dirty="0"/>
              <a:t>Substitution</a:t>
            </a:r>
            <a:r>
              <a:rPr sz="2400" spc="-9" dirty="0"/>
              <a:t> </a:t>
            </a:r>
            <a:r>
              <a:rPr sz="2400" spc="4" dirty="0"/>
              <a:t>Variables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6365" y="1498899"/>
            <a:ext cx="6965576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2118" spc="9" dirty="0">
                <a:latin typeface="Arial MT"/>
                <a:cs typeface="Arial MT"/>
              </a:rPr>
              <a:t>Use </a:t>
            </a:r>
            <a:r>
              <a:rPr sz="2118" spc="4" dirty="0">
                <a:latin typeface="Arial MT"/>
                <a:cs typeface="Arial MT"/>
              </a:rPr>
              <a:t>single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quotation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marks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for</a:t>
            </a:r>
            <a:r>
              <a:rPr sz="2118" spc="22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character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values:</a:t>
            </a:r>
            <a:endParaRPr sz="2118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81574" y="2729080"/>
            <a:ext cx="1628215" cy="300878"/>
          </a:xfrm>
          <a:custGeom>
            <a:avLst/>
            <a:gdLst/>
            <a:ahLst/>
            <a:cxnLst/>
            <a:rect l="l" t="t" r="r" b="b"/>
            <a:pathLst>
              <a:path w="1845310" h="340995">
                <a:moveTo>
                  <a:pt x="1844802" y="340614"/>
                </a:moveTo>
                <a:lnTo>
                  <a:pt x="1844802" y="0"/>
                </a:lnTo>
                <a:lnTo>
                  <a:pt x="0" y="0"/>
                </a:lnTo>
                <a:lnTo>
                  <a:pt x="0" y="340614"/>
                </a:lnTo>
                <a:lnTo>
                  <a:pt x="1844802" y="340614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7" name="object 7"/>
          <p:cNvGrpSpPr/>
          <p:nvPr/>
        </p:nvGrpSpPr>
        <p:grpSpPr>
          <a:xfrm>
            <a:off x="1083161" y="3342939"/>
            <a:ext cx="3041837" cy="1710018"/>
            <a:chOff x="1075182" y="3788664"/>
            <a:chExt cx="3447415" cy="193802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8898" y="3802380"/>
              <a:ext cx="3419855" cy="19103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82040" y="3795522"/>
              <a:ext cx="3434079" cy="1924050"/>
            </a:xfrm>
            <a:custGeom>
              <a:avLst/>
              <a:gdLst/>
              <a:ahLst/>
              <a:cxnLst/>
              <a:rect l="l" t="t" r="r" b="b"/>
              <a:pathLst>
                <a:path w="3434079" h="1924050">
                  <a:moveTo>
                    <a:pt x="3433572" y="1924050"/>
                  </a:moveTo>
                  <a:lnTo>
                    <a:pt x="3433572" y="0"/>
                  </a:lnTo>
                  <a:lnTo>
                    <a:pt x="0" y="0"/>
                  </a:lnTo>
                  <a:lnTo>
                    <a:pt x="0" y="1924050"/>
                  </a:lnTo>
                  <a:lnTo>
                    <a:pt x="3433572" y="1924050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636296" y="5191909"/>
            <a:ext cx="3797113" cy="912159"/>
            <a:chOff x="2835401" y="5884164"/>
            <a:chExt cx="4303395" cy="103378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9117" y="5897880"/>
              <a:ext cx="4275582" cy="10058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842259" y="5891022"/>
              <a:ext cx="4289425" cy="1019810"/>
            </a:xfrm>
            <a:custGeom>
              <a:avLst/>
              <a:gdLst/>
              <a:ahLst/>
              <a:cxnLst/>
              <a:rect l="l" t="t" r="r" b="b"/>
              <a:pathLst>
                <a:path w="4289425" h="1019809">
                  <a:moveTo>
                    <a:pt x="4289298" y="1019556"/>
                  </a:moveTo>
                  <a:lnTo>
                    <a:pt x="4289298" y="0"/>
                  </a:lnTo>
                  <a:lnTo>
                    <a:pt x="0" y="0"/>
                  </a:lnTo>
                  <a:lnTo>
                    <a:pt x="0" y="1019556"/>
                  </a:lnTo>
                  <a:lnTo>
                    <a:pt x="4289298" y="101955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9201" y="3195020"/>
            <a:ext cx="6887696" cy="2745441"/>
            <a:chOff x="991361" y="3621023"/>
            <a:chExt cx="7806055" cy="3111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077" y="3634739"/>
              <a:ext cx="3419855" cy="19103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8219" y="3627881"/>
              <a:ext cx="3434079" cy="1924050"/>
            </a:xfrm>
            <a:custGeom>
              <a:avLst/>
              <a:gdLst/>
              <a:ahLst/>
              <a:cxnLst/>
              <a:rect l="l" t="t" r="r" b="b"/>
              <a:pathLst>
                <a:path w="3434079" h="1924050">
                  <a:moveTo>
                    <a:pt x="3433572" y="1924050"/>
                  </a:moveTo>
                  <a:lnTo>
                    <a:pt x="3433572" y="0"/>
                  </a:lnTo>
                  <a:lnTo>
                    <a:pt x="0" y="0"/>
                  </a:lnTo>
                  <a:lnTo>
                    <a:pt x="0" y="1924050"/>
                  </a:lnTo>
                  <a:lnTo>
                    <a:pt x="3433572" y="1924050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5160" y="4221479"/>
              <a:ext cx="3419094" cy="191033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78301" y="4214621"/>
              <a:ext cx="3432810" cy="1924050"/>
            </a:xfrm>
            <a:custGeom>
              <a:avLst/>
              <a:gdLst/>
              <a:ahLst/>
              <a:cxnLst/>
              <a:rect l="l" t="t" r="r" b="b"/>
              <a:pathLst>
                <a:path w="3432809" h="1924050">
                  <a:moveTo>
                    <a:pt x="3432809" y="1924050"/>
                  </a:moveTo>
                  <a:lnTo>
                    <a:pt x="3432809" y="0"/>
                  </a:lnTo>
                  <a:lnTo>
                    <a:pt x="0" y="0"/>
                  </a:lnTo>
                  <a:lnTo>
                    <a:pt x="0" y="1924050"/>
                  </a:lnTo>
                  <a:lnTo>
                    <a:pt x="3432809" y="1924050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4479" y="4808219"/>
              <a:ext cx="3419855" cy="191033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357621" y="4801361"/>
              <a:ext cx="3432810" cy="1924050"/>
            </a:xfrm>
            <a:custGeom>
              <a:avLst/>
              <a:gdLst/>
              <a:ahLst/>
              <a:cxnLst/>
              <a:rect l="l" t="t" r="r" b="b"/>
              <a:pathLst>
                <a:path w="3432809" h="1924050">
                  <a:moveTo>
                    <a:pt x="3432810" y="1924050"/>
                  </a:moveTo>
                  <a:lnTo>
                    <a:pt x="3432810" y="0"/>
                  </a:lnTo>
                  <a:lnTo>
                    <a:pt x="0" y="0"/>
                  </a:lnTo>
                  <a:lnTo>
                    <a:pt x="0" y="1924050"/>
                  </a:lnTo>
                  <a:lnTo>
                    <a:pt x="3432810" y="1924050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3528" y="116632"/>
            <a:ext cx="8424935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Specifying</a:t>
            </a:r>
            <a:r>
              <a:rPr spc="-4" dirty="0"/>
              <a:t> </a:t>
            </a:r>
            <a:r>
              <a:rPr spc="4" dirty="0"/>
              <a:t>Column</a:t>
            </a:r>
            <a:r>
              <a:rPr spc="-4" dirty="0"/>
              <a:t> </a:t>
            </a:r>
            <a:r>
              <a:rPr spc="4" dirty="0"/>
              <a:t>Names,</a:t>
            </a:r>
            <a:r>
              <a:rPr spc="-4" dirty="0"/>
              <a:t> </a:t>
            </a:r>
            <a:r>
              <a:rPr spc="4" dirty="0"/>
              <a:t>Expressions,</a:t>
            </a:r>
            <a:r>
              <a:rPr dirty="0"/>
              <a:t> </a:t>
            </a:r>
            <a:r>
              <a:rPr spc="4" dirty="0"/>
              <a:t>and</a:t>
            </a:r>
            <a:r>
              <a:rPr spc="-4" dirty="0"/>
              <a:t> </a:t>
            </a:r>
            <a:r>
              <a:rPr spc="4" dirty="0"/>
              <a:t>Text</a:t>
            </a:r>
          </a:p>
        </p:txBody>
      </p:sp>
      <p:sp>
        <p:nvSpPr>
          <p:cNvPr id="10" name="object 10"/>
          <p:cNvSpPr/>
          <p:nvPr/>
        </p:nvSpPr>
        <p:spPr>
          <a:xfrm>
            <a:off x="990375" y="1949151"/>
            <a:ext cx="7059706" cy="1110503"/>
          </a:xfrm>
          <a:custGeom>
            <a:avLst/>
            <a:gdLst/>
            <a:ahLst/>
            <a:cxnLst/>
            <a:rect l="l" t="t" r="r" b="b"/>
            <a:pathLst>
              <a:path w="8001000" h="1258570">
                <a:moveTo>
                  <a:pt x="8001000" y="1258062"/>
                </a:moveTo>
                <a:lnTo>
                  <a:pt x="8001000" y="0"/>
                </a:lnTo>
                <a:lnTo>
                  <a:pt x="0" y="0"/>
                </a:lnTo>
                <a:lnTo>
                  <a:pt x="0" y="1258062"/>
                </a:lnTo>
                <a:lnTo>
                  <a:pt x="8001000" y="125806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59469"/>
              </p:ext>
            </p:extLst>
          </p:nvPr>
        </p:nvGraphicFramePr>
        <p:xfrm>
          <a:off x="976592" y="1949151"/>
          <a:ext cx="7627855" cy="1167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0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7928">
                <a:tc gridSpan="3">
                  <a:txBody>
                    <a:bodyPr/>
                    <a:lstStyle/>
                    <a:p>
                      <a:pPr marL="116839" marR="369570">
                        <a:lnSpc>
                          <a:spcPts val="2380"/>
                        </a:lnSpc>
                        <a:spcBef>
                          <a:spcPts val="40"/>
                        </a:spcBef>
                        <a:tabLst>
                          <a:tab pos="1167765" algn="l"/>
                        </a:tabLst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SELECT</a:t>
                      </a:r>
                      <a:r>
                        <a:rPr sz="1700" b="1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employee_id,</a:t>
                      </a:r>
                      <a:r>
                        <a:rPr sz="1700" b="1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last_name,</a:t>
                      </a:r>
                      <a:r>
                        <a:rPr sz="1700" b="1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job_id,&amp;column_name </a:t>
                      </a:r>
                      <a:r>
                        <a:rPr sz="1700" b="1" spc="-11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10" dirty="0">
                          <a:latin typeface="Courier New"/>
                          <a:cs typeface="Courier New"/>
                        </a:rPr>
                        <a:t>FROM	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employees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  <a:p>
                      <a:pPr marL="116839">
                        <a:lnSpc>
                          <a:spcPts val="2290"/>
                        </a:lnSpc>
                        <a:tabLst>
                          <a:tab pos="1167765" algn="l"/>
                        </a:tabLst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WHERE	&amp;condition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448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762">
                <a:tc>
                  <a:txBody>
                    <a:bodyPr/>
                    <a:lstStyle/>
                    <a:p>
                      <a:pPr marL="116839">
                        <a:lnSpc>
                          <a:spcPts val="2000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ORDER</a:t>
                      </a:r>
                      <a:r>
                        <a:rPr sz="17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BY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000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&amp;order_column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00"/>
                        </a:lnSpc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;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1928980" y="2528720"/>
            <a:ext cx="1627093" cy="210110"/>
          </a:xfrm>
          <a:custGeom>
            <a:avLst/>
            <a:gdLst/>
            <a:ahLst/>
            <a:cxnLst/>
            <a:rect l="l" t="t" r="r" b="b"/>
            <a:pathLst>
              <a:path w="1844039" h="238125">
                <a:moveTo>
                  <a:pt x="1844039" y="237744"/>
                </a:moveTo>
                <a:lnTo>
                  <a:pt x="1844039" y="0"/>
                </a:lnTo>
                <a:lnTo>
                  <a:pt x="0" y="0"/>
                </a:lnTo>
                <a:lnTo>
                  <a:pt x="0" y="237744"/>
                </a:lnTo>
                <a:lnTo>
                  <a:pt x="1844039" y="237744"/>
                </a:lnTo>
                <a:close/>
              </a:path>
            </a:pathLst>
          </a:custGeom>
          <a:ln w="3124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6092862" y="1995544"/>
            <a:ext cx="1627093" cy="248210"/>
          </a:xfrm>
          <a:custGeom>
            <a:avLst/>
            <a:gdLst/>
            <a:ahLst/>
            <a:cxnLst/>
            <a:rect l="l" t="t" r="r" b="b"/>
            <a:pathLst>
              <a:path w="1844040" h="281305">
                <a:moveTo>
                  <a:pt x="1844039" y="281178"/>
                </a:moveTo>
                <a:lnTo>
                  <a:pt x="1844039" y="0"/>
                </a:lnTo>
                <a:lnTo>
                  <a:pt x="0" y="0"/>
                </a:lnTo>
                <a:lnTo>
                  <a:pt x="0" y="281178"/>
                </a:lnTo>
                <a:lnTo>
                  <a:pt x="1844039" y="281178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74578" y="2429882"/>
            <a:ext cx="1766607" cy="239296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697">
              <a:lnSpc>
                <a:spcPts val="1818"/>
              </a:lnSpc>
            </a:pPr>
            <a:r>
              <a:rPr sz="1721" b="1" spc="4" dirty="0">
                <a:latin typeface="Courier New"/>
                <a:cs typeface="Courier New"/>
              </a:rPr>
              <a:t>&amp;&amp;column_name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0697" y="2132856"/>
            <a:ext cx="7316881" cy="805658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560" rIns="0" bIns="0" rtlCol="0">
            <a:spAutoFit/>
          </a:bodyPr>
          <a:lstStyle/>
          <a:p>
            <a:pPr marL="102539" marR="1908464">
              <a:lnSpc>
                <a:spcPct val="101800"/>
              </a:lnSpc>
              <a:spcBef>
                <a:spcPts val="4"/>
              </a:spcBef>
              <a:tabLst>
                <a:tab pos="1294909" algn="l"/>
              </a:tabLst>
            </a:pPr>
            <a:r>
              <a:rPr sz="1721" b="1" spc="4" dirty="0">
                <a:latin typeface="Courier New"/>
                <a:cs typeface="Courier New"/>
              </a:rPr>
              <a:t>SELECT	employee_id, last_name, job_id,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 dirty="0">
              <a:latin typeface="Courier New"/>
              <a:cs typeface="Courier New"/>
            </a:endParaRPr>
          </a:p>
          <a:p>
            <a:pPr marL="102539">
              <a:spcBef>
                <a:spcPts val="31"/>
              </a:spcBef>
              <a:tabLst>
                <a:tab pos="3016784" algn="l"/>
              </a:tabLst>
            </a:pPr>
            <a:r>
              <a:rPr sz="1721" b="1" spc="4" dirty="0">
                <a:latin typeface="Courier New"/>
                <a:cs typeface="Courier New"/>
              </a:rPr>
              <a:t>ORDER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BY	</a:t>
            </a:r>
            <a:r>
              <a:rPr sz="1721" b="1" spc="13" dirty="0">
                <a:latin typeface="Courier New"/>
                <a:cs typeface="Courier New"/>
              </a:rPr>
              <a:t>;</a:t>
            </a:r>
            <a:endParaRPr sz="1721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3951" y="5851038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504" y="136722"/>
            <a:ext cx="7991756" cy="380082"/>
          </a:xfrm>
          <a:prstGeom prst="rect">
            <a:avLst/>
          </a:prstGeom>
        </p:spPr>
        <p:txBody>
          <a:bodyPr vert="horz" wrap="square" lIns="0" tIns="1064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577872" marR="4483" indent="-649416">
              <a:lnSpc>
                <a:spcPct val="100499"/>
              </a:lnSpc>
              <a:spcBef>
                <a:spcPts val="84"/>
              </a:spcBef>
            </a:pPr>
            <a:r>
              <a:rPr sz="2400" dirty="0"/>
              <a:t>Using the Double-Ampersand  Substitution Variable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6364" y="945878"/>
            <a:ext cx="7321924" cy="68292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6900"/>
              </a:lnSpc>
              <a:spcBef>
                <a:spcPts val="84"/>
              </a:spcBef>
            </a:pPr>
            <a:r>
              <a:rPr sz="2118" spc="9" dirty="0">
                <a:latin typeface="Arial MT"/>
                <a:cs typeface="Arial MT"/>
              </a:rPr>
              <a:t>Use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double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ampersand</a:t>
            </a:r>
            <a:r>
              <a:rPr sz="2118" spc="13" dirty="0">
                <a:latin typeface="Arial MT"/>
                <a:cs typeface="Arial MT"/>
              </a:rPr>
              <a:t> (</a:t>
            </a:r>
            <a:r>
              <a:rPr sz="2118" spc="13" dirty="0">
                <a:latin typeface="Courier New"/>
                <a:cs typeface="Courier New"/>
              </a:rPr>
              <a:t>&amp;&amp;</a:t>
            </a:r>
            <a:r>
              <a:rPr sz="2118" spc="13" dirty="0">
                <a:latin typeface="Arial MT"/>
                <a:cs typeface="Arial MT"/>
              </a:rPr>
              <a:t>)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dirty="0">
                <a:latin typeface="Arial MT"/>
                <a:cs typeface="Arial MT"/>
              </a:rPr>
              <a:t>if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you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want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reuse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variable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value without prompting the user each time:</a:t>
            </a:r>
            <a:endParaRPr sz="2118" dirty="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35242" y="3342939"/>
            <a:ext cx="3041837" cy="1710018"/>
            <a:chOff x="907541" y="3788664"/>
            <a:chExt cx="3447415" cy="193802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1257" y="3802380"/>
              <a:ext cx="3419855" cy="191033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14399" y="3795522"/>
              <a:ext cx="3434079" cy="1924050"/>
            </a:xfrm>
            <a:custGeom>
              <a:avLst/>
              <a:gdLst/>
              <a:ahLst/>
              <a:cxnLst/>
              <a:rect l="l" t="t" r="r" b="b"/>
              <a:pathLst>
                <a:path w="3434079" h="1924050">
                  <a:moveTo>
                    <a:pt x="3433572" y="1924050"/>
                  </a:moveTo>
                  <a:lnTo>
                    <a:pt x="3433572" y="0"/>
                  </a:lnTo>
                  <a:lnTo>
                    <a:pt x="0" y="0"/>
                  </a:lnTo>
                  <a:lnTo>
                    <a:pt x="0" y="1924050"/>
                  </a:lnTo>
                  <a:lnTo>
                    <a:pt x="3433572" y="1924050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935242" y="5336359"/>
            <a:ext cx="4839821" cy="900953"/>
            <a:chOff x="907541" y="5800344"/>
            <a:chExt cx="5485130" cy="102108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257" y="5814060"/>
              <a:ext cx="5458205" cy="99364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14399" y="5807202"/>
              <a:ext cx="5471160" cy="1007744"/>
            </a:xfrm>
            <a:custGeom>
              <a:avLst/>
              <a:gdLst/>
              <a:ahLst/>
              <a:cxnLst/>
              <a:rect l="l" t="t" r="r" b="b"/>
              <a:pathLst>
                <a:path w="5471160" h="1007745">
                  <a:moveTo>
                    <a:pt x="5471160" y="1007364"/>
                  </a:moveTo>
                  <a:lnTo>
                    <a:pt x="5471159" y="0"/>
                  </a:lnTo>
                  <a:lnTo>
                    <a:pt x="0" y="0"/>
                  </a:lnTo>
                  <a:lnTo>
                    <a:pt x="0" y="1007364"/>
                  </a:lnTo>
                  <a:lnTo>
                    <a:pt x="5471160" y="1007364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" name="object 3"/>
          <p:cNvSpPr txBox="1"/>
          <p:nvPr/>
        </p:nvSpPr>
        <p:spPr>
          <a:xfrm>
            <a:off x="2195736" y="2636912"/>
            <a:ext cx="2016223" cy="268211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3362" rIns="0" bIns="0" rtlCol="0">
            <a:spAutoFit/>
          </a:bodyPr>
          <a:lstStyle/>
          <a:p>
            <a:pPr marL="51549">
              <a:spcBef>
                <a:spcPts val="26"/>
              </a:spcBef>
            </a:pPr>
            <a:r>
              <a:rPr lang="en-US" sz="1721" b="1" spc="4" dirty="0">
                <a:latin typeface="Courier New"/>
                <a:cs typeface="Courier New"/>
              </a:rPr>
              <a:t>&amp;</a:t>
            </a:r>
            <a:r>
              <a:rPr sz="1721" b="1" spc="4" dirty="0">
                <a:latin typeface="Courier New"/>
                <a:cs typeface="Courier New"/>
              </a:rPr>
              <a:t>&amp;column_name</a:t>
            </a:r>
            <a:endParaRPr sz="172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560" y="116632"/>
            <a:ext cx="2410385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Lesson</a:t>
            </a:r>
            <a:r>
              <a:rPr spc="-49" dirty="0"/>
              <a:t> </a:t>
            </a:r>
            <a:r>
              <a:rPr dirty="0"/>
              <a:t>Agenda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9284" y="901073"/>
            <a:ext cx="8209180" cy="4288821"/>
          </a:xfrm>
          <a:prstGeom prst="rect">
            <a:avLst/>
          </a:prstGeom>
        </p:spPr>
        <p:txBody>
          <a:bodyPr vert="horz" wrap="square" lIns="0" tIns="59391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1833" indent="-447139">
              <a:spcBef>
                <a:spcPts val="468"/>
              </a:spcBef>
              <a:buClr>
                <a:srgbClr val="FF0000"/>
              </a:buClr>
              <a:tabLst>
                <a:tab pos="542394" algn="l"/>
                <a:tab pos="542954" algn="l"/>
              </a:tabLst>
            </a:pPr>
            <a:r>
              <a:rPr spc="4" dirty="0">
                <a:solidFill>
                  <a:srgbClr val="000000"/>
                </a:solidFill>
              </a:rPr>
              <a:t>Limiting</a:t>
            </a:r>
            <a:r>
              <a:rPr spc="-13" dirty="0">
                <a:solidFill>
                  <a:srgbClr val="000000"/>
                </a:solidFill>
              </a:rPr>
              <a:t> </a:t>
            </a:r>
            <a:r>
              <a:rPr spc="4" dirty="0">
                <a:solidFill>
                  <a:srgbClr val="000000"/>
                </a:solidFill>
              </a:rPr>
              <a:t>rows</a:t>
            </a:r>
            <a:r>
              <a:rPr spc="-9" dirty="0">
                <a:solidFill>
                  <a:srgbClr val="000000"/>
                </a:solidFill>
              </a:rPr>
              <a:t> </a:t>
            </a:r>
            <a:r>
              <a:rPr spc="4" dirty="0">
                <a:solidFill>
                  <a:srgbClr val="000000"/>
                </a:solidFill>
              </a:rPr>
              <a:t>with:</a:t>
            </a:r>
          </a:p>
          <a:p>
            <a:pPr marL="974964" lvl="1" indent="-322186">
              <a:spcBef>
                <a:spcPts val="335"/>
              </a:spcBef>
              <a:buClr>
                <a:srgbClr val="FF0000"/>
              </a:buClr>
              <a:buChar char="–"/>
              <a:tabLst>
                <a:tab pos="975524" algn="l"/>
                <a:tab pos="976084" algn="l"/>
              </a:tabLst>
            </a:pPr>
            <a:r>
              <a:rPr sz="1941" spc="-4" dirty="0">
                <a:latin typeface="Arial MT"/>
                <a:cs typeface="Arial MT"/>
              </a:rPr>
              <a:t>Th</a:t>
            </a:r>
            <a:r>
              <a:rPr sz="1941" dirty="0">
                <a:latin typeface="Arial MT"/>
                <a:cs typeface="Arial MT"/>
              </a:rPr>
              <a:t>e</a:t>
            </a:r>
            <a:r>
              <a:rPr sz="1941" spc="-53" dirty="0">
                <a:latin typeface="Arial MT"/>
                <a:cs typeface="Arial MT"/>
              </a:rPr>
              <a:t> </a:t>
            </a:r>
            <a:r>
              <a:rPr sz="1941" spc="-4" dirty="0">
                <a:latin typeface="Courier New"/>
                <a:cs typeface="Courier New"/>
              </a:rPr>
              <a:t>WHER</a:t>
            </a:r>
            <a:r>
              <a:rPr sz="1941" dirty="0">
                <a:latin typeface="Courier New"/>
                <a:cs typeface="Courier New"/>
              </a:rPr>
              <a:t>E</a:t>
            </a:r>
            <a:r>
              <a:rPr sz="1941" spc="-635" dirty="0">
                <a:latin typeface="Courier New"/>
                <a:cs typeface="Courier New"/>
              </a:rPr>
              <a:t> </a:t>
            </a:r>
            <a:r>
              <a:rPr sz="1941" dirty="0">
                <a:latin typeface="Arial MT"/>
                <a:cs typeface="Arial MT"/>
              </a:rPr>
              <a:t>clause</a:t>
            </a:r>
          </a:p>
          <a:p>
            <a:pPr marL="974964" marR="4483" lvl="1" indent="-322186">
              <a:spcBef>
                <a:spcPts val="459"/>
              </a:spcBef>
              <a:buClr>
                <a:srgbClr val="FF0000"/>
              </a:buClr>
              <a:buChar char="–"/>
              <a:tabLst>
                <a:tab pos="975524" algn="l"/>
                <a:tab pos="976084" algn="l"/>
              </a:tabLst>
            </a:pPr>
            <a:r>
              <a:rPr sz="1941" spc="-4" dirty="0">
                <a:latin typeface="Arial MT"/>
                <a:cs typeface="Arial MT"/>
              </a:rPr>
              <a:t>The comparison conditions using </a:t>
            </a:r>
            <a:r>
              <a:rPr sz="1941" spc="-4" dirty="0">
                <a:latin typeface="Courier New"/>
                <a:cs typeface="Courier New"/>
              </a:rPr>
              <a:t>=</a:t>
            </a:r>
            <a:r>
              <a:rPr sz="1941" spc="-4" dirty="0">
                <a:latin typeface="Arial MT"/>
                <a:cs typeface="Arial MT"/>
              </a:rPr>
              <a:t>, </a:t>
            </a:r>
            <a:r>
              <a:rPr sz="1941" spc="-4" dirty="0">
                <a:latin typeface="Courier New"/>
                <a:cs typeface="Courier New"/>
              </a:rPr>
              <a:t>&lt;=</a:t>
            </a:r>
            <a:r>
              <a:rPr sz="1941" spc="-4" dirty="0">
                <a:latin typeface="Arial MT"/>
                <a:cs typeface="Arial MT"/>
              </a:rPr>
              <a:t>, </a:t>
            </a:r>
            <a:r>
              <a:rPr sz="1941" spc="-4" dirty="0">
                <a:latin typeface="Courier New"/>
                <a:cs typeface="Courier New"/>
              </a:rPr>
              <a:t>BETWEEN</a:t>
            </a:r>
            <a:r>
              <a:rPr sz="1941" spc="-4" dirty="0">
                <a:latin typeface="Arial MT"/>
                <a:cs typeface="Arial MT"/>
              </a:rPr>
              <a:t>, </a:t>
            </a:r>
            <a:r>
              <a:rPr sz="1941" spc="-4" dirty="0">
                <a:latin typeface="Courier New"/>
                <a:cs typeface="Courier New"/>
              </a:rPr>
              <a:t>IN</a:t>
            </a:r>
            <a:r>
              <a:rPr sz="1941" spc="-4" dirty="0">
                <a:latin typeface="Arial MT"/>
                <a:cs typeface="Arial MT"/>
              </a:rPr>
              <a:t>, </a:t>
            </a:r>
            <a:r>
              <a:rPr sz="1941" spc="-4" dirty="0">
                <a:latin typeface="Courier New"/>
                <a:cs typeface="Courier New"/>
              </a:rPr>
              <a:t>LIKE</a:t>
            </a:r>
            <a:r>
              <a:rPr sz="1941" spc="-4" dirty="0">
                <a:latin typeface="Arial MT"/>
                <a:cs typeface="Arial MT"/>
              </a:rPr>
              <a:t>, </a:t>
            </a:r>
            <a:r>
              <a:rPr sz="1941" spc="-529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an</a:t>
            </a:r>
            <a:r>
              <a:rPr sz="1941" dirty="0">
                <a:latin typeface="Arial MT"/>
                <a:cs typeface="Arial MT"/>
              </a:rPr>
              <a:t>d </a:t>
            </a:r>
            <a:r>
              <a:rPr sz="1941" spc="-4" dirty="0">
                <a:latin typeface="Courier New"/>
                <a:cs typeface="Courier New"/>
              </a:rPr>
              <a:t>NUL</a:t>
            </a:r>
            <a:r>
              <a:rPr sz="1941" dirty="0">
                <a:latin typeface="Courier New"/>
                <a:cs typeface="Courier New"/>
              </a:rPr>
              <a:t>L</a:t>
            </a:r>
            <a:r>
              <a:rPr sz="1941" spc="-635" dirty="0">
                <a:latin typeface="Courier New"/>
                <a:cs typeface="Courier New"/>
              </a:rPr>
              <a:t> </a:t>
            </a:r>
            <a:r>
              <a:rPr sz="1941" spc="-4" dirty="0">
                <a:latin typeface="Arial MT"/>
                <a:cs typeface="Arial MT"/>
              </a:rPr>
              <a:t>conditions</a:t>
            </a:r>
            <a:endParaRPr sz="1941" dirty="0">
              <a:latin typeface="Arial MT"/>
              <a:cs typeface="Arial MT"/>
            </a:endParaRPr>
          </a:p>
          <a:p>
            <a:pPr marL="974964" lvl="1" indent="-322747">
              <a:spcBef>
                <a:spcPts val="459"/>
              </a:spcBef>
              <a:buClr>
                <a:srgbClr val="FF0000"/>
              </a:buClr>
              <a:buChar char="–"/>
              <a:tabLst>
                <a:tab pos="975524" algn="l"/>
                <a:tab pos="976084" algn="l"/>
              </a:tabLst>
            </a:pPr>
            <a:r>
              <a:rPr sz="1941" dirty="0">
                <a:latin typeface="Arial MT"/>
                <a:cs typeface="Arial MT"/>
              </a:rPr>
              <a:t>Logical conditions using </a:t>
            </a:r>
            <a:r>
              <a:rPr sz="1941" spc="-4" dirty="0">
                <a:latin typeface="Courier New"/>
                <a:cs typeface="Courier New"/>
              </a:rPr>
              <a:t>AN</a:t>
            </a:r>
            <a:r>
              <a:rPr sz="1941" spc="-9" dirty="0">
                <a:latin typeface="Courier New"/>
                <a:cs typeface="Courier New"/>
              </a:rPr>
              <a:t>D</a:t>
            </a:r>
            <a:r>
              <a:rPr sz="1941" dirty="0">
                <a:latin typeface="Arial MT"/>
                <a:cs typeface="Arial MT"/>
              </a:rPr>
              <a:t>,</a:t>
            </a:r>
            <a:r>
              <a:rPr sz="1941" spc="-9" dirty="0">
                <a:latin typeface="Arial MT"/>
                <a:cs typeface="Arial MT"/>
              </a:rPr>
              <a:t> </a:t>
            </a:r>
            <a:r>
              <a:rPr sz="1941" spc="-4" dirty="0">
                <a:latin typeface="Courier New"/>
                <a:cs typeface="Courier New"/>
              </a:rPr>
              <a:t>O</a:t>
            </a:r>
            <a:r>
              <a:rPr sz="1941" spc="-9" dirty="0">
                <a:latin typeface="Courier New"/>
                <a:cs typeface="Courier New"/>
              </a:rPr>
              <a:t>R</a:t>
            </a:r>
            <a:r>
              <a:rPr sz="1941" dirty="0">
                <a:latin typeface="Arial MT"/>
                <a:cs typeface="Arial MT"/>
              </a:rPr>
              <a:t>,</a:t>
            </a:r>
            <a:r>
              <a:rPr sz="1941" spc="-13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an</a:t>
            </a:r>
            <a:r>
              <a:rPr sz="1941" dirty="0">
                <a:latin typeface="Arial MT"/>
                <a:cs typeface="Arial MT"/>
              </a:rPr>
              <a:t>d </a:t>
            </a:r>
            <a:r>
              <a:rPr sz="1941" spc="-4" dirty="0">
                <a:latin typeface="Courier New"/>
                <a:cs typeface="Courier New"/>
              </a:rPr>
              <a:t>NO</a:t>
            </a:r>
            <a:r>
              <a:rPr sz="1941" dirty="0">
                <a:latin typeface="Courier New"/>
                <a:cs typeface="Courier New"/>
              </a:rPr>
              <a:t>T</a:t>
            </a:r>
            <a:r>
              <a:rPr sz="1941" spc="-627" dirty="0">
                <a:latin typeface="Courier New"/>
                <a:cs typeface="Courier New"/>
              </a:rPr>
              <a:t> </a:t>
            </a:r>
            <a:r>
              <a:rPr sz="1941" spc="-4" dirty="0">
                <a:latin typeface="Arial MT"/>
                <a:cs typeface="Arial MT"/>
              </a:rPr>
              <a:t>operators</a:t>
            </a:r>
            <a:endParaRPr sz="1941" dirty="0">
              <a:latin typeface="Arial MT"/>
              <a:cs typeface="Arial MT"/>
            </a:endParaRPr>
          </a:p>
          <a:p>
            <a:pPr marL="541833" indent="-447139">
              <a:spcBef>
                <a:spcPts val="662"/>
              </a:spcBef>
              <a:tabLst>
                <a:tab pos="542394" algn="l"/>
                <a:tab pos="542954" algn="l"/>
              </a:tabLst>
            </a:pPr>
            <a:r>
              <a:rPr spc="4" dirty="0"/>
              <a:t>Rules</a:t>
            </a:r>
            <a:r>
              <a:rPr spc="13" dirty="0"/>
              <a:t> </a:t>
            </a:r>
            <a:r>
              <a:rPr spc="4" dirty="0"/>
              <a:t>of</a:t>
            </a:r>
            <a:r>
              <a:rPr spc="13" dirty="0"/>
              <a:t> </a:t>
            </a:r>
            <a:r>
              <a:rPr spc="4" dirty="0"/>
              <a:t>precedence</a:t>
            </a:r>
            <a:r>
              <a:rPr spc="13" dirty="0"/>
              <a:t> </a:t>
            </a:r>
            <a:r>
              <a:rPr spc="4" dirty="0"/>
              <a:t>for</a:t>
            </a:r>
            <a:r>
              <a:rPr spc="13" dirty="0"/>
              <a:t> </a:t>
            </a:r>
            <a:r>
              <a:rPr spc="4" dirty="0"/>
              <a:t>operators</a:t>
            </a:r>
            <a:r>
              <a:rPr spc="13" dirty="0"/>
              <a:t> </a:t>
            </a:r>
            <a:r>
              <a:rPr spc="4" dirty="0"/>
              <a:t>in</a:t>
            </a:r>
            <a:r>
              <a:rPr spc="13" dirty="0"/>
              <a:t> </a:t>
            </a:r>
            <a:r>
              <a:rPr spc="4" dirty="0"/>
              <a:t>an</a:t>
            </a:r>
            <a:r>
              <a:rPr spc="13" dirty="0"/>
              <a:t> </a:t>
            </a:r>
            <a:r>
              <a:rPr spc="4" dirty="0"/>
              <a:t>expression</a:t>
            </a:r>
          </a:p>
          <a:p>
            <a:pPr marL="541833" indent="-447139">
              <a:spcBef>
                <a:spcPts val="375"/>
              </a:spcBef>
              <a:tabLst>
                <a:tab pos="542394" algn="l"/>
                <a:tab pos="542954" algn="l"/>
              </a:tabLst>
            </a:pPr>
            <a:r>
              <a:rPr spc="4" dirty="0"/>
              <a:t>Sorting rows using</a:t>
            </a:r>
            <a:r>
              <a:rPr spc="9" dirty="0"/>
              <a:t> </a:t>
            </a:r>
            <a:r>
              <a:rPr spc="4" dirty="0"/>
              <a:t>the</a:t>
            </a:r>
            <a:r>
              <a:rPr spc="18" dirty="0"/>
              <a:t> </a:t>
            </a:r>
            <a:r>
              <a:rPr spc="9" dirty="0">
                <a:latin typeface="Courier New"/>
                <a:cs typeface="Courier New"/>
              </a:rPr>
              <a:t>ORDER</a:t>
            </a:r>
            <a:r>
              <a:rPr spc="-732" dirty="0">
                <a:latin typeface="Courier New"/>
                <a:cs typeface="Courier New"/>
              </a:rPr>
              <a:t> </a:t>
            </a:r>
            <a:r>
              <a:rPr spc="9" dirty="0">
                <a:latin typeface="Courier New"/>
                <a:cs typeface="Courier New"/>
              </a:rPr>
              <a:t>BY</a:t>
            </a:r>
            <a:r>
              <a:rPr spc="-675" dirty="0">
                <a:latin typeface="Courier New"/>
                <a:cs typeface="Courier New"/>
              </a:rPr>
              <a:t> </a:t>
            </a:r>
            <a:r>
              <a:rPr spc="4" dirty="0"/>
              <a:t>clause</a:t>
            </a:r>
          </a:p>
          <a:p>
            <a:pPr marL="541833" indent="-447139">
              <a:spcBef>
                <a:spcPts val="684"/>
              </a:spcBef>
              <a:tabLst>
                <a:tab pos="542394" algn="l"/>
                <a:tab pos="542954" algn="l"/>
              </a:tabLst>
            </a:pPr>
            <a:r>
              <a:rPr spc="4" dirty="0"/>
              <a:t>Substitution</a:t>
            </a:r>
            <a:r>
              <a:rPr spc="-13" dirty="0"/>
              <a:t> </a:t>
            </a:r>
            <a:r>
              <a:rPr spc="4" dirty="0"/>
              <a:t>variables</a:t>
            </a:r>
          </a:p>
          <a:p>
            <a:pPr marL="541833" indent="-447139">
              <a:spcBef>
                <a:spcPts val="371"/>
              </a:spcBef>
              <a:buFont typeface="Arial MT"/>
              <a:buChar char="•"/>
              <a:tabLst>
                <a:tab pos="542394" algn="l"/>
                <a:tab pos="542954" algn="l"/>
              </a:tabLst>
            </a:pPr>
            <a:r>
              <a:rPr spc="13" dirty="0">
                <a:latin typeface="Courier New"/>
                <a:cs typeface="Courier New"/>
              </a:rPr>
              <a:t>DEFIN</a:t>
            </a:r>
            <a:r>
              <a:rPr spc="9" dirty="0">
                <a:latin typeface="Courier New"/>
                <a:cs typeface="Courier New"/>
              </a:rPr>
              <a:t>E</a:t>
            </a:r>
            <a:r>
              <a:rPr spc="-675" dirty="0">
                <a:latin typeface="Courier New"/>
                <a:cs typeface="Courier New"/>
              </a:rPr>
              <a:t> </a:t>
            </a:r>
            <a:r>
              <a:rPr spc="4" dirty="0"/>
              <a:t>and</a:t>
            </a:r>
            <a:r>
              <a:rPr spc="9" dirty="0"/>
              <a:t> </a:t>
            </a:r>
            <a:r>
              <a:rPr spc="13" dirty="0">
                <a:latin typeface="Courier New"/>
                <a:cs typeface="Courier New"/>
              </a:rPr>
              <a:t>VERIF</a:t>
            </a:r>
            <a:r>
              <a:rPr spc="9" dirty="0">
                <a:latin typeface="Courier New"/>
                <a:cs typeface="Courier New"/>
              </a:rPr>
              <a:t>Y</a:t>
            </a:r>
            <a:r>
              <a:rPr spc="-679" dirty="0">
                <a:latin typeface="Courier New"/>
                <a:cs typeface="Courier New"/>
              </a:rPr>
              <a:t> </a:t>
            </a:r>
            <a:r>
              <a:rPr spc="9" dirty="0"/>
              <a:t>commands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7" y="116632"/>
            <a:ext cx="6363964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DEFINE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dirty="0"/>
              <a:t>Command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4" y="1459621"/>
            <a:ext cx="7500657" cy="108546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457785" marR="4483" indent="-447139">
              <a:lnSpc>
                <a:spcPct val="106900"/>
              </a:lnSpc>
              <a:spcBef>
                <a:spcPts val="84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Use</a:t>
            </a:r>
            <a:r>
              <a:rPr sz="2118" spc="4" dirty="0">
                <a:latin typeface="Arial MT"/>
                <a:cs typeface="Arial MT"/>
              </a:rPr>
              <a:t> 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DEFINE</a:t>
            </a:r>
            <a:r>
              <a:rPr sz="2118" spc="-679" dirty="0">
                <a:latin typeface="Courier New"/>
                <a:cs typeface="Courier New"/>
              </a:rPr>
              <a:t> </a:t>
            </a:r>
            <a:r>
              <a:rPr sz="2118" spc="9" dirty="0">
                <a:latin typeface="Arial MT"/>
                <a:cs typeface="Arial MT"/>
              </a:rPr>
              <a:t>command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create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assign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value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variable.</a:t>
            </a:r>
            <a:endParaRPr sz="2118" dirty="0">
              <a:latin typeface="Arial MT"/>
              <a:cs typeface="Arial MT"/>
            </a:endParaRPr>
          </a:p>
          <a:p>
            <a:pPr marL="457785" indent="-447139">
              <a:spcBef>
                <a:spcPts val="375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Use</a:t>
            </a:r>
            <a:r>
              <a:rPr sz="2118" spc="4" dirty="0">
                <a:latin typeface="Arial MT"/>
                <a:cs typeface="Arial MT"/>
              </a:rPr>
              <a:t> 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UNDEFINE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9" dirty="0">
                <a:latin typeface="Arial MT"/>
                <a:cs typeface="Arial MT"/>
              </a:rPr>
              <a:t>command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remove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variable.</a:t>
            </a:r>
            <a:endParaRPr sz="2118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6367" y="2897280"/>
            <a:ext cx="7087721" cy="1967753"/>
            <a:chOff x="954150" y="3283584"/>
            <a:chExt cx="8032750" cy="2230120"/>
          </a:xfrm>
        </p:grpSpPr>
        <p:sp>
          <p:nvSpPr>
            <p:cNvPr id="5" name="object 5"/>
            <p:cNvSpPr/>
            <p:nvPr/>
          </p:nvSpPr>
          <p:spPr>
            <a:xfrm>
              <a:off x="970025" y="3299459"/>
              <a:ext cx="8001000" cy="2198370"/>
            </a:xfrm>
            <a:custGeom>
              <a:avLst/>
              <a:gdLst/>
              <a:ahLst/>
              <a:cxnLst/>
              <a:rect l="l" t="t" r="r" b="b"/>
              <a:pathLst>
                <a:path w="8001000" h="2198370">
                  <a:moveTo>
                    <a:pt x="8001000" y="2198370"/>
                  </a:moveTo>
                  <a:lnTo>
                    <a:pt x="8001000" y="0"/>
                  </a:lnTo>
                  <a:lnTo>
                    <a:pt x="0" y="0"/>
                  </a:lnTo>
                  <a:lnTo>
                    <a:pt x="0" y="2198370"/>
                  </a:lnTo>
                  <a:lnTo>
                    <a:pt x="8001000" y="219837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70025" y="3299459"/>
              <a:ext cx="8001000" cy="2198370"/>
            </a:xfrm>
            <a:custGeom>
              <a:avLst/>
              <a:gdLst/>
              <a:ahLst/>
              <a:cxnLst/>
              <a:rect l="l" t="t" r="r" b="b"/>
              <a:pathLst>
                <a:path w="8001000" h="2198370">
                  <a:moveTo>
                    <a:pt x="8001000" y="2198370"/>
                  </a:moveTo>
                  <a:lnTo>
                    <a:pt x="8001000" y="0"/>
                  </a:lnTo>
                  <a:lnTo>
                    <a:pt x="0" y="0"/>
                  </a:lnTo>
                  <a:lnTo>
                    <a:pt x="0" y="2198370"/>
                  </a:lnTo>
                  <a:lnTo>
                    <a:pt x="8001000" y="2198370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55201" y="2950956"/>
            <a:ext cx="1712259" cy="248914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5558">
              <a:lnSpc>
                <a:spcPts val="1862"/>
              </a:lnSpc>
            </a:pPr>
            <a:r>
              <a:rPr sz="1721" b="1" spc="4" dirty="0">
                <a:latin typeface="Courier New"/>
                <a:cs typeface="Courier New"/>
              </a:rPr>
              <a:t>employee_num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3919" y="2910840"/>
            <a:ext cx="3323104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  <a:tabLst>
                <a:tab pos="2649212" algn="l"/>
              </a:tabLst>
            </a:pPr>
            <a:r>
              <a:rPr sz="1721" b="1" spc="4" dirty="0">
                <a:latin typeface="Courier New"/>
                <a:cs typeface="Courier New"/>
              </a:rPr>
              <a:t>DEFINE	</a:t>
            </a:r>
            <a:r>
              <a:rPr sz="1721" b="1" spc="13" dirty="0">
                <a:latin typeface="Courier New"/>
                <a:cs typeface="Courier New"/>
              </a:rPr>
              <a:t>=</a:t>
            </a:r>
            <a:r>
              <a:rPr sz="1721" b="1" spc="-71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200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92070" y="3986380"/>
            <a:ext cx="1922929" cy="269908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5043" rIns="0" bIns="0" rtlCol="0">
            <a:spAutoFit/>
          </a:bodyPr>
          <a:lstStyle/>
          <a:p>
            <a:pPr marL="83488">
              <a:spcBef>
                <a:spcPts val="40"/>
              </a:spcBef>
            </a:pPr>
            <a:r>
              <a:rPr sz="1721" b="1" spc="4" dirty="0">
                <a:latin typeface="Courier New"/>
                <a:cs typeface="Courier New"/>
              </a:rPr>
              <a:t>&amp;employee_num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3918" y="3444009"/>
            <a:ext cx="6899462" cy="8147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4483">
              <a:lnSpc>
                <a:spcPct val="101800"/>
              </a:lnSpc>
              <a:spcBef>
                <a:spcPts val="75"/>
              </a:spcBef>
              <a:tabLst>
                <a:tab pos="926776" algn="l"/>
              </a:tabLst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employee_id,</a:t>
            </a:r>
            <a:r>
              <a:rPr sz="1721" b="1" spc="22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last_name,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salary,</a:t>
            </a:r>
            <a:r>
              <a:rPr sz="1721" b="1" spc="22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department_id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  <a:p>
            <a:pPr>
              <a:spcBef>
                <a:spcPts val="31"/>
              </a:spcBef>
              <a:tabLst>
                <a:tab pos="926776" algn="l"/>
                <a:tab pos="4636121" algn="l"/>
              </a:tabLst>
            </a:pPr>
            <a:r>
              <a:rPr sz="1721" b="1" spc="4" dirty="0">
                <a:latin typeface="Courier New"/>
                <a:cs typeface="Courier New"/>
              </a:rPr>
              <a:t>WHERE	employee_id</a:t>
            </a:r>
            <a:r>
              <a:rPr sz="1721" b="1" spc="22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=	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3919" y="4510348"/>
            <a:ext cx="2793066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UNDEFINE</a:t>
            </a:r>
            <a:r>
              <a:rPr sz="1721" b="1" spc="-22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employee_num</a:t>
            </a:r>
            <a:endParaRPr sz="1721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64349" y="2937174"/>
            <a:ext cx="654984" cy="1034863"/>
            <a:chOff x="4227195" y="3328796"/>
            <a:chExt cx="742315" cy="1172845"/>
          </a:xfrm>
        </p:grpSpPr>
        <p:sp>
          <p:nvSpPr>
            <p:cNvPr id="13" name="object 13"/>
            <p:cNvSpPr/>
            <p:nvPr/>
          </p:nvSpPr>
          <p:spPr>
            <a:xfrm>
              <a:off x="4652010" y="3667505"/>
              <a:ext cx="0" cy="731520"/>
            </a:xfrm>
            <a:custGeom>
              <a:avLst/>
              <a:gdLst/>
              <a:ahLst/>
              <a:cxnLst/>
              <a:rect l="l" t="t" r="r" b="b"/>
              <a:pathLst>
                <a:path h="731520">
                  <a:moveTo>
                    <a:pt x="0" y="0"/>
                  </a:moveTo>
                  <a:lnTo>
                    <a:pt x="0" y="731520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4600956" y="4397501"/>
              <a:ext cx="102870" cy="104139"/>
            </a:xfrm>
            <a:custGeom>
              <a:avLst/>
              <a:gdLst/>
              <a:ahLst/>
              <a:cxnLst/>
              <a:rect l="l" t="t" r="r" b="b"/>
              <a:pathLst>
                <a:path w="102870" h="104139">
                  <a:moveTo>
                    <a:pt x="102870" y="0"/>
                  </a:moveTo>
                  <a:lnTo>
                    <a:pt x="0" y="0"/>
                  </a:lnTo>
                  <a:lnTo>
                    <a:pt x="51054" y="103632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4242816" y="3344417"/>
              <a:ext cx="711200" cy="325120"/>
            </a:xfrm>
            <a:custGeom>
              <a:avLst/>
              <a:gdLst/>
              <a:ahLst/>
              <a:cxnLst/>
              <a:rect l="l" t="t" r="r" b="b"/>
              <a:pathLst>
                <a:path w="711200" h="325120">
                  <a:moveTo>
                    <a:pt x="710946" y="324612"/>
                  </a:moveTo>
                  <a:lnTo>
                    <a:pt x="710946" y="0"/>
                  </a:lnTo>
                  <a:lnTo>
                    <a:pt x="0" y="0"/>
                  </a:lnTo>
                  <a:lnTo>
                    <a:pt x="0" y="324612"/>
                  </a:lnTo>
                  <a:lnTo>
                    <a:pt x="710946" y="324612"/>
                  </a:lnTo>
                  <a:close/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0535" y="3968226"/>
            <a:ext cx="4383741" cy="1600872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90700" y="3948393"/>
          <a:ext cx="4396064" cy="1612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6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69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91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417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041475" y="3950073"/>
            <a:ext cx="2437279" cy="1372721"/>
            <a:chOff x="1027938" y="4476750"/>
            <a:chExt cx="2762250" cy="15557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654" y="4490465"/>
              <a:ext cx="2735579" cy="1527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34796" y="4483608"/>
              <a:ext cx="2748915" cy="1541780"/>
            </a:xfrm>
            <a:custGeom>
              <a:avLst/>
              <a:gdLst/>
              <a:ahLst/>
              <a:cxnLst/>
              <a:rect l="l" t="t" r="r" b="b"/>
              <a:pathLst>
                <a:path w="2748915" h="1541779">
                  <a:moveTo>
                    <a:pt x="2748534" y="1541526"/>
                  </a:moveTo>
                  <a:lnTo>
                    <a:pt x="2748533" y="0"/>
                  </a:lnTo>
                  <a:lnTo>
                    <a:pt x="0" y="0"/>
                  </a:lnTo>
                  <a:lnTo>
                    <a:pt x="0" y="1541526"/>
                  </a:lnTo>
                  <a:lnTo>
                    <a:pt x="2748534" y="154152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07521" y="2674956"/>
          <a:ext cx="7049060" cy="1171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1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975">
                <a:tc>
                  <a:txBody>
                    <a:bodyPr/>
                    <a:lstStyle/>
                    <a:p>
                      <a:pPr marL="116839">
                        <a:lnSpc>
                          <a:spcPts val="2140"/>
                        </a:lnSpc>
                        <a:spcBef>
                          <a:spcPts val="195"/>
                        </a:spcBef>
                      </a:pPr>
                      <a:r>
                        <a:rPr sz="1700" b="1" spc="10" dirty="0">
                          <a:latin typeface="Courier New"/>
                          <a:cs typeface="Courier New"/>
                        </a:rPr>
                        <a:t>SET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VERIFY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ON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21851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799">
                <a:tc gridSpan="2">
                  <a:txBody>
                    <a:bodyPr/>
                    <a:lstStyle/>
                    <a:p>
                      <a:pPr marL="116839" marR="2308860">
                        <a:lnSpc>
                          <a:spcPct val="101499"/>
                        </a:lnSpc>
                        <a:spcBef>
                          <a:spcPts val="105"/>
                        </a:spcBef>
                        <a:tabLst>
                          <a:tab pos="1167765" algn="l"/>
                        </a:tabLst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SELECT</a:t>
                      </a:r>
                      <a:r>
                        <a:rPr sz="1700" b="1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employee_id,</a:t>
                      </a:r>
                      <a:r>
                        <a:rPr sz="1700" b="1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last_name,</a:t>
                      </a:r>
                      <a:r>
                        <a:rPr sz="1700" b="1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salary </a:t>
                      </a:r>
                      <a:r>
                        <a:rPr sz="1700" b="1" spc="-11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10" dirty="0">
                          <a:latin typeface="Courier New"/>
                          <a:cs typeface="Courier New"/>
                        </a:rPr>
                        <a:t>FROM	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employees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16839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1167765" algn="l"/>
                        </a:tabLst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WHERE	employee_id</a:t>
                      </a:r>
                      <a:r>
                        <a:rPr sz="1700" b="1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1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&amp;employee_num;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176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5537" y="116632"/>
            <a:ext cx="6363964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VERIFY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dirty="0"/>
              <a:t>Command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6364" y="1459622"/>
            <a:ext cx="7024968" cy="1014860"/>
          </a:xfrm>
          <a:prstGeom prst="rect">
            <a:avLst/>
          </a:prstGeom>
        </p:spPr>
        <p:txBody>
          <a:bodyPr vert="horz" wrap="square" lIns="0" tIns="20731" rIns="0" bIns="0" rtlCol="0">
            <a:spAutoFit/>
          </a:bodyPr>
          <a:lstStyle/>
          <a:p>
            <a:pPr marL="11206" marR="4483">
              <a:lnSpc>
                <a:spcPct val="103800"/>
              </a:lnSpc>
              <a:spcBef>
                <a:spcPts val="163"/>
              </a:spcBef>
            </a:pPr>
            <a:r>
              <a:rPr sz="2118" spc="9" dirty="0">
                <a:latin typeface="Arial MT"/>
                <a:cs typeface="Arial MT"/>
              </a:rPr>
              <a:t>Use </a:t>
            </a:r>
            <a:r>
              <a:rPr sz="2118" spc="4" dirty="0">
                <a:latin typeface="Arial MT"/>
                <a:cs typeface="Arial MT"/>
              </a:rPr>
              <a:t>the </a:t>
            </a:r>
            <a:r>
              <a:rPr sz="2118" spc="9" dirty="0">
                <a:latin typeface="Courier New"/>
                <a:cs typeface="Courier New"/>
              </a:rPr>
              <a:t>VERIFY </a:t>
            </a:r>
            <a:r>
              <a:rPr sz="2118" spc="9" dirty="0">
                <a:latin typeface="Arial MT"/>
                <a:cs typeface="Arial MT"/>
              </a:rPr>
              <a:t>command </a:t>
            </a:r>
            <a:r>
              <a:rPr sz="2118" spc="4" dirty="0">
                <a:latin typeface="Arial MT"/>
                <a:cs typeface="Arial MT"/>
              </a:rPr>
              <a:t>to toggle the display of the 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substitution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variable,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both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before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after</a:t>
            </a:r>
            <a:r>
              <a:rPr sz="2118" spc="9" dirty="0">
                <a:latin typeface="Arial MT"/>
                <a:cs typeface="Arial MT"/>
              </a:rPr>
              <a:t> SQL </a:t>
            </a:r>
            <a:r>
              <a:rPr sz="2118" spc="4" dirty="0">
                <a:latin typeface="Arial MT"/>
                <a:cs typeface="Arial MT"/>
              </a:rPr>
              <a:t>Developer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replaces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substitution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variables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with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values:</a:t>
            </a: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364" y="1454939"/>
            <a:ext cx="6438900" cy="2227575"/>
          </a:xfrm>
          <a:prstGeom prst="rect">
            <a:avLst/>
          </a:prstGeom>
        </p:spPr>
        <p:txBody>
          <a:bodyPr vert="horz" wrap="square" lIns="0" tIns="58271" rIns="0" bIns="0" rtlCol="0">
            <a:spAutoFit/>
          </a:bodyPr>
          <a:lstStyle/>
          <a:p>
            <a:pPr marL="11206">
              <a:spcBef>
                <a:spcPts val="459"/>
              </a:spcBef>
            </a:pPr>
            <a:r>
              <a:rPr sz="2118" spc="4" dirty="0">
                <a:latin typeface="Arial MT"/>
                <a:cs typeface="Arial MT"/>
              </a:rPr>
              <a:t>In this lesson,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you should have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learned </a:t>
            </a:r>
            <a:r>
              <a:rPr sz="2118" spc="9" dirty="0">
                <a:latin typeface="Arial MT"/>
                <a:cs typeface="Arial MT"/>
              </a:rPr>
              <a:t>how</a:t>
            </a:r>
            <a:r>
              <a:rPr sz="2118" spc="4" dirty="0">
                <a:latin typeface="Arial MT"/>
                <a:cs typeface="Arial MT"/>
              </a:rPr>
              <a:t> to:</a:t>
            </a:r>
            <a:endParaRPr sz="2118">
              <a:latin typeface="Arial MT"/>
              <a:cs typeface="Arial MT"/>
            </a:endParaRPr>
          </a:p>
          <a:p>
            <a:pPr marL="568729" indent="-447699">
              <a:spcBef>
                <a:spcPts val="375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9" dirty="0">
                <a:latin typeface="Arial MT"/>
                <a:cs typeface="Arial MT"/>
              </a:rPr>
              <a:t>Use</a:t>
            </a:r>
            <a:r>
              <a:rPr sz="2118" spc="4" dirty="0">
                <a:latin typeface="Arial MT"/>
                <a:cs typeface="Arial MT"/>
              </a:rPr>
              <a:t> 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WHERE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 to restrict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rows of output:</a:t>
            </a:r>
            <a:endParaRPr sz="2118">
              <a:latin typeface="Arial MT"/>
              <a:cs typeface="Arial MT"/>
            </a:endParaRPr>
          </a:p>
          <a:p>
            <a:pPr marL="1001859" lvl="1" indent="-322186">
              <a:spcBef>
                <a:spcPts val="635"/>
              </a:spcBef>
              <a:buClr>
                <a:srgbClr val="FF0000"/>
              </a:buClr>
              <a:buChar char="–"/>
              <a:tabLst>
                <a:tab pos="1001859" algn="l"/>
                <a:tab pos="1002420" algn="l"/>
              </a:tabLst>
            </a:pPr>
            <a:r>
              <a:rPr sz="1941" spc="-4" dirty="0">
                <a:latin typeface="Arial MT"/>
                <a:cs typeface="Arial MT"/>
              </a:rPr>
              <a:t>Use</a:t>
            </a:r>
            <a:r>
              <a:rPr sz="1941" spc="-26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the</a:t>
            </a:r>
            <a:r>
              <a:rPr sz="1941" spc="-22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comparison</a:t>
            </a:r>
            <a:r>
              <a:rPr sz="1941" spc="-22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conditions</a:t>
            </a:r>
            <a:endParaRPr sz="1941">
              <a:latin typeface="Arial MT"/>
              <a:cs typeface="Arial MT"/>
            </a:endParaRPr>
          </a:p>
          <a:p>
            <a:pPr marL="1001859" lvl="1" indent="-322186">
              <a:spcBef>
                <a:spcPts val="317"/>
              </a:spcBef>
              <a:buClr>
                <a:srgbClr val="FF0000"/>
              </a:buClr>
              <a:buChar char="–"/>
              <a:tabLst>
                <a:tab pos="1001859" algn="l"/>
                <a:tab pos="1002420" algn="l"/>
              </a:tabLst>
            </a:pPr>
            <a:r>
              <a:rPr sz="1941" spc="-4" dirty="0">
                <a:latin typeface="Arial MT"/>
                <a:cs typeface="Arial MT"/>
              </a:rPr>
              <a:t>Us</a:t>
            </a:r>
            <a:r>
              <a:rPr sz="1941" dirty="0">
                <a:latin typeface="Arial MT"/>
                <a:cs typeface="Arial MT"/>
              </a:rPr>
              <a:t>e</a:t>
            </a:r>
            <a:r>
              <a:rPr sz="1941" spc="-9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th</a:t>
            </a:r>
            <a:r>
              <a:rPr sz="1941" dirty="0">
                <a:latin typeface="Arial MT"/>
                <a:cs typeface="Arial MT"/>
              </a:rPr>
              <a:t>e </a:t>
            </a:r>
            <a:r>
              <a:rPr sz="1941" spc="-4" dirty="0">
                <a:latin typeface="Courier New"/>
                <a:cs typeface="Courier New"/>
              </a:rPr>
              <a:t>BETWEEN</a:t>
            </a:r>
            <a:r>
              <a:rPr sz="1941" dirty="0">
                <a:latin typeface="Arial MT"/>
                <a:cs typeface="Arial MT"/>
              </a:rPr>
              <a:t>,</a:t>
            </a:r>
            <a:r>
              <a:rPr sz="1941" spc="-9" dirty="0">
                <a:latin typeface="Arial MT"/>
                <a:cs typeface="Arial MT"/>
              </a:rPr>
              <a:t> </a:t>
            </a:r>
            <a:r>
              <a:rPr sz="1941" spc="-4" dirty="0">
                <a:latin typeface="Courier New"/>
                <a:cs typeface="Courier New"/>
              </a:rPr>
              <a:t>I</a:t>
            </a:r>
            <a:r>
              <a:rPr sz="1941" spc="-9" dirty="0">
                <a:latin typeface="Courier New"/>
                <a:cs typeface="Courier New"/>
              </a:rPr>
              <a:t>N</a:t>
            </a:r>
            <a:r>
              <a:rPr sz="1941" dirty="0">
                <a:latin typeface="Arial MT"/>
                <a:cs typeface="Arial MT"/>
              </a:rPr>
              <a:t>,</a:t>
            </a:r>
            <a:r>
              <a:rPr sz="1941" spc="-13" dirty="0">
                <a:latin typeface="Arial MT"/>
                <a:cs typeface="Arial MT"/>
              </a:rPr>
              <a:t> </a:t>
            </a:r>
            <a:r>
              <a:rPr sz="1941" spc="-4" dirty="0">
                <a:latin typeface="Courier New"/>
                <a:cs typeface="Courier New"/>
              </a:rPr>
              <a:t>LIK</a:t>
            </a:r>
            <a:r>
              <a:rPr sz="1941" spc="-9" dirty="0">
                <a:latin typeface="Courier New"/>
                <a:cs typeface="Courier New"/>
              </a:rPr>
              <a:t>E</a:t>
            </a:r>
            <a:r>
              <a:rPr sz="1941" dirty="0">
                <a:latin typeface="Arial MT"/>
                <a:cs typeface="Arial MT"/>
              </a:rPr>
              <a:t>,</a:t>
            </a:r>
            <a:r>
              <a:rPr sz="1941" spc="-4" dirty="0">
                <a:latin typeface="Arial MT"/>
                <a:cs typeface="Arial MT"/>
              </a:rPr>
              <a:t> an</a:t>
            </a:r>
            <a:r>
              <a:rPr sz="1941" dirty="0">
                <a:latin typeface="Arial MT"/>
                <a:cs typeface="Arial MT"/>
              </a:rPr>
              <a:t>d</a:t>
            </a:r>
            <a:r>
              <a:rPr sz="1941" spc="-13" dirty="0">
                <a:latin typeface="Arial MT"/>
                <a:cs typeface="Arial MT"/>
              </a:rPr>
              <a:t> </a:t>
            </a:r>
            <a:r>
              <a:rPr sz="1941" spc="-4" dirty="0">
                <a:latin typeface="Courier New"/>
                <a:cs typeface="Courier New"/>
              </a:rPr>
              <a:t>NUL</a:t>
            </a:r>
            <a:r>
              <a:rPr sz="1941" dirty="0">
                <a:latin typeface="Courier New"/>
                <a:cs typeface="Courier New"/>
              </a:rPr>
              <a:t>L</a:t>
            </a:r>
            <a:r>
              <a:rPr sz="1941" spc="-635" dirty="0">
                <a:latin typeface="Courier New"/>
                <a:cs typeface="Courier New"/>
              </a:rPr>
              <a:t> </a:t>
            </a:r>
            <a:r>
              <a:rPr sz="1941" spc="-4" dirty="0">
                <a:latin typeface="Arial MT"/>
                <a:cs typeface="Arial MT"/>
              </a:rPr>
              <a:t>operators</a:t>
            </a:r>
            <a:endParaRPr sz="1941">
              <a:latin typeface="Arial MT"/>
              <a:cs typeface="Arial MT"/>
            </a:endParaRPr>
          </a:p>
          <a:p>
            <a:pPr marL="1001859" lvl="1" indent="-322747">
              <a:spcBef>
                <a:spcPts val="459"/>
              </a:spcBef>
              <a:buClr>
                <a:srgbClr val="FF0000"/>
              </a:buClr>
              <a:buChar char="–"/>
              <a:tabLst>
                <a:tab pos="1001859" algn="l"/>
                <a:tab pos="1002420" algn="l"/>
              </a:tabLst>
            </a:pPr>
            <a:r>
              <a:rPr sz="1941" dirty="0">
                <a:latin typeface="Arial MT"/>
                <a:cs typeface="Arial MT"/>
              </a:rPr>
              <a:t>Apply</a:t>
            </a:r>
            <a:r>
              <a:rPr sz="1941" spc="-4" dirty="0">
                <a:latin typeface="Arial MT"/>
                <a:cs typeface="Arial MT"/>
              </a:rPr>
              <a:t> </a:t>
            </a:r>
            <a:r>
              <a:rPr sz="1941" dirty="0">
                <a:latin typeface="Arial MT"/>
                <a:cs typeface="Arial MT"/>
              </a:rPr>
              <a:t>the</a:t>
            </a:r>
            <a:r>
              <a:rPr sz="1941" spc="-4" dirty="0">
                <a:latin typeface="Arial MT"/>
                <a:cs typeface="Arial MT"/>
              </a:rPr>
              <a:t> </a:t>
            </a:r>
            <a:r>
              <a:rPr sz="1941" dirty="0">
                <a:latin typeface="Arial MT"/>
                <a:cs typeface="Arial MT"/>
              </a:rPr>
              <a:t>logical</a:t>
            </a:r>
            <a:r>
              <a:rPr sz="1941" spc="-4" dirty="0">
                <a:latin typeface="Arial MT"/>
                <a:cs typeface="Arial MT"/>
              </a:rPr>
              <a:t> </a:t>
            </a:r>
            <a:r>
              <a:rPr sz="1941" spc="-4" dirty="0">
                <a:latin typeface="Courier New"/>
                <a:cs typeface="Courier New"/>
              </a:rPr>
              <a:t>AND</a:t>
            </a:r>
            <a:r>
              <a:rPr sz="1941" dirty="0">
                <a:latin typeface="Arial MT"/>
                <a:cs typeface="Arial MT"/>
              </a:rPr>
              <a:t>,</a:t>
            </a:r>
            <a:r>
              <a:rPr sz="1941" spc="-13" dirty="0">
                <a:latin typeface="Arial MT"/>
                <a:cs typeface="Arial MT"/>
              </a:rPr>
              <a:t> </a:t>
            </a:r>
            <a:r>
              <a:rPr sz="1941" spc="-4" dirty="0">
                <a:latin typeface="Courier New"/>
                <a:cs typeface="Courier New"/>
              </a:rPr>
              <a:t>OR</a:t>
            </a:r>
            <a:r>
              <a:rPr sz="1941" dirty="0">
                <a:latin typeface="Arial MT"/>
                <a:cs typeface="Arial MT"/>
              </a:rPr>
              <a:t>,</a:t>
            </a:r>
            <a:r>
              <a:rPr sz="1941" spc="-4" dirty="0">
                <a:latin typeface="Arial MT"/>
                <a:cs typeface="Arial MT"/>
              </a:rPr>
              <a:t> an</a:t>
            </a:r>
            <a:r>
              <a:rPr sz="1941" dirty="0">
                <a:latin typeface="Arial MT"/>
                <a:cs typeface="Arial MT"/>
              </a:rPr>
              <a:t>d</a:t>
            </a:r>
            <a:r>
              <a:rPr sz="1941" spc="-4" dirty="0">
                <a:latin typeface="Arial MT"/>
                <a:cs typeface="Arial MT"/>
              </a:rPr>
              <a:t> </a:t>
            </a:r>
            <a:r>
              <a:rPr sz="1941" spc="-4" dirty="0">
                <a:latin typeface="Courier New"/>
                <a:cs typeface="Courier New"/>
              </a:rPr>
              <a:t>NO</a:t>
            </a:r>
            <a:r>
              <a:rPr sz="1941" dirty="0">
                <a:latin typeface="Courier New"/>
                <a:cs typeface="Courier New"/>
              </a:rPr>
              <a:t>T</a:t>
            </a:r>
            <a:r>
              <a:rPr sz="1941" spc="-627" dirty="0">
                <a:latin typeface="Courier New"/>
                <a:cs typeface="Courier New"/>
              </a:rPr>
              <a:t> </a:t>
            </a:r>
            <a:r>
              <a:rPr sz="1941" spc="-4" dirty="0">
                <a:latin typeface="Arial MT"/>
                <a:cs typeface="Arial MT"/>
              </a:rPr>
              <a:t>operators</a:t>
            </a:r>
            <a:endParaRPr sz="1941">
              <a:latin typeface="Arial MT"/>
              <a:cs typeface="Arial MT"/>
            </a:endParaRPr>
          </a:p>
          <a:p>
            <a:pPr marL="568729" indent="-447139">
              <a:spcBef>
                <a:spcPts val="507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9" dirty="0">
                <a:latin typeface="Arial MT"/>
                <a:cs typeface="Arial MT"/>
              </a:rPr>
              <a:t>Use</a:t>
            </a:r>
            <a:r>
              <a:rPr sz="2118" spc="4" dirty="0">
                <a:latin typeface="Arial MT"/>
                <a:cs typeface="Arial MT"/>
              </a:rPr>
              <a:t> 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ORDER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BY</a:t>
            </a:r>
            <a:r>
              <a:rPr sz="2118" spc="-679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sort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rows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output:</a:t>
            </a:r>
            <a:endParaRPr sz="2118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76367" y="3698053"/>
            <a:ext cx="7087721" cy="1216399"/>
            <a:chOff x="954150" y="4191127"/>
            <a:chExt cx="8032750" cy="1378585"/>
          </a:xfrm>
        </p:grpSpPr>
        <p:sp>
          <p:nvSpPr>
            <p:cNvPr id="4" name="object 4"/>
            <p:cNvSpPr/>
            <p:nvPr/>
          </p:nvSpPr>
          <p:spPr>
            <a:xfrm>
              <a:off x="970025" y="4207002"/>
              <a:ext cx="8001000" cy="1346835"/>
            </a:xfrm>
            <a:custGeom>
              <a:avLst/>
              <a:gdLst/>
              <a:ahLst/>
              <a:cxnLst/>
              <a:rect l="l" t="t" r="r" b="b"/>
              <a:pathLst>
                <a:path w="8001000" h="1346835">
                  <a:moveTo>
                    <a:pt x="8001000" y="1346453"/>
                  </a:moveTo>
                  <a:lnTo>
                    <a:pt x="8001000" y="0"/>
                  </a:lnTo>
                  <a:lnTo>
                    <a:pt x="0" y="0"/>
                  </a:lnTo>
                  <a:lnTo>
                    <a:pt x="0" y="1346454"/>
                  </a:lnTo>
                  <a:lnTo>
                    <a:pt x="8001000" y="1346453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70025" y="4207002"/>
              <a:ext cx="8001000" cy="1346835"/>
            </a:xfrm>
            <a:custGeom>
              <a:avLst/>
              <a:gdLst/>
              <a:ahLst/>
              <a:cxnLst/>
              <a:rect l="l" t="t" r="r" b="b"/>
              <a:pathLst>
                <a:path w="8001000" h="1346835">
                  <a:moveTo>
                    <a:pt x="8001000" y="1346453"/>
                  </a:moveTo>
                  <a:lnTo>
                    <a:pt x="8001000" y="0"/>
                  </a:lnTo>
                  <a:lnTo>
                    <a:pt x="0" y="0"/>
                  </a:lnTo>
                  <a:lnTo>
                    <a:pt x="0" y="1346454"/>
                  </a:lnTo>
                  <a:lnTo>
                    <a:pt x="8001000" y="1346453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93919" y="3735145"/>
            <a:ext cx="806263" cy="5498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4483">
              <a:lnSpc>
                <a:spcPct val="101800"/>
              </a:lnSpc>
              <a:spcBef>
                <a:spcPts val="75"/>
              </a:spcBef>
            </a:pPr>
            <a:r>
              <a:rPr sz="1721" b="1" spc="4" dirty="0">
                <a:latin typeface="Courier New"/>
                <a:cs typeface="Courier New"/>
              </a:rPr>
              <a:t>SELECT  FROM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3555" y="3735145"/>
            <a:ext cx="5839385" cy="544342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*|{[DISTINCT]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column|expression</a:t>
            </a:r>
            <a:r>
              <a:rPr sz="1721" b="1" i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[</a:t>
            </a:r>
            <a:r>
              <a:rPr sz="1721" b="1" i="1" spc="4" dirty="0">
                <a:latin typeface="Courier New"/>
                <a:cs typeface="Courier New"/>
              </a:rPr>
              <a:t>alias</a:t>
            </a:r>
            <a:r>
              <a:rPr sz="1721" b="1" spc="4" dirty="0">
                <a:latin typeface="Courier New"/>
                <a:cs typeface="Courier New"/>
              </a:rPr>
              <a:t>],...}</a:t>
            </a:r>
            <a:endParaRPr sz="1721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r>
              <a:rPr sz="1721" b="1" i="1" spc="4" dirty="0">
                <a:latin typeface="Courier New"/>
                <a:cs typeface="Courier New"/>
              </a:rPr>
              <a:t>table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3918" y="4268314"/>
            <a:ext cx="2793626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  <a:tabLst>
                <a:tab pos="1059573" algn="l"/>
              </a:tabLst>
            </a:pPr>
            <a:r>
              <a:rPr sz="1721" b="1" spc="4" dirty="0">
                <a:latin typeface="Courier New"/>
                <a:cs typeface="Courier New"/>
              </a:rPr>
              <a:t>[WHERE	</a:t>
            </a:r>
            <a:r>
              <a:rPr sz="1721" b="1" i="1" spc="4" dirty="0">
                <a:latin typeface="Courier New"/>
                <a:cs typeface="Courier New"/>
              </a:rPr>
              <a:t>condition(s)</a:t>
            </a:r>
            <a:r>
              <a:rPr sz="1721" b="1" spc="4" dirty="0">
                <a:latin typeface="Courier New"/>
                <a:cs typeface="Courier New"/>
              </a:rPr>
              <a:t>]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304" y="4452086"/>
            <a:ext cx="7218269" cy="1103782"/>
          </a:xfrm>
          <a:prstGeom prst="rect">
            <a:avLst/>
          </a:prstGeom>
        </p:spPr>
        <p:txBody>
          <a:bodyPr vert="horz" wrap="square" lIns="0" tIns="97490" rIns="0" bIns="0" rtlCol="0">
            <a:spAutoFit/>
          </a:bodyPr>
          <a:lstStyle/>
          <a:p>
            <a:pPr marL="256628">
              <a:spcBef>
                <a:spcPts val="767"/>
              </a:spcBef>
            </a:pPr>
            <a:r>
              <a:rPr sz="1721" b="1" spc="4" dirty="0">
                <a:latin typeface="Courier New"/>
                <a:cs typeface="Courier New"/>
              </a:rPr>
              <a:t>[ORDER</a:t>
            </a:r>
            <a:r>
              <a:rPr sz="1721" b="1" spc="9" dirty="0">
                <a:latin typeface="Courier New"/>
                <a:cs typeface="Courier New"/>
              </a:rPr>
              <a:t> BY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{</a:t>
            </a:r>
            <a:r>
              <a:rPr sz="1721" b="1" i="1" spc="4" dirty="0">
                <a:latin typeface="Courier New"/>
                <a:cs typeface="Courier New"/>
              </a:rPr>
              <a:t>column,</a:t>
            </a:r>
            <a:r>
              <a:rPr sz="1721" b="1" i="1" spc="13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expr,</a:t>
            </a:r>
            <a:r>
              <a:rPr sz="1721" b="1" i="1" spc="13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alias</a:t>
            </a:r>
            <a:r>
              <a:rPr sz="1721" b="1" spc="4" dirty="0">
                <a:latin typeface="Courier New"/>
                <a:cs typeface="Courier New"/>
              </a:rPr>
              <a:t>}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[ASC|DESC]]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;</a:t>
            </a:r>
            <a:endParaRPr sz="1721">
              <a:latin typeface="Courier New"/>
              <a:cs typeface="Courier New"/>
            </a:endParaRPr>
          </a:p>
          <a:p>
            <a:pPr marL="457785" marR="4483" indent="-447139">
              <a:lnSpc>
                <a:spcPct val="100800"/>
              </a:lnSpc>
              <a:spcBef>
                <a:spcPts val="803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Use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ampersand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substitution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restrict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sort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output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at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run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time</a:t>
            </a:r>
            <a:endParaRPr sz="2118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9552" y="116632"/>
            <a:ext cx="4771141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Summary</a:t>
            </a:r>
          </a:p>
        </p:txBody>
      </p:sp>
      <p:sp>
        <p:nvSpPr>
          <p:cNvPr id="11" name="object 11"/>
          <p:cNvSpPr/>
          <p:nvPr/>
        </p:nvSpPr>
        <p:spPr>
          <a:xfrm>
            <a:off x="1053576" y="4315161"/>
            <a:ext cx="5799044" cy="520513"/>
          </a:xfrm>
          <a:custGeom>
            <a:avLst/>
            <a:gdLst/>
            <a:ahLst/>
            <a:cxnLst/>
            <a:rect l="l" t="t" r="r" b="b"/>
            <a:pathLst>
              <a:path w="6572250" h="589914">
                <a:moveTo>
                  <a:pt x="6572250" y="589788"/>
                </a:moveTo>
                <a:lnTo>
                  <a:pt x="6572250" y="0"/>
                </a:lnTo>
                <a:lnTo>
                  <a:pt x="0" y="0"/>
                </a:lnTo>
                <a:lnTo>
                  <a:pt x="0" y="589788"/>
                </a:lnTo>
                <a:lnTo>
                  <a:pt x="6572250" y="589788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552" y="116632"/>
            <a:ext cx="3165662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Practice</a:t>
            </a:r>
            <a:r>
              <a:rPr spc="-26" dirty="0"/>
              <a:t> </a:t>
            </a:r>
            <a:r>
              <a:rPr spc="4" dirty="0"/>
              <a:t>2:</a:t>
            </a:r>
            <a:r>
              <a:rPr spc="-26" dirty="0"/>
              <a:t> </a:t>
            </a:r>
            <a:r>
              <a:rPr spc="4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5" y="1435429"/>
            <a:ext cx="6721849" cy="2628699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11206">
              <a:spcBef>
                <a:spcPts val="613"/>
              </a:spcBef>
            </a:pPr>
            <a:r>
              <a:rPr sz="2118" spc="4" dirty="0">
                <a:latin typeface="Arial MT"/>
                <a:cs typeface="Arial MT"/>
              </a:rPr>
              <a:t>This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practice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covers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following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topics:</a:t>
            </a:r>
            <a:endParaRPr sz="2118">
              <a:latin typeface="Arial MT"/>
              <a:cs typeface="Arial MT"/>
            </a:endParaRPr>
          </a:p>
          <a:p>
            <a:pPr marL="568729" marR="154089" indent="-447139">
              <a:lnSpc>
                <a:spcPct val="100800"/>
              </a:lnSpc>
              <a:spcBef>
                <a:spcPts val="507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Selecting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data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changing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order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rows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 are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displayed</a:t>
            </a:r>
            <a:endParaRPr sz="2118">
              <a:latin typeface="Arial MT"/>
              <a:cs typeface="Arial MT"/>
            </a:endParaRPr>
          </a:p>
          <a:p>
            <a:pPr marL="568729" indent="-447699">
              <a:spcBef>
                <a:spcPts val="37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Restricting rows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22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WHERE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</a:t>
            </a:r>
            <a:endParaRPr sz="2118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Sorting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rows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22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ORDER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BY</a:t>
            </a:r>
            <a:r>
              <a:rPr sz="2118" spc="-679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</a:t>
            </a:r>
            <a:endParaRPr sz="2118">
              <a:latin typeface="Arial MT"/>
              <a:cs typeface="Arial MT"/>
            </a:endParaRPr>
          </a:p>
          <a:p>
            <a:pPr marL="568729" marR="4483" indent="-447139">
              <a:lnSpc>
                <a:spcPts val="2400"/>
              </a:lnSpc>
              <a:spcBef>
                <a:spcPts val="877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Using substitution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variables to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add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flexibility to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your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SQ</a:t>
            </a:r>
            <a:r>
              <a:rPr sz="2118" spc="9" dirty="0">
                <a:latin typeface="Arial MT"/>
                <a:cs typeface="Arial MT"/>
              </a:rPr>
              <a:t>L </a:t>
            </a:r>
            <a:r>
              <a:rPr sz="2118" spc="13" dirty="0">
                <a:latin typeface="Courier New"/>
                <a:cs typeface="Courier New"/>
              </a:rPr>
              <a:t>SELEC</a:t>
            </a:r>
            <a:r>
              <a:rPr sz="2118" spc="9" dirty="0">
                <a:latin typeface="Courier New"/>
                <a:cs typeface="Courier New"/>
              </a:rPr>
              <a:t>T</a:t>
            </a:r>
            <a:r>
              <a:rPr sz="2118" spc="-679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statements</a:t>
            </a:r>
            <a:endParaRPr sz="211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28" y="116632"/>
            <a:ext cx="8568951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Limiting</a:t>
            </a:r>
            <a:r>
              <a:rPr spc="-13" dirty="0"/>
              <a:t> </a:t>
            </a:r>
            <a:r>
              <a:rPr spc="4" dirty="0"/>
              <a:t>Rows</a:t>
            </a:r>
            <a:r>
              <a:rPr spc="-9" dirty="0"/>
              <a:t> </a:t>
            </a:r>
            <a:r>
              <a:rPr spc="4" dirty="0"/>
              <a:t>Using</a:t>
            </a:r>
            <a:r>
              <a:rPr spc="-9" dirty="0"/>
              <a:t> </a:t>
            </a:r>
            <a:r>
              <a:rPr spc="4" dirty="0"/>
              <a:t>a</a:t>
            </a:r>
            <a:r>
              <a:rPr spc="-9" dirty="0"/>
              <a:t> </a:t>
            </a:r>
            <a:r>
              <a:rPr spc="4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3068" y="3561228"/>
            <a:ext cx="1650626" cy="1284861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173700">
              <a:spcBef>
                <a:spcPts val="666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  <a:p>
            <a:pPr marL="11206" marR="4483">
              <a:lnSpc>
                <a:spcPts val="1994"/>
              </a:lnSpc>
              <a:spcBef>
                <a:spcPts val="565"/>
              </a:spcBef>
            </a:pPr>
            <a:r>
              <a:rPr sz="1721" b="1" spc="4" dirty="0">
                <a:latin typeface="Arial"/>
                <a:cs typeface="Arial"/>
              </a:rPr>
              <a:t>“retrieve all </a:t>
            </a:r>
            <a:r>
              <a:rPr sz="1721" b="1" spc="9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employees </a:t>
            </a:r>
            <a:r>
              <a:rPr sz="1721" b="1" spc="9" dirty="0">
                <a:latin typeface="Arial"/>
                <a:cs typeface="Arial"/>
              </a:rPr>
              <a:t>in </a:t>
            </a:r>
            <a:r>
              <a:rPr sz="1721" b="1" spc="13" dirty="0">
                <a:latin typeface="Arial"/>
                <a:cs typeface="Arial"/>
              </a:rPr>
              <a:t> department</a:t>
            </a:r>
            <a:r>
              <a:rPr sz="1721" b="1" spc="-71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90”</a:t>
            </a:r>
            <a:endParaRPr sz="172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047" y="1794733"/>
            <a:ext cx="1354231" cy="30998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941" b="1" spc="-4" dirty="0">
                <a:latin typeface="Courier New"/>
                <a:cs typeface="Courier New"/>
              </a:rPr>
              <a:t>EMPLOYEES</a:t>
            </a:r>
            <a:endParaRPr sz="1941" dirty="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99086" y="2402989"/>
            <a:ext cx="4839821" cy="1355912"/>
            <a:chOff x="2226564" y="2723388"/>
            <a:chExt cx="5485130" cy="1536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0280" y="2737103"/>
              <a:ext cx="5457444" cy="15087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33422" y="2730246"/>
              <a:ext cx="5471160" cy="1522730"/>
            </a:xfrm>
            <a:custGeom>
              <a:avLst/>
              <a:gdLst/>
              <a:ahLst/>
              <a:cxnLst/>
              <a:rect l="l" t="t" r="r" b="b"/>
              <a:pathLst>
                <a:path w="5471159" h="1522729">
                  <a:moveTo>
                    <a:pt x="5471160" y="1522475"/>
                  </a:moveTo>
                  <a:lnTo>
                    <a:pt x="5471160" y="0"/>
                  </a:lnTo>
                  <a:lnTo>
                    <a:pt x="0" y="0"/>
                  </a:lnTo>
                  <a:lnTo>
                    <a:pt x="0" y="1522476"/>
                  </a:lnTo>
                  <a:lnTo>
                    <a:pt x="5471160" y="1522475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121946" y="4630831"/>
            <a:ext cx="4607299" cy="1325096"/>
            <a:chOff x="2252472" y="5248275"/>
            <a:chExt cx="5221605" cy="1501775"/>
          </a:xfrm>
        </p:grpSpPr>
        <p:sp>
          <p:nvSpPr>
            <p:cNvPr id="9" name="object 9"/>
            <p:cNvSpPr/>
            <p:nvPr/>
          </p:nvSpPr>
          <p:spPr>
            <a:xfrm>
              <a:off x="4208526" y="5263896"/>
              <a:ext cx="2653030" cy="334645"/>
            </a:xfrm>
            <a:custGeom>
              <a:avLst/>
              <a:gdLst/>
              <a:ahLst/>
              <a:cxnLst/>
              <a:rect l="l" t="t" r="r" b="b"/>
              <a:pathLst>
                <a:path w="2653029" h="334645">
                  <a:moveTo>
                    <a:pt x="0" y="0"/>
                  </a:moveTo>
                  <a:lnTo>
                    <a:pt x="2652522" y="0"/>
                  </a:lnTo>
                  <a:lnTo>
                    <a:pt x="2652522" y="334517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809993" y="5596890"/>
              <a:ext cx="102870" cy="104139"/>
            </a:xfrm>
            <a:custGeom>
              <a:avLst/>
              <a:gdLst/>
              <a:ahLst/>
              <a:cxnLst/>
              <a:rect l="l" t="t" r="r" b="b"/>
              <a:pathLst>
                <a:path w="102870" h="104139">
                  <a:moveTo>
                    <a:pt x="102870" y="0"/>
                  </a:moveTo>
                  <a:lnTo>
                    <a:pt x="0" y="0"/>
                  </a:lnTo>
                  <a:lnTo>
                    <a:pt x="51816" y="103632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6188" y="5730240"/>
              <a:ext cx="5193791" cy="10058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59330" y="5723381"/>
              <a:ext cx="5207635" cy="1019810"/>
            </a:xfrm>
            <a:custGeom>
              <a:avLst/>
              <a:gdLst/>
              <a:ahLst/>
              <a:cxnLst/>
              <a:rect l="l" t="t" r="r" b="b"/>
              <a:pathLst>
                <a:path w="5207634" h="1019809">
                  <a:moveTo>
                    <a:pt x="5207508" y="1019556"/>
                  </a:moveTo>
                  <a:lnTo>
                    <a:pt x="5207508" y="0"/>
                  </a:lnTo>
                  <a:lnTo>
                    <a:pt x="0" y="0"/>
                  </a:lnTo>
                  <a:lnTo>
                    <a:pt x="0" y="1019556"/>
                  </a:lnTo>
                  <a:lnTo>
                    <a:pt x="5207508" y="1019556"/>
                  </a:lnTo>
                  <a:close/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200" y="116632"/>
            <a:ext cx="8324255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Limiting</a:t>
            </a:r>
            <a:r>
              <a:rPr spc="-9" dirty="0"/>
              <a:t> </a:t>
            </a:r>
            <a:r>
              <a:rPr spc="4" dirty="0"/>
              <a:t>the</a:t>
            </a:r>
            <a:r>
              <a:rPr spc="-4" dirty="0"/>
              <a:t> </a:t>
            </a:r>
            <a:r>
              <a:rPr spc="4" dirty="0"/>
              <a:t>Rows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4" y="1460965"/>
            <a:ext cx="7007599" cy="710873"/>
          </a:xfrm>
          <a:prstGeom prst="rect">
            <a:avLst/>
          </a:prstGeom>
        </p:spPr>
        <p:txBody>
          <a:bodyPr vert="horz" wrap="square" lIns="0" tIns="33057" rIns="0" bIns="0" rtlCol="0">
            <a:spAutoFit/>
          </a:bodyPr>
          <a:lstStyle/>
          <a:p>
            <a:pPr marL="457785" indent="-447139">
              <a:spcBef>
                <a:spcPts val="260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Restrict 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rows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 are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returned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by using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26" dirty="0">
                <a:latin typeface="Arial MT"/>
                <a:cs typeface="Arial MT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WHERE</a:t>
            </a:r>
            <a:endParaRPr sz="2118">
              <a:latin typeface="Courier New"/>
              <a:cs typeface="Courier New"/>
            </a:endParaRPr>
          </a:p>
          <a:p>
            <a:pPr marL="457785">
              <a:spcBef>
                <a:spcPts val="172"/>
              </a:spcBef>
            </a:pPr>
            <a:r>
              <a:rPr sz="2118" spc="4" dirty="0">
                <a:latin typeface="Arial MT"/>
                <a:cs typeface="Arial MT"/>
              </a:rPr>
              <a:t>clause:</a:t>
            </a:r>
            <a:endParaRPr sz="211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304" y="3366045"/>
            <a:ext cx="5711078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457785" indent="-447139">
              <a:spcBef>
                <a:spcPts val="101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WHERE</a:t>
            </a:r>
            <a:r>
              <a:rPr sz="2118" spc="-679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follows 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FROM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clause.</a:t>
            </a:r>
            <a:endParaRPr sz="2118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375" y="2318946"/>
            <a:ext cx="7050741" cy="562340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21851" rIns="0" bIns="0" rtlCol="0">
            <a:spAutoFit/>
          </a:bodyPr>
          <a:lstStyle/>
          <a:p>
            <a:pPr marL="103099" marR="184347" indent="-560">
              <a:lnSpc>
                <a:spcPct val="101800"/>
              </a:lnSpc>
              <a:spcBef>
                <a:spcPts val="172"/>
              </a:spcBef>
              <a:tabLst>
                <a:tab pos="1030436" algn="l"/>
              </a:tabLst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22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*|{[DISTINCT]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column|expression</a:t>
            </a:r>
            <a:r>
              <a:rPr sz="1721" b="1" i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[</a:t>
            </a:r>
            <a:r>
              <a:rPr sz="1721" b="1" i="1" spc="4" dirty="0">
                <a:latin typeface="Courier New"/>
                <a:cs typeface="Courier New"/>
              </a:rPr>
              <a:t>alias</a:t>
            </a:r>
            <a:r>
              <a:rPr sz="1721" b="1" spc="4" dirty="0">
                <a:latin typeface="Courier New"/>
                <a:cs typeface="Courier New"/>
              </a:rPr>
              <a:t>],...}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i="1" spc="4" dirty="0">
                <a:latin typeface="Courier New"/>
                <a:cs typeface="Courier New"/>
              </a:rPr>
              <a:t>table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7696" y="2878342"/>
            <a:ext cx="2884393" cy="265382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560" rIns="0" bIns="0" rtlCol="0">
            <a:spAutoFit/>
          </a:bodyPr>
          <a:lstStyle/>
          <a:p>
            <a:pPr marL="25774">
              <a:spcBef>
                <a:spcPts val="4"/>
              </a:spcBef>
            </a:pPr>
            <a:r>
              <a:rPr sz="1721" b="1" spc="4" dirty="0">
                <a:latin typeface="Courier New"/>
                <a:cs typeface="Courier New"/>
              </a:rPr>
              <a:t>[WHERE</a:t>
            </a:r>
            <a:r>
              <a:rPr sz="1721" b="1" spc="-18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condition(s)</a:t>
            </a:r>
            <a:r>
              <a:rPr sz="1721" b="1" spc="4" dirty="0">
                <a:latin typeface="Courier New"/>
                <a:cs typeface="Courier New"/>
              </a:rPr>
              <a:t>];</a:t>
            </a:r>
            <a:endParaRPr sz="172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6367" y="1881355"/>
            <a:ext cx="7087721" cy="925046"/>
            <a:chOff x="954150" y="2132202"/>
            <a:chExt cx="8032750" cy="1048385"/>
          </a:xfrm>
        </p:grpSpPr>
        <p:sp>
          <p:nvSpPr>
            <p:cNvPr id="3" name="object 3"/>
            <p:cNvSpPr/>
            <p:nvPr/>
          </p:nvSpPr>
          <p:spPr>
            <a:xfrm>
              <a:off x="970025" y="2148077"/>
              <a:ext cx="8001000" cy="1016635"/>
            </a:xfrm>
            <a:custGeom>
              <a:avLst/>
              <a:gdLst/>
              <a:ahLst/>
              <a:cxnLst/>
              <a:rect l="l" t="t" r="r" b="b"/>
              <a:pathLst>
                <a:path w="8001000" h="1016635">
                  <a:moveTo>
                    <a:pt x="8001000" y="1016508"/>
                  </a:moveTo>
                  <a:lnTo>
                    <a:pt x="8001000" y="0"/>
                  </a:lnTo>
                  <a:lnTo>
                    <a:pt x="0" y="0"/>
                  </a:lnTo>
                  <a:lnTo>
                    <a:pt x="0" y="1016508"/>
                  </a:lnTo>
                  <a:lnTo>
                    <a:pt x="8001000" y="101650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970025" y="2148077"/>
              <a:ext cx="8001000" cy="1016635"/>
            </a:xfrm>
            <a:custGeom>
              <a:avLst/>
              <a:gdLst/>
              <a:ahLst/>
              <a:cxnLst/>
              <a:rect l="l" t="t" r="r" b="b"/>
              <a:pathLst>
                <a:path w="8001000" h="1016635">
                  <a:moveTo>
                    <a:pt x="8001000" y="1016508"/>
                  </a:moveTo>
                  <a:lnTo>
                    <a:pt x="8001000" y="0"/>
                  </a:lnTo>
                  <a:lnTo>
                    <a:pt x="0" y="0"/>
                  </a:lnTo>
                  <a:lnTo>
                    <a:pt x="0" y="1016508"/>
                  </a:lnTo>
                  <a:lnTo>
                    <a:pt x="8001000" y="1016508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04159" y="1907690"/>
            <a:ext cx="7032251" cy="8104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89652" marR="47628">
              <a:lnSpc>
                <a:spcPct val="101499"/>
              </a:lnSpc>
              <a:spcBef>
                <a:spcPts val="84"/>
              </a:spcBef>
              <a:tabLst>
                <a:tab pos="1016428" algn="l"/>
              </a:tabLst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employee_id,</a:t>
            </a:r>
            <a:r>
              <a:rPr sz="1721" b="1" spc="22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last_name,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job_id,</a:t>
            </a:r>
            <a:r>
              <a:rPr sz="1721" b="1" spc="22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department_id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  <a:p>
            <a:pPr marL="89652">
              <a:spcBef>
                <a:spcPts val="35"/>
              </a:spcBef>
              <a:tabLst>
                <a:tab pos="1016428" algn="l"/>
              </a:tabLst>
            </a:pPr>
            <a:r>
              <a:rPr sz="1721" b="1" spc="4" dirty="0">
                <a:latin typeface="Courier New"/>
                <a:cs typeface="Courier New"/>
              </a:rPr>
              <a:t>WHERE	department_id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=</a:t>
            </a:r>
            <a:r>
              <a:rPr sz="1721" b="1" spc="-4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90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3528" y="116632"/>
            <a:ext cx="7059706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WHERE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spc="4" dirty="0"/>
              <a:t>Clause</a:t>
            </a:r>
          </a:p>
        </p:txBody>
      </p:sp>
      <p:sp>
        <p:nvSpPr>
          <p:cNvPr id="7" name="object 7"/>
          <p:cNvSpPr/>
          <p:nvPr/>
        </p:nvSpPr>
        <p:spPr>
          <a:xfrm>
            <a:off x="1027355" y="2487033"/>
            <a:ext cx="3481668" cy="262218"/>
          </a:xfrm>
          <a:custGeom>
            <a:avLst/>
            <a:gdLst/>
            <a:ahLst/>
            <a:cxnLst/>
            <a:rect l="l" t="t" r="r" b="b"/>
            <a:pathLst>
              <a:path w="3945890" h="297180">
                <a:moveTo>
                  <a:pt x="3945636" y="297180"/>
                </a:moveTo>
                <a:lnTo>
                  <a:pt x="3945636" y="0"/>
                </a:lnTo>
                <a:lnTo>
                  <a:pt x="0" y="0"/>
                </a:lnTo>
                <a:lnTo>
                  <a:pt x="0" y="297180"/>
                </a:lnTo>
                <a:lnTo>
                  <a:pt x="3945636" y="297180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8" name="object 8"/>
          <p:cNvGrpSpPr/>
          <p:nvPr/>
        </p:nvGrpSpPr>
        <p:grpSpPr>
          <a:xfrm>
            <a:off x="1009201" y="3047103"/>
            <a:ext cx="4607859" cy="912159"/>
            <a:chOff x="991361" y="3453384"/>
            <a:chExt cx="5222240" cy="103378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077" y="3467100"/>
              <a:ext cx="5193791" cy="10058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98219" y="3460242"/>
              <a:ext cx="5208270" cy="1019810"/>
            </a:xfrm>
            <a:custGeom>
              <a:avLst/>
              <a:gdLst/>
              <a:ahLst/>
              <a:cxnLst/>
              <a:rect l="l" t="t" r="r" b="b"/>
              <a:pathLst>
                <a:path w="5208270" h="1019810">
                  <a:moveTo>
                    <a:pt x="5208270" y="1019555"/>
                  </a:moveTo>
                  <a:lnTo>
                    <a:pt x="5208270" y="0"/>
                  </a:lnTo>
                  <a:lnTo>
                    <a:pt x="0" y="0"/>
                  </a:lnTo>
                  <a:lnTo>
                    <a:pt x="0" y="1019556"/>
                  </a:lnTo>
                  <a:lnTo>
                    <a:pt x="5208270" y="1019555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0798" y="3614211"/>
            <a:ext cx="8013647" cy="822901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22971" rIns="0" bIns="0" rtlCol="0">
            <a:spAutoFit/>
          </a:bodyPr>
          <a:lstStyle/>
          <a:p>
            <a:pPr marL="103099" marR="1783511">
              <a:lnSpc>
                <a:spcPct val="101499"/>
              </a:lnSpc>
              <a:spcBef>
                <a:spcPts val="180"/>
              </a:spcBef>
              <a:tabLst>
                <a:tab pos="1030436" algn="l"/>
              </a:tabLst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last_name,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job_id,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department_id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 dirty="0">
              <a:latin typeface="Courier New"/>
              <a:cs typeface="Courier New"/>
            </a:endParaRPr>
          </a:p>
          <a:p>
            <a:pPr marL="103099">
              <a:spcBef>
                <a:spcPts val="35"/>
              </a:spcBef>
              <a:tabLst>
                <a:tab pos="1030436" algn="l"/>
                <a:tab pos="3812444" algn="l"/>
              </a:tabLst>
            </a:pPr>
            <a:r>
              <a:rPr sz="1721" b="1" spc="4" dirty="0">
                <a:latin typeface="Courier New"/>
                <a:cs typeface="Courier New"/>
              </a:rPr>
              <a:t>WHERE	</a:t>
            </a:r>
            <a:r>
              <a:rPr sz="1721" b="1" spc="4" dirty="0" err="1">
                <a:latin typeface="Courier New"/>
                <a:cs typeface="Courier New"/>
              </a:rPr>
              <a:t>last_name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=</a:t>
            </a:r>
            <a:endParaRPr lang="en-US" sz="1721" b="1" spc="13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3528" y="177354"/>
            <a:ext cx="7503458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Character</a:t>
            </a:r>
            <a:r>
              <a:rPr spc="-18" dirty="0"/>
              <a:t> </a:t>
            </a:r>
            <a:r>
              <a:rPr spc="4" dirty="0"/>
              <a:t>Strings</a:t>
            </a:r>
            <a:r>
              <a:rPr spc="-18" dirty="0"/>
              <a:t> </a:t>
            </a:r>
            <a:r>
              <a:rPr spc="4" dirty="0"/>
              <a:t>and</a:t>
            </a:r>
            <a:r>
              <a:rPr spc="-18" dirty="0"/>
              <a:t> </a:t>
            </a:r>
            <a:r>
              <a:rPr spc="4" dirty="0"/>
              <a:t>Dates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0798" y="1228092"/>
            <a:ext cx="8157665" cy="176886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457785" marR="4483" indent="-447139">
              <a:lnSpc>
                <a:spcPct val="100800"/>
              </a:lnSpc>
              <a:spcBef>
                <a:spcPts val="84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Character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strings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values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are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enclosed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with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single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quotation marks.</a:t>
            </a:r>
            <a:endParaRPr sz="2118" dirty="0">
              <a:latin typeface="Arial MT"/>
              <a:cs typeface="Arial MT"/>
            </a:endParaRPr>
          </a:p>
          <a:p>
            <a:pPr marL="457785" marR="261111" indent="-447139">
              <a:lnSpc>
                <a:spcPct val="100800"/>
              </a:lnSpc>
              <a:spcBef>
                <a:spcPts val="507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Character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values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are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case-sensitive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values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are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format-sensitive.</a:t>
            </a:r>
            <a:endParaRPr sz="2118" dirty="0">
              <a:latin typeface="Arial MT"/>
              <a:cs typeface="Arial MT"/>
            </a:endParaRPr>
          </a:p>
          <a:p>
            <a:pPr marL="457785" indent="-447139">
              <a:spcBef>
                <a:spcPts val="371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The</a:t>
            </a:r>
            <a:r>
              <a:rPr sz="2118" spc="4" dirty="0">
                <a:latin typeface="Arial MT"/>
                <a:cs typeface="Arial MT"/>
              </a:rPr>
              <a:t> default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date display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format is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DD-MON-RR</a:t>
            </a:r>
            <a:r>
              <a:rPr sz="2118" spc="9" dirty="0">
                <a:latin typeface="Arial MT"/>
                <a:cs typeface="Arial MT"/>
              </a:rPr>
              <a:t>.</a:t>
            </a:r>
            <a:endParaRPr sz="2118" dirty="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12265"/>
              </p:ext>
            </p:extLst>
          </p:nvPr>
        </p:nvGraphicFramePr>
        <p:xfrm>
          <a:off x="590800" y="4797152"/>
          <a:ext cx="8013647" cy="9869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1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407">
                <a:tc gridSpan="3">
                  <a:txBody>
                    <a:bodyPr/>
                    <a:lstStyle/>
                    <a:p>
                      <a:pPr marL="116839" marR="5473065">
                        <a:lnSpc>
                          <a:spcPts val="2380"/>
                        </a:lnSpc>
                        <a:spcBef>
                          <a:spcPts val="85"/>
                        </a:spcBef>
                        <a:tabLst>
                          <a:tab pos="1167765" algn="l"/>
                        </a:tabLst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SELECT</a:t>
                      </a:r>
                      <a:r>
                        <a:rPr lang="en-US" sz="1700" b="1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 err="1">
                          <a:latin typeface="Courier New"/>
                          <a:cs typeface="Courier New"/>
                        </a:rPr>
                        <a:t>last_name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1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10" dirty="0">
                          <a:latin typeface="Courier New"/>
                          <a:cs typeface="Courier New"/>
                        </a:rPr>
                        <a:t>FRO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lang="en-US" sz="17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10" dirty="0">
                          <a:latin typeface="Courier New"/>
                          <a:cs typeface="Courier New"/>
                        </a:rPr>
                        <a:t>employees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206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375"/>
                        </a:spcBef>
                        <a:tabLst>
                          <a:tab pos="1167765" algn="l"/>
                        </a:tabLst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WHERE	hire_date</a:t>
                      </a:r>
                      <a:r>
                        <a:rPr sz="17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15" dirty="0">
                          <a:latin typeface="Courier New"/>
                          <a:cs typeface="Courier New"/>
                        </a:rPr>
                        <a:t>=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4202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'17-FEB-96'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42022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;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42022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3347864" y="4126902"/>
            <a:ext cx="1353675" cy="275000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10085" rIns="0" bIns="0" rtlCol="0">
            <a:spAutoFit/>
          </a:bodyPr>
          <a:lstStyle/>
          <a:p>
            <a:pPr marL="46507">
              <a:spcBef>
                <a:spcPts val="79"/>
              </a:spcBef>
            </a:pPr>
            <a:r>
              <a:rPr sz="1721" b="1" spc="4" dirty="0">
                <a:latin typeface="Courier New"/>
                <a:cs typeface="Courier New"/>
              </a:rPr>
              <a:t>'Whalen'</a:t>
            </a:r>
            <a:endParaRPr sz="172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560" y="116632"/>
            <a:ext cx="6264696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Comparison</a:t>
            </a:r>
            <a:r>
              <a:rPr spc="-49" dirty="0"/>
              <a:t> </a:t>
            </a:r>
            <a:r>
              <a:rPr spc="4" dirty="0"/>
              <a:t>Operators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16903" y="1639532"/>
          <a:ext cx="4832536" cy="4353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6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spc="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Operator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spc="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Meaning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43">
                <a:tc>
                  <a:txBody>
                    <a:bodyPr/>
                    <a:lstStyle/>
                    <a:p>
                      <a:pPr marL="12382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=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Equal</a:t>
                      </a:r>
                      <a:r>
                        <a:rPr sz="1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to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11">
                <a:tc>
                  <a:txBody>
                    <a:bodyPr/>
                    <a:lstStyle/>
                    <a:p>
                      <a:pPr marL="12382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&gt;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Greater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than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00" spc="5" dirty="0">
                          <a:latin typeface="Arial MT"/>
                          <a:cs typeface="Arial MT"/>
                        </a:rPr>
                        <a:t>&gt;=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901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Greater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than or equal to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901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12382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&lt;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901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Less</a:t>
                      </a:r>
                      <a:r>
                        <a:rPr sz="1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than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901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12446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00" spc="5" dirty="0">
                          <a:latin typeface="Arial MT"/>
                          <a:cs typeface="Arial MT"/>
                        </a:rPr>
                        <a:t>&lt;=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901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Less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than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equal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to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901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12446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5" dirty="0">
                          <a:latin typeface="Arial MT"/>
                          <a:cs typeface="Arial MT"/>
                        </a:rPr>
                        <a:t>&lt;&gt;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equal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to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1254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BETWEEN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1009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...AND...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24093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Between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two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values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(inclusive)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202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118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IN(set)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59391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Match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any of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 list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values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795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879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LIKE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59951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Match a character pattern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8012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8117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5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NULL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2353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null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value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795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1534" y="2444004"/>
            <a:ext cx="1109382" cy="269908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5043" rIns="0" bIns="0" rtlCol="0">
            <a:spAutoFit/>
          </a:bodyPr>
          <a:lstStyle/>
          <a:p>
            <a:pPr marL="86290">
              <a:spcBef>
                <a:spcPts val="40"/>
              </a:spcBef>
            </a:pPr>
            <a:r>
              <a:rPr sz="1721" b="1" spc="9" dirty="0">
                <a:latin typeface="Courier New"/>
                <a:cs typeface="Courier New"/>
              </a:rPr>
              <a:t>&lt;=</a:t>
            </a:r>
            <a:r>
              <a:rPr sz="1721" b="1" spc="-4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3000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375" y="1889312"/>
            <a:ext cx="7470058" cy="1645627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22971" rIns="0" bIns="0" rtlCol="0">
            <a:spAutoFit/>
          </a:bodyPr>
          <a:lstStyle/>
          <a:p>
            <a:pPr marL="103099" marR="3770420">
              <a:lnSpc>
                <a:spcPct val="101499"/>
              </a:lnSpc>
              <a:spcBef>
                <a:spcPts val="180"/>
              </a:spcBef>
              <a:tabLst>
                <a:tab pos="1030436" algn="l"/>
              </a:tabLst>
            </a:pPr>
            <a:endParaRPr lang="en-US" sz="1721" b="1" spc="4" dirty="0">
              <a:latin typeface="Courier New"/>
              <a:cs typeface="Courier New"/>
            </a:endParaRPr>
          </a:p>
          <a:p>
            <a:pPr marL="103099" marR="3770420">
              <a:lnSpc>
                <a:spcPct val="101499"/>
              </a:lnSpc>
              <a:spcBef>
                <a:spcPts val="180"/>
              </a:spcBef>
              <a:tabLst>
                <a:tab pos="1030436" algn="l"/>
              </a:tabLst>
            </a:pPr>
            <a:r>
              <a:rPr sz="1721" b="1" spc="4" dirty="0">
                <a:latin typeface="Courier New"/>
                <a:cs typeface="Courier New"/>
              </a:rPr>
              <a:t>SELECT last_name, salary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 dirty="0">
              <a:latin typeface="Courier New"/>
              <a:cs typeface="Courier New"/>
            </a:endParaRPr>
          </a:p>
          <a:p>
            <a:pPr marL="103099">
              <a:spcBef>
                <a:spcPts val="35"/>
              </a:spcBef>
              <a:tabLst>
                <a:tab pos="1030436" algn="l"/>
                <a:tab pos="3017345" algn="l"/>
              </a:tabLst>
            </a:pPr>
            <a:r>
              <a:rPr sz="1721" b="1" spc="4" dirty="0">
                <a:latin typeface="Courier New"/>
                <a:cs typeface="Courier New"/>
              </a:rPr>
              <a:t>WHERE	salary</a:t>
            </a:r>
            <a:r>
              <a:rPr lang="en-US" sz="1721" b="1" spc="4" dirty="0">
                <a:latin typeface="Courier New"/>
                <a:cs typeface="Courier New"/>
              </a:rPr>
              <a:t> &lt;=3000</a:t>
            </a:r>
            <a:r>
              <a:rPr sz="1721" b="1" spc="4" dirty="0">
                <a:latin typeface="Courier New"/>
                <a:cs typeface="Courier New"/>
              </a:rPr>
              <a:t>	</a:t>
            </a:r>
            <a:r>
              <a:rPr sz="1721" b="1" spc="13" dirty="0">
                <a:latin typeface="Courier New"/>
                <a:cs typeface="Courier New"/>
              </a:rPr>
              <a:t>;</a:t>
            </a:r>
            <a:endParaRPr lang="en-US" sz="1721" b="1" spc="13" dirty="0">
              <a:latin typeface="Courier New"/>
              <a:cs typeface="Courier New"/>
            </a:endParaRPr>
          </a:p>
          <a:p>
            <a:pPr marL="103099">
              <a:spcBef>
                <a:spcPts val="35"/>
              </a:spcBef>
              <a:tabLst>
                <a:tab pos="1030436" algn="l"/>
                <a:tab pos="3017345" algn="l"/>
              </a:tabLst>
            </a:pPr>
            <a:endParaRPr lang="en-US" sz="1721" b="1" spc="13" dirty="0">
              <a:latin typeface="Courier New"/>
              <a:cs typeface="Courier New"/>
            </a:endParaRPr>
          </a:p>
          <a:p>
            <a:pPr marL="103099">
              <a:spcBef>
                <a:spcPts val="35"/>
              </a:spcBef>
              <a:tabLst>
                <a:tab pos="1030436" algn="l"/>
                <a:tab pos="3017345" algn="l"/>
              </a:tabLst>
            </a:pPr>
            <a:endParaRPr sz="1721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9592" y="116632"/>
            <a:ext cx="7150489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Using</a:t>
            </a:r>
            <a:r>
              <a:rPr spc="-18" dirty="0"/>
              <a:t> </a:t>
            </a:r>
            <a:r>
              <a:rPr dirty="0"/>
              <a:t>Comparison</a:t>
            </a:r>
            <a:r>
              <a:rPr spc="-18" dirty="0"/>
              <a:t> </a:t>
            </a:r>
            <a:r>
              <a:rPr dirty="0"/>
              <a:t>Operators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009201" y="3933056"/>
            <a:ext cx="2298887" cy="690282"/>
            <a:chOff x="991361" y="3453384"/>
            <a:chExt cx="2605405" cy="7823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077" y="3467100"/>
              <a:ext cx="2577845" cy="7543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98219" y="3460242"/>
              <a:ext cx="2592070" cy="768350"/>
            </a:xfrm>
            <a:custGeom>
              <a:avLst/>
              <a:gdLst/>
              <a:ahLst/>
              <a:cxnLst/>
              <a:rect l="l" t="t" r="r" b="b"/>
              <a:pathLst>
                <a:path w="2592070" h="768350">
                  <a:moveTo>
                    <a:pt x="2591562" y="768096"/>
                  </a:moveTo>
                  <a:lnTo>
                    <a:pt x="2591562" y="0"/>
                  </a:lnTo>
                  <a:lnTo>
                    <a:pt x="0" y="0"/>
                  </a:lnTo>
                  <a:lnTo>
                    <a:pt x="0" y="768096"/>
                  </a:lnTo>
                  <a:lnTo>
                    <a:pt x="2591562" y="76809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657</TotalTime>
  <Words>1493</Words>
  <Application>Microsoft Office PowerPoint</Application>
  <PresentationFormat>On-screen Show (4:3)</PresentationFormat>
  <Paragraphs>266</Paragraphs>
  <Slides>33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Verdana</vt:lpstr>
      <vt:lpstr>Times New Roman</vt:lpstr>
      <vt:lpstr>Arial</vt:lpstr>
      <vt:lpstr>Calibri</vt:lpstr>
      <vt:lpstr>Courier New</vt:lpstr>
      <vt:lpstr>Segoe Light</vt:lpstr>
      <vt:lpstr>Arial MT</vt:lpstr>
      <vt:lpstr>Segoe UI</vt:lpstr>
      <vt:lpstr>Wingdings</vt:lpstr>
      <vt:lpstr>Presentation1</vt:lpstr>
      <vt:lpstr>Restricting and Sorting Data</vt:lpstr>
      <vt:lpstr>Objectives</vt:lpstr>
      <vt:lpstr>Lesson Agenda</vt:lpstr>
      <vt:lpstr>Limiting Rows Using a Selection</vt:lpstr>
      <vt:lpstr>Limiting the Rows</vt:lpstr>
      <vt:lpstr>Using the WHERE Clause</vt:lpstr>
      <vt:lpstr>Character Strings and Dates</vt:lpstr>
      <vt:lpstr>Comparison Operators</vt:lpstr>
      <vt:lpstr>Using Comparison Operators</vt:lpstr>
      <vt:lpstr>Range Conditions Using the BETWEEN Operator</vt:lpstr>
      <vt:lpstr>Using the IN Operator</vt:lpstr>
      <vt:lpstr>Pattern Matching Using the LIKE Operator</vt:lpstr>
      <vt:lpstr>Combining Wildcard Characters</vt:lpstr>
      <vt:lpstr>Using the NULL Conditions</vt:lpstr>
      <vt:lpstr>Defining Conditions Using the Logical Operators</vt:lpstr>
      <vt:lpstr>Using the AND Operator</vt:lpstr>
      <vt:lpstr>Using the OR Operator</vt:lpstr>
      <vt:lpstr>Using the NOT Operator</vt:lpstr>
      <vt:lpstr>Rules of Precedence</vt:lpstr>
      <vt:lpstr>Using the ORDER BY Clause</vt:lpstr>
      <vt:lpstr>Sorting</vt:lpstr>
      <vt:lpstr>Sorting</vt:lpstr>
      <vt:lpstr>Substitution Variables</vt:lpstr>
      <vt:lpstr>Substitution Variables</vt:lpstr>
      <vt:lpstr>Using the Single-Ampersand Substitution  Variable</vt:lpstr>
      <vt:lpstr>Using the Single-Ampersand Substitution  Variable</vt:lpstr>
      <vt:lpstr>Character and Date Values with  Substitution Variables</vt:lpstr>
      <vt:lpstr>Specifying Column Names, Expressions, and Text</vt:lpstr>
      <vt:lpstr>Using the Double-Ampersand  Substitution Variable</vt:lpstr>
      <vt:lpstr>Using the DEFINE Command</vt:lpstr>
      <vt:lpstr>Using the VERIFY Command</vt:lpstr>
      <vt:lpstr>Summary</vt:lpstr>
      <vt:lpstr>Practice 2: Overview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Module2</dc:title>
  <dc:creator>Richard Strange</dc:creator>
  <cp:lastModifiedBy>Nilkant, Jagtap</cp:lastModifiedBy>
  <cp:revision>46</cp:revision>
  <dcterms:created xsi:type="dcterms:W3CDTF">2013-05-24T12:15:38Z</dcterms:created>
  <dcterms:modified xsi:type="dcterms:W3CDTF">2021-09-04T14:55:08Z</dcterms:modified>
</cp:coreProperties>
</file>