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296" r:id="rId2"/>
    <p:sldId id="257" r:id="rId3"/>
    <p:sldId id="297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6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egoe Light" panose="020B0604020202020204" charset="0"/>
      <p:regular r:id="rId32"/>
      <p: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B0C9-6D21-4CD6-B425-4F5304420F08}" type="datetimeFigureOut">
              <a:rPr lang="en-GB" smtClean="0"/>
              <a:t>04/09/2021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7457-846B-41E0-8F6E-69FCCEC992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71AD94-DE39-4D42-B265-2CB3B41DD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FA5564E-712D-4B4F-A9EC-9D670030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>
            <a:extLst>
              <a:ext uri="{FF2B5EF4-FFF2-40B4-BE49-F238E27FC236}">
                <a16:creationId xmlns:a16="http://schemas.microsoft.com/office/drawing/2014/main" id="{8DCECE14-B79A-40E2-8F6B-3FD886E08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06782" y="3639332"/>
            <a:ext cx="6037218" cy="941796"/>
          </a:xfrm>
        </p:spPr>
        <p:txBody>
          <a:bodyPr/>
          <a:lstStyle/>
          <a:p>
            <a:pPr algn="ctr" eaLnBrk="1" hangingPunct="1"/>
            <a:r>
              <a:rPr lang="en-US" altLang="en-US" sz="3600" dirty="0"/>
              <a:t>Using Single-Row Functions to  Customize Output</a:t>
            </a:r>
          </a:p>
        </p:txBody>
      </p:sp>
      <p:sp>
        <p:nvSpPr>
          <p:cNvPr id="3" name="Rectangle 4101">
            <a:extLst>
              <a:ext uri="{FF2B5EF4-FFF2-40B4-BE49-F238E27FC236}">
                <a16:creationId xmlns:a16="http://schemas.microsoft.com/office/drawing/2014/main" id="{B227FBF8-21FA-4380-ACB6-08862FEE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82" y="2565426"/>
            <a:ext cx="5732417" cy="57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4400" kern="0" dirty="0"/>
              <a:t>3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813690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Character-Manipulation</a:t>
            </a:r>
            <a:r>
              <a:rPr spc="-4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98899"/>
            <a:ext cx="5499287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4" dirty="0">
                <a:latin typeface="Arial MT"/>
                <a:cs typeface="Arial MT"/>
              </a:rPr>
              <a:t>These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manipulate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strings: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2388" y="2157243"/>
          <a:ext cx="7148232" cy="3393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0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CONCAT('Hello',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'World')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HelloWorld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SUBSTR('HelloWorld',1,5)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Hello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LENGTH('HelloWorld')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10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INSTR('HelloWorld',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'W')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LPAD(salary,10,'*')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*****24000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21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RPAD(salary,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10,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'*')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24000*****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687">
                <a:tc>
                  <a:txBody>
                    <a:bodyPr/>
                    <a:lstStyle/>
                    <a:p>
                      <a:pPr marL="100965">
                        <a:lnSpc>
                          <a:spcPts val="2055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REPLACE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00965">
                        <a:lnSpc>
                          <a:spcPts val="2055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('JACK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5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JUE','J','BL')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BLACK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BLUE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TRIM('H'</a:t>
                      </a:r>
                      <a:r>
                        <a:rPr sz="15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'HelloWorld')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elloWorld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1304" y="4094629"/>
            <a:ext cx="5891493" cy="1824878"/>
            <a:chOff x="1005077" y="4640579"/>
            <a:chExt cx="6677025" cy="2068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640579"/>
              <a:ext cx="6676643" cy="1257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69742" y="5999225"/>
              <a:ext cx="5080" cy="356235"/>
            </a:xfrm>
            <a:custGeom>
              <a:avLst/>
              <a:gdLst/>
              <a:ahLst/>
              <a:cxnLst/>
              <a:rect l="l" t="t" r="r" b="b"/>
              <a:pathLst>
                <a:path w="5079" h="356235">
                  <a:moveTo>
                    <a:pt x="4572" y="355853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218688" y="5898641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69" y="102107"/>
                  </a:moveTo>
                  <a:lnTo>
                    <a:pt x="49529" y="0"/>
                  </a:lnTo>
                  <a:lnTo>
                    <a:pt x="0" y="103631"/>
                  </a:lnTo>
                  <a:lnTo>
                    <a:pt x="102869" y="10210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5532881" y="5999225"/>
              <a:ext cx="3175" cy="242570"/>
            </a:xfrm>
            <a:custGeom>
              <a:avLst/>
              <a:gdLst/>
              <a:ahLst/>
              <a:cxnLst/>
              <a:rect l="l" t="t" r="r" b="b"/>
              <a:pathLst>
                <a:path w="3175" h="242570">
                  <a:moveTo>
                    <a:pt x="1524" y="-15620"/>
                  </a:moveTo>
                  <a:lnTo>
                    <a:pt x="1524" y="257936"/>
                  </a:lnTo>
                </a:path>
              </a:pathLst>
            </a:custGeom>
            <a:ln w="3429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481827" y="589864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107"/>
                  </a:moveTo>
                  <a:lnTo>
                    <a:pt x="51054" y="0"/>
                  </a:lnTo>
                  <a:lnTo>
                    <a:pt x="0" y="102869"/>
                  </a:lnTo>
                  <a:lnTo>
                    <a:pt x="102870" y="10210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7086599" y="5999225"/>
              <a:ext cx="5715" cy="260350"/>
            </a:xfrm>
            <a:custGeom>
              <a:avLst/>
              <a:gdLst/>
              <a:ahLst/>
              <a:cxnLst/>
              <a:rect l="l" t="t" r="r" b="b"/>
              <a:pathLst>
                <a:path w="5715" h="260350">
                  <a:moveTo>
                    <a:pt x="2667" y="-15620"/>
                  </a:moveTo>
                  <a:lnTo>
                    <a:pt x="2667" y="275463"/>
                  </a:lnTo>
                </a:path>
              </a:pathLst>
            </a:custGeom>
            <a:ln w="365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7035545" y="5898641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101346"/>
                  </a:moveTo>
                  <a:lnTo>
                    <a:pt x="48768" y="0"/>
                  </a:lnTo>
                  <a:lnTo>
                    <a:pt x="0" y="103632"/>
                  </a:lnTo>
                  <a:lnTo>
                    <a:pt x="102870" y="10134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32854" y="614933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59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6832854" y="614933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59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09201" y="4074796"/>
          <a:ext cx="5915584" cy="1121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21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952164" y="2451512"/>
            <a:ext cx="7176807" cy="1418104"/>
            <a:chOff x="926719" y="2778379"/>
            <a:chExt cx="8133715" cy="1607185"/>
          </a:xfrm>
        </p:grpSpPr>
        <p:sp>
          <p:nvSpPr>
            <p:cNvPr id="14" name="object 14"/>
            <p:cNvSpPr/>
            <p:nvPr/>
          </p:nvSpPr>
          <p:spPr>
            <a:xfrm>
              <a:off x="942594" y="2794254"/>
              <a:ext cx="8101965" cy="1575435"/>
            </a:xfrm>
            <a:custGeom>
              <a:avLst/>
              <a:gdLst/>
              <a:ahLst/>
              <a:cxnLst/>
              <a:rect l="l" t="t" r="r" b="b"/>
              <a:pathLst>
                <a:path w="8101965" h="1575435">
                  <a:moveTo>
                    <a:pt x="8101583" y="1575053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575054"/>
                  </a:lnTo>
                  <a:lnTo>
                    <a:pt x="8101583" y="157505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942594" y="2794254"/>
              <a:ext cx="8101965" cy="1575435"/>
            </a:xfrm>
            <a:custGeom>
              <a:avLst/>
              <a:gdLst/>
              <a:ahLst/>
              <a:cxnLst/>
              <a:rect l="l" t="t" r="r" b="b"/>
              <a:pathLst>
                <a:path w="8101965" h="1575435">
                  <a:moveTo>
                    <a:pt x="8101583" y="1575053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575054"/>
                  </a:lnTo>
                  <a:lnTo>
                    <a:pt x="8101583" y="1575053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57836" y="2494653"/>
            <a:ext cx="2275354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-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employee_id,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9833" y="2540822"/>
            <a:ext cx="4236384" cy="213264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161">
              <a:lnSpc>
                <a:spcPts val="1584"/>
              </a:lnSpc>
            </a:pPr>
            <a:r>
              <a:rPr sz="1544" b="1" dirty="0">
                <a:latin typeface="Courier New"/>
                <a:cs typeface="Courier New"/>
              </a:rPr>
              <a:t>CONCAT(first_name,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last_name)</a:t>
            </a:r>
            <a:r>
              <a:rPr sz="1544" b="1" spc="35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NAME,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8920" y="2806402"/>
            <a:ext cx="2204197" cy="203645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274">
              <a:lnSpc>
                <a:spcPts val="1544"/>
              </a:lnSpc>
            </a:pPr>
            <a:r>
              <a:rPr sz="1544" b="1" dirty="0">
                <a:latin typeface="Courier New"/>
                <a:cs typeface="Courier New"/>
              </a:rPr>
              <a:t>LENGTH</a:t>
            </a:r>
            <a:r>
              <a:rPr sz="1544" b="1" spc="-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(last_name)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7538" y="2754849"/>
            <a:ext cx="3224493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3094109" algn="l"/>
              </a:tabLst>
            </a:pPr>
            <a:r>
              <a:rPr sz="1544" b="1" dirty="0">
                <a:latin typeface="Courier New"/>
                <a:cs typeface="Courier New"/>
              </a:rPr>
              <a:t>job_id,	,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4851" y="3059206"/>
            <a:ext cx="4570879" cy="213264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877">
              <a:lnSpc>
                <a:spcPts val="1606"/>
              </a:lnSpc>
            </a:pPr>
            <a:r>
              <a:rPr sz="1544" b="1" dirty="0">
                <a:latin typeface="Courier New"/>
                <a:cs typeface="Courier New"/>
              </a:rPr>
              <a:t>INSTR(last_name,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'a')</a:t>
            </a:r>
            <a:r>
              <a:rPr sz="1544" b="1" spc="26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"Contains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'a'?"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7855" y="3252116"/>
            <a:ext cx="615203" cy="53179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10600"/>
              </a:lnSpc>
              <a:spcBef>
                <a:spcPts val="84"/>
              </a:spcBef>
            </a:pPr>
            <a:r>
              <a:rPr sz="1544" b="1" dirty="0">
                <a:latin typeface="Courier New"/>
                <a:cs typeface="Courier New"/>
              </a:rPr>
              <a:t>FROM </a:t>
            </a:r>
            <a:r>
              <a:rPr sz="1544" b="1" spc="-9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WHERE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7301" y="3252116"/>
            <a:ext cx="3106271" cy="537116"/>
          </a:xfrm>
          <a:prstGeom prst="rect">
            <a:avLst/>
          </a:prstGeom>
        </p:spPr>
        <p:txBody>
          <a:bodyPr vert="horz" wrap="square" lIns="0" tIns="35859" rIns="0" bIns="0" rtlCol="0">
            <a:spAutoFit/>
          </a:bodyPr>
          <a:lstStyle/>
          <a:p>
            <a:pPr marL="11206">
              <a:spcBef>
                <a:spcPts val="282"/>
              </a:spcBef>
            </a:pPr>
            <a:r>
              <a:rPr sz="1544" b="1" dirty="0">
                <a:latin typeface="Courier New"/>
                <a:cs typeface="Courier New"/>
              </a:rPr>
              <a:t>employees</a:t>
            </a:r>
            <a:endParaRPr sz="1544">
              <a:latin typeface="Courier New"/>
              <a:cs typeface="Courier New"/>
            </a:endParaRPr>
          </a:p>
          <a:p>
            <a:pPr marL="11206">
              <a:spcBef>
                <a:spcPts val="194"/>
              </a:spcBef>
            </a:pPr>
            <a:r>
              <a:rPr sz="1544" b="1" spc="4" dirty="0">
                <a:latin typeface="Courier New"/>
                <a:cs typeface="Courier New"/>
              </a:rPr>
              <a:t>SUBSTR(job_id,</a:t>
            </a:r>
            <a:r>
              <a:rPr sz="1544" b="1" spc="-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4)</a:t>
            </a:r>
            <a:r>
              <a:rPr sz="1544" b="1" spc="-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=</a:t>
            </a:r>
            <a:r>
              <a:rPr sz="1544" b="1" spc="-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'REP';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5536" y="177354"/>
            <a:ext cx="835292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9" dirty="0"/>
              <a:t> </a:t>
            </a:r>
            <a:r>
              <a:rPr dirty="0"/>
              <a:t>the</a:t>
            </a:r>
            <a:r>
              <a:rPr spc="-9" dirty="0"/>
              <a:t> </a:t>
            </a:r>
            <a:r>
              <a:rPr dirty="0"/>
              <a:t>Character-Manipulation</a:t>
            </a:r>
            <a:r>
              <a:rPr spc="-4" dirty="0"/>
              <a:t> </a:t>
            </a:r>
            <a:r>
              <a:rPr dirty="0"/>
              <a:t>Functions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4933054" y="2200723"/>
            <a:ext cx="3169584" cy="1021416"/>
            <a:chOff x="5438394" y="2494152"/>
            <a:chExt cx="3592195" cy="1157605"/>
          </a:xfrm>
        </p:grpSpPr>
        <p:sp>
          <p:nvSpPr>
            <p:cNvPr id="25" name="object 25"/>
            <p:cNvSpPr/>
            <p:nvPr/>
          </p:nvSpPr>
          <p:spPr>
            <a:xfrm>
              <a:off x="8111489" y="2510027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0"/>
                  </a:moveTo>
                  <a:lnTo>
                    <a:pt x="0" y="275844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8060436" y="2784347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0"/>
                  </a:moveTo>
                  <a:lnTo>
                    <a:pt x="0" y="0"/>
                  </a:lnTo>
                  <a:lnTo>
                    <a:pt x="51054" y="1028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7220711" y="3597402"/>
              <a:ext cx="1612900" cy="2540"/>
            </a:xfrm>
            <a:custGeom>
              <a:avLst/>
              <a:gdLst/>
              <a:ahLst/>
              <a:cxnLst/>
              <a:rect l="l" t="t" r="r" b="b"/>
              <a:pathLst>
                <a:path w="1612900" h="2539">
                  <a:moveTo>
                    <a:pt x="0" y="2286"/>
                  </a:moveTo>
                  <a:lnTo>
                    <a:pt x="1612392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7119366" y="354863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70">
                  <a:moveTo>
                    <a:pt x="103631" y="102870"/>
                  </a:moveTo>
                  <a:lnTo>
                    <a:pt x="103631" y="0"/>
                  </a:lnTo>
                  <a:lnTo>
                    <a:pt x="0" y="51816"/>
                  </a:lnTo>
                  <a:lnTo>
                    <a:pt x="103631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538978" y="3302508"/>
              <a:ext cx="3237865" cy="0"/>
            </a:xfrm>
            <a:custGeom>
              <a:avLst/>
              <a:gdLst/>
              <a:ahLst/>
              <a:cxnLst/>
              <a:rect l="l" t="t" r="r" b="b"/>
              <a:pathLst>
                <a:path w="3237865">
                  <a:moveTo>
                    <a:pt x="0" y="0"/>
                  </a:moveTo>
                  <a:lnTo>
                    <a:pt x="3237738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438394" y="3251454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70"/>
                  </a:moveTo>
                  <a:lnTo>
                    <a:pt x="102870" y="0"/>
                  </a:lnTo>
                  <a:lnTo>
                    <a:pt x="0" y="51816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458961" y="2902458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8961" y="2902458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749092" y="2608282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09583" y="5468471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3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82981" y="5411881"/>
            <a:ext cx="507066" cy="507626"/>
            <a:chOff x="3001645" y="6133465"/>
            <a:chExt cx="574675" cy="575310"/>
          </a:xfrm>
        </p:grpSpPr>
        <p:sp>
          <p:nvSpPr>
            <p:cNvPr id="36" name="object 36"/>
            <p:cNvSpPr/>
            <p:nvPr/>
          </p:nvSpPr>
          <p:spPr>
            <a:xfrm>
              <a:off x="3017520" y="6149340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59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017520" y="6149340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59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942441" y="5468471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780093" y="5412105"/>
            <a:ext cx="517712" cy="516591"/>
            <a:chOff x="5265039" y="6133719"/>
            <a:chExt cx="586740" cy="585470"/>
          </a:xfrm>
        </p:grpSpPr>
        <p:sp>
          <p:nvSpPr>
            <p:cNvPr id="40" name="object 40"/>
            <p:cNvSpPr/>
            <p:nvPr/>
          </p:nvSpPr>
          <p:spPr>
            <a:xfrm>
              <a:off x="5280660" y="6149340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5280660" y="6149340"/>
              <a:ext cx="555625" cy="554355"/>
            </a:xfrm>
            <a:custGeom>
              <a:avLst/>
              <a:gdLst/>
              <a:ahLst/>
              <a:cxnLst/>
              <a:rect l="l" t="t" r="r" b="b"/>
              <a:pathLst>
                <a:path w="555625" h="554354">
                  <a:moveTo>
                    <a:pt x="555498" y="276605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5"/>
                  </a:lnTo>
                  <a:lnTo>
                    <a:pt x="4469" y="326456"/>
                  </a:lnTo>
                  <a:lnTo>
                    <a:pt x="17355" y="373378"/>
                  </a:lnTo>
                  <a:lnTo>
                    <a:pt x="37874" y="416588"/>
                  </a:lnTo>
                  <a:lnTo>
                    <a:pt x="65241" y="455300"/>
                  </a:lnTo>
                  <a:lnTo>
                    <a:pt x="98673" y="488732"/>
                  </a:lnTo>
                  <a:lnTo>
                    <a:pt x="137385" y="516099"/>
                  </a:lnTo>
                  <a:lnTo>
                    <a:pt x="180595" y="536618"/>
                  </a:lnTo>
                  <a:lnTo>
                    <a:pt x="227517" y="549504"/>
                  </a:lnTo>
                  <a:lnTo>
                    <a:pt x="277368" y="553973"/>
                  </a:lnTo>
                  <a:lnTo>
                    <a:pt x="327245" y="549504"/>
                  </a:lnTo>
                  <a:lnTo>
                    <a:pt x="374237" y="536618"/>
                  </a:lnTo>
                  <a:lnTo>
                    <a:pt x="417547" y="516099"/>
                  </a:lnTo>
                  <a:lnTo>
                    <a:pt x="456380" y="488732"/>
                  </a:lnTo>
                  <a:lnTo>
                    <a:pt x="489938" y="455300"/>
                  </a:lnTo>
                  <a:lnTo>
                    <a:pt x="517426" y="416588"/>
                  </a:lnTo>
                  <a:lnTo>
                    <a:pt x="538046" y="373378"/>
                  </a:lnTo>
                  <a:lnTo>
                    <a:pt x="551002" y="326456"/>
                  </a:lnTo>
                  <a:lnTo>
                    <a:pt x="555498" y="276605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944708" y="5473176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022167" y="1754953"/>
            <a:ext cx="507066" cy="507626"/>
            <a:chOff x="7806055" y="1988947"/>
            <a:chExt cx="574675" cy="575310"/>
          </a:xfrm>
        </p:grpSpPr>
        <p:sp>
          <p:nvSpPr>
            <p:cNvPr id="44" name="object 44"/>
            <p:cNvSpPr/>
            <p:nvPr/>
          </p:nvSpPr>
          <p:spPr>
            <a:xfrm>
              <a:off x="7821930" y="2004822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60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21930" y="2004822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60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181626" y="1811543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589184" y="3036009"/>
            <a:ext cx="507066" cy="507066"/>
            <a:chOff x="8448675" y="3440810"/>
            <a:chExt cx="574675" cy="574675"/>
          </a:xfrm>
        </p:grpSpPr>
        <p:sp>
          <p:nvSpPr>
            <p:cNvPr id="48" name="object 48"/>
            <p:cNvSpPr/>
            <p:nvPr/>
          </p:nvSpPr>
          <p:spPr>
            <a:xfrm>
              <a:off x="8464296" y="3456431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8464296" y="3456431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59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749092" y="3092375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3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116632"/>
            <a:ext cx="864096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Number</a:t>
            </a:r>
            <a:r>
              <a:rPr spc="-49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14588"/>
            <a:ext cx="6053978" cy="1184650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Courier New"/>
                <a:cs typeface="Courier New"/>
              </a:rPr>
              <a:t>ROUND</a:t>
            </a:r>
            <a:r>
              <a:rPr sz="2118" spc="9" dirty="0">
                <a:latin typeface="Arial MT"/>
                <a:cs typeface="Arial MT"/>
              </a:rPr>
              <a:t>:</a:t>
            </a:r>
            <a:r>
              <a:rPr sz="2118" spc="4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Rounds </a:t>
            </a:r>
            <a:r>
              <a:rPr sz="2118" spc="4" dirty="0">
                <a:latin typeface="Arial MT"/>
                <a:cs typeface="Arial MT"/>
              </a:rPr>
              <a:t>value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 specified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decimal</a:t>
            </a:r>
            <a:endParaRPr sz="2118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Courier New"/>
                <a:cs typeface="Courier New"/>
              </a:rPr>
              <a:t>TRUNC</a:t>
            </a:r>
            <a:r>
              <a:rPr sz="2118" spc="9" dirty="0">
                <a:latin typeface="Arial MT"/>
                <a:cs typeface="Arial MT"/>
              </a:rPr>
              <a:t>:</a:t>
            </a:r>
            <a:r>
              <a:rPr sz="2118" spc="4" dirty="0">
                <a:latin typeface="Arial MT"/>
                <a:cs typeface="Arial MT"/>
              </a:rPr>
              <a:t> Truncates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specified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decimal</a:t>
            </a:r>
            <a:endParaRPr sz="2118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Courier New"/>
                <a:cs typeface="Courier New"/>
              </a:rPr>
              <a:t>MOD</a:t>
            </a:r>
            <a:r>
              <a:rPr sz="2118" spc="9" dirty="0">
                <a:latin typeface="Arial MT"/>
                <a:cs typeface="Arial MT"/>
              </a:rPr>
              <a:t>:</a:t>
            </a:r>
            <a:r>
              <a:rPr sz="2118" spc="4" dirty="0">
                <a:latin typeface="Arial MT"/>
                <a:cs typeface="Arial MT"/>
              </a:rPr>
              <a:t> Returns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remainder 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division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2388" y="2897505"/>
          <a:ext cx="7148793" cy="146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2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ROUND(45.926,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2)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45.93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TRUNC(45.926,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2)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45.92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4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MOD(1600,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300)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100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1303" y="3650876"/>
            <a:ext cx="4660526" cy="1167653"/>
            <a:chOff x="1005077" y="4137659"/>
            <a:chExt cx="5281930" cy="1323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137659"/>
              <a:ext cx="5281421" cy="5029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91733" y="4741925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233934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440680" y="464134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69"/>
                  </a:moveTo>
                  <a:lnTo>
                    <a:pt x="51054" y="0"/>
                  </a:lnTo>
                  <a:lnTo>
                    <a:pt x="0" y="102869"/>
                  </a:lnTo>
                  <a:lnTo>
                    <a:pt x="102870" y="102869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285238" y="4741925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233934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234183" y="464134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69" h="102870">
                  <a:moveTo>
                    <a:pt x="102869" y="102869"/>
                  </a:moveTo>
                  <a:lnTo>
                    <a:pt x="51053" y="0"/>
                  </a:lnTo>
                  <a:lnTo>
                    <a:pt x="0" y="102869"/>
                  </a:lnTo>
                  <a:lnTo>
                    <a:pt x="102869" y="102869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3855720" y="4741925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233934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3804666" y="464134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69"/>
                  </a:moveTo>
                  <a:lnTo>
                    <a:pt x="51816" y="0"/>
                  </a:lnTo>
                  <a:lnTo>
                    <a:pt x="0" y="102869"/>
                  </a:lnTo>
                  <a:lnTo>
                    <a:pt x="102870" y="102869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0274" y="489203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40274" y="489203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1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0917" y="4895087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0917" y="4895087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4260" y="4892039"/>
              <a:ext cx="554990" cy="553720"/>
            </a:xfrm>
            <a:custGeom>
              <a:avLst/>
              <a:gdLst/>
              <a:ahLst/>
              <a:cxnLst/>
              <a:rect l="l" t="t" r="r" b="b"/>
              <a:pathLst>
                <a:path w="554989" h="553720">
                  <a:moveTo>
                    <a:pt x="554736" y="276605"/>
                  </a:moveTo>
                  <a:lnTo>
                    <a:pt x="550266" y="226781"/>
                  </a:lnTo>
                  <a:lnTo>
                    <a:pt x="537380" y="179929"/>
                  </a:lnTo>
                  <a:lnTo>
                    <a:pt x="516861" y="136821"/>
                  </a:lnTo>
                  <a:lnTo>
                    <a:pt x="489494" y="98229"/>
                  </a:lnTo>
                  <a:lnTo>
                    <a:pt x="456062" y="64923"/>
                  </a:lnTo>
                  <a:lnTo>
                    <a:pt x="417350" y="37676"/>
                  </a:lnTo>
                  <a:lnTo>
                    <a:pt x="374140" y="17259"/>
                  </a:lnTo>
                  <a:lnTo>
                    <a:pt x="327218" y="4443"/>
                  </a:lnTo>
                  <a:lnTo>
                    <a:pt x="277368" y="0"/>
                  </a:lnTo>
                  <a:lnTo>
                    <a:pt x="227316" y="4443"/>
                  </a:lnTo>
                  <a:lnTo>
                    <a:pt x="180287" y="17259"/>
                  </a:lnTo>
                  <a:lnTo>
                    <a:pt x="137047" y="37676"/>
                  </a:lnTo>
                  <a:lnTo>
                    <a:pt x="98359" y="64923"/>
                  </a:lnTo>
                  <a:lnTo>
                    <a:pt x="64990" y="98229"/>
                  </a:lnTo>
                  <a:lnTo>
                    <a:pt x="37704" y="136821"/>
                  </a:lnTo>
                  <a:lnTo>
                    <a:pt x="17267" y="179929"/>
                  </a:lnTo>
                  <a:lnTo>
                    <a:pt x="4444" y="226781"/>
                  </a:lnTo>
                  <a:lnTo>
                    <a:pt x="0" y="276605"/>
                  </a:lnTo>
                  <a:lnTo>
                    <a:pt x="4444" y="326230"/>
                  </a:lnTo>
                  <a:lnTo>
                    <a:pt x="17267" y="372975"/>
                  </a:lnTo>
                  <a:lnTo>
                    <a:pt x="37704" y="416051"/>
                  </a:lnTo>
                  <a:lnTo>
                    <a:pt x="64990" y="454669"/>
                  </a:lnTo>
                  <a:lnTo>
                    <a:pt x="98359" y="488037"/>
                  </a:lnTo>
                  <a:lnTo>
                    <a:pt x="137047" y="515365"/>
                  </a:lnTo>
                  <a:lnTo>
                    <a:pt x="180287" y="535864"/>
                  </a:lnTo>
                  <a:lnTo>
                    <a:pt x="227316" y="548743"/>
                  </a:lnTo>
                  <a:lnTo>
                    <a:pt x="277368" y="553211"/>
                  </a:lnTo>
                  <a:lnTo>
                    <a:pt x="327218" y="548743"/>
                  </a:lnTo>
                  <a:lnTo>
                    <a:pt x="374140" y="535864"/>
                  </a:lnTo>
                  <a:lnTo>
                    <a:pt x="417350" y="515365"/>
                  </a:lnTo>
                  <a:lnTo>
                    <a:pt x="456062" y="488037"/>
                  </a:lnTo>
                  <a:lnTo>
                    <a:pt x="489494" y="454669"/>
                  </a:lnTo>
                  <a:lnTo>
                    <a:pt x="516861" y="416051"/>
                  </a:lnTo>
                  <a:lnTo>
                    <a:pt x="537380" y="372975"/>
                  </a:lnTo>
                  <a:lnTo>
                    <a:pt x="550266" y="326230"/>
                  </a:lnTo>
                  <a:lnTo>
                    <a:pt x="554736" y="276605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4260" y="4892039"/>
              <a:ext cx="554990" cy="553720"/>
            </a:xfrm>
            <a:custGeom>
              <a:avLst/>
              <a:gdLst/>
              <a:ahLst/>
              <a:cxnLst/>
              <a:rect l="l" t="t" r="r" b="b"/>
              <a:pathLst>
                <a:path w="554989" h="553720">
                  <a:moveTo>
                    <a:pt x="554736" y="276605"/>
                  </a:moveTo>
                  <a:lnTo>
                    <a:pt x="550266" y="226781"/>
                  </a:lnTo>
                  <a:lnTo>
                    <a:pt x="537380" y="179929"/>
                  </a:lnTo>
                  <a:lnTo>
                    <a:pt x="516861" y="136821"/>
                  </a:lnTo>
                  <a:lnTo>
                    <a:pt x="489494" y="98229"/>
                  </a:lnTo>
                  <a:lnTo>
                    <a:pt x="456062" y="64923"/>
                  </a:lnTo>
                  <a:lnTo>
                    <a:pt x="417350" y="37676"/>
                  </a:lnTo>
                  <a:lnTo>
                    <a:pt x="374140" y="17259"/>
                  </a:lnTo>
                  <a:lnTo>
                    <a:pt x="327218" y="4443"/>
                  </a:lnTo>
                  <a:lnTo>
                    <a:pt x="277368" y="0"/>
                  </a:lnTo>
                  <a:lnTo>
                    <a:pt x="227316" y="4443"/>
                  </a:lnTo>
                  <a:lnTo>
                    <a:pt x="180287" y="17259"/>
                  </a:lnTo>
                  <a:lnTo>
                    <a:pt x="137047" y="37676"/>
                  </a:lnTo>
                  <a:lnTo>
                    <a:pt x="98359" y="64923"/>
                  </a:lnTo>
                  <a:lnTo>
                    <a:pt x="64990" y="98229"/>
                  </a:lnTo>
                  <a:lnTo>
                    <a:pt x="37704" y="136821"/>
                  </a:lnTo>
                  <a:lnTo>
                    <a:pt x="17267" y="179929"/>
                  </a:lnTo>
                  <a:lnTo>
                    <a:pt x="4444" y="226781"/>
                  </a:lnTo>
                  <a:lnTo>
                    <a:pt x="0" y="276605"/>
                  </a:lnTo>
                  <a:lnTo>
                    <a:pt x="4444" y="326230"/>
                  </a:lnTo>
                  <a:lnTo>
                    <a:pt x="17267" y="372975"/>
                  </a:lnTo>
                  <a:lnTo>
                    <a:pt x="37704" y="416051"/>
                  </a:lnTo>
                  <a:lnTo>
                    <a:pt x="64990" y="454669"/>
                  </a:lnTo>
                  <a:lnTo>
                    <a:pt x="98359" y="488037"/>
                  </a:lnTo>
                  <a:lnTo>
                    <a:pt x="137047" y="515365"/>
                  </a:lnTo>
                  <a:lnTo>
                    <a:pt x="180287" y="535864"/>
                  </a:lnTo>
                  <a:lnTo>
                    <a:pt x="227316" y="548743"/>
                  </a:lnTo>
                  <a:lnTo>
                    <a:pt x="277368" y="553211"/>
                  </a:lnTo>
                  <a:lnTo>
                    <a:pt x="327218" y="548743"/>
                  </a:lnTo>
                  <a:lnTo>
                    <a:pt x="374140" y="535864"/>
                  </a:lnTo>
                  <a:lnTo>
                    <a:pt x="417350" y="515365"/>
                  </a:lnTo>
                  <a:lnTo>
                    <a:pt x="456062" y="488037"/>
                  </a:lnTo>
                  <a:lnTo>
                    <a:pt x="489494" y="454669"/>
                  </a:lnTo>
                  <a:lnTo>
                    <a:pt x="516861" y="416051"/>
                  </a:lnTo>
                  <a:lnTo>
                    <a:pt x="537380" y="372975"/>
                  </a:lnTo>
                  <a:lnTo>
                    <a:pt x="550266" y="326230"/>
                  </a:lnTo>
                  <a:lnTo>
                    <a:pt x="554736" y="27660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09201" y="3637093"/>
          <a:ext cx="4666129" cy="443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952164" y="2374862"/>
            <a:ext cx="7176807" cy="1083609"/>
            <a:chOff x="926719" y="2691510"/>
            <a:chExt cx="8133715" cy="1228090"/>
          </a:xfrm>
        </p:grpSpPr>
        <p:sp>
          <p:nvSpPr>
            <p:cNvPr id="18" name="object 18"/>
            <p:cNvSpPr/>
            <p:nvPr/>
          </p:nvSpPr>
          <p:spPr>
            <a:xfrm>
              <a:off x="942594" y="2707385"/>
              <a:ext cx="8101965" cy="1196340"/>
            </a:xfrm>
            <a:custGeom>
              <a:avLst/>
              <a:gdLst/>
              <a:ahLst/>
              <a:cxnLst/>
              <a:rect l="l" t="t" r="r" b="b"/>
              <a:pathLst>
                <a:path w="8101965" h="1196339">
                  <a:moveTo>
                    <a:pt x="8101583" y="1196339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196340"/>
                  </a:lnTo>
                  <a:lnTo>
                    <a:pt x="8101583" y="11963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942594" y="2707385"/>
              <a:ext cx="8101965" cy="1196340"/>
            </a:xfrm>
            <a:custGeom>
              <a:avLst/>
              <a:gdLst/>
              <a:ahLst/>
              <a:cxnLst/>
              <a:rect l="l" t="t" r="r" b="b"/>
              <a:pathLst>
                <a:path w="8101965" h="1196339">
                  <a:moveTo>
                    <a:pt x="8101583" y="1196339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196340"/>
                  </a:lnTo>
                  <a:lnTo>
                    <a:pt x="8101583" y="1196339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7836" y="2479190"/>
            <a:ext cx="81746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2673" y="2547208"/>
            <a:ext cx="2232772" cy="22006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03099">
              <a:lnSpc>
                <a:spcPts val="1645"/>
              </a:lnSpc>
            </a:pPr>
            <a:r>
              <a:rPr sz="1721" b="1" spc="4" dirty="0">
                <a:latin typeface="Courier New"/>
                <a:cs typeface="Courier New"/>
              </a:rPr>
              <a:t>ROUND(45.923,2),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7153" y="2547208"/>
            <a:ext cx="2130799" cy="22006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30555">
              <a:lnSpc>
                <a:spcPts val="1645"/>
              </a:lnSpc>
            </a:pPr>
            <a:r>
              <a:rPr sz="1721" b="1" spc="4" dirty="0">
                <a:latin typeface="Courier New"/>
                <a:cs typeface="Courier New"/>
              </a:rPr>
              <a:t>ROUND(45.923,0)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3786" y="2479190"/>
            <a:ext cx="15520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,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2673" y="2796652"/>
            <a:ext cx="2302249" cy="229678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03099">
              <a:lnSpc>
                <a:spcPts val="1725"/>
              </a:lnSpc>
            </a:pPr>
            <a:r>
              <a:rPr sz="1721" b="1" spc="4" dirty="0">
                <a:latin typeface="Courier New"/>
                <a:cs typeface="Courier New"/>
              </a:rPr>
              <a:t>ROUND(45.923,-1)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7835" y="3012359"/>
            <a:ext cx="55245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85057" y="3012359"/>
            <a:ext cx="68524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DUAL;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849694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ROUND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26365" y="4363795"/>
            <a:ext cx="6484284" cy="125374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339735">
              <a:spcBef>
                <a:spcPts val="124"/>
              </a:spcBef>
              <a:tabLst>
                <a:tab pos="2749510" algn="l"/>
                <a:tab pos="4188982" algn="l"/>
              </a:tabLst>
            </a:pPr>
            <a:r>
              <a:rPr sz="2294" b="1" spc="18" dirty="0">
                <a:latin typeface="Arial"/>
                <a:cs typeface="Arial"/>
              </a:rPr>
              <a:t>1	2	</a:t>
            </a:r>
            <a:r>
              <a:rPr sz="3441" b="1" spc="26" baseline="1068" dirty="0">
                <a:latin typeface="Arial"/>
                <a:cs typeface="Arial"/>
              </a:rPr>
              <a:t>3</a:t>
            </a:r>
            <a:endParaRPr sz="3441" baseline="1068">
              <a:latin typeface="Arial"/>
              <a:cs typeface="Arial"/>
            </a:endParaRPr>
          </a:p>
          <a:p>
            <a:pPr marL="11206" marR="4483">
              <a:lnSpc>
                <a:spcPts val="2444"/>
              </a:lnSpc>
              <a:spcBef>
                <a:spcPts val="2149"/>
              </a:spcBef>
            </a:pPr>
            <a:r>
              <a:rPr sz="2118" spc="9" dirty="0">
                <a:latin typeface="Courier New"/>
                <a:cs typeface="Courier New"/>
              </a:rPr>
              <a:t>DUAL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public table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 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view results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 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calculations.</a:t>
            </a:r>
            <a:endParaRPr sz="2118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63875" y="2519419"/>
            <a:ext cx="5793441" cy="605678"/>
            <a:chOff x="1959991" y="2855341"/>
            <a:chExt cx="6565900" cy="686435"/>
          </a:xfrm>
        </p:grpSpPr>
        <p:sp>
          <p:nvSpPr>
            <p:cNvPr id="30" name="object 30"/>
            <p:cNvSpPr/>
            <p:nvPr/>
          </p:nvSpPr>
          <p:spPr>
            <a:xfrm>
              <a:off x="1975866" y="2871216"/>
              <a:ext cx="4892040" cy="562610"/>
            </a:xfrm>
            <a:custGeom>
              <a:avLst/>
              <a:gdLst/>
              <a:ahLst/>
              <a:cxnLst/>
              <a:rect l="l" t="t" r="r" b="b"/>
              <a:pathLst>
                <a:path w="4892040" h="562610">
                  <a:moveTo>
                    <a:pt x="2372105" y="279654"/>
                  </a:moveTo>
                  <a:lnTo>
                    <a:pt x="2372105" y="0"/>
                  </a:lnTo>
                  <a:lnTo>
                    <a:pt x="2285" y="0"/>
                  </a:lnTo>
                  <a:lnTo>
                    <a:pt x="2286" y="279654"/>
                  </a:lnTo>
                  <a:lnTo>
                    <a:pt x="2372105" y="279654"/>
                  </a:lnTo>
                  <a:close/>
                </a:path>
                <a:path w="4892040" h="562610">
                  <a:moveTo>
                    <a:pt x="2641091" y="562356"/>
                  </a:moveTo>
                  <a:lnTo>
                    <a:pt x="2641091" y="282702"/>
                  </a:lnTo>
                  <a:lnTo>
                    <a:pt x="0" y="282702"/>
                  </a:lnTo>
                  <a:lnTo>
                    <a:pt x="0" y="562356"/>
                  </a:lnTo>
                  <a:lnTo>
                    <a:pt x="2641091" y="562356"/>
                  </a:lnTo>
                  <a:close/>
                </a:path>
                <a:path w="4892040" h="562610">
                  <a:moveTo>
                    <a:pt x="4892039" y="279654"/>
                  </a:moveTo>
                  <a:lnTo>
                    <a:pt x="4892039" y="0"/>
                  </a:lnTo>
                  <a:lnTo>
                    <a:pt x="2522219" y="0"/>
                  </a:lnTo>
                  <a:lnTo>
                    <a:pt x="2522219" y="279654"/>
                  </a:lnTo>
                  <a:lnTo>
                    <a:pt x="4892039" y="279654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7966710" y="2983230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7966710" y="2983230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10045" y="2674845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3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49673" y="1764366"/>
            <a:ext cx="4626909" cy="1190625"/>
            <a:chOff x="2737230" y="1999614"/>
            <a:chExt cx="5243830" cy="1349375"/>
          </a:xfrm>
        </p:grpSpPr>
        <p:sp>
          <p:nvSpPr>
            <p:cNvPr id="35" name="object 35"/>
            <p:cNvSpPr/>
            <p:nvPr/>
          </p:nvSpPr>
          <p:spPr>
            <a:xfrm>
              <a:off x="4726685" y="3297173"/>
              <a:ext cx="3238500" cy="0"/>
            </a:xfrm>
            <a:custGeom>
              <a:avLst/>
              <a:gdLst/>
              <a:ahLst/>
              <a:cxnLst/>
              <a:rect l="l" t="t" r="r" b="b"/>
              <a:pathLst>
                <a:path w="3238500">
                  <a:moveTo>
                    <a:pt x="3238500" y="0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626101" y="3246119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70"/>
                  </a:moveTo>
                  <a:lnTo>
                    <a:pt x="102870" y="0"/>
                  </a:lnTo>
                  <a:lnTo>
                    <a:pt x="0" y="51054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017519" y="2502407"/>
              <a:ext cx="1270" cy="278130"/>
            </a:xfrm>
            <a:custGeom>
              <a:avLst/>
              <a:gdLst/>
              <a:ahLst/>
              <a:cxnLst/>
              <a:rect l="l" t="t" r="r" b="b"/>
              <a:pathLst>
                <a:path w="1269" h="278130">
                  <a:moveTo>
                    <a:pt x="381" y="-15621"/>
                  </a:moveTo>
                  <a:lnTo>
                    <a:pt x="381" y="293750"/>
                  </a:lnTo>
                </a:path>
              </a:pathLst>
            </a:custGeom>
            <a:ln w="320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7227" y="2779013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69" h="104139">
                  <a:moveTo>
                    <a:pt x="102870" y="0"/>
                  </a:moveTo>
                  <a:lnTo>
                    <a:pt x="0" y="762"/>
                  </a:lnTo>
                  <a:lnTo>
                    <a:pt x="52578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5783579" y="2502407"/>
              <a:ext cx="1270" cy="278130"/>
            </a:xfrm>
            <a:custGeom>
              <a:avLst/>
              <a:gdLst/>
              <a:ahLst/>
              <a:cxnLst/>
              <a:rect l="l" t="t" r="r" b="b"/>
              <a:pathLst>
                <a:path w="1270" h="278130">
                  <a:moveTo>
                    <a:pt x="380" y="-15621"/>
                  </a:moveTo>
                  <a:lnTo>
                    <a:pt x="380" y="293750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3288" y="2779013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0"/>
                  </a:moveTo>
                  <a:lnTo>
                    <a:pt x="0" y="762"/>
                  </a:lnTo>
                  <a:lnTo>
                    <a:pt x="52578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3105" y="201548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2753105" y="201548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09807" y="1820956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987849" y="1764591"/>
            <a:ext cx="517712" cy="516031"/>
            <a:chOff x="5500496" y="1999869"/>
            <a:chExt cx="586740" cy="584835"/>
          </a:xfrm>
        </p:grpSpPr>
        <p:sp>
          <p:nvSpPr>
            <p:cNvPr id="45" name="object 45"/>
            <p:cNvSpPr/>
            <p:nvPr/>
          </p:nvSpPr>
          <p:spPr>
            <a:xfrm>
              <a:off x="5516117" y="2015490"/>
              <a:ext cx="555625" cy="553720"/>
            </a:xfrm>
            <a:custGeom>
              <a:avLst/>
              <a:gdLst/>
              <a:ahLst/>
              <a:cxnLst/>
              <a:rect l="l" t="t" r="r" b="b"/>
              <a:pathLst>
                <a:path w="555625" h="553719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230"/>
                  </a:lnTo>
                  <a:lnTo>
                    <a:pt x="17355" y="372975"/>
                  </a:lnTo>
                  <a:lnTo>
                    <a:pt x="37874" y="416052"/>
                  </a:lnTo>
                  <a:lnTo>
                    <a:pt x="65241" y="454669"/>
                  </a:lnTo>
                  <a:lnTo>
                    <a:pt x="98673" y="488037"/>
                  </a:lnTo>
                  <a:lnTo>
                    <a:pt x="137385" y="515366"/>
                  </a:lnTo>
                  <a:lnTo>
                    <a:pt x="180595" y="535864"/>
                  </a:lnTo>
                  <a:lnTo>
                    <a:pt x="227517" y="548743"/>
                  </a:lnTo>
                  <a:lnTo>
                    <a:pt x="277368" y="553212"/>
                  </a:lnTo>
                  <a:lnTo>
                    <a:pt x="327245" y="548743"/>
                  </a:lnTo>
                  <a:lnTo>
                    <a:pt x="374237" y="535864"/>
                  </a:lnTo>
                  <a:lnTo>
                    <a:pt x="417547" y="515366"/>
                  </a:lnTo>
                  <a:lnTo>
                    <a:pt x="456380" y="488037"/>
                  </a:lnTo>
                  <a:lnTo>
                    <a:pt x="489938" y="454669"/>
                  </a:lnTo>
                  <a:lnTo>
                    <a:pt x="517426" y="416052"/>
                  </a:lnTo>
                  <a:lnTo>
                    <a:pt x="538046" y="372975"/>
                  </a:lnTo>
                  <a:lnTo>
                    <a:pt x="551002" y="326230"/>
                  </a:lnTo>
                  <a:lnTo>
                    <a:pt x="555498" y="276606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5516117" y="2015490"/>
              <a:ext cx="555625" cy="553720"/>
            </a:xfrm>
            <a:custGeom>
              <a:avLst/>
              <a:gdLst/>
              <a:ahLst/>
              <a:cxnLst/>
              <a:rect l="l" t="t" r="r" b="b"/>
              <a:pathLst>
                <a:path w="555625" h="553719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230"/>
                  </a:lnTo>
                  <a:lnTo>
                    <a:pt x="17355" y="372975"/>
                  </a:lnTo>
                  <a:lnTo>
                    <a:pt x="37874" y="416052"/>
                  </a:lnTo>
                  <a:lnTo>
                    <a:pt x="65241" y="454669"/>
                  </a:lnTo>
                  <a:lnTo>
                    <a:pt x="98673" y="488037"/>
                  </a:lnTo>
                  <a:lnTo>
                    <a:pt x="137385" y="515366"/>
                  </a:lnTo>
                  <a:lnTo>
                    <a:pt x="180595" y="535864"/>
                  </a:lnTo>
                  <a:lnTo>
                    <a:pt x="227517" y="548743"/>
                  </a:lnTo>
                  <a:lnTo>
                    <a:pt x="277368" y="553212"/>
                  </a:lnTo>
                  <a:lnTo>
                    <a:pt x="327245" y="548743"/>
                  </a:lnTo>
                  <a:lnTo>
                    <a:pt x="374237" y="535864"/>
                  </a:lnTo>
                  <a:lnTo>
                    <a:pt x="417547" y="515366"/>
                  </a:lnTo>
                  <a:lnTo>
                    <a:pt x="456380" y="488037"/>
                  </a:lnTo>
                  <a:lnTo>
                    <a:pt x="489938" y="454669"/>
                  </a:lnTo>
                  <a:lnTo>
                    <a:pt x="517426" y="416052"/>
                  </a:lnTo>
                  <a:lnTo>
                    <a:pt x="538046" y="372975"/>
                  </a:lnTo>
                  <a:lnTo>
                    <a:pt x="551002" y="326230"/>
                  </a:lnTo>
                  <a:lnTo>
                    <a:pt x="555498" y="27660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52464" y="1825663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1304" y="3650876"/>
            <a:ext cx="4482913" cy="1233207"/>
            <a:chOff x="1005077" y="4137659"/>
            <a:chExt cx="5080635" cy="1397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137659"/>
              <a:ext cx="5080253" cy="5029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19699" y="4975859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60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5219699" y="4975859"/>
              <a:ext cx="542925" cy="543560"/>
            </a:xfrm>
            <a:custGeom>
              <a:avLst/>
              <a:gdLst/>
              <a:ahLst/>
              <a:cxnLst/>
              <a:rect l="l" t="t" r="r" b="b"/>
              <a:pathLst>
                <a:path w="542925" h="543560">
                  <a:moveTo>
                    <a:pt x="542544" y="271272"/>
                  </a:moveTo>
                  <a:lnTo>
                    <a:pt x="538158" y="222432"/>
                  </a:lnTo>
                  <a:lnTo>
                    <a:pt x="525518" y="176497"/>
                  </a:lnTo>
                  <a:lnTo>
                    <a:pt x="505403" y="134224"/>
                  </a:lnTo>
                  <a:lnTo>
                    <a:pt x="478590" y="96373"/>
                  </a:lnTo>
                  <a:lnTo>
                    <a:pt x="445856" y="63702"/>
                  </a:lnTo>
                  <a:lnTo>
                    <a:pt x="407980" y="36971"/>
                  </a:lnTo>
                  <a:lnTo>
                    <a:pt x="365739" y="16937"/>
                  </a:lnTo>
                  <a:lnTo>
                    <a:pt x="319910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19910" y="538919"/>
                  </a:lnTo>
                  <a:lnTo>
                    <a:pt x="365739" y="526272"/>
                  </a:lnTo>
                  <a:lnTo>
                    <a:pt x="407980" y="506137"/>
                  </a:lnTo>
                  <a:lnTo>
                    <a:pt x="445856" y="479285"/>
                  </a:lnTo>
                  <a:lnTo>
                    <a:pt x="478590" y="446488"/>
                  </a:lnTo>
                  <a:lnTo>
                    <a:pt x="505403" y="408516"/>
                  </a:lnTo>
                  <a:lnTo>
                    <a:pt x="525518" y="366142"/>
                  </a:lnTo>
                  <a:lnTo>
                    <a:pt x="538158" y="320137"/>
                  </a:lnTo>
                  <a:lnTo>
                    <a:pt x="542544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09201" y="3637093"/>
          <a:ext cx="4504203" cy="443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5536" y="177354"/>
            <a:ext cx="842493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TRUNC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52164" y="2374862"/>
            <a:ext cx="7176807" cy="1083609"/>
            <a:chOff x="926719" y="2691510"/>
            <a:chExt cx="8133715" cy="1228090"/>
          </a:xfrm>
        </p:grpSpPr>
        <p:sp>
          <p:nvSpPr>
            <p:cNvPr id="9" name="object 9"/>
            <p:cNvSpPr/>
            <p:nvPr/>
          </p:nvSpPr>
          <p:spPr>
            <a:xfrm>
              <a:off x="942594" y="2707385"/>
              <a:ext cx="8101965" cy="1196340"/>
            </a:xfrm>
            <a:custGeom>
              <a:avLst/>
              <a:gdLst/>
              <a:ahLst/>
              <a:cxnLst/>
              <a:rect l="l" t="t" r="r" b="b"/>
              <a:pathLst>
                <a:path w="8101965" h="1196339">
                  <a:moveTo>
                    <a:pt x="8101583" y="1196339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196340"/>
                  </a:lnTo>
                  <a:lnTo>
                    <a:pt x="8101583" y="11963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942594" y="2707385"/>
              <a:ext cx="8101965" cy="1196340"/>
            </a:xfrm>
            <a:custGeom>
              <a:avLst/>
              <a:gdLst/>
              <a:ahLst/>
              <a:cxnLst/>
              <a:rect l="l" t="t" r="r" b="b"/>
              <a:pathLst>
                <a:path w="8101965" h="1196339">
                  <a:moveTo>
                    <a:pt x="8101583" y="1196339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1196340"/>
                  </a:lnTo>
                  <a:lnTo>
                    <a:pt x="8101583" y="1196339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7836" y="2479190"/>
            <a:ext cx="81746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endParaRPr sz="1721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65107" y="2519643"/>
          <a:ext cx="4377017" cy="521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098">
                <a:tc>
                  <a:txBody>
                    <a:bodyPr/>
                    <a:lstStyle/>
                    <a:p>
                      <a:pPr marL="132715">
                        <a:lnSpc>
                          <a:spcPts val="1985"/>
                        </a:lnSpc>
                      </a:pPr>
                      <a:r>
                        <a:rPr sz="1700" b="1" spc="-10" dirty="0">
                          <a:latin typeface="Courier New"/>
                          <a:cs typeface="Courier New"/>
                        </a:rPr>
                        <a:t>TRUNC(45.923,2),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505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3830">
                        <a:lnSpc>
                          <a:spcPts val="198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TRUNC(45.923),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5050"/>
                      </a:solidFill>
                      <a:prstDash val="solid"/>
                    </a:lnL>
                    <a:lnR w="38100">
                      <a:solidFill>
                        <a:srgbClr val="FF5050"/>
                      </a:solidFill>
                      <a:prstDash val="solid"/>
                    </a:lnR>
                    <a:lnT w="38100">
                      <a:solidFill>
                        <a:srgbClr val="FF5050"/>
                      </a:solidFill>
                      <a:prstDash val="solid"/>
                    </a:lnT>
                    <a:lnB w="38100">
                      <a:solidFill>
                        <a:srgbClr val="FF505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97">
                <a:tc gridSpan="3">
                  <a:txBody>
                    <a:bodyPr/>
                    <a:lstStyle/>
                    <a:p>
                      <a:pPr marL="132715">
                        <a:lnSpc>
                          <a:spcPts val="2115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TRUNC(45.923,-1)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505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057835" y="3012359"/>
            <a:ext cx="55245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5057" y="3012359"/>
            <a:ext cx="68524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DUAL;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49913" y="2618254"/>
            <a:ext cx="507626" cy="507066"/>
            <a:chOff x="7950834" y="2967354"/>
            <a:chExt cx="575310" cy="574675"/>
          </a:xfrm>
        </p:grpSpPr>
        <p:sp>
          <p:nvSpPr>
            <p:cNvPr id="16" name="object 16"/>
            <p:cNvSpPr/>
            <p:nvPr/>
          </p:nvSpPr>
          <p:spPr>
            <a:xfrm>
              <a:off x="7966709" y="2983229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966709" y="2983229"/>
              <a:ext cx="543560" cy="542925"/>
            </a:xfrm>
            <a:custGeom>
              <a:avLst/>
              <a:gdLst/>
              <a:ahLst/>
              <a:cxnLst/>
              <a:rect l="l" t="t" r="r" b="b"/>
              <a:pathLst>
                <a:path w="543559" h="542925">
                  <a:moveTo>
                    <a:pt x="543305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1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19910"/>
                  </a:lnTo>
                  <a:lnTo>
                    <a:pt x="16937" y="365739"/>
                  </a:lnTo>
                  <a:lnTo>
                    <a:pt x="36971" y="407980"/>
                  </a:lnTo>
                  <a:lnTo>
                    <a:pt x="63702" y="445856"/>
                  </a:lnTo>
                  <a:lnTo>
                    <a:pt x="96373" y="478590"/>
                  </a:lnTo>
                  <a:lnTo>
                    <a:pt x="134224" y="505403"/>
                  </a:lnTo>
                  <a:lnTo>
                    <a:pt x="176497" y="525518"/>
                  </a:lnTo>
                  <a:lnTo>
                    <a:pt x="222432" y="538158"/>
                  </a:lnTo>
                  <a:lnTo>
                    <a:pt x="271271" y="542544"/>
                  </a:lnTo>
                  <a:lnTo>
                    <a:pt x="320137" y="538158"/>
                  </a:lnTo>
                  <a:lnTo>
                    <a:pt x="366142" y="525518"/>
                  </a:lnTo>
                  <a:lnTo>
                    <a:pt x="408516" y="505403"/>
                  </a:lnTo>
                  <a:lnTo>
                    <a:pt x="446488" y="478590"/>
                  </a:lnTo>
                  <a:lnTo>
                    <a:pt x="479285" y="445856"/>
                  </a:lnTo>
                  <a:lnTo>
                    <a:pt x="506137" y="407980"/>
                  </a:lnTo>
                  <a:lnTo>
                    <a:pt x="526272" y="365739"/>
                  </a:lnTo>
                  <a:lnTo>
                    <a:pt x="538919" y="319910"/>
                  </a:lnTo>
                  <a:lnTo>
                    <a:pt x="543305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10045" y="2674845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3</a:t>
            </a:r>
            <a:endParaRPr sz="229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5541" y="4433048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3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94802" y="4388560"/>
            <a:ext cx="507626" cy="507626"/>
            <a:chOff x="1995042" y="4973701"/>
            <a:chExt cx="575310" cy="575310"/>
          </a:xfrm>
        </p:grpSpPr>
        <p:sp>
          <p:nvSpPr>
            <p:cNvPr id="21" name="object 21"/>
            <p:cNvSpPr/>
            <p:nvPr/>
          </p:nvSpPr>
          <p:spPr>
            <a:xfrm>
              <a:off x="2010917" y="4989576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0917" y="4989576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4935" y="4445149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20191" y="4376457"/>
            <a:ext cx="518272" cy="516591"/>
            <a:chOff x="3610483" y="4959984"/>
            <a:chExt cx="587375" cy="585470"/>
          </a:xfrm>
        </p:grpSpPr>
        <p:sp>
          <p:nvSpPr>
            <p:cNvPr id="25" name="object 25"/>
            <p:cNvSpPr/>
            <p:nvPr/>
          </p:nvSpPr>
          <p:spPr>
            <a:xfrm>
              <a:off x="3626358" y="4975859"/>
              <a:ext cx="555625" cy="553720"/>
            </a:xfrm>
            <a:custGeom>
              <a:avLst/>
              <a:gdLst/>
              <a:ahLst/>
              <a:cxnLst/>
              <a:rect l="l" t="t" r="r" b="b"/>
              <a:pathLst>
                <a:path w="555625" h="553720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230"/>
                  </a:lnTo>
                  <a:lnTo>
                    <a:pt x="17355" y="372975"/>
                  </a:lnTo>
                  <a:lnTo>
                    <a:pt x="37874" y="416052"/>
                  </a:lnTo>
                  <a:lnTo>
                    <a:pt x="65241" y="454669"/>
                  </a:lnTo>
                  <a:lnTo>
                    <a:pt x="98673" y="488037"/>
                  </a:lnTo>
                  <a:lnTo>
                    <a:pt x="137385" y="515366"/>
                  </a:lnTo>
                  <a:lnTo>
                    <a:pt x="180595" y="535864"/>
                  </a:lnTo>
                  <a:lnTo>
                    <a:pt x="227517" y="548743"/>
                  </a:lnTo>
                  <a:lnTo>
                    <a:pt x="277368" y="553212"/>
                  </a:lnTo>
                  <a:lnTo>
                    <a:pt x="327245" y="548743"/>
                  </a:lnTo>
                  <a:lnTo>
                    <a:pt x="374237" y="535864"/>
                  </a:lnTo>
                  <a:lnTo>
                    <a:pt x="417547" y="515366"/>
                  </a:lnTo>
                  <a:lnTo>
                    <a:pt x="456380" y="488037"/>
                  </a:lnTo>
                  <a:lnTo>
                    <a:pt x="489938" y="454669"/>
                  </a:lnTo>
                  <a:lnTo>
                    <a:pt x="517426" y="416052"/>
                  </a:lnTo>
                  <a:lnTo>
                    <a:pt x="538046" y="372975"/>
                  </a:lnTo>
                  <a:lnTo>
                    <a:pt x="551002" y="326230"/>
                  </a:lnTo>
                  <a:lnTo>
                    <a:pt x="555498" y="276606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626358" y="4975859"/>
              <a:ext cx="555625" cy="553720"/>
            </a:xfrm>
            <a:custGeom>
              <a:avLst/>
              <a:gdLst/>
              <a:ahLst/>
              <a:cxnLst/>
              <a:rect l="l" t="t" r="r" b="b"/>
              <a:pathLst>
                <a:path w="555625" h="553720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230"/>
                  </a:lnTo>
                  <a:lnTo>
                    <a:pt x="17355" y="372975"/>
                  </a:lnTo>
                  <a:lnTo>
                    <a:pt x="37874" y="416052"/>
                  </a:lnTo>
                  <a:lnTo>
                    <a:pt x="65241" y="454669"/>
                  </a:lnTo>
                  <a:lnTo>
                    <a:pt x="98673" y="488037"/>
                  </a:lnTo>
                  <a:lnTo>
                    <a:pt x="137385" y="515366"/>
                  </a:lnTo>
                  <a:lnTo>
                    <a:pt x="180595" y="535864"/>
                  </a:lnTo>
                  <a:lnTo>
                    <a:pt x="227517" y="548743"/>
                  </a:lnTo>
                  <a:lnTo>
                    <a:pt x="277368" y="553212"/>
                  </a:lnTo>
                  <a:lnTo>
                    <a:pt x="327245" y="548743"/>
                  </a:lnTo>
                  <a:lnTo>
                    <a:pt x="374237" y="535864"/>
                  </a:lnTo>
                  <a:lnTo>
                    <a:pt x="417547" y="515366"/>
                  </a:lnTo>
                  <a:lnTo>
                    <a:pt x="456380" y="488037"/>
                  </a:lnTo>
                  <a:lnTo>
                    <a:pt x="489938" y="454669"/>
                  </a:lnTo>
                  <a:lnTo>
                    <a:pt x="517426" y="416052"/>
                  </a:lnTo>
                  <a:lnTo>
                    <a:pt x="538046" y="372975"/>
                  </a:lnTo>
                  <a:lnTo>
                    <a:pt x="551002" y="326230"/>
                  </a:lnTo>
                  <a:lnTo>
                    <a:pt x="555498" y="27660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85030" y="4437753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04465" y="4095301"/>
            <a:ext cx="2829485" cy="309282"/>
            <a:chOff x="2232660" y="4641341"/>
            <a:chExt cx="3206750" cy="350520"/>
          </a:xfrm>
        </p:grpSpPr>
        <p:sp>
          <p:nvSpPr>
            <p:cNvPr id="29" name="object 29"/>
            <p:cNvSpPr/>
            <p:nvPr/>
          </p:nvSpPr>
          <p:spPr>
            <a:xfrm>
              <a:off x="2283714" y="4741925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233934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2232660" y="464134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69" h="102870">
                  <a:moveTo>
                    <a:pt x="102869" y="102869"/>
                  </a:moveTo>
                  <a:lnTo>
                    <a:pt x="51053" y="0"/>
                  </a:lnTo>
                  <a:lnTo>
                    <a:pt x="0" y="102869"/>
                  </a:lnTo>
                  <a:lnTo>
                    <a:pt x="102869" y="1028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77817" y="4741925"/>
              <a:ext cx="1270" cy="234315"/>
            </a:xfrm>
            <a:custGeom>
              <a:avLst/>
              <a:gdLst/>
              <a:ahLst/>
              <a:cxnLst/>
              <a:rect l="l" t="t" r="r" b="b"/>
              <a:pathLst>
                <a:path w="1270" h="234314">
                  <a:moveTo>
                    <a:pt x="381" y="-15620"/>
                  </a:moveTo>
                  <a:lnTo>
                    <a:pt x="381" y="249555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26763" y="464134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69"/>
                  </a:moveTo>
                  <a:lnTo>
                    <a:pt x="51054" y="0"/>
                  </a:lnTo>
                  <a:lnTo>
                    <a:pt x="0" y="102869"/>
                  </a:lnTo>
                  <a:lnTo>
                    <a:pt x="102870" y="1028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387339" y="4741925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233934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336286" y="464134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69"/>
                  </a:moveTo>
                  <a:lnTo>
                    <a:pt x="51816" y="0"/>
                  </a:lnTo>
                  <a:lnTo>
                    <a:pt x="0" y="102869"/>
                  </a:lnTo>
                  <a:lnTo>
                    <a:pt x="102870" y="1028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5" name="object 35"/>
          <p:cNvSpPr/>
          <p:nvPr/>
        </p:nvSpPr>
        <p:spPr>
          <a:xfrm>
            <a:off x="4216325" y="2864223"/>
            <a:ext cx="90768" cy="90768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102870"/>
                </a:moveTo>
                <a:lnTo>
                  <a:pt x="102870" y="0"/>
                </a:lnTo>
                <a:lnTo>
                  <a:pt x="0" y="51054"/>
                </a:lnTo>
                <a:lnTo>
                  <a:pt x="102870" y="1028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6" name="object 36"/>
          <p:cNvGrpSpPr/>
          <p:nvPr/>
        </p:nvGrpSpPr>
        <p:grpSpPr>
          <a:xfrm>
            <a:off x="2549673" y="1764366"/>
            <a:ext cx="4626909" cy="1159249"/>
            <a:chOff x="2737230" y="1999614"/>
            <a:chExt cx="5243830" cy="1313815"/>
          </a:xfrm>
        </p:grpSpPr>
        <p:sp>
          <p:nvSpPr>
            <p:cNvPr id="37" name="object 37"/>
            <p:cNvSpPr/>
            <p:nvPr/>
          </p:nvSpPr>
          <p:spPr>
            <a:xfrm>
              <a:off x="4726685" y="3297173"/>
              <a:ext cx="3238500" cy="0"/>
            </a:xfrm>
            <a:custGeom>
              <a:avLst/>
              <a:gdLst/>
              <a:ahLst/>
              <a:cxnLst/>
              <a:rect l="l" t="t" r="r" b="b"/>
              <a:pathLst>
                <a:path w="3238500">
                  <a:moveTo>
                    <a:pt x="3238500" y="0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017519" y="2502407"/>
              <a:ext cx="1270" cy="278130"/>
            </a:xfrm>
            <a:custGeom>
              <a:avLst/>
              <a:gdLst/>
              <a:ahLst/>
              <a:cxnLst/>
              <a:rect l="l" t="t" r="r" b="b"/>
              <a:pathLst>
                <a:path w="1269" h="278130">
                  <a:moveTo>
                    <a:pt x="381" y="-15621"/>
                  </a:moveTo>
                  <a:lnTo>
                    <a:pt x="381" y="293750"/>
                  </a:lnTo>
                </a:path>
              </a:pathLst>
            </a:custGeom>
            <a:ln w="320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7227" y="2779013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69" h="104139">
                  <a:moveTo>
                    <a:pt x="102870" y="0"/>
                  </a:moveTo>
                  <a:lnTo>
                    <a:pt x="0" y="762"/>
                  </a:lnTo>
                  <a:lnTo>
                    <a:pt x="52578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5783579" y="2502407"/>
              <a:ext cx="1270" cy="278130"/>
            </a:xfrm>
            <a:custGeom>
              <a:avLst/>
              <a:gdLst/>
              <a:ahLst/>
              <a:cxnLst/>
              <a:rect l="l" t="t" r="r" b="b"/>
              <a:pathLst>
                <a:path w="1270" h="278130">
                  <a:moveTo>
                    <a:pt x="380" y="-15621"/>
                  </a:moveTo>
                  <a:lnTo>
                    <a:pt x="380" y="293750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5733288" y="2779013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0"/>
                  </a:moveTo>
                  <a:lnTo>
                    <a:pt x="0" y="762"/>
                  </a:lnTo>
                  <a:lnTo>
                    <a:pt x="52578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2753105" y="201548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2753105" y="2015489"/>
              <a:ext cx="543560" cy="543560"/>
            </a:xfrm>
            <a:custGeom>
              <a:avLst/>
              <a:gdLst/>
              <a:ahLst/>
              <a:cxnLst/>
              <a:rect l="l" t="t" r="r" b="b"/>
              <a:pathLst>
                <a:path w="543560" h="543560">
                  <a:moveTo>
                    <a:pt x="543306" y="271272"/>
                  </a:moveTo>
                  <a:lnTo>
                    <a:pt x="538919" y="222432"/>
                  </a:lnTo>
                  <a:lnTo>
                    <a:pt x="526272" y="176497"/>
                  </a:lnTo>
                  <a:lnTo>
                    <a:pt x="506137" y="134224"/>
                  </a:lnTo>
                  <a:lnTo>
                    <a:pt x="479285" y="96373"/>
                  </a:lnTo>
                  <a:lnTo>
                    <a:pt x="446488" y="63702"/>
                  </a:lnTo>
                  <a:lnTo>
                    <a:pt x="408516" y="36971"/>
                  </a:lnTo>
                  <a:lnTo>
                    <a:pt x="366142" y="16937"/>
                  </a:lnTo>
                  <a:lnTo>
                    <a:pt x="320137" y="4360"/>
                  </a:lnTo>
                  <a:lnTo>
                    <a:pt x="271272" y="0"/>
                  </a:lnTo>
                  <a:lnTo>
                    <a:pt x="222432" y="4360"/>
                  </a:lnTo>
                  <a:lnTo>
                    <a:pt x="176497" y="16937"/>
                  </a:lnTo>
                  <a:lnTo>
                    <a:pt x="134224" y="36971"/>
                  </a:lnTo>
                  <a:lnTo>
                    <a:pt x="96373" y="63702"/>
                  </a:lnTo>
                  <a:lnTo>
                    <a:pt x="63702" y="96373"/>
                  </a:lnTo>
                  <a:lnTo>
                    <a:pt x="36971" y="134224"/>
                  </a:lnTo>
                  <a:lnTo>
                    <a:pt x="16937" y="176497"/>
                  </a:lnTo>
                  <a:lnTo>
                    <a:pt x="4360" y="222432"/>
                  </a:lnTo>
                  <a:lnTo>
                    <a:pt x="0" y="271272"/>
                  </a:lnTo>
                  <a:lnTo>
                    <a:pt x="4360" y="320137"/>
                  </a:lnTo>
                  <a:lnTo>
                    <a:pt x="16937" y="366142"/>
                  </a:lnTo>
                  <a:lnTo>
                    <a:pt x="36971" y="408516"/>
                  </a:lnTo>
                  <a:lnTo>
                    <a:pt x="63702" y="446488"/>
                  </a:lnTo>
                  <a:lnTo>
                    <a:pt x="96373" y="479285"/>
                  </a:lnTo>
                  <a:lnTo>
                    <a:pt x="134224" y="506137"/>
                  </a:lnTo>
                  <a:lnTo>
                    <a:pt x="176497" y="526272"/>
                  </a:lnTo>
                  <a:lnTo>
                    <a:pt x="222432" y="538919"/>
                  </a:lnTo>
                  <a:lnTo>
                    <a:pt x="271272" y="543306"/>
                  </a:lnTo>
                  <a:lnTo>
                    <a:pt x="320137" y="538919"/>
                  </a:lnTo>
                  <a:lnTo>
                    <a:pt x="366142" y="526272"/>
                  </a:lnTo>
                  <a:lnTo>
                    <a:pt x="408516" y="506137"/>
                  </a:lnTo>
                  <a:lnTo>
                    <a:pt x="446488" y="479285"/>
                  </a:lnTo>
                  <a:lnTo>
                    <a:pt x="479285" y="446488"/>
                  </a:lnTo>
                  <a:lnTo>
                    <a:pt x="506137" y="408516"/>
                  </a:lnTo>
                  <a:lnTo>
                    <a:pt x="526272" y="366142"/>
                  </a:lnTo>
                  <a:lnTo>
                    <a:pt x="538919" y="320137"/>
                  </a:lnTo>
                  <a:lnTo>
                    <a:pt x="543306" y="27127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709807" y="1820956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1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87849" y="1764591"/>
            <a:ext cx="517712" cy="516031"/>
            <a:chOff x="5500496" y="1999869"/>
            <a:chExt cx="586740" cy="584835"/>
          </a:xfrm>
        </p:grpSpPr>
        <p:sp>
          <p:nvSpPr>
            <p:cNvPr id="46" name="object 46"/>
            <p:cNvSpPr/>
            <p:nvPr/>
          </p:nvSpPr>
          <p:spPr>
            <a:xfrm>
              <a:off x="5516117" y="2015490"/>
              <a:ext cx="555625" cy="553720"/>
            </a:xfrm>
            <a:custGeom>
              <a:avLst/>
              <a:gdLst/>
              <a:ahLst/>
              <a:cxnLst/>
              <a:rect l="l" t="t" r="r" b="b"/>
              <a:pathLst>
                <a:path w="555625" h="553719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230"/>
                  </a:lnTo>
                  <a:lnTo>
                    <a:pt x="17355" y="372975"/>
                  </a:lnTo>
                  <a:lnTo>
                    <a:pt x="37874" y="416052"/>
                  </a:lnTo>
                  <a:lnTo>
                    <a:pt x="65241" y="454669"/>
                  </a:lnTo>
                  <a:lnTo>
                    <a:pt x="98673" y="488037"/>
                  </a:lnTo>
                  <a:lnTo>
                    <a:pt x="137385" y="515366"/>
                  </a:lnTo>
                  <a:lnTo>
                    <a:pt x="180595" y="535864"/>
                  </a:lnTo>
                  <a:lnTo>
                    <a:pt x="227517" y="548743"/>
                  </a:lnTo>
                  <a:lnTo>
                    <a:pt x="277368" y="553212"/>
                  </a:lnTo>
                  <a:lnTo>
                    <a:pt x="327245" y="548743"/>
                  </a:lnTo>
                  <a:lnTo>
                    <a:pt x="374237" y="535864"/>
                  </a:lnTo>
                  <a:lnTo>
                    <a:pt x="417547" y="515366"/>
                  </a:lnTo>
                  <a:lnTo>
                    <a:pt x="456380" y="488037"/>
                  </a:lnTo>
                  <a:lnTo>
                    <a:pt x="489938" y="454669"/>
                  </a:lnTo>
                  <a:lnTo>
                    <a:pt x="517426" y="416052"/>
                  </a:lnTo>
                  <a:lnTo>
                    <a:pt x="538046" y="372975"/>
                  </a:lnTo>
                  <a:lnTo>
                    <a:pt x="551002" y="326230"/>
                  </a:lnTo>
                  <a:lnTo>
                    <a:pt x="555498" y="276606"/>
                  </a:lnTo>
                  <a:close/>
                </a:path>
              </a:pathLst>
            </a:custGeom>
            <a:solidFill>
              <a:srgbClr val="9AC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516117" y="2015490"/>
              <a:ext cx="555625" cy="553720"/>
            </a:xfrm>
            <a:custGeom>
              <a:avLst/>
              <a:gdLst/>
              <a:ahLst/>
              <a:cxnLst/>
              <a:rect l="l" t="t" r="r" b="b"/>
              <a:pathLst>
                <a:path w="555625" h="553719">
                  <a:moveTo>
                    <a:pt x="555498" y="276606"/>
                  </a:moveTo>
                  <a:lnTo>
                    <a:pt x="551002" y="226781"/>
                  </a:lnTo>
                  <a:lnTo>
                    <a:pt x="538046" y="179929"/>
                  </a:lnTo>
                  <a:lnTo>
                    <a:pt x="517426" y="136821"/>
                  </a:lnTo>
                  <a:lnTo>
                    <a:pt x="489938" y="98229"/>
                  </a:lnTo>
                  <a:lnTo>
                    <a:pt x="456380" y="64923"/>
                  </a:lnTo>
                  <a:lnTo>
                    <a:pt x="417547" y="37676"/>
                  </a:lnTo>
                  <a:lnTo>
                    <a:pt x="374237" y="17259"/>
                  </a:lnTo>
                  <a:lnTo>
                    <a:pt x="327245" y="4443"/>
                  </a:lnTo>
                  <a:lnTo>
                    <a:pt x="277368" y="0"/>
                  </a:lnTo>
                  <a:lnTo>
                    <a:pt x="227517" y="4443"/>
                  </a:lnTo>
                  <a:lnTo>
                    <a:pt x="180595" y="17259"/>
                  </a:lnTo>
                  <a:lnTo>
                    <a:pt x="137385" y="37676"/>
                  </a:lnTo>
                  <a:lnTo>
                    <a:pt x="98673" y="64923"/>
                  </a:lnTo>
                  <a:lnTo>
                    <a:pt x="65241" y="98229"/>
                  </a:lnTo>
                  <a:lnTo>
                    <a:pt x="37874" y="136821"/>
                  </a:lnTo>
                  <a:lnTo>
                    <a:pt x="17355" y="179929"/>
                  </a:lnTo>
                  <a:lnTo>
                    <a:pt x="4469" y="226781"/>
                  </a:lnTo>
                  <a:lnTo>
                    <a:pt x="0" y="276606"/>
                  </a:lnTo>
                  <a:lnTo>
                    <a:pt x="4469" y="326230"/>
                  </a:lnTo>
                  <a:lnTo>
                    <a:pt x="17355" y="372975"/>
                  </a:lnTo>
                  <a:lnTo>
                    <a:pt x="37874" y="416052"/>
                  </a:lnTo>
                  <a:lnTo>
                    <a:pt x="65241" y="454669"/>
                  </a:lnTo>
                  <a:lnTo>
                    <a:pt x="98673" y="488037"/>
                  </a:lnTo>
                  <a:lnTo>
                    <a:pt x="137385" y="515366"/>
                  </a:lnTo>
                  <a:lnTo>
                    <a:pt x="180595" y="535864"/>
                  </a:lnTo>
                  <a:lnTo>
                    <a:pt x="227517" y="548743"/>
                  </a:lnTo>
                  <a:lnTo>
                    <a:pt x="277368" y="553212"/>
                  </a:lnTo>
                  <a:lnTo>
                    <a:pt x="327245" y="548743"/>
                  </a:lnTo>
                  <a:lnTo>
                    <a:pt x="374237" y="535864"/>
                  </a:lnTo>
                  <a:lnTo>
                    <a:pt x="417547" y="515366"/>
                  </a:lnTo>
                  <a:lnTo>
                    <a:pt x="456380" y="488037"/>
                  </a:lnTo>
                  <a:lnTo>
                    <a:pt x="489938" y="454669"/>
                  </a:lnTo>
                  <a:lnTo>
                    <a:pt x="517426" y="416052"/>
                  </a:lnTo>
                  <a:lnTo>
                    <a:pt x="538046" y="372975"/>
                  </a:lnTo>
                  <a:lnTo>
                    <a:pt x="551002" y="326230"/>
                  </a:lnTo>
                  <a:lnTo>
                    <a:pt x="555498" y="27660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152464" y="1825663"/>
            <a:ext cx="18713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8" dirty="0">
                <a:latin typeface="Arial"/>
                <a:cs typeface="Arial"/>
              </a:rPr>
              <a:t>2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9201" y="3550359"/>
            <a:ext cx="3786468" cy="915521"/>
            <a:chOff x="991361" y="4023740"/>
            <a:chExt cx="4291330" cy="10375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4053839"/>
              <a:ext cx="4263390" cy="9936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219" y="4046981"/>
              <a:ext cx="4277360" cy="1007744"/>
            </a:xfrm>
            <a:custGeom>
              <a:avLst/>
              <a:gdLst/>
              <a:ahLst/>
              <a:cxnLst/>
              <a:rect l="l" t="t" r="r" b="b"/>
              <a:pathLst>
                <a:path w="4277360" h="1007745">
                  <a:moveTo>
                    <a:pt x="4277106" y="1007363"/>
                  </a:moveTo>
                  <a:lnTo>
                    <a:pt x="4277106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4277106" y="1007363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589782" y="4039361"/>
              <a:ext cx="1677670" cy="1005840"/>
            </a:xfrm>
            <a:custGeom>
              <a:avLst/>
              <a:gdLst/>
              <a:ahLst/>
              <a:cxnLst/>
              <a:rect l="l" t="t" r="r" b="b"/>
              <a:pathLst>
                <a:path w="1677670" h="1005839">
                  <a:moveTo>
                    <a:pt x="1677162" y="1005839"/>
                  </a:moveTo>
                  <a:lnTo>
                    <a:pt x="1677162" y="0"/>
                  </a:lnTo>
                  <a:lnTo>
                    <a:pt x="0" y="0"/>
                  </a:lnTo>
                  <a:lnTo>
                    <a:pt x="0" y="1005839"/>
                  </a:lnTo>
                  <a:lnTo>
                    <a:pt x="1677162" y="1005839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52164" y="2452855"/>
            <a:ext cx="7176807" cy="890307"/>
            <a:chOff x="926719" y="2779902"/>
            <a:chExt cx="8133715" cy="1009015"/>
          </a:xfrm>
        </p:grpSpPr>
        <p:sp>
          <p:nvSpPr>
            <p:cNvPr id="7" name="object 7"/>
            <p:cNvSpPr/>
            <p:nvPr/>
          </p:nvSpPr>
          <p:spPr>
            <a:xfrm>
              <a:off x="942594" y="2795777"/>
              <a:ext cx="8101965" cy="977265"/>
            </a:xfrm>
            <a:custGeom>
              <a:avLst/>
              <a:gdLst/>
              <a:ahLst/>
              <a:cxnLst/>
              <a:rect l="l" t="t" r="r" b="b"/>
              <a:pathLst>
                <a:path w="8101965" h="977264">
                  <a:moveTo>
                    <a:pt x="8101583" y="976884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976884"/>
                  </a:lnTo>
                  <a:lnTo>
                    <a:pt x="8101583" y="97688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942594" y="2795777"/>
              <a:ext cx="8101965" cy="977265"/>
            </a:xfrm>
            <a:custGeom>
              <a:avLst/>
              <a:gdLst/>
              <a:ahLst/>
              <a:cxnLst/>
              <a:rect l="l" t="t" r="r" b="b"/>
              <a:pathLst>
                <a:path w="8101965" h="977264">
                  <a:moveTo>
                    <a:pt x="8101583" y="976884"/>
                  </a:moveTo>
                  <a:lnTo>
                    <a:pt x="8101583" y="0"/>
                  </a:lnTo>
                  <a:lnTo>
                    <a:pt x="0" y="0"/>
                  </a:lnTo>
                  <a:lnTo>
                    <a:pt x="0" y="976884"/>
                  </a:lnTo>
                  <a:lnTo>
                    <a:pt x="8101583" y="976884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6364" y="1498899"/>
            <a:ext cx="7626724" cy="179476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For all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job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title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 Sales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Representative,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calculate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remainder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salary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dirty="0">
                <a:latin typeface="Arial MT"/>
                <a:cs typeface="Arial MT"/>
              </a:rPr>
              <a:t>it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divided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5,000.</a:t>
            </a:r>
            <a:endParaRPr sz="2118">
              <a:latin typeface="Arial MT"/>
              <a:cs typeface="Arial MT"/>
            </a:endParaRPr>
          </a:p>
          <a:p>
            <a:pPr>
              <a:spcBef>
                <a:spcPts val="13"/>
              </a:spcBef>
            </a:pPr>
            <a:endParaRPr sz="2118">
              <a:latin typeface="Arial MT"/>
              <a:cs typeface="Arial MT"/>
            </a:endParaRPr>
          </a:p>
          <a:p>
            <a:pPr marL="342358" marR="1581234">
              <a:lnSpc>
                <a:spcPct val="101499"/>
              </a:lnSpc>
              <a:spcBef>
                <a:spcPts val="4"/>
              </a:spcBef>
              <a:tabLst>
                <a:tab pos="1269694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MOD(salary,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5000)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342358">
              <a:spcBef>
                <a:spcPts val="35"/>
              </a:spcBef>
              <a:tabLst>
                <a:tab pos="1269694" algn="l"/>
              </a:tabLst>
            </a:pPr>
            <a:r>
              <a:rPr sz="1721" b="1" spc="4" dirty="0">
                <a:latin typeface="Courier New"/>
                <a:cs typeface="Courier New"/>
              </a:rPr>
              <a:t>WHERE	job_id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'SA_REP';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849694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MOD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4414668" y="2499808"/>
            <a:ext cx="2368924" cy="315446"/>
          </a:xfrm>
          <a:custGeom>
            <a:avLst/>
            <a:gdLst/>
            <a:ahLst/>
            <a:cxnLst/>
            <a:rect l="l" t="t" r="r" b="b"/>
            <a:pathLst>
              <a:path w="2684779" h="357505">
                <a:moveTo>
                  <a:pt x="2684526" y="357378"/>
                </a:moveTo>
                <a:lnTo>
                  <a:pt x="2684526" y="0"/>
                </a:lnTo>
                <a:lnTo>
                  <a:pt x="0" y="0"/>
                </a:lnTo>
                <a:lnTo>
                  <a:pt x="0" y="357378"/>
                </a:lnTo>
                <a:lnTo>
                  <a:pt x="2684526" y="357378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9201" y="5486064"/>
            <a:ext cx="2491628" cy="693644"/>
            <a:chOff x="991361" y="6217539"/>
            <a:chExt cx="2823845" cy="786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077" y="6233160"/>
              <a:ext cx="2791205" cy="7421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219" y="6226302"/>
              <a:ext cx="2805430" cy="756285"/>
            </a:xfrm>
            <a:custGeom>
              <a:avLst/>
              <a:gdLst/>
              <a:ahLst/>
              <a:cxnLst/>
              <a:rect l="l" t="t" r="r" b="b"/>
              <a:pathLst>
                <a:path w="2805429" h="756284">
                  <a:moveTo>
                    <a:pt x="2804922" y="755903"/>
                  </a:moveTo>
                  <a:lnTo>
                    <a:pt x="2804922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2804922" y="755903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709672" y="6233160"/>
              <a:ext cx="1089660" cy="754380"/>
            </a:xfrm>
            <a:custGeom>
              <a:avLst/>
              <a:gdLst/>
              <a:ahLst/>
              <a:cxnLst/>
              <a:rect l="l" t="t" r="r" b="b"/>
              <a:pathLst>
                <a:path w="1089660" h="754379">
                  <a:moveTo>
                    <a:pt x="1089660" y="754379"/>
                  </a:moveTo>
                  <a:lnTo>
                    <a:pt x="1089660" y="0"/>
                  </a:lnTo>
                  <a:lnTo>
                    <a:pt x="0" y="0"/>
                  </a:lnTo>
                  <a:lnTo>
                    <a:pt x="0" y="754379"/>
                  </a:lnTo>
                  <a:lnTo>
                    <a:pt x="1089660" y="754379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7304" y="1556792"/>
            <a:ext cx="7330888" cy="325330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58274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 </a:t>
            </a:r>
            <a:r>
              <a:rPr sz="2118" spc="4" dirty="0">
                <a:latin typeface="Arial MT"/>
                <a:cs typeface="Arial MT"/>
              </a:rPr>
              <a:t>Oracle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Database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stores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internal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numeric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format: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century,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year,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month,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day,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hours,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minutes,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seconds.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default date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 format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 </a:t>
            </a:r>
            <a:r>
              <a:rPr sz="2118" spc="9" dirty="0">
                <a:latin typeface="Arial MT"/>
                <a:cs typeface="Arial MT"/>
              </a:rPr>
              <a:t>DD-MON-R</a:t>
            </a:r>
            <a:r>
              <a:rPr lang="en-US" sz="2118" spc="9" dirty="0">
                <a:latin typeface="Arial MT"/>
                <a:cs typeface="Arial MT"/>
              </a:rPr>
              <a:t>R.</a:t>
            </a: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lang="en-US" sz="2118" spc="9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lang="en-US" sz="2118" dirty="0">
              <a:latin typeface="Arial MT"/>
              <a:cs typeface="Arial MT"/>
            </a:endParaRPr>
          </a:p>
          <a:p>
            <a:pPr>
              <a:spcBef>
                <a:spcPts val="9"/>
              </a:spcBef>
            </a:pPr>
            <a:endParaRPr sz="1853" dirty="0">
              <a:latin typeface="Arial MT"/>
              <a:cs typeface="Arial MT"/>
            </a:endParaRPr>
          </a:p>
          <a:p>
            <a:pPr marL="231414" marR="3516033">
              <a:lnSpc>
                <a:spcPct val="101499"/>
              </a:lnSpc>
              <a:tabLst>
                <a:tab pos="1158750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hire_date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231414">
              <a:spcBef>
                <a:spcPts val="35"/>
              </a:spcBef>
              <a:tabLst>
                <a:tab pos="1158750" algn="l"/>
              </a:tabLst>
            </a:pPr>
            <a:r>
              <a:rPr sz="1721" b="1" spc="4" dirty="0">
                <a:latin typeface="Courier New"/>
                <a:cs typeface="Courier New"/>
              </a:rPr>
              <a:t>WHERE	hire_date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&lt;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'01-FEB-88';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0799" y="188640"/>
            <a:ext cx="808565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Working</a:t>
            </a:r>
            <a:r>
              <a:rPr spc="-31" dirty="0"/>
              <a:t> </a:t>
            </a:r>
            <a:r>
              <a:rPr spc="4" dirty="0"/>
              <a:t>with</a:t>
            </a:r>
            <a:r>
              <a:rPr spc="-26" dirty="0"/>
              <a:t> </a:t>
            </a:r>
            <a:r>
              <a:rPr dirty="0"/>
              <a:t>Dates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576" y="188640"/>
            <a:ext cx="756083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>
                <a:latin typeface="Courier New"/>
                <a:cs typeface="Courier New"/>
              </a:rPr>
              <a:t>R</a:t>
            </a:r>
            <a:r>
              <a:rPr spc="4" dirty="0">
                <a:latin typeface="Courier New"/>
                <a:cs typeface="Courier New"/>
              </a:rPr>
              <a:t>R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Dat</a:t>
            </a:r>
            <a:r>
              <a:rPr spc="4" dirty="0"/>
              <a:t>e </a:t>
            </a:r>
            <a:r>
              <a:rPr dirty="0"/>
              <a:t>Format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97556"/>
              </p:ext>
            </p:extLst>
          </p:nvPr>
        </p:nvGraphicFramePr>
        <p:xfrm>
          <a:off x="952388" y="1494566"/>
          <a:ext cx="7148793" cy="2582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3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108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 specified two-digit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year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 is: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935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7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0–49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50–99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475">
                <a:tc rowSpan="2">
                  <a:txBody>
                    <a:bodyPr/>
                    <a:lstStyle/>
                    <a:p>
                      <a:pPr marL="215900" marR="102870">
                        <a:lnSpc>
                          <a:spcPct val="101699"/>
                        </a:lnSpc>
                        <a:spcBef>
                          <a:spcPts val="165"/>
                        </a:spcBef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7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7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digits </a:t>
                      </a:r>
                      <a:r>
                        <a:rPr sz="1700" b="1" spc="-5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of the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current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year</a:t>
                      </a:r>
                      <a:r>
                        <a:rPr sz="1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are: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815" algn="ctr">
                        <a:lnSpc>
                          <a:spcPct val="100000"/>
                        </a:lnSpc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0–49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154940" marR="126364">
                        <a:lnSpc>
                          <a:spcPct val="101800"/>
                        </a:lnSpc>
                        <a:spcBef>
                          <a:spcPts val="490"/>
                        </a:spcBef>
                      </a:pPr>
                      <a:r>
                        <a:rPr sz="1700" b="1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700" b="1" spc="-5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century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490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31140" marR="102870">
                        <a:lnSpc>
                          <a:spcPct val="101699"/>
                        </a:lnSpc>
                        <a:spcBef>
                          <a:spcPts val="310"/>
                        </a:spcBef>
                      </a:pPr>
                      <a:r>
                        <a:rPr sz="1700" b="1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700" b="1" spc="-5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century before </a:t>
                      </a:r>
                      <a:r>
                        <a:rPr sz="17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one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2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720" algn="ctr">
                        <a:lnSpc>
                          <a:spcPct val="100000"/>
                        </a:lnSpc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50–99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160020" marR="122555">
                        <a:lnSpc>
                          <a:spcPct val="101699"/>
                        </a:lnSpc>
                        <a:spcBef>
                          <a:spcPts val="25"/>
                        </a:spcBef>
                      </a:pPr>
                      <a:r>
                        <a:rPr sz="1700" b="1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700" b="1" spc="-5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 century 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after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one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801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31140" marR="102870">
                        <a:lnSpc>
                          <a:spcPct val="101800"/>
                        </a:lnSpc>
                        <a:spcBef>
                          <a:spcPts val="160"/>
                        </a:spcBef>
                      </a:pPr>
                      <a:r>
                        <a:rPr sz="1700" b="1" spc="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5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700" b="1" spc="-5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century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828092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SYSDATE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395079"/>
            <a:ext cx="4214532" cy="1230099"/>
          </a:xfrm>
          <a:prstGeom prst="rect">
            <a:avLst/>
          </a:prstGeom>
        </p:spPr>
        <p:txBody>
          <a:bodyPr vert="horz" wrap="square" lIns="0" tIns="97490" rIns="0" bIns="0" rtlCol="0">
            <a:spAutoFit/>
          </a:bodyPr>
          <a:lstStyle/>
          <a:p>
            <a:pPr marL="11206">
              <a:spcBef>
                <a:spcPts val="767"/>
              </a:spcBef>
            </a:pPr>
            <a:r>
              <a:rPr sz="2118" spc="13" dirty="0">
                <a:latin typeface="Courier New"/>
                <a:cs typeface="Courier New"/>
              </a:rPr>
              <a:t>SYSDAT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is a function that returns:</a:t>
            </a:r>
            <a:endParaRPr sz="2118" dirty="0">
              <a:latin typeface="Arial MT"/>
              <a:cs typeface="Arial MT"/>
            </a:endParaRPr>
          </a:p>
          <a:p>
            <a:pPr marL="569289" indent="-447699">
              <a:spcBef>
                <a:spcPts val="684"/>
              </a:spcBef>
              <a:buClr>
                <a:srgbClr val="FF0000"/>
              </a:buClr>
              <a:buChar char="•"/>
              <a:tabLst>
                <a:tab pos="568729" algn="l"/>
                <a:tab pos="569850" algn="l"/>
              </a:tabLst>
            </a:pPr>
            <a:r>
              <a:rPr sz="2118" dirty="0">
                <a:latin typeface="Arial MT"/>
                <a:cs typeface="Arial MT"/>
              </a:rPr>
              <a:t>Date</a:t>
            </a:r>
          </a:p>
          <a:p>
            <a:pPr marL="56928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850" algn="l"/>
              </a:tabLst>
            </a:pPr>
            <a:r>
              <a:rPr sz="2118" spc="4" dirty="0">
                <a:latin typeface="Arial MT"/>
                <a:cs typeface="Arial MT"/>
              </a:rPr>
              <a:t>Time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428" y="2837329"/>
            <a:ext cx="7149353" cy="672371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36151" rIns="0" bIns="0" rtlCol="0">
            <a:spAutoFit/>
          </a:bodyPr>
          <a:lstStyle/>
          <a:p>
            <a:pPr marL="103099" marR="5184678">
              <a:lnSpc>
                <a:spcPct val="101499"/>
              </a:lnSpc>
              <a:spcBef>
                <a:spcPts val="1072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sysdate </a:t>
            </a:r>
            <a:r>
              <a:rPr sz="1721" b="1" spc="-1028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dual;</a:t>
            </a:r>
            <a:endParaRPr sz="1721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1284" y="3934608"/>
            <a:ext cx="1355912" cy="468406"/>
            <a:chOff x="823722" y="4459223"/>
            <a:chExt cx="1536700" cy="530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" y="4472939"/>
              <a:ext cx="1508760" cy="5029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0580" y="4466081"/>
              <a:ext cx="1522730" cy="516890"/>
            </a:xfrm>
            <a:custGeom>
              <a:avLst/>
              <a:gdLst/>
              <a:ahLst/>
              <a:cxnLst/>
              <a:rect l="l" t="t" r="r" b="b"/>
              <a:pathLst>
                <a:path w="1522730" h="516889">
                  <a:moveTo>
                    <a:pt x="1522476" y="516636"/>
                  </a:moveTo>
                  <a:lnTo>
                    <a:pt x="1522476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1522476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188640"/>
            <a:ext cx="828092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Arithmetic</a:t>
            </a:r>
            <a:r>
              <a:rPr spc="-31" dirty="0"/>
              <a:t> </a:t>
            </a:r>
            <a:r>
              <a:rPr spc="4" dirty="0"/>
              <a:t>with</a:t>
            </a:r>
            <a:r>
              <a:rPr spc="-26" dirty="0"/>
              <a:t> </a:t>
            </a:r>
            <a:r>
              <a:rPr dirty="0"/>
              <a:t>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3" y="1498899"/>
            <a:ext cx="7520268" cy="251701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185467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Add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subtract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resultant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 value.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185467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90284" indent="-447139">
              <a:lnSpc>
                <a:spcPct val="100600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Subtract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two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find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days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between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those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dates.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490284" indent="-447139">
              <a:lnSpc>
                <a:spcPct val="100600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Add </a:t>
            </a:r>
            <a:r>
              <a:rPr sz="2118" spc="4" dirty="0">
                <a:latin typeface="Arial MT"/>
                <a:cs typeface="Arial MT"/>
              </a:rPr>
              <a:t>hours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dividing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hours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24.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77354"/>
            <a:ext cx="499583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500244"/>
            <a:ext cx="7950091" cy="252002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60963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completing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lang="en-US" sz="2118" spc="4" dirty="0">
              <a:latin typeface="Arial MT"/>
              <a:cs typeface="Arial MT"/>
            </a:endParaRPr>
          </a:p>
          <a:p>
            <a:pPr marL="11206" marR="609633">
              <a:lnSpc>
                <a:spcPct val="100800"/>
              </a:lnSpc>
              <a:spcBef>
                <a:spcPts val="84"/>
              </a:spcBef>
            </a:pP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Describe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various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available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SQL</a:t>
            </a:r>
            <a:endParaRPr lang="en-US" sz="2118" spc="9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number, 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SELECT</a:t>
            </a:r>
            <a:endParaRPr sz="2118" dirty="0">
              <a:latin typeface="Courier New"/>
              <a:cs typeface="Courier New"/>
            </a:endParaRPr>
          </a:p>
          <a:p>
            <a:pPr marL="568729">
              <a:spcBef>
                <a:spcPts val="168"/>
              </a:spcBef>
            </a:pPr>
            <a:r>
              <a:rPr sz="2118" spc="4" dirty="0">
                <a:latin typeface="Arial MT"/>
                <a:cs typeface="Arial MT"/>
              </a:rPr>
              <a:t>statements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7100" y="3045422"/>
            <a:ext cx="4747372" cy="939613"/>
            <a:chOff x="977646" y="3451478"/>
            <a:chExt cx="5380355" cy="1064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362" y="3467099"/>
              <a:ext cx="5331714" cy="10302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4504" y="3460241"/>
              <a:ext cx="5345430" cy="1043940"/>
            </a:xfrm>
            <a:custGeom>
              <a:avLst/>
              <a:gdLst/>
              <a:ahLst/>
              <a:cxnLst/>
              <a:rect l="l" t="t" r="r" b="b"/>
              <a:pathLst>
                <a:path w="5345430" h="1043939">
                  <a:moveTo>
                    <a:pt x="5345430" y="1043939"/>
                  </a:moveTo>
                  <a:lnTo>
                    <a:pt x="5345430" y="0"/>
                  </a:lnTo>
                  <a:lnTo>
                    <a:pt x="0" y="0"/>
                  </a:lnTo>
                  <a:lnTo>
                    <a:pt x="0" y="1043940"/>
                  </a:lnTo>
                  <a:lnTo>
                    <a:pt x="5345430" y="1043939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681478" y="3467099"/>
              <a:ext cx="3660775" cy="1033780"/>
            </a:xfrm>
            <a:custGeom>
              <a:avLst/>
              <a:gdLst/>
              <a:ahLst/>
              <a:cxnLst/>
              <a:rect l="l" t="t" r="r" b="b"/>
              <a:pathLst>
                <a:path w="3660775" h="1033779">
                  <a:moveTo>
                    <a:pt x="3660648" y="1033272"/>
                  </a:moveTo>
                  <a:lnTo>
                    <a:pt x="3660648" y="0"/>
                  </a:lnTo>
                  <a:lnTo>
                    <a:pt x="0" y="0"/>
                  </a:lnTo>
                  <a:lnTo>
                    <a:pt x="0" y="1033272"/>
                  </a:lnTo>
                  <a:lnTo>
                    <a:pt x="3660648" y="1033272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6171" y="1472640"/>
            <a:ext cx="7082118" cy="804232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482" rIns="0" bIns="0" rtlCol="0">
            <a:spAutoFit/>
          </a:bodyPr>
          <a:lstStyle/>
          <a:p>
            <a:pPr marL="102539" marR="4721290">
              <a:lnSpc>
                <a:spcPct val="101499"/>
              </a:lnSpc>
              <a:spcBef>
                <a:spcPts val="35"/>
              </a:spcBef>
              <a:tabLst>
                <a:tab pos="10298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 dirty="0">
              <a:latin typeface="Courier New"/>
              <a:cs typeface="Courier New"/>
            </a:endParaRPr>
          </a:p>
          <a:p>
            <a:pPr marL="102539">
              <a:spcBef>
                <a:spcPts val="40"/>
              </a:spcBef>
              <a:tabLst>
                <a:tab pos="102987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department_id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90;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0684" y="105944"/>
            <a:ext cx="8135772" cy="441637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02753" marR="4483" indent="-1292107">
              <a:lnSpc>
                <a:spcPct val="100499"/>
              </a:lnSpc>
              <a:spcBef>
                <a:spcPts val="84"/>
              </a:spcBef>
            </a:pPr>
            <a:r>
              <a:rPr dirty="0"/>
              <a:t>Using Arithmetic </a:t>
            </a:r>
            <a:r>
              <a:rPr spc="4" dirty="0"/>
              <a:t>Operators </a:t>
            </a:r>
            <a:r>
              <a:rPr spc="-688" dirty="0"/>
              <a:t> </a:t>
            </a:r>
            <a:r>
              <a:rPr spc="4" dirty="0"/>
              <a:t>with</a:t>
            </a:r>
            <a:r>
              <a:rPr spc="-4" dirty="0"/>
              <a:t> </a:t>
            </a:r>
            <a:r>
              <a:rPr dirty="0"/>
              <a:t>Dates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0174" y="1523902"/>
            <a:ext cx="4050926" cy="248914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45">
              <a:lnSpc>
                <a:spcPts val="1853"/>
              </a:lnSpc>
            </a:pPr>
            <a:r>
              <a:rPr sz="1721" b="1" spc="4" dirty="0">
                <a:latin typeface="Courier New"/>
                <a:cs typeface="Courier New"/>
              </a:rPr>
              <a:t>(SYSDATE-hire_date)/7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AS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WEEKS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49694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Date-Manipulation</a:t>
            </a:r>
            <a:r>
              <a:rPr spc="-44" dirty="0"/>
              <a:t> </a:t>
            </a:r>
            <a:r>
              <a:rPr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23661"/>
              </p:ext>
            </p:extLst>
          </p:nvPr>
        </p:nvGraphicFramePr>
        <p:xfrm>
          <a:off x="952388" y="1861409"/>
          <a:ext cx="7148232" cy="1840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2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1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MONTHS_BETWEEN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Number of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months between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two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dates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297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ADD_MONTHS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calendar months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to date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24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NEXT_DAY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Next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day of the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date specified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24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6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LAST_DAY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Last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day of the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month</a:t>
                      </a:r>
                    </a:p>
                  </a:txBody>
                  <a:tcPr marL="0" marR="0" marT="2241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842493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22" dirty="0"/>
              <a:t> </a:t>
            </a:r>
            <a:r>
              <a:rPr dirty="0"/>
              <a:t>Date</a:t>
            </a:r>
            <a:r>
              <a:rPr spc="-26" dirty="0"/>
              <a:t> </a:t>
            </a:r>
            <a:r>
              <a:rPr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2388" y="1852669"/>
          <a:ext cx="7148231" cy="202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2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8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MONTHS_BETWEEN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445134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('01-SEP-95','11-JAN-94')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53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19.6774194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53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1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ADD_MONTHS</a:t>
                      </a:r>
                      <a:r>
                        <a:rPr sz="15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(‘31-JAN-96',1)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'29-FEB-96'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579245" algn="l"/>
                        </a:tabLst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NEXT_DAY	('01-SEP-95','FRIDAY')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'08-SEP-95'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8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1579245" algn="l"/>
                        </a:tabLst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LAST_DAY	('01-FEB-95')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'28-FEB-95'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512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116632"/>
            <a:ext cx="892899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 </a:t>
            </a:r>
            <a:r>
              <a:rPr spc="4" dirty="0">
                <a:latin typeface="Courier New"/>
                <a:cs typeface="Courier New"/>
              </a:rPr>
              <a:t>ROUND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/>
              <a:t>an</a:t>
            </a:r>
            <a:r>
              <a:rPr spc="4" dirty="0"/>
              <a:t>d </a:t>
            </a:r>
            <a:r>
              <a:rPr spc="4" dirty="0">
                <a:latin typeface="Courier New"/>
                <a:cs typeface="Courier New"/>
              </a:rPr>
              <a:t>TRUNC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Functions with </a:t>
            </a:r>
            <a:r>
              <a:rPr dirty="0"/>
              <a:t>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79401"/>
            <a:ext cx="4407834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Arial MT"/>
                <a:cs typeface="Arial MT"/>
              </a:rPr>
              <a:t>Assume </a:t>
            </a:r>
            <a:r>
              <a:rPr sz="2118" spc="13" dirty="0">
                <a:latin typeface="Courier New"/>
                <a:cs typeface="Courier New"/>
              </a:rPr>
              <a:t>SYSDAT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=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'25-JUL-03</a:t>
            </a:r>
            <a:r>
              <a:rPr sz="2118" spc="9" dirty="0">
                <a:latin typeface="Courier New"/>
                <a:cs typeface="Courier New"/>
              </a:rPr>
              <a:t>'</a:t>
            </a:r>
            <a:r>
              <a:rPr sz="2118" spc="4" dirty="0">
                <a:latin typeface="Arial MT"/>
                <a:cs typeface="Arial MT"/>
              </a:rPr>
              <a:t>: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2388" y="2083285"/>
          <a:ext cx="7148232" cy="1840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4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0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ROUND(SYSDATE,'MONTH')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01-AUG-03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ROUND(SYSDATE ,'YEAR')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01-JAN-04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TRUNC(SYSDATE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,'MONTH')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01-JUL-03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6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TRUNC(SYSDATE ,'YEAR')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01-JAN-03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72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815766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434085"/>
            <a:ext cx="8022100" cy="1184650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In this 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 should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learned </a:t>
            </a:r>
            <a:r>
              <a:rPr sz="2118" spc="9" dirty="0">
                <a:latin typeface="Arial MT"/>
                <a:cs typeface="Arial MT"/>
              </a:rPr>
              <a:t>how</a:t>
            </a:r>
            <a:r>
              <a:rPr sz="2118" spc="4" dirty="0">
                <a:latin typeface="Arial MT"/>
                <a:cs typeface="Arial MT"/>
              </a:rPr>
              <a:t> to: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Perform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calculations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Modify individual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items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 functions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42493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Practice</a:t>
            </a:r>
            <a:r>
              <a:rPr spc="-26" dirty="0"/>
              <a:t> </a:t>
            </a:r>
            <a:r>
              <a:rPr spc="4" dirty="0"/>
              <a:t>3:</a:t>
            </a:r>
            <a:r>
              <a:rPr spc="-26" dirty="0"/>
              <a:t> </a:t>
            </a:r>
            <a:r>
              <a:rPr spc="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5430"/>
            <a:ext cx="7570134" cy="2219164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practice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covers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topics: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current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endParaRPr sz="2118">
              <a:latin typeface="Arial MT"/>
              <a:cs typeface="Arial MT"/>
            </a:endParaRPr>
          </a:p>
          <a:p>
            <a:pPr marL="568729" marR="1167155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Creating queries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require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numeric,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character, 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>
              <a:latin typeface="Arial MT"/>
              <a:cs typeface="Arial MT"/>
            </a:endParaRPr>
          </a:p>
          <a:p>
            <a:pPr marL="568729" marR="4483" indent="-447139">
              <a:lnSpc>
                <a:spcPct val="100600"/>
              </a:lnSpc>
              <a:spcBef>
                <a:spcPts val="516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Performing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calculations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years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months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service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 employee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537750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Lesson</a:t>
            </a:r>
            <a:r>
              <a:rPr spc="-49" dirty="0"/>
              <a:t> </a:t>
            </a: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35430"/>
            <a:ext cx="7911160" cy="2016031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Single-row</a:t>
            </a:r>
            <a:r>
              <a:rPr sz="2118" spc="-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SQL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</a:rPr>
              <a:t>Character functions</a:t>
            </a:r>
          </a:p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</a:rPr>
              <a:t>Number functions</a:t>
            </a:r>
          </a:p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</a:rPr>
              <a:t>Working with dates</a:t>
            </a:r>
          </a:p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</a:rPr>
              <a:t>Date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8227" y="3052595"/>
            <a:ext cx="5387788" cy="1895475"/>
            <a:chOff x="1307591" y="3459607"/>
            <a:chExt cx="6106160" cy="2148205"/>
          </a:xfrm>
        </p:grpSpPr>
        <p:sp>
          <p:nvSpPr>
            <p:cNvPr id="3" name="object 3"/>
            <p:cNvSpPr/>
            <p:nvPr/>
          </p:nvSpPr>
          <p:spPr>
            <a:xfrm>
              <a:off x="5007863" y="3475482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10">
                  <a:moveTo>
                    <a:pt x="0" y="0"/>
                  </a:moveTo>
                  <a:lnTo>
                    <a:pt x="0" y="562355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2566416" y="4032504"/>
              <a:ext cx="4831080" cy="586740"/>
            </a:xfrm>
            <a:custGeom>
              <a:avLst/>
              <a:gdLst/>
              <a:ahLst/>
              <a:cxnLst/>
              <a:rect l="l" t="t" r="r" b="b"/>
              <a:pathLst>
                <a:path w="4831080" h="586739">
                  <a:moveTo>
                    <a:pt x="0" y="551688"/>
                  </a:moveTo>
                  <a:lnTo>
                    <a:pt x="0" y="0"/>
                  </a:lnTo>
                  <a:lnTo>
                    <a:pt x="4831080" y="0"/>
                  </a:lnTo>
                  <a:lnTo>
                    <a:pt x="4831080" y="586739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1307591" y="4594860"/>
              <a:ext cx="2513330" cy="1012825"/>
            </a:xfrm>
            <a:custGeom>
              <a:avLst/>
              <a:gdLst/>
              <a:ahLst/>
              <a:cxnLst/>
              <a:rect l="l" t="t" r="r" b="b"/>
              <a:pathLst>
                <a:path w="2513329" h="1012825">
                  <a:moveTo>
                    <a:pt x="2513075" y="1012698"/>
                  </a:moveTo>
                  <a:lnTo>
                    <a:pt x="2513075" y="0"/>
                  </a:lnTo>
                  <a:lnTo>
                    <a:pt x="0" y="0"/>
                  </a:lnTo>
                  <a:lnTo>
                    <a:pt x="0" y="1012698"/>
                  </a:lnTo>
                  <a:lnTo>
                    <a:pt x="2513075" y="1012698"/>
                  </a:lnTo>
                  <a:close/>
                </a:path>
              </a:pathLst>
            </a:custGeom>
            <a:solidFill>
              <a:srgbClr val="9A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646589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Two</a:t>
            </a:r>
            <a:r>
              <a:rPr spc="-4" dirty="0"/>
              <a:t> </a:t>
            </a:r>
            <a:r>
              <a:rPr dirty="0"/>
              <a:t>Types</a:t>
            </a:r>
            <a:r>
              <a:rPr spc="-4" dirty="0"/>
              <a:t> </a:t>
            </a:r>
            <a:r>
              <a:rPr dirty="0"/>
              <a:t>of</a:t>
            </a:r>
            <a:r>
              <a:rPr spc="-4" dirty="0"/>
              <a:t> </a:t>
            </a:r>
            <a:r>
              <a:rPr dirty="0"/>
              <a:t>SQL</a:t>
            </a:r>
            <a:r>
              <a:rPr spc="-4" dirty="0"/>
              <a:t> </a:t>
            </a:r>
            <a:r>
              <a:rPr dirty="0"/>
              <a:t>Functions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8227" y="4096127"/>
            <a:ext cx="2217644" cy="70102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180974" rIns="0" bIns="0" rtlCol="0">
            <a:spAutoFit/>
          </a:bodyPr>
          <a:lstStyle/>
          <a:p>
            <a:pPr marL="608512" marR="566488" indent="-99177">
              <a:lnSpc>
                <a:spcPct val="101499"/>
              </a:lnSpc>
              <a:spcBef>
                <a:spcPts val="1424"/>
              </a:spcBef>
            </a:pPr>
            <a:r>
              <a:rPr sz="1721" b="1" spc="9" dirty="0">
                <a:latin typeface="Arial"/>
                <a:cs typeface="Arial"/>
              </a:rPr>
              <a:t>Single-row  functions</a:t>
            </a:r>
            <a:endParaRPr sz="172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1250" y="4217221"/>
            <a:ext cx="24765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235896" algn="l"/>
              </a:tabLst>
            </a:pPr>
            <a:r>
              <a:rPr sz="1721" b="1" u="heavy" spc="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721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70444" y="4038824"/>
            <a:ext cx="2197474" cy="923365"/>
          </a:xfrm>
          <a:custGeom>
            <a:avLst/>
            <a:gdLst/>
            <a:ahLst/>
            <a:cxnLst/>
            <a:rect l="l" t="t" r="r" b="b"/>
            <a:pathLst>
              <a:path w="2490470" h="1046479">
                <a:moveTo>
                  <a:pt x="2490216" y="1046226"/>
                </a:moveTo>
                <a:lnTo>
                  <a:pt x="2490216" y="0"/>
                </a:lnTo>
                <a:lnTo>
                  <a:pt x="0" y="0"/>
                </a:lnTo>
                <a:lnTo>
                  <a:pt x="0" y="1046226"/>
                </a:lnTo>
                <a:lnTo>
                  <a:pt x="2490216" y="1046226"/>
                </a:lnTo>
                <a:close/>
              </a:path>
            </a:pathLst>
          </a:custGeom>
          <a:solidFill>
            <a:srgbClr val="9A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5570444" y="4046556"/>
            <a:ext cx="2197474" cy="699894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179854" rIns="0" bIns="0" rtlCol="0">
            <a:spAutoFit/>
          </a:bodyPr>
          <a:lstStyle/>
          <a:p>
            <a:pPr marL="599547" marR="437612" indent="-155210">
              <a:lnSpc>
                <a:spcPct val="101499"/>
              </a:lnSpc>
              <a:spcBef>
                <a:spcPts val="1416"/>
              </a:spcBef>
            </a:pPr>
            <a:r>
              <a:rPr sz="1721" b="1" spc="9" dirty="0">
                <a:latin typeface="Arial"/>
                <a:cs typeface="Arial"/>
              </a:rPr>
              <a:t>Multiple-row  functions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66171" y="4186742"/>
            <a:ext cx="7148457" cy="626633"/>
            <a:chOff x="942594" y="4744973"/>
            <a:chExt cx="8101584" cy="710184"/>
          </a:xfrm>
        </p:grpSpPr>
        <p:sp>
          <p:nvSpPr>
            <p:cNvPr id="12" name="object 12"/>
            <p:cNvSpPr/>
            <p:nvPr/>
          </p:nvSpPr>
          <p:spPr>
            <a:xfrm>
              <a:off x="942594" y="5100065"/>
              <a:ext cx="276225" cy="0"/>
            </a:xfrm>
            <a:custGeom>
              <a:avLst/>
              <a:gdLst/>
              <a:ahLst/>
              <a:cxnLst/>
              <a:rect l="l" t="t" r="r" b="b"/>
              <a:pathLst>
                <a:path w="276225">
                  <a:moveTo>
                    <a:pt x="0" y="0"/>
                  </a:moveTo>
                  <a:lnTo>
                    <a:pt x="275844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6914" y="5049023"/>
              <a:ext cx="2979420" cy="102870"/>
            </a:xfrm>
            <a:custGeom>
              <a:avLst/>
              <a:gdLst/>
              <a:ahLst/>
              <a:cxnLst/>
              <a:rect l="l" t="t" r="r" b="b"/>
              <a:pathLst>
                <a:path w="2979420" h="102870">
                  <a:moveTo>
                    <a:pt x="103632" y="51054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3632" y="51054"/>
                  </a:lnTo>
                  <a:close/>
                </a:path>
                <a:path w="2979420" h="102870">
                  <a:moveTo>
                    <a:pt x="2979420" y="51054"/>
                  </a:moveTo>
                  <a:lnTo>
                    <a:pt x="2876550" y="0"/>
                  </a:lnTo>
                  <a:lnTo>
                    <a:pt x="2876550" y="102870"/>
                  </a:lnTo>
                  <a:lnTo>
                    <a:pt x="2979420" y="51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8670798" y="5100065"/>
              <a:ext cx="272415" cy="0"/>
            </a:xfrm>
            <a:custGeom>
              <a:avLst/>
              <a:gdLst/>
              <a:ahLst/>
              <a:cxnLst/>
              <a:rect l="l" t="t" r="r" b="b"/>
              <a:pathLst>
                <a:path w="272415">
                  <a:moveTo>
                    <a:pt x="0" y="0"/>
                  </a:moveTo>
                  <a:lnTo>
                    <a:pt x="272034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8941308" y="504901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51054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2870" y="51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3579" y="5131307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0" y="0"/>
                  </a:moveTo>
                  <a:lnTo>
                    <a:pt x="25527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37326" y="508025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103632" y="51815"/>
                  </a:moveTo>
                  <a:lnTo>
                    <a:pt x="0" y="0"/>
                  </a:lnTo>
                  <a:lnTo>
                    <a:pt x="0" y="102869"/>
                  </a:lnTo>
                  <a:lnTo>
                    <a:pt x="103632" y="51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783579" y="4796027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0" y="0"/>
                  </a:moveTo>
                  <a:lnTo>
                    <a:pt x="25527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7326" y="474497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103632" y="51815"/>
                  </a:moveTo>
                  <a:lnTo>
                    <a:pt x="0" y="0"/>
                  </a:lnTo>
                  <a:lnTo>
                    <a:pt x="0" y="102869"/>
                  </a:lnTo>
                  <a:lnTo>
                    <a:pt x="103632" y="51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783579" y="5403341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0" y="0"/>
                  </a:moveTo>
                  <a:lnTo>
                    <a:pt x="25527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7326" y="5352287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103632" y="51054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3632" y="51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35698" y="5018667"/>
            <a:ext cx="1860737" cy="52903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559764" marR="4483" indent="-549118">
              <a:lnSpc>
                <a:spcPct val="101499"/>
              </a:lnSpc>
              <a:spcBef>
                <a:spcPts val="84"/>
              </a:spcBef>
            </a:pPr>
            <a:r>
              <a:rPr sz="1721" b="1" spc="13" dirty="0">
                <a:latin typeface="Arial"/>
                <a:cs typeface="Arial"/>
              </a:rPr>
              <a:t>Return</a:t>
            </a:r>
            <a:r>
              <a:rPr sz="1721" b="1" spc="-26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one</a:t>
            </a:r>
            <a:r>
              <a:rPr sz="1721" b="1" spc="-22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result </a:t>
            </a:r>
            <a:r>
              <a:rPr sz="1721" b="1" spc="-468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per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row</a:t>
            </a:r>
            <a:endParaRPr sz="172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7153" y="5018667"/>
            <a:ext cx="1860737" cy="52903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70899" marR="4483" indent="-160253">
              <a:lnSpc>
                <a:spcPct val="101499"/>
              </a:lnSpc>
              <a:spcBef>
                <a:spcPts val="84"/>
              </a:spcBef>
            </a:pPr>
            <a:r>
              <a:rPr sz="1721" b="1" spc="13" dirty="0">
                <a:latin typeface="Arial"/>
                <a:cs typeface="Arial"/>
              </a:rPr>
              <a:t>Return</a:t>
            </a:r>
            <a:r>
              <a:rPr sz="1721" b="1" spc="-26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one</a:t>
            </a:r>
            <a:r>
              <a:rPr sz="1721" b="1" spc="-22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result </a:t>
            </a:r>
            <a:r>
              <a:rPr sz="1721" b="1" spc="-468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per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set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of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rows</a:t>
            </a:r>
            <a:endParaRPr sz="172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4122" y="2471424"/>
            <a:ext cx="2282078" cy="794448"/>
          </a:xfrm>
          <a:prstGeom prst="rect">
            <a:avLst/>
          </a:prstGeom>
          <a:solidFill>
            <a:srgbClr val="FF659A"/>
          </a:solidFill>
          <a:ln w="312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33"/>
            <a:endParaRPr lang="en-US" sz="1721" b="1" spc="13" dirty="0">
              <a:latin typeface="Arial"/>
              <a:cs typeface="Arial"/>
            </a:endParaRPr>
          </a:p>
          <a:p>
            <a:pPr marL="609633"/>
            <a:r>
              <a:rPr sz="1721" b="1" spc="13" dirty="0">
                <a:latin typeface="Arial"/>
                <a:cs typeface="Arial"/>
              </a:rPr>
              <a:t>Functions</a:t>
            </a:r>
            <a:endParaRPr lang="en-US" sz="1721" b="1" spc="13" dirty="0">
              <a:latin typeface="Arial"/>
              <a:cs typeface="Arial"/>
            </a:endParaRPr>
          </a:p>
          <a:p>
            <a:pPr marL="609633"/>
            <a:endParaRPr sz="172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365" y="188640"/>
            <a:ext cx="553615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Single-Row</a:t>
            </a:r>
            <a:r>
              <a:rPr spc="-49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5429"/>
            <a:ext cx="7950091" cy="3134863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Single-row</a:t>
            </a:r>
            <a:r>
              <a:rPr sz="2118" spc="-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Manipulate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items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Accept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arguments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Act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 each row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 is returned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Return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 result per row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May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modify the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 type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Can</a:t>
            </a:r>
            <a:r>
              <a:rPr sz="2118" spc="-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nested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Accept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arguments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expression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171" y="5374368"/>
            <a:ext cx="7082118" cy="28688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1851" rIns="0" bIns="0" rtlCol="0">
            <a:spAutoFit/>
          </a:bodyPr>
          <a:lstStyle/>
          <a:p>
            <a:pPr marL="102539">
              <a:spcBef>
                <a:spcPts val="172"/>
              </a:spcBef>
            </a:pPr>
            <a:r>
              <a:rPr sz="1721" b="1" i="1" spc="4" dirty="0">
                <a:latin typeface="Courier New"/>
                <a:cs typeface="Courier New"/>
              </a:rPr>
              <a:t>function_name </a:t>
            </a:r>
            <a:r>
              <a:rPr sz="1721" b="1" spc="4" dirty="0">
                <a:latin typeface="Courier New"/>
                <a:cs typeface="Courier New"/>
              </a:rPr>
              <a:t>[(</a:t>
            </a:r>
            <a:r>
              <a:rPr sz="1721" b="1" i="1" spc="4" dirty="0">
                <a:latin typeface="Courier New"/>
                <a:cs typeface="Courier New"/>
              </a:rPr>
              <a:t>arg1, arg2,...</a:t>
            </a:r>
            <a:r>
              <a:rPr sz="1721" b="1" spc="4" dirty="0">
                <a:latin typeface="Courier New"/>
                <a:cs typeface="Courier New"/>
              </a:rPr>
              <a:t>)]</a:t>
            </a:r>
            <a:endParaRPr sz="172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05346"/>
            <a:ext cx="586698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Single-Row</a:t>
            </a:r>
            <a:r>
              <a:rPr spc="-49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721474" y="3817468"/>
            <a:ext cx="0" cy="907676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403701" y="3734254"/>
            <a:ext cx="0" cy="918882"/>
          </a:xfrm>
          <a:custGeom>
            <a:avLst/>
            <a:gdLst/>
            <a:ahLst/>
            <a:cxnLst/>
            <a:rect l="l" t="t" r="r" b="b"/>
            <a:pathLst>
              <a:path h="1041400">
                <a:moveTo>
                  <a:pt x="0" y="0"/>
                </a:moveTo>
                <a:lnTo>
                  <a:pt x="0" y="1040891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562587" y="2493084"/>
            <a:ext cx="0" cy="489137"/>
          </a:xfrm>
          <a:custGeom>
            <a:avLst/>
            <a:gdLst/>
            <a:ahLst/>
            <a:cxnLst/>
            <a:rect l="l" t="t" r="r" b="b"/>
            <a:pathLst>
              <a:path h="554354">
                <a:moveTo>
                  <a:pt x="0" y="0"/>
                </a:moveTo>
                <a:lnTo>
                  <a:pt x="0" y="553974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967765" y="3434043"/>
            <a:ext cx="550209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607422" y="3434715"/>
            <a:ext cx="515471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6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328358" y="4732553"/>
            <a:ext cx="1733549" cy="856687"/>
          </a:xfrm>
          <a:prstGeom prst="rect">
            <a:avLst/>
          </a:prstGeom>
          <a:solidFill>
            <a:srgbClr val="FFCC9A"/>
          </a:solidFill>
          <a:ln w="31242">
            <a:solidFill>
              <a:srgbClr val="000000"/>
            </a:solidFill>
          </a:ln>
        </p:spPr>
        <p:txBody>
          <a:bodyPr vert="horz" wrap="square" lIns="0" tIns="1121" rIns="0" bIns="0" rtlCol="0">
            <a:spAutoFit/>
          </a:bodyPr>
          <a:lstStyle/>
          <a:p>
            <a:pPr>
              <a:spcBef>
                <a:spcPts val="9"/>
              </a:spcBef>
            </a:pPr>
            <a:endParaRPr sz="2118" dirty="0">
              <a:latin typeface="Times New Roman"/>
              <a:cs typeface="Times New Roman"/>
            </a:endParaRPr>
          </a:p>
          <a:p>
            <a:pPr marL="255508"/>
            <a:r>
              <a:rPr sz="1721" b="1" spc="13" dirty="0">
                <a:latin typeface="Arial"/>
                <a:cs typeface="Arial"/>
              </a:rPr>
              <a:t>Conversion</a:t>
            </a:r>
            <a:endParaRPr lang="en-US" sz="1721" b="1" spc="13" dirty="0">
              <a:latin typeface="Arial"/>
              <a:cs typeface="Arial"/>
            </a:endParaRPr>
          </a:p>
          <a:p>
            <a:pPr marL="255508"/>
            <a:endParaRPr sz="172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9793" y="1641811"/>
            <a:ext cx="1685924" cy="851085"/>
          </a:xfrm>
          <a:prstGeom prst="rect">
            <a:avLst/>
          </a:prstGeom>
          <a:solidFill>
            <a:srgbClr val="FF9A9A"/>
          </a:solidFill>
          <a:ln w="31242">
            <a:solidFill>
              <a:srgbClr val="000000"/>
            </a:solidFill>
          </a:ln>
        </p:spPr>
        <p:txBody>
          <a:bodyPr vert="horz" wrap="square" lIns="0" tIns="2241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2074" dirty="0">
              <a:latin typeface="Times New Roman"/>
              <a:cs typeface="Times New Roman"/>
            </a:endParaRPr>
          </a:p>
          <a:p>
            <a:pPr marL="324988"/>
            <a:r>
              <a:rPr sz="1721" b="1" spc="13" dirty="0">
                <a:latin typeface="Arial"/>
                <a:cs typeface="Arial"/>
              </a:rPr>
              <a:t>Character</a:t>
            </a:r>
            <a:endParaRPr lang="en-US" sz="1721" b="1" spc="13" dirty="0">
              <a:latin typeface="Arial"/>
              <a:cs typeface="Arial"/>
            </a:endParaRPr>
          </a:p>
          <a:p>
            <a:pPr marL="324988"/>
            <a:endParaRPr sz="172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2445" y="2987768"/>
            <a:ext cx="1689287" cy="854480"/>
          </a:xfrm>
          <a:prstGeom prst="rect">
            <a:avLst/>
          </a:prstGeom>
          <a:solidFill>
            <a:srgbClr val="009A9A"/>
          </a:solidFill>
          <a:ln w="31242">
            <a:solidFill>
              <a:srgbClr val="000000"/>
            </a:solidFill>
          </a:ln>
        </p:spPr>
        <p:txBody>
          <a:bodyPr vert="horz" wrap="square" lIns="0" tIns="5603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2074" dirty="0">
              <a:latin typeface="Times New Roman"/>
              <a:cs typeface="Times New Roman"/>
            </a:endParaRPr>
          </a:p>
          <a:p>
            <a:pPr marL="424726"/>
            <a:r>
              <a:rPr sz="1721" b="1" spc="13" dirty="0">
                <a:latin typeface="Arial"/>
                <a:cs typeface="Arial"/>
              </a:rPr>
              <a:t>Number</a:t>
            </a:r>
            <a:endParaRPr lang="en-US" sz="1721" b="1" spc="13" dirty="0">
              <a:latin typeface="Arial"/>
              <a:cs typeface="Arial"/>
            </a:endParaRPr>
          </a:p>
          <a:p>
            <a:pPr marL="424726"/>
            <a:endParaRPr sz="1721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6169" y="4660545"/>
            <a:ext cx="1689287" cy="856687"/>
          </a:xfrm>
          <a:prstGeom prst="rect">
            <a:avLst/>
          </a:prstGeom>
          <a:solidFill>
            <a:srgbClr val="9ACCFF"/>
          </a:solidFill>
          <a:ln w="31242">
            <a:solidFill>
              <a:srgbClr val="000000"/>
            </a:solidFill>
          </a:ln>
        </p:spPr>
        <p:txBody>
          <a:bodyPr vert="horz" wrap="square" lIns="0" tIns="1121" rIns="0" bIns="0" rtlCol="0">
            <a:spAutoFit/>
          </a:bodyPr>
          <a:lstStyle/>
          <a:p>
            <a:pPr>
              <a:spcBef>
                <a:spcPts val="9"/>
              </a:spcBef>
            </a:pPr>
            <a:endParaRPr sz="2118" dirty="0">
              <a:latin typeface="Times New Roman"/>
              <a:cs typeface="Times New Roman"/>
            </a:endParaRPr>
          </a:p>
          <a:p>
            <a:pPr marL="560" algn="ctr"/>
            <a:r>
              <a:rPr sz="1721" b="1" spc="13" dirty="0">
                <a:latin typeface="Arial"/>
                <a:cs typeface="Arial"/>
              </a:rPr>
              <a:t>Date</a:t>
            </a:r>
            <a:endParaRPr lang="en-US" sz="1721" b="1" spc="13" dirty="0">
              <a:latin typeface="Arial"/>
              <a:cs typeface="Arial"/>
            </a:endParaRPr>
          </a:p>
          <a:p>
            <a:pPr marL="560" algn="ctr"/>
            <a:endParaRPr sz="1721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8816" y="2987768"/>
            <a:ext cx="1689287" cy="854480"/>
          </a:xfrm>
          <a:prstGeom prst="rect">
            <a:avLst/>
          </a:prstGeom>
          <a:solidFill>
            <a:srgbClr val="FF659A"/>
          </a:solidFill>
          <a:ln w="31241">
            <a:solidFill>
              <a:srgbClr val="000000"/>
            </a:solidFill>
          </a:ln>
        </p:spPr>
        <p:txBody>
          <a:bodyPr vert="horz" wrap="square" lIns="0" tIns="5603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2074" dirty="0">
              <a:latin typeface="Times New Roman"/>
              <a:cs typeface="Times New Roman"/>
            </a:endParaRPr>
          </a:p>
          <a:p>
            <a:pPr marL="431449"/>
            <a:r>
              <a:rPr sz="1721" b="1" spc="9" dirty="0">
                <a:latin typeface="Arial"/>
                <a:cs typeface="Arial"/>
              </a:rPr>
              <a:t>General</a:t>
            </a:r>
            <a:endParaRPr lang="en-US" sz="1721" b="1" spc="9" dirty="0">
              <a:latin typeface="Arial"/>
              <a:cs typeface="Arial"/>
            </a:endParaRPr>
          </a:p>
          <a:p>
            <a:pPr marL="431449"/>
            <a:endParaRPr sz="1721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7751" y="2987768"/>
            <a:ext cx="2089897" cy="1138954"/>
          </a:xfrm>
          <a:prstGeom prst="rect">
            <a:avLst/>
          </a:prstGeom>
          <a:solidFill>
            <a:srgbClr val="9ACCCC"/>
          </a:solidFill>
          <a:ln w="31242">
            <a:solidFill>
              <a:srgbClr val="000000"/>
            </a:solidFill>
          </a:ln>
        </p:spPr>
        <p:txBody>
          <a:bodyPr vert="horz" wrap="square" lIns="0" tIns="172010" rIns="0" bIns="0" rtlCol="0">
            <a:spAutoFit/>
          </a:bodyPr>
          <a:lstStyle/>
          <a:p>
            <a:pPr marL="545195" marR="500930" indent="-98617">
              <a:lnSpc>
                <a:spcPct val="101499"/>
              </a:lnSpc>
              <a:spcBef>
                <a:spcPts val="1354"/>
              </a:spcBef>
            </a:pPr>
            <a:r>
              <a:rPr sz="1721" b="1" spc="9" dirty="0">
                <a:latin typeface="Arial"/>
                <a:cs typeface="Arial"/>
              </a:rPr>
              <a:t>Single-row  functions</a:t>
            </a:r>
            <a:endParaRPr lang="en-US" sz="1721" b="1" spc="9" dirty="0">
              <a:latin typeface="Arial"/>
              <a:cs typeface="Arial"/>
            </a:endParaRPr>
          </a:p>
          <a:p>
            <a:pPr marL="545195" marR="500930" indent="-98617">
              <a:lnSpc>
                <a:spcPct val="101499"/>
              </a:lnSpc>
              <a:spcBef>
                <a:spcPts val="1354"/>
              </a:spcBef>
            </a:pPr>
            <a:endParaRPr sz="172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574248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Character</a:t>
            </a:r>
            <a:r>
              <a:rPr spc="-53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2276" y="1484784"/>
            <a:ext cx="2243978" cy="1149704"/>
          </a:xfrm>
          <a:prstGeom prst="rect">
            <a:avLst/>
          </a:prstGeom>
          <a:solidFill>
            <a:srgbClr val="FF9A9A"/>
          </a:solidFill>
          <a:ln w="31242">
            <a:solidFill>
              <a:srgbClr val="000000"/>
            </a:solidFill>
          </a:ln>
        </p:spPr>
        <p:txBody>
          <a:bodyPr vert="horz" wrap="square" lIns="0" tIns="182656" rIns="0" bIns="0" rtlCol="0">
            <a:spAutoFit/>
          </a:bodyPr>
          <a:lstStyle/>
          <a:p>
            <a:pPr marL="622520" marR="596745" indent="-19051">
              <a:lnSpc>
                <a:spcPct val="101499"/>
              </a:lnSpc>
              <a:spcBef>
                <a:spcPts val="1438"/>
              </a:spcBef>
            </a:pPr>
            <a:r>
              <a:rPr sz="1721" b="1" spc="9" dirty="0">
                <a:latin typeface="Arial"/>
                <a:cs typeface="Arial"/>
              </a:rPr>
              <a:t>Character  functions</a:t>
            </a:r>
            <a:endParaRPr lang="en-US" sz="1721" b="1" spc="9" dirty="0">
              <a:latin typeface="Arial"/>
              <a:cs typeface="Arial"/>
            </a:endParaRPr>
          </a:p>
          <a:p>
            <a:pPr marL="622520" marR="596745" indent="-19051">
              <a:lnSpc>
                <a:spcPct val="101499"/>
              </a:lnSpc>
              <a:spcBef>
                <a:spcPts val="1438"/>
              </a:spcBef>
            </a:pPr>
            <a:endParaRPr sz="172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916" y="4130475"/>
            <a:ext cx="949699" cy="89265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12300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LOWER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UPPER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INITCAP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7308" y="4130497"/>
            <a:ext cx="1479737" cy="208740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666786" algn="just">
              <a:lnSpc>
                <a:spcPct val="112300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CONCAT  SUBSTR  LENGTH  INSTR</a:t>
            </a:r>
            <a:endParaRPr sz="1721" dirty="0">
              <a:latin typeface="Courier New"/>
              <a:cs typeface="Courier New"/>
            </a:endParaRPr>
          </a:p>
          <a:p>
            <a:pPr marL="11206" marR="4483">
              <a:lnSpc>
                <a:spcPts val="2321"/>
              </a:lnSpc>
              <a:spcBef>
                <a:spcPts val="79"/>
              </a:spcBef>
            </a:pPr>
            <a:r>
              <a:rPr sz="1721" b="1" spc="9" dirty="0">
                <a:latin typeface="Courier New"/>
                <a:cs typeface="Courier New"/>
              </a:rPr>
              <a:t>LPAD</a:t>
            </a:r>
            <a:r>
              <a:rPr sz="1721" b="1" spc="-35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|</a:t>
            </a:r>
            <a:r>
              <a:rPr sz="1721" b="1" spc="-3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RPAD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TRIM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REPLACE</a:t>
            </a:r>
            <a:endParaRPr sz="1721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39569" y="2624305"/>
            <a:ext cx="5364816" cy="1530724"/>
            <a:chOff x="1025778" y="2974213"/>
            <a:chExt cx="6080125" cy="1734820"/>
          </a:xfrm>
        </p:grpSpPr>
        <p:sp>
          <p:nvSpPr>
            <p:cNvPr id="7" name="object 7"/>
            <p:cNvSpPr/>
            <p:nvPr/>
          </p:nvSpPr>
          <p:spPr>
            <a:xfrm>
              <a:off x="4997957" y="2990088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352805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2858261" y="3348228"/>
              <a:ext cx="4231640" cy="586740"/>
            </a:xfrm>
            <a:custGeom>
              <a:avLst/>
              <a:gdLst/>
              <a:ahLst/>
              <a:cxnLst/>
              <a:rect l="l" t="t" r="r" b="b"/>
              <a:pathLst>
                <a:path w="4231640" h="586739">
                  <a:moveTo>
                    <a:pt x="0" y="551688"/>
                  </a:moveTo>
                  <a:lnTo>
                    <a:pt x="0" y="0"/>
                  </a:lnTo>
                  <a:lnTo>
                    <a:pt x="4231386" y="0"/>
                  </a:lnTo>
                  <a:lnTo>
                    <a:pt x="4231386" y="586739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1041653" y="3656838"/>
              <a:ext cx="3621404" cy="1036319"/>
            </a:xfrm>
            <a:custGeom>
              <a:avLst/>
              <a:gdLst/>
              <a:ahLst/>
              <a:cxnLst/>
              <a:rect l="l" t="t" r="r" b="b"/>
              <a:pathLst>
                <a:path w="3621404" h="1036320">
                  <a:moveTo>
                    <a:pt x="3621024" y="1036319"/>
                  </a:moveTo>
                  <a:lnTo>
                    <a:pt x="3621024" y="0"/>
                  </a:lnTo>
                  <a:lnTo>
                    <a:pt x="0" y="0"/>
                  </a:lnTo>
                  <a:lnTo>
                    <a:pt x="0" y="1036319"/>
                  </a:lnTo>
                  <a:lnTo>
                    <a:pt x="3621024" y="103631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1653" y="3656838"/>
              <a:ext cx="3621404" cy="1036319"/>
            </a:xfrm>
            <a:custGeom>
              <a:avLst/>
              <a:gdLst/>
              <a:ahLst/>
              <a:cxnLst/>
              <a:rect l="l" t="t" r="r" b="b"/>
              <a:pathLst>
                <a:path w="3621404" h="1036320">
                  <a:moveTo>
                    <a:pt x="3621024" y="1036319"/>
                  </a:moveTo>
                  <a:lnTo>
                    <a:pt x="3621024" y="0"/>
                  </a:lnTo>
                  <a:lnTo>
                    <a:pt x="0" y="0"/>
                  </a:lnTo>
                  <a:lnTo>
                    <a:pt x="0" y="1036319"/>
                  </a:lnTo>
                  <a:lnTo>
                    <a:pt x="3621024" y="1036319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4724" y="3398968"/>
            <a:ext cx="1809189" cy="52903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35932" marR="4483" indent="-425286">
              <a:lnSpc>
                <a:spcPct val="101499"/>
              </a:lnSpc>
              <a:spcBef>
                <a:spcPts val="84"/>
              </a:spcBef>
            </a:pPr>
            <a:r>
              <a:rPr sz="1721" b="1" spc="9" dirty="0">
                <a:latin typeface="Arial"/>
                <a:cs typeface="Arial"/>
              </a:rPr>
              <a:t>Case-conversion  functions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98247" y="3199392"/>
            <a:ext cx="3222812" cy="941294"/>
            <a:chOff x="5285613" y="3625977"/>
            <a:chExt cx="3652520" cy="1066800"/>
          </a:xfrm>
        </p:grpSpPr>
        <p:sp>
          <p:nvSpPr>
            <p:cNvPr id="13" name="object 13"/>
            <p:cNvSpPr/>
            <p:nvPr/>
          </p:nvSpPr>
          <p:spPr>
            <a:xfrm>
              <a:off x="5301234" y="3641598"/>
              <a:ext cx="3621404" cy="1035685"/>
            </a:xfrm>
            <a:custGeom>
              <a:avLst/>
              <a:gdLst/>
              <a:ahLst/>
              <a:cxnLst/>
              <a:rect l="l" t="t" r="r" b="b"/>
              <a:pathLst>
                <a:path w="3621404" h="1035685">
                  <a:moveTo>
                    <a:pt x="3621024" y="1035558"/>
                  </a:moveTo>
                  <a:lnTo>
                    <a:pt x="3621024" y="0"/>
                  </a:lnTo>
                  <a:lnTo>
                    <a:pt x="0" y="0"/>
                  </a:lnTo>
                  <a:lnTo>
                    <a:pt x="0" y="1035558"/>
                  </a:lnTo>
                  <a:lnTo>
                    <a:pt x="3621024" y="1035558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01234" y="3641598"/>
              <a:ext cx="3621404" cy="1035685"/>
            </a:xfrm>
            <a:custGeom>
              <a:avLst/>
              <a:gdLst/>
              <a:ahLst/>
              <a:cxnLst/>
              <a:rect l="l" t="t" r="r" b="b"/>
              <a:pathLst>
                <a:path w="3621404" h="1035685">
                  <a:moveTo>
                    <a:pt x="3621024" y="1035558"/>
                  </a:moveTo>
                  <a:lnTo>
                    <a:pt x="3621024" y="0"/>
                  </a:lnTo>
                  <a:lnTo>
                    <a:pt x="0" y="0"/>
                  </a:lnTo>
                  <a:lnTo>
                    <a:pt x="0" y="1035558"/>
                  </a:lnTo>
                  <a:lnTo>
                    <a:pt x="3621024" y="1035558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52464" y="3384848"/>
            <a:ext cx="2512919" cy="5325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56437" marR="4483" indent="-745791">
              <a:lnSpc>
                <a:spcPct val="101800"/>
              </a:lnSpc>
              <a:spcBef>
                <a:spcPts val="75"/>
              </a:spcBef>
            </a:pPr>
            <a:r>
              <a:rPr sz="1721" b="1" spc="9" dirty="0">
                <a:latin typeface="Arial"/>
                <a:cs typeface="Arial"/>
              </a:rPr>
              <a:t>Character-manipulation </a:t>
            </a:r>
            <a:r>
              <a:rPr sz="1721" b="1" spc="-468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functions</a:t>
            </a:r>
            <a:endParaRPr sz="17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638397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Case-Conversion</a:t>
            </a:r>
            <a:r>
              <a:rPr spc="-44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98899"/>
            <a:ext cx="6558802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4" dirty="0">
                <a:latin typeface="Arial MT"/>
                <a:cs typeface="Arial MT"/>
              </a:rPr>
              <a:t>These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functions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convert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character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strings: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6934" y="2009326"/>
          <a:ext cx="6227669" cy="1451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0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3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LOWER('SQL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Course')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sql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course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UPPER('SQL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Course')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SQL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COURSE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INITCAP('SQL</a:t>
                      </a:r>
                      <a:r>
                        <a:rPr sz="15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Course')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456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Sql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Course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09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172" y="3601121"/>
            <a:ext cx="7128622" cy="1110503"/>
          </a:xfrm>
          <a:custGeom>
            <a:avLst/>
            <a:gdLst/>
            <a:ahLst/>
            <a:cxnLst/>
            <a:rect l="l" t="t" r="r" b="b"/>
            <a:pathLst>
              <a:path w="8079105" h="1258570">
                <a:moveTo>
                  <a:pt x="8078724" y="1258062"/>
                </a:moveTo>
                <a:lnTo>
                  <a:pt x="8078724" y="0"/>
                </a:lnTo>
                <a:lnTo>
                  <a:pt x="0" y="0"/>
                </a:lnTo>
                <a:lnTo>
                  <a:pt x="0" y="1258062"/>
                </a:lnTo>
                <a:lnTo>
                  <a:pt x="8078724" y="125806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966172" y="3601121"/>
            <a:ext cx="7128622" cy="93295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126626" rIns="0" bIns="0" rtlCol="0">
            <a:spAutoFit/>
          </a:bodyPr>
          <a:lstStyle/>
          <a:p>
            <a:pPr marL="102539" marR="1190128">
              <a:lnSpc>
                <a:spcPct val="101800"/>
              </a:lnSpc>
              <a:spcBef>
                <a:spcPts val="997"/>
              </a:spcBef>
              <a:tabLst>
                <a:tab pos="10298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102539">
              <a:spcBef>
                <a:spcPts val="35"/>
              </a:spcBef>
              <a:tabLst>
                <a:tab pos="102987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LOWER(last_name)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'higgins';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537" y="116632"/>
            <a:ext cx="680065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18" dirty="0"/>
              <a:t> </a:t>
            </a:r>
            <a:r>
              <a:rPr dirty="0"/>
              <a:t>Case-Conversion</a:t>
            </a:r>
            <a:r>
              <a:rPr spc="-18" dirty="0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6365" y="1498899"/>
            <a:ext cx="7492813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Display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number,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name,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department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number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 employee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Higgins: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6172" y="2318945"/>
            <a:ext cx="7128622" cy="1205753"/>
          </a:xfrm>
          <a:custGeom>
            <a:avLst/>
            <a:gdLst/>
            <a:ahLst/>
            <a:cxnLst/>
            <a:rect l="l" t="t" r="r" b="b"/>
            <a:pathLst>
              <a:path w="8079105" h="1366520">
                <a:moveTo>
                  <a:pt x="8078724" y="1366265"/>
                </a:moveTo>
                <a:lnTo>
                  <a:pt x="8078724" y="0"/>
                </a:lnTo>
                <a:lnTo>
                  <a:pt x="0" y="0"/>
                </a:lnTo>
                <a:lnTo>
                  <a:pt x="0" y="1366266"/>
                </a:lnTo>
                <a:lnTo>
                  <a:pt x="8078724" y="136626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966172" y="2318945"/>
            <a:ext cx="7128622" cy="84752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42022" rIns="0" bIns="0" rtlCol="0">
            <a:spAutoFit/>
          </a:bodyPr>
          <a:lstStyle/>
          <a:p>
            <a:pPr marL="102539" marR="1190128">
              <a:lnSpc>
                <a:spcPct val="101800"/>
              </a:lnSpc>
              <a:spcBef>
                <a:spcPts val="331"/>
              </a:spcBef>
              <a:tabLst>
                <a:tab pos="102987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102539">
              <a:spcBef>
                <a:spcPts val="31"/>
              </a:spcBef>
              <a:tabLst>
                <a:tab pos="1029876" algn="l"/>
              </a:tabLst>
            </a:pPr>
            <a:r>
              <a:rPr sz="1721" b="1" spc="4" dirty="0">
                <a:latin typeface="Courier New"/>
                <a:cs typeface="Courier New"/>
              </a:rPr>
              <a:t>WHERE	last_name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'higgins';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7636" y="4266752"/>
            <a:ext cx="3773021" cy="296956"/>
          </a:xfrm>
          <a:custGeom>
            <a:avLst/>
            <a:gdLst/>
            <a:ahLst/>
            <a:cxnLst/>
            <a:rect l="l" t="t" r="r" b="b"/>
            <a:pathLst>
              <a:path w="4276090" h="336550">
                <a:moveTo>
                  <a:pt x="4275582" y="336041"/>
                </a:moveTo>
                <a:lnTo>
                  <a:pt x="4275582" y="0"/>
                </a:lnTo>
                <a:lnTo>
                  <a:pt x="0" y="0"/>
                </a:lnTo>
                <a:lnTo>
                  <a:pt x="0" y="336042"/>
                </a:lnTo>
                <a:lnTo>
                  <a:pt x="4275582" y="336041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304" y="3207124"/>
            <a:ext cx="1265367" cy="24339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09201" y="4896075"/>
            <a:ext cx="3918697" cy="479051"/>
            <a:chOff x="991361" y="5548884"/>
            <a:chExt cx="4441190" cy="5429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077" y="5562600"/>
              <a:ext cx="4413503" cy="5151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98219" y="5555742"/>
              <a:ext cx="4427220" cy="528955"/>
            </a:xfrm>
            <a:custGeom>
              <a:avLst/>
              <a:gdLst/>
              <a:ahLst/>
              <a:cxnLst/>
              <a:rect l="l" t="t" r="r" b="b"/>
              <a:pathLst>
                <a:path w="4427220" h="528954">
                  <a:moveTo>
                    <a:pt x="4427220" y="528827"/>
                  </a:moveTo>
                  <a:lnTo>
                    <a:pt x="4427220" y="0"/>
                  </a:lnTo>
                  <a:lnTo>
                    <a:pt x="0" y="0"/>
                  </a:lnTo>
                  <a:lnTo>
                    <a:pt x="0" y="528827"/>
                  </a:lnTo>
                  <a:lnTo>
                    <a:pt x="4427220" y="528827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603</TotalTime>
  <Words>982</Words>
  <Application>Microsoft Office PowerPoint</Application>
  <PresentationFormat>On-screen Show (4:3)</PresentationFormat>
  <Paragraphs>227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Verdana</vt:lpstr>
      <vt:lpstr>Times New Roman</vt:lpstr>
      <vt:lpstr>Arial</vt:lpstr>
      <vt:lpstr>Calibri</vt:lpstr>
      <vt:lpstr>Courier New</vt:lpstr>
      <vt:lpstr>Segoe Light</vt:lpstr>
      <vt:lpstr>Arial MT</vt:lpstr>
      <vt:lpstr>Segoe UI</vt:lpstr>
      <vt:lpstr>Wingdings</vt:lpstr>
      <vt:lpstr>Presentation1</vt:lpstr>
      <vt:lpstr>Using Single-Row Functions to  Customize Output</vt:lpstr>
      <vt:lpstr>Objectives</vt:lpstr>
      <vt:lpstr>Lesson Agenda</vt:lpstr>
      <vt:lpstr>Two Types of SQL Functions</vt:lpstr>
      <vt:lpstr>Single-Row Functions</vt:lpstr>
      <vt:lpstr>Single-Row Functions</vt:lpstr>
      <vt:lpstr>Character Functions</vt:lpstr>
      <vt:lpstr>Case-Conversion Functions</vt:lpstr>
      <vt:lpstr>Using Case-Conversion Functions</vt:lpstr>
      <vt:lpstr>Character-Manipulation Functions</vt:lpstr>
      <vt:lpstr>Using the Character-Manipulation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RR Date Format</vt:lpstr>
      <vt:lpstr>Using the SYSDATE Function</vt:lpstr>
      <vt:lpstr>Arithmetic with Dates</vt:lpstr>
      <vt:lpstr>Using Arithmetic Operators  with Dates</vt:lpstr>
      <vt:lpstr>Date-Manipulation Functions</vt:lpstr>
      <vt:lpstr>Using Date Functions</vt:lpstr>
      <vt:lpstr>Using ROUND and TRUNC Functions with Dates</vt:lpstr>
      <vt:lpstr>Summary</vt:lpstr>
      <vt:lpstr>Practice 3: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Richard Strange</dc:creator>
  <cp:lastModifiedBy>Nilkant, Jagtap</cp:lastModifiedBy>
  <cp:revision>40</cp:revision>
  <dcterms:created xsi:type="dcterms:W3CDTF">2013-05-24T12:15:38Z</dcterms:created>
  <dcterms:modified xsi:type="dcterms:W3CDTF">2021-09-04T15:05:12Z</dcterms:modified>
</cp:coreProperties>
</file>