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sldIdLst>
    <p:sldId id="296" r:id="rId2"/>
    <p:sldId id="257" r:id="rId3"/>
    <p:sldId id="297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3" r:id="rId32"/>
    <p:sldId id="294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Segoe Light" panose="020B0604020202020204" charset="0"/>
      <p:regular r:id="rId39"/>
      <p:italic r:id="rId40"/>
    </p:embeddedFont>
    <p:embeddedFont>
      <p:font typeface="Segoe UI" panose="020B0502040204020203" pitchFamily="34" charset="0"/>
      <p:regular r:id="rId41"/>
      <p:bold r:id="rId42"/>
      <p:italic r:id="rId43"/>
      <p:boldItalic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1" autoAdjust="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3B0C9-6D21-4CD6-B425-4F5304420F08}" type="datetimeFigureOut">
              <a:rPr lang="en-GB" smtClean="0"/>
              <a:t>05/09/2021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7457-846B-41E0-8F6E-69FCCEC992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7B71AD94-DE39-4D42-B265-2CB3B41DD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25938" y="73025"/>
            <a:ext cx="2466975" cy="1851025"/>
          </a:xfrm>
          <a:ln/>
        </p:spPr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4FA5564E-712D-4B4F-A9EC-9D6700308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49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101">
            <a:extLst>
              <a:ext uri="{FF2B5EF4-FFF2-40B4-BE49-F238E27FC236}">
                <a16:creationId xmlns:a16="http://schemas.microsoft.com/office/drawing/2014/main" id="{8DCECE14-B79A-40E2-8F6B-3FD886E089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59832" y="3429000"/>
            <a:ext cx="6084168" cy="1282672"/>
          </a:xfrm>
        </p:spPr>
        <p:txBody>
          <a:bodyPr/>
          <a:lstStyle/>
          <a:p>
            <a:pPr algn="ctr" eaLnBrk="1" hangingPunct="1"/>
            <a:r>
              <a:rPr lang="en-US" altLang="en-US" sz="3200" dirty="0"/>
              <a:t>Using Conversion Functions and  Conditional Expressions</a:t>
            </a:r>
          </a:p>
        </p:txBody>
      </p:sp>
      <p:sp>
        <p:nvSpPr>
          <p:cNvPr id="3" name="Rectangle 4101">
            <a:extLst>
              <a:ext uri="{FF2B5EF4-FFF2-40B4-BE49-F238E27FC236}">
                <a16:creationId xmlns:a16="http://schemas.microsoft.com/office/drawing/2014/main" id="{B227FBF8-21FA-4380-ACB6-08862FEE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2565426"/>
            <a:ext cx="6084168" cy="57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600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  <a:ea typeface="Segoe UI" pitchFamily="34" charset="0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4400" kern="0" dirty="0"/>
              <a:t>4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849694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Elements</a:t>
            </a:r>
            <a:r>
              <a:rPr spc="-4" dirty="0"/>
              <a:t> </a:t>
            </a:r>
            <a:r>
              <a:rPr spc="4" dirty="0"/>
              <a:t>of</a:t>
            </a:r>
            <a:r>
              <a:rPr spc="-4" dirty="0"/>
              <a:t> </a:t>
            </a:r>
            <a:r>
              <a:rPr dirty="0"/>
              <a:t>the</a:t>
            </a:r>
            <a:r>
              <a:rPr spc="-4" dirty="0"/>
              <a:t> </a:t>
            </a:r>
            <a:r>
              <a:rPr dirty="0"/>
              <a:t>Date</a:t>
            </a:r>
            <a:r>
              <a:rPr spc="-4" dirty="0"/>
              <a:t> </a:t>
            </a:r>
            <a:r>
              <a:rPr spc="4" dirty="0"/>
              <a:t>Format</a:t>
            </a:r>
            <a:r>
              <a:rPr dirty="0"/>
              <a:t>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500244"/>
            <a:ext cx="6479801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457785" indent="-447139">
              <a:spcBef>
                <a:spcPts val="101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Time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elements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format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time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portion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date: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304" y="2605590"/>
            <a:ext cx="6745941" cy="64924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57785" marR="4483" indent="-447139">
              <a:lnSpc>
                <a:spcPct val="100600"/>
              </a:lnSpc>
              <a:spcBef>
                <a:spcPts val="88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Add </a:t>
            </a:r>
            <a:r>
              <a:rPr sz="2118" spc="4" dirty="0">
                <a:latin typeface="Arial MT"/>
                <a:cs typeface="Arial MT"/>
              </a:rPr>
              <a:t>character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strings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enclosing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them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double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quotation marks: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304" y="4035680"/>
            <a:ext cx="4724960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457785" indent="-447139">
              <a:spcBef>
                <a:spcPts val="101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Number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suffixes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spell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out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numbers: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69221" y="3474720"/>
            <a:ext cx="3305735" cy="436469"/>
          </a:xfrm>
          <a:custGeom>
            <a:avLst/>
            <a:gdLst/>
            <a:ahLst/>
            <a:cxnLst/>
            <a:rect l="l" t="t" r="r" b="b"/>
            <a:pathLst>
              <a:path w="3746500" h="494664">
                <a:moveTo>
                  <a:pt x="3745991" y="494538"/>
                </a:moveTo>
                <a:lnTo>
                  <a:pt x="3745991" y="0"/>
                </a:lnTo>
                <a:lnTo>
                  <a:pt x="0" y="0"/>
                </a:lnTo>
                <a:lnTo>
                  <a:pt x="0" y="494538"/>
                </a:lnTo>
                <a:lnTo>
                  <a:pt x="3745991" y="494538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1169221" y="3474720"/>
            <a:ext cx="3196478" cy="327616"/>
          </a:xfrm>
          <a:prstGeom prst="rect">
            <a:avLst/>
          </a:prstGeom>
          <a:solidFill>
            <a:srgbClr val="FFCCFF"/>
          </a:solidFill>
          <a:ln w="31242">
            <a:solidFill>
              <a:srgbClr val="000000"/>
            </a:solidFill>
          </a:ln>
        </p:spPr>
        <p:txBody>
          <a:bodyPr vert="horz" wrap="square" lIns="0" tIns="62193" rIns="0" bIns="0" rtlCol="0">
            <a:spAutoFit/>
          </a:bodyPr>
          <a:lstStyle/>
          <a:p>
            <a:pPr marL="103099">
              <a:spcBef>
                <a:spcPts val="490"/>
              </a:spcBef>
            </a:pPr>
            <a:r>
              <a:rPr sz="1721" b="1" spc="9" dirty="0">
                <a:latin typeface="Courier New"/>
                <a:cs typeface="Courier New"/>
              </a:rPr>
              <a:t>DD</a:t>
            </a:r>
            <a:r>
              <a:rPr sz="1721" b="1" spc="-26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"of"</a:t>
            </a:r>
            <a:r>
              <a:rPr sz="1721" b="1" spc="-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MONTH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65587" y="3474720"/>
            <a:ext cx="3305735" cy="436469"/>
          </a:xfrm>
          <a:custGeom>
            <a:avLst/>
            <a:gdLst/>
            <a:ahLst/>
            <a:cxnLst/>
            <a:rect l="l" t="t" r="r" b="b"/>
            <a:pathLst>
              <a:path w="3746500" h="494664">
                <a:moveTo>
                  <a:pt x="3745991" y="494538"/>
                </a:moveTo>
                <a:lnTo>
                  <a:pt x="3745991" y="0"/>
                </a:lnTo>
                <a:lnTo>
                  <a:pt x="0" y="0"/>
                </a:lnTo>
                <a:lnTo>
                  <a:pt x="0" y="494538"/>
                </a:lnTo>
                <a:lnTo>
                  <a:pt x="3745991" y="494538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4365587" y="3474720"/>
            <a:ext cx="3305735" cy="327616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62193" rIns="0" bIns="0" rtlCol="0">
            <a:spAutoFit/>
          </a:bodyPr>
          <a:lstStyle/>
          <a:p>
            <a:pPr marL="102539">
              <a:spcBef>
                <a:spcPts val="490"/>
              </a:spcBef>
            </a:pPr>
            <a:r>
              <a:rPr sz="1721" b="1" spc="9" dirty="0">
                <a:latin typeface="Courier New"/>
                <a:cs typeface="Courier New"/>
              </a:rPr>
              <a:t>12</a:t>
            </a:r>
            <a:r>
              <a:rPr sz="1721" b="1" spc="-22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of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OCTOBER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69221" y="4588809"/>
            <a:ext cx="3305735" cy="393326"/>
          </a:xfrm>
          <a:custGeom>
            <a:avLst/>
            <a:gdLst/>
            <a:ahLst/>
            <a:cxnLst/>
            <a:rect l="l" t="t" r="r" b="b"/>
            <a:pathLst>
              <a:path w="3746500" h="445770">
                <a:moveTo>
                  <a:pt x="3745991" y="445770"/>
                </a:moveTo>
                <a:lnTo>
                  <a:pt x="3745991" y="0"/>
                </a:lnTo>
                <a:lnTo>
                  <a:pt x="0" y="0"/>
                </a:lnTo>
                <a:lnTo>
                  <a:pt x="0" y="445770"/>
                </a:lnTo>
                <a:lnTo>
                  <a:pt x="3745991" y="44577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1169221" y="4588809"/>
            <a:ext cx="3196478" cy="306117"/>
          </a:xfrm>
          <a:prstGeom prst="rect">
            <a:avLst/>
          </a:prstGeom>
          <a:solidFill>
            <a:srgbClr val="FFCCFF"/>
          </a:solidFill>
          <a:ln w="31242">
            <a:solidFill>
              <a:srgbClr val="000000"/>
            </a:solidFill>
          </a:ln>
        </p:spPr>
        <p:txBody>
          <a:bodyPr vert="horz" wrap="square" lIns="0" tIns="40901" rIns="0" bIns="0" rtlCol="0">
            <a:spAutoFit/>
          </a:bodyPr>
          <a:lstStyle/>
          <a:p>
            <a:pPr marL="103099">
              <a:spcBef>
                <a:spcPts val="322"/>
              </a:spcBef>
            </a:pPr>
            <a:r>
              <a:rPr sz="1721" b="1" spc="4" dirty="0">
                <a:latin typeface="Courier New"/>
                <a:cs typeface="Courier New"/>
              </a:rPr>
              <a:t>ddspth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65587" y="4588809"/>
            <a:ext cx="3305735" cy="393326"/>
          </a:xfrm>
          <a:custGeom>
            <a:avLst/>
            <a:gdLst/>
            <a:ahLst/>
            <a:cxnLst/>
            <a:rect l="l" t="t" r="r" b="b"/>
            <a:pathLst>
              <a:path w="3746500" h="445770">
                <a:moveTo>
                  <a:pt x="3745991" y="445770"/>
                </a:moveTo>
                <a:lnTo>
                  <a:pt x="3745991" y="0"/>
                </a:lnTo>
                <a:lnTo>
                  <a:pt x="0" y="0"/>
                </a:lnTo>
                <a:lnTo>
                  <a:pt x="0" y="445770"/>
                </a:lnTo>
                <a:lnTo>
                  <a:pt x="3745991" y="44577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4365587" y="4588809"/>
            <a:ext cx="3305735" cy="306117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40901" rIns="0" bIns="0" rtlCol="0">
            <a:spAutoFit/>
          </a:bodyPr>
          <a:lstStyle/>
          <a:p>
            <a:pPr marL="102539">
              <a:spcBef>
                <a:spcPts val="322"/>
              </a:spcBef>
            </a:pPr>
            <a:r>
              <a:rPr sz="1721" b="1" spc="4" dirty="0">
                <a:latin typeface="Courier New"/>
                <a:cs typeface="Courier New"/>
              </a:rPr>
              <a:t>fourteenth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69221" y="2058745"/>
            <a:ext cx="3305735" cy="393326"/>
          </a:xfrm>
          <a:custGeom>
            <a:avLst/>
            <a:gdLst/>
            <a:ahLst/>
            <a:cxnLst/>
            <a:rect l="l" t="t" r="r" b="b"/>
            <a:pathLst>
              <a:path w="3746500" h="445769">
                <a:moveTo>
                  <a:pt x="3745991" y="445769"/>
                </a:moveTo>
                <a:lnTo>
                  <a:pt x="3745991" y="0"/>
                </a:lnTo>
                <a:lnTo>
                  <a:pt x="0" y="0"/>
                </a:lnTo>
                <a:lnTo>
                  <a:pt x="0" y="445770"/>
                </a:lnTo>
                <a:lnTo>
                  <a:pt x="3745991" y="445769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1169221" y="2058745"/>
            <a:ext cx="3196478" cy="306117"/>
          </a:xfrm>
          <a:prstGeom prst="rect">
            <a:avLst/>
          </a:prstGeom>
          <a:solidFill>
            <a:srgbClr val="FFCCFF"/>
          </a:solidFill>
          <a:ln w="31242">
            <a:solidFill>
              <a:srgbClr val="000000"/>
            </a:solidFill>
          </a:ln>
        </p:spPr>
        <p:txBody>
          <a:bodyPr vert="horz" wrap="square" lIns="0" tIns="40901" rIns="0" bIns="0" rtlCol="0">
            <a:spAutoFit/>
          </a:bodyPr>
          <a:lstStyle/>
          <a:p>
            <a:pPr marL="103099">
              <a:spcBef>
                <a:spcPts val="322"/>
              </a:spcBef>
            </a:pPr>
            <a:r>
              <a:rPr sz="1721" b="1" spc="4" dirty="0">
                <a:latin typeface="Courier New"/>
                <a:cs typeface="Courier New"/>
              </a:rPr>
              <a:t>HH24:MI:SS</a:t>
            </a:r>
            <a:r>
              <a:rPr sz="1721" b="1" spc="-3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AM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65587" y="2058745"/>
            <a:ext cx="3305735" cy="393326"/>
          </a:xfrm>
          <a:custGeom>
            <a:avLst/>
            <a:gdLst/>
            <a:ahLst/>
            <a:cxnLst/>
            <a:rect l="l" t="t" r="r" b="b"/>
            <a:pathLst>
              <a:path w="3746500" h="445769">
                <a:moveTo>
                  <a:pt x="3745991" y="445769"/>
                </a:moveTo>
                <a:lnTo>
                  <a:pt x="3745991" y="0"/>
                </a:lnTo>
                <a:lnTo>
                  <a:pt x="0" y="0"/>
                </a:lnTo>
                <a:lnTo>
                  <a:pt x="0" y="445769"/>
                </a:lnTo>
                <a:lnTo>
                  <a:pt x="3745991" y="445769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4365587" y="2058745"/>
            <a:ext cx="3305735" cy="310078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44824" rIns="0" bIns="0" rtlCol="0">
            <a:spAutoFit/>
          </a:bodyPr>
          <a:lstStyle/>
          <a:p>
            <a:pPr marL="102539">
              <a:spcBef>
                <a:spcPts val="353"/>
              </a:spcBef>
            </a:pPr>
            <a:r>
              <a:rPr sz="1721" b="1" spc="4" dirty="0">
                <a:latin typeface="Courier New"/>
                <a:cs typeface="Courier New"/>
              </a:rPr>
              <a:t>15:45:32</a:t>
            </a:r>
            <a:r>
              <a:rPr sz="1721" b="1" spc="-3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PM</a:t>
            </a:r>
            <a:endParaRPr sz="172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9090" y="3046992"/>
            <a:ext cx="2753846" cy="2475940"/>
            <a:chOff x="991235" y="3453257"/>
            <a:chExt cx="3121025" cy="2806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8" y="3467100"/>
              <a:ext cx="3092957" cy="27782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220" y="3460242"/>
              <a:ext cx="3107055" cy="2792095"/>
            </a:xfrm>
            <a:custGeom>
              <a:avLst/>
              <a:gdLst/>
              <a:ahLst/>
              <a:cxnLst/>
              <a:rect l="l" t="t" r="r" b="b"/>
              <a:pathLst>
                <a:path w="3107054" h="2792095">
                  <a:moveTo>
                    <a:pt x="3106674" y="2791967"/>
                  </a:moveTo>
                  <a:lnTo>
                    <a:pt x="3106674" y="0"/>
                  </a:lnTo>
                  <a:lnTo>
                    <a:pt x="0" y="0"/>
                  </a:lnTo>
                  <a:lnTo>
                    <a:pt x="0" y="2791967"/>
                  </a:lnTo>
                  <a:lnTo>
                    <a:pt x="3106674" y="2791967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52387" y="1713492"/>
            <a:ext cx="7112934" cy="1120588"/>
            <a:chOff x="926972" y="1941957"/>
            <a:chExt cx="8061325" cy="1270000"/>
          </a:xfrm>
        </p:grpSpPr>
        <p:sp>
          <p:nvSpPr>
            <p:cNvPr id="6" name="object 6"/>
            <p:cNvSpPr/>
            <p:nvPr/>
          </p:nvSpPr>
          <p:spPr>
            <a:xfrm>
              <a:off x="942593" y="1957578"/>
              <a:ext cx="8030209" cy="1238250"/>
            </a:xfrm>
            <a:custGeom>
              <a:avLst/>
              <a:gdLst/>
              <a:ahLst/>
              <a:cxnLst/>
              <a:rect l="l" t="t" r="r" b="b"/>
              <a:pathLst>
                <a:path w="8030209" h="1238250">
                  <a:moveTo>
                    <a:pt x="8029956" y="1238250"/>
                  </a:moveTo>
                  <a:lnTo>
                    <a:pt x="8029956" y="0"/>
                  </a:lnTo>
                  <a:lnTo>
                    <a:pt x="0" y="0"/>
                  </a:lnTo>
                  <a:lnTo>
                    <a:pt x="0" y="1238250"/>
                  </a:lnTo>
                  <a:lnTo>
                    <a:pt x="8029956" y="123825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942593" y="1957578"/>
              <a:ext cx="8030209" cy="1238250"/>
            </a:xfrm>
            <a:custGeom>
              <a:avLst/>
              <a:gdLst/>
              <a:ahLst/>
              <a:cxnLst/>
              <a:rect l="l" t="t" r="r" b="b"/>
              <a:pathLst>
                <a:path w="8030209" h="1238250">
                  <a:moveTo>
                    <a:pt x="8029956" y="1238250"/>
                  </a:moveTo>
                  <a:lnTo>
                    <a:pt x="8029956" y="0"/>
                  </a:lnTo>
                  <a:lnTo>
                    <a:pt x="0" y="0"/>
                  </a:lnTo>
                  <a:lnTo>
                    <a:pt x="0" y="1238250"/>
                  </a:lnTo>
                  <a:lnTo>
                    <a:pt x="8029956" y="1238250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69042" y="1703966"/>
            <a:ext cx="2263028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-3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3686" y="2006301"/>
            <a:ext cx="4973171" cy="508473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196">
              <a:lnSpc>
                <a:spcPts val="1902"/>
              </a:lnSpc>
            </a:pPr>
            <a:r>
              <a:rPr sz="1721" b="1" spc="4" dirty="0">
                <a:latin typeface="Courier New"/>
                <a:cs typeface="Courier New"/>
              </a:rPr>
              <a:t>TO_CHAR(hire_date,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'fmDD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Month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YYYY')</a:t>
            </a:r>
            <a:endParaRPr sz="1721">
              <a:latin typeface="Courier New"/>
              <a:cs typeface="Courier New"/>
            </a:endParaRPr>
          </a:p>
          <a:p>
            <a:pPr marL="62196" marR="26896">
              <a:spcBef>
                <a:spcPts val="31"/>
              </a:spcBef>
            </a:pPr>
            <a:r>
              <a:rPr sz="1721" b="1" spc="9" dirty="0">
                <a:latin typeface="Courier New"/>
                <a:cs typeface="Courier New"/>
              </a:rPr>
              <a:t>AS</a:t>
            </a:r>
            <a:r>
              <a:rPr sz="1721" b="1" spc="-40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HIREDATE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041" y="2504053"/>
            <a:ext cx="541244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FROM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6263" y="2504053"/>
            <a:ext cx="1336301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5536" y="177354"/>
            <a:ext cx="820891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TO_CHAR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Functio</a:t>
            </a:r>
            <a:r>
              <a:rPr spc="4" dirty="0"/>
              <a:t>n </a:t>
            </a:r>
            <a:r>
              <a:rPr dirty="0"/>
              <a:t>wit</a:t>
            </a:r>
            <a:r>
              <a:rPr spc="4" dirty="0"/>
              <a:t>h </a:t>
            </a:r>
            <a:r>
              <a:rPr dirty="0"/>
              <a:t>Dates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2702" y="5368290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00480" y="3059206"/>
            <a:ext cx="1258421" cy="2452968"/>
          </a:xfrm>
          <a:custGeom>
            <a:avLst/>
            <a:gdLst/>
            <a:ahLst/>
            <a:cxnLst/>
            <a:rect l="l" t="t" r="r" b="b"/>
            <a:pathLst>
              <a:path w="1426210" h="2780029">
                <a:moveTo>
                  <a:pt x="1425702" y="2779776"/>
                </a:moveTo>
                <a:lnTo>
                  <a:pt x="1425701" y="0"/>
                </a:lnTo>
                <a:lnTo>
                  <a:pt x="0" y="0"/>
                </a:lnTo>
                <a:lnTo>
                  <a:pt x="0" y="2779776"/>
                </a:lnTo>
                <a:lnTo>
                  <a:pt x="1425702" y="2779776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12" y="177354"/>
            <a:ext cx="8353859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TO_CHAR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Functio</a:t>
            </a:r>
            <a:r>
              <a:rPr spc="4" dirty="0"/>
              <a:t>n </a:t>
            </a:r>
            <a:r>
              <a:rPr dirty="0"/>
              <a:t>wit</a:t>
            </a:r>
            <a:r>
              <a:rPr spc="4" dirty="0"/>
              <a:t>h </a:t>
            </a:r>
            <a:r>
              <a:rPr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888863"/>
            <a:ext cx="7386918" cy="97787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699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These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are</a:t>
            </a:r>
            <a:r>
              <a:rPr sz="2118" spc="9" dirty="0">
                <a:latin typeface="Arial MT"/>
                <a:cs typeface="Arial MT"/>
              </a:rPr>
              <a:t> some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format</a:t>
            </a:r>
            <a:r>
              <a:rPr sz="2118" spc="22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elements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9" dirty="0">
                <a:latin typeface="Courier New"/>
                <a:cs typeface="Courier New"/>
              </a:rPr>
              <a:t>TO_CHAR </a:t>
            </a:r>
            <a:r>
              <a:rPr sz="2118" spc="4" dirty="0">
                <a:latin typeface="Arial MT"/>
                <a:cs typeface="Arial MT"/>
              </a:rPr>
              <a:t>function to display a number value as a 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character:</a:t>
            </a:r>
            <a:endParaRPr sz="2118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2388" y="3045422"/>
          <a:ext cx="7148232" cy="2514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6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Element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3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9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68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15" dirty="0">
                          <a:latin typeface="Arial MT"/>
                          <a:cs typeface="Arial MT"/>
                        </a:rPr>
                        <a:t>Represents</a:t>
                      </a:r>
                      <a:r>
                        <a:rPr sz="17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7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5" dirty="0">
                          <a:latin typeface="Arial MT"/>
                          <a:cs typeface="Arial MT"/>
                        </a:rPr>
                        <a:t>number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3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68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spc="10" dirty="0">
                          <a:latin typeface="Arial MT"/>
                          <a:cs typeface="Arial MT"/>
                        </a:rPr>
                        <a:t>Forces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zero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displayed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2017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02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$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232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10" dirty="0">
                          <a:latin typeface="Arial MT"/>
                          <a:cs typeface="Arial MT"/>
                        </a:rPr>
                        <a:t>Places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floating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dollar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sign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L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17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10" dirty="0">
                          <a:latin typeface="Arial MT"/>
                          <a:cs typeface="Arial MT"/>
                        </a:rPr>
                        <a:t>Uses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 floating local currency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symbol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.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17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10" dirty="0">
                          <a:latin typeface="Arial MT"/>
                          <a:cs typeface="Arial MT"/>
                        </a:rPr>
                        <a:t>Prints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decimal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point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32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17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10" dirty="0">
                          <a:latin typeface="Arial MT"/>
                          <a:cs typeface="Arial MT"/>
                        </a:rPr>
                        <a:t>Prints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5" dirty="0">
                          <a:latin typeface="Arial MT"/>
                          <a:cs typeface="Arial MT"/>
                        </a:rPr>
                        <a:t>comma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5" dirty="0">
                          <a:latin typeface="Arial MT"/>
                          <a:cs typeface="Arial MT"/>
                        </a:rPr>
                        <a:t>thousands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indicator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6171" y="1505397"/>
            <a:ext cx="7085479" cy="268776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3922" rIns="0" bIns="0" rtlCol="0">
            <a:spAutoFit/>
          </a:bodyPr>
          <a:lstStyle/>
          <a:p>
            <a:pPr marL="102539">
              <a:spcBef>
                <a:spcPts val="31"/>
              </a:spcBef>
            </a:pPr>
            <a:r>
              <a:rPr sz="1721" b="1" spc="4" dirty="0">
                <a:latin typeface="Courier New"/>
                <a:cs typeface="Courier New"/>
              </a:rPr>
              <a:t>TO_CHAR(</a:t>
            </a:r>
            <a:r>
              <a:rPr sz="1721" b="1" i="1" spc="4" dirty="0">
                <a:latin typeface="Courier New"/>
                <a:cs typeface="Courier New"/>
              </a:rPr>
              <a:t>number,</a:t>
            </a:r>
            <a:r>
              <a:rPr sz="1721" b="1" i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</a:t>
            </a:r>
            <a:r>
              <a:rPr sz="1721" b="1" i="1" spc="4" dirty="0">
                <a:latin typeface="Courier New"/>
                <a:cs typeface="Courier New"/>
              </a:rPr>
              <a:t>format_model</a:t>
            </a:r>
            <a:r>
              <a:rPr sz="1721" b="1" spc="4" dirty="0">
                <a:latin typeface="Courier New"/>
                <a:cs typeface="Courier New"/>
              </a:rPr>
              <a:t>')</a:t>
            </a:r>
            <a:endParaRPr sz="172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608" y="1196752"/>
            <a:ext cx="7148793" cy="843104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8185" rIns="0" bIns="0" rtlCol="0">
            <a:spAutoFit/>
          </a:bodyPr>
          <a:lstStyle/>
          <a:p>
            <a:pPr marL="103099">
              <a:spcBef>
                <a:spcPts val="379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endParaRPr sz="1721">
              <a:latin typeface="Courier New"/>
              <a:cs typeface="Courier New"/>
            </a:endParaRPr>
          </a:p>
          <a:p>
            <a:pPr marL="103099">
              <a:spcBef>
                <a:spcPts val="35"/>
              </a:spcBef>
              <a:tabLst>
                <a:tab pos="1030436" algn="l"/>
              </a:tabLst>
            </a:pP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 marL="103099">
              <a:spcBef>
                <a:spcPts val="35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WHERE	last_name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'Ernst';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504" y="188640"/>
            <a:ext cx="871296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TO_CHAR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Functio</a:t>
            </a:r>
            <a:r>
              <a:rPr spc="4" dirty="0"/>
              <a:t>n </a:t>
            </a:r>
            <a:r>
              <a:rPr dirty="0"/>
              <a:t>wit</a:t>
            </a:r>
            <a:r>
              <a:rPr spc="4" dirty="0"/>
              <a:t>h </a:t>
            </a:r>
            <a:r>
              <a:rPr dirty="0"/>
              <a:t>Numbers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935242" y="3047103"/>
            <a:ext cx="1289797" cy="468406"/>
            <a:chOff x="907541" y="3453384"/>
            <a:chExt cx="1461770" cy="5308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257" y="3467100"/>
              <a:ext cx="1434083" cy="5029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4399" y="3460242"/>
              <a:ext cx="1447800" cy="516890"/>
            </a:xfrm>
            <a:custGeom>
              <a:avLst/>
              <a:gdLst/>
              <a:ahLst/>
              <a:cxnLst/>
              <a:rect l="l" t="t" r="r" b="b"/>
              <a:pathLst>
                <a:path w="1447800" h="516889">
                  <a:moveTo>
                    <a:pt x="1447800" y="516636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516636"/>
                  </a:lnTo>
                  <a:lnTo>
                    <a:pt x="1447800" y="51663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904103" y="1268760"/>
            <a:ext cx="4939553" cy="272737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7844" rIns="0" bIns="0" rtlCol="0">
            <a:spAutoFit/>
          </a:bodyPr>
          <a:lstStyle/>
          <a:p>
            <a:pPr marL="25774">
              <a:spcBef>
                <a:spcPts val="62"/>
              </a:spcBef>
            </a:pPr>
            <a:r>
              <a:rPr sz="1721" b="1" spc="4" dirty="0">
                <a:latin typeface="Courier New"/>
                <a:cs typeface="Courier New"/>
              </a:rPr>
              <a:t>TO_CHAR(salary,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'$99,999.00')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249362"/>
            <a:ext cx="849694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TO_NUMBER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an</a:t>
            </a:r>
            <a:r>
              <a:rPr spc="4" dirty="0"/>
              <a:t>d </a:t>
            </a:r>
            <a:r>
              <a:rPr dirty="0">
                <a:latin typeface="Courier New"/>
                <a:cs typeface="Courier New"/>
              </a:rPr>
              <a:t>TO_DAT</a:t>
            </a:r>
            <a:r>
              <a:rPr spc="4" dirty="0">
                <a:latin typeface="Courier New"/>
                <a:cs typeface="Courier New"/>
              </a:rPr>
              <a:t>E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500244"/>
            <a:ext cx="7143190" cy="654406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457785" indent="-447139">
              <a:lnSpc>
                <a:spcPts val="2475"/>
              </a:lnSpc>
              <a:spcBef>
                <a:spcPts val="101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Convert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character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string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number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format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endParaRPr sz="2118" dirty="0">
              <a:latin typeface="Arial MT"/>
              <a:cs typeface="Arial MT"/>
            </a:endParaRPr>
          </a:p>
          <a:p>
            <a:pPr marL="457785">
              <a:lnSpc>
                <a:spcPts val="2475"/>
              </a:lnSpc>
            </a:pPr>
            <a:r>
              <a:rPr sz="2118" spc="13" dirty="0">
                <a:latin typeface="Courier New"/>
                <a:cs typeface="Courier New"/>
              </a:rPr>
              <a:t>TO_NUMBE</a:t>
            </a:r>
            <a:r>
              <a:rPr sz="2118" spc="9" dirty="0">
                <a:latin typeface="Courier New"/>
                <a:cs typeface="Courier New"/>
              </a:rPr>
              <a:t>R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function: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77" y="2995553"/>
            <a:ext cx="6749863" cy="654406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457785" indent="-447139">
              <a:lnSpc>
                <a:spcPts val="2471"/>
              </a:lnSpc>
              <a:spcBef>
                <a:spcPts val="101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Convert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character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string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format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endParaRPr sz="2118" dirty="0">
              <a:latin typeface="Arial MT"/>
              <a:cs typeface="Arial MT"/>
            </a:endParaRPr>
          </a:p>
          <a:p>
            <a:pPr marL="457785">
              <a:lnSpc>
                <a:spcPts val="2471"/>
              </a:lnSpc>
            </a:pPr>
            <a:r>
              <a:rPr sz="2118" spc="13" dirty="0">
                <a:latin typeface="Courier New"/>
                <a:cs typeface="Courier New"/>
              </a:rPr>
              <a:t>TO_DAT</a:t>
            </a:r>
            <a:r>
              <a:rPr sz="2118" spc="9" dirty="0">
                <a:latin typeface="Courier New"/>
                <a:cs typeface="Courier New"/>
              </a:rPr>
              <a:t>E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function: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608" y="2318946"/>
            <a:ext cx="7148793" cy="381364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15421" rIns="0" bIns="0" rtlCol="0">
            <a:spAutoFit/>
          </a:bodyPr>
          <a:lstStyle/>
          <a:p>
            <a:pPr marL="103099">
              <a:spcBef>
                <a:spcPts val="909"/>
              </a:spcBef>
            </a:pPr>
            <a:r>
              <a:rPr sz="1721" b="1" spc="4" dirty="0">
                <a:latin typeface="Courier New"/>
                <a:cs typeface="Courier New"/>
              </a:rPr>
              <a:t>TO_NUMBER(</a:t>
            </a:r>
            <a:r>
              <a:rPr sz="1721" b="1" i="1" spc="4" dirty="0">
                <a:latin typeface="Courier New"/>
                <a:cs typeface="Courier New"/>
              </a:rPr>
              <a:t>char</a:t>
            </a:r>
            <a:r>
              <a:rPr sz="1721" b="1" spc="4" dirty="0">
                <a:latin typeface="Courier New"/>
                <a:cs typeface="Courier New"/>
              </a:rPr>
              <a:t>[</a:t>
            </a:r>
            <a:r>
              <a:rPr sz="1721" b="1" i="1" spc="4" dirty="0">
                <a:latin typeface="Courier New"/>
                <a:cs typeface="Courier New"/>
              </a:rPr>
              <a:t>, </a:t>
            </a:r>
            <a:r>
              <a:rPr sz="1721" b="1" spc="4" dirty="0">
                <a:latin typeface="Courier New"/>
                <a:cs typeface="Courier New"/>
              </a:rPr>
              <a:t>'</a:t>
            </a:r>
            <a:r>
              <a:rPr sz="1721" b="1" i="1" spc="4" dirty="0">
                <a:latin typeface="Courier New"/>
                <a:cs typeface="Courier New"/>
              </a:rPr>
              <a:t>format_model</a:t>
            </a:r>
            <a:r>
              <a:rPr sz="1721" b="1" spc="4" dirty="0">
                <a:latin typeface="Courier New"/>
                <a:cs typeface="Courier New"/>
              </a:rPr>
              <a:t>'])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9608" y="3798794"/>
            <a:ext cx="7148793" cy="404561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38393" rIns="0" bIns="0" rtlCol="0">
            <a:spAutoFit/>
          </a:bodyPr>
          <a:lstStyle/>
          <a:p>
            <a:pPr marL="103099">
              <a:spcBef>
                <a:spcPts val="1090"/>
              </a:spcBef>
            </a:pPr>
            <a:r>
              <a:rPr sz="1721" b="1" spc="4" dirty="0">
                <a:latin typeface="Courier New"/>
                <a:cs typeface="Courier New"/>
              </a:rPr>
              <a:t>TO_DATE(</a:t>
            </a:r>
            <a:r>
              <a:rPr sz="1721" b="1" i="1" spc="4" dirty="0">
                <a:latin typeface="Courier New"/>
                <a:cs typeface="Courier New"/>
              </a:rPr>
              <a:t>char</a:t>
            </a:r>
            <a:r>
              <a:rPr sz="1721" b="1" spc="4" dirty="0">
                <a:latin typeface="Courier New"/>
                <a:cs typeface="Courier New"/>
              </a:rPr>
              <a:t>[,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</a:t>
            </a:r>
            <a:r>
              <a:rPr sz="1721" b="1" i="1" spc="4" dirty="0">
                <a:latin typeface="Courier New"/>
                <a:cs typeface="Courier New"/>
              </a:rPr>
              <a:t>format_model</a:t>
            </a:r>
            <a:r>
              <a:rPr sz="1721" b="1" spc="4" dirty="0">
                <a:latin typeface="Courier New"/>
                <a:cs typeface="Courier New"/>
              </a:rPr>
              <a:t>'])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313194"/>
            <a:ext cx="8424936" cy="318527"/>
          </a:xfrm>
          <a:prstGeom prst="rect">
            <a:avLst/>
          </a:prstGeom>
        </p:spPr>
        <p:txBody>
          <a:bodyPr vert="horz" wrap="square" lIns="0" tIns="1064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05853" marR="4483" indent="-1395207">
              <a:lnSpc>
                <a:spcPct val="100499"/>
              </a:lnSpc>
              <a:spcBef>
                <a:spcPts val="84"/>
              </a:spcBef>
            </a:pPr>
            <a:r>
              <a:rPr sz="2000" dirty="0"/>
              <a:t>Usin</a:t>
            </a:r>
            <a:r>
              <a:rPr sz="2000" spc="4" dirty="0"/>
              <a:t>g</a:t>
            </a:r>
            <a:r>
              <a:rPr sz="2000" dirty="0"/>
              <a:t> th</a:t>
            </a:r>
            <a:r>
              <a:rPr sz="2000" spc="4" dirty="0"/>
              <a:t>e </a:t>
            </a:r>
            <a:r>
              <a:rPr sz="2000" spc="4" dirty="0">
                <a:latin typeface="Courier New"/>
                <a:cs typeface="Courier New"/>
              </a:rPr>
              <a:t>TO_CHAR</a:t>
            </a:r>
            <a:r>
              <a:rPr sz="2000" spc="-803" dirty="0">
                <a:latin typeface="Courier New"/>
                <a:cs typeface="Courier New"/>
              </a:rPr>
              <a:t> </a:t>
            </a:r>
            <a:r>
              <a:rPr sz="2000" dirty="0"/>
              <a:t>an</a:t>
            </a:r>
            <a:r>
              <a:rPr sz="2000" spc="4" dirty="0"/>
              <a:t>d</a:t>
            </a:r>
            <a:r>
              <a:rPr sz="2000" spc="9" dirty="0"/>
              <a:t> </a:t>
            </a:r>
            <a:r>
              <a:rPr sz="2000" spc="4" dirty="0">
                <a:latin typeface="Courier New"/>
                <a:cs typeface="Courier New"/>
              </a:rPr>
              <a:t>TO_DATE</a:t>
            </a:r>
            <a:r>
              <a:rPr sz="2000" spc="-807" dirty="0">
                <a:latin typeface="Courier New"/>
                <a:cs typeface="Courier New"/>
              </a:rPr>
              <a:t> </a:t>
            </a:r>
            <a:r>
              <a:rPr sz="2000" dirty="0"/>
              <a:t>Function  wit</a:t>
            </a:r>
            <a:r>
              <a:rPr sz="2000" spc="4" dirty="0"/>
              <a:t>h </a:t>
            </a:r>
            <a:r>
              <a:rPr sz="2000" dirty="0"/>
              <a:t>th</a:t>
            </a:r>
            <a:r>
              <a:rPr sz="2000" spc="4" dirty="0"/>
              <a:t>e</a:t>
            </a:r>
            <a:r>
              <a:rPr sz="2000" dirty="0"/>
              <a:t> </a:t>
            </a:r>
            <a:r>
              <a:rPr sz="2000" dirty="0">
                <a:latin typeface="Courier New"/>
                <a:cs typeface="Courier New"/>
              </a:rPr>
              <a:t>R</a:t>
            </a:r>
            <a:r>
              <a:rPr sz="2000" spc="4" dirty="0">
                <a:latin typeface="Courier New"/>
                <a:cs typeface="Courier New"/>
              </a:rPr>
              <a:t>R</a:t>
            </a:r>
            <a:r>
              <a:rPr sz="2000" spc="-803" dirty="0">
                <a:latin typeface="Courier New"/>
                <a:cs typeface="Courier New"/>
              </a:rPr>
              <a:t> </a:t>
            </a:r>
            <a:r>
              <a:rPr sz="2000" dirty="0"/>
              <a:t>Dat</a:t>
            </a:r>
            <a:r>
              <a:rPr sz="2000" spc="4" dirty="0"/>
              <a:t>e </a:t>
            </a:r>
            <a:r>
              <a:rPr sz="2000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59622"/>
            <a:ext cx="7477125" cy="1014860"/>
          </a:xfrm>
          <a:prstGeom prst="rect">
            <a:avLst/>
          </a:prstGeom>
        </p:spPr>
        <p:txBody>
          <a:bodyPr vert="horz" wrap="square" lIns="0" tIns="20731" rIns="0" bIns="0" rtlCol="0">
            <a:spAutoFit/>
          </a:bodyPr>
          <a:lstStyle/>
          <a:p>
            <a:pPr marL="11206" marR="4483" algn="just">
              <a:lnSpc>
                <a:spcPct val="103800"/>
              </a:lnSpc>
              <a:spcBef>
                <a:spcPts val="163"/>
              </a:spcBef>
            </a:pPr>
            <a:r>
              <a:rPr sz="2118" spc="9" dirty="0">
                <a:latin typeface="Arial MT"/>
                <a:cs typeface="Arial MT"/>
              </a:rPr>
              <a:t>To </a:t>
            </a:r>
            <a:r>
              <a:rPr sz="2118" spc="4" dirty="0">
                <a:latin typeface="Arial MT"/>
                <a:cs typeface="Arial MT"/>
              </a:rPr>
              <a:t>find employees hired before 1990, use the </a:t>
            </a:r>
            <a:r>
              <a:rPr sz="2118" spc="9" dirty="0">
                <a:latin typeface="Courier New"/>
                <a:cs typeface="Courier New"/>
              </a:rPr>
              <a:t>RR </a:t>
            </a:r>
            <a:r>
              <a:rPr sz="2118" spc="4" dirty="0">
                <a:latin typeface="Arial MT"/>
                <a:cs typeface="Arial MT"/>
              </a:rPr>
              <a:t>date format, </a:t>
            </a:r>
            <a:r>
              <a:rPr sz="2118" spc="-582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which produces the </a:t>
            </a:r>
            <a:r>
              <a:rPr sz="2118" spc="9" dirty="0">
                <a:latin typeface="Arial MT"/>
                <a:cs typeface="Arial MT"/>
              </a:rPr>
              <a:t>same </a:t>
            </a:r>
            <a:r>
              <a:rPr sz="2118" spc="4" dirty="0">
                <a:latin typeface="Arial MT"/>
                <a:cs typeface="Arial MT"/>
              </a:rPr>
              <a:t>results whether the </a:t>
            </a:r>
            <a:r>
              <a:rPr sz="2118" spc="9" dirty="0">
                <a:latin typeface="Arial MT"/>
                <a:cs typeface="Arial MT"/>
              </a:rPr>
              <a:t>command </a:t>
            </a:r>
            <a:r>
              <a:rPr sz="2118" spc="4" dirty="0">
                <a:latin typeface="Arial MT"/>
                <a:cs typeface="Arial MT"/>
              </a:rPr>
              <a:t>is run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1999 or now: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345" y="2763371"/>
            <a:ext cx="7149353" cy="84809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2582" rIns="0" bIns="0" rtlCol="0">
            <a:spAutoFit/>
          </a:bodyPr>
          <a:lstStyle/>
          <a:p>
            <a:pPr marL="103099" marR="282964">
              <a:lnSpc>
                <a:spcPct val="101800"/>
              </a:lnSpc>
              <a:spcBef>
                <a:spcPts val="335"/>
              </a:spcBef>
              <a:tabLst>
                <a:tab pos="898199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TO_CHAR(hire_date,</a:t>
            </a:r>
            <a:r>
              <a:rPr sz="1721" b="1" spc="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'DD-Mon-YYYY')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 marL="103099">
              <a:spcBef>
                <a:spcPts val="35"/>
              </a:spcBef>
            </a:pPr>
            <a:r>
              <a:rPr sz="1721" b="1" spc="4" dirty="0">
                <a:latin typeface="Courier New"/>
                <a:cs typeface="Courier New"/>
              </a:rPr>
              <a:t>WHERE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hire_date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&lt;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TO_DATE('01-Jan-90','DD-Mon-RR');</a:t>
            </a:r>
            <a:endParaRPr sz="1721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09201" y="3934608"/>
            <a:ext cx="4174191" cy="912159"/>
            <a:chOff x="991361" y="4459223"/>
            <a:chExt cx="4730750" cy="10337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4472939"/>
              <a:ext cx="4703064" cy="10058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98219" y="4466081"/>
              <a:ext cx="4716780" cy="1019810"/>
            </a:xfrm>
            <a:custGeom>
              <a:avLst/>
              <a:gdLst/>
              <a:ahLst/>
              <a:cxnLst/>
              <a:rect l="l" t="t" r="r" b="b"/>
              <a:pathLst>
                <a:path w="4716780" h="1019810">
                  <a:moveTo>
                    <a:pt x="4716780" y="1019556"/>
                  </a:moveTo>
                  <a:lnTo>
                    <a:pt x="4716780" y="0"/>
                  </a:lnTo>
                  <a:lnTo>
                    <a:pt x="0" y="0"/>
                  </a:lnTo>
                  <a:lnTo>
                    <a:pt x="0" y="1019556"/>
                  </a:lnTo>
                  <a:lnTo>
                    <a:pt x="4716780" y="1019556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7169" y="3422948"/>
            <a:ext cx="5558678" cy="1509993"/>
            <a:chOff x="1612391" y="3879341"/>
            <a:chExt cx="6299835" cy="1711325"/>
          </a:xfrm>
        </p:grpSpPr>
        <p:sp>
          <p:nvSpPr>
            <p:cNvPr id="3" name="object 3"/>
            <p:cNvSpPr/>
            <p:nvPr/>
          </p:nvSpPr>
          <p:spPr>
            <a:xfrm>
              <a:off x="1663445" y="3979925"/>
              <a:ext cx="6196965" cy="1595120"/>
            </a:xfrm>
            <a:custGeom>
              <a:avLst/>
              <a:gdLst/>
              <a:ahLst/>
              <a:cxnLst/>
              <a:rect l="l" t="t" r="r" b="b"/>
              <a:pathLst>
                <a:path w="6196965" h="1595120">
                  <a:moveTo>
                    <a:pt x="0" y="0"/>
                  </a:moveTo>
                  <a:lnTo>
                    <a:pt x="0" y="1594866"/>
                  </a:lnTo>
                  <a:lnTo>
                    <a:pt x="6196584" y="1594866"/>
                  </a:lnTo>
                  <a:lnTo>
                    <a:pt x="6196584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1612392" y="3879341"/>
              <a:ext cx="6299835" cy="102870"/>
            </a:xfrm>
            <a:custGeom>
              <a:avLst/>
              <a:gdLst/>
              <a:ahLst/>
              <a:cxnLst/>
              <a:rect l="l" t="t" r="r" b="b"/>
              <a:pathLst>
                <a:path w="6299834" h="102870">
                  <a:moveTo>
                    <a:pt x="102870" y="102870"/>
                  </a:moveTo>
                  <a:lnTo>
                    <a:pt x="51054" y="0"/>
                  </a:lnTo>
                  <a:lnTo>
                    <a:pt x="0" y="102870"/>
                  </a:lnTo>
                  <a:lnTo>
                    <a:pt x="102870" y="102870"/>
                  </a:lnTo>
                  <a:close/>
                </a:path>
                <a:path w="6299834" h="102870">
                  <a:moveTo>
                    <a:pt x="6299454" y="102870"/>
                  </a:moveTo>
                  <a:lnTo>
                    <a:pt x="6247638" y="0"/>
                  </a:lnTo>
                  <a:lnTo>
                    <a:pt x="6196584" y="102870"/>
                  </a:lnTo>
                  <a:lnTo>
                    <a:pt x="6299454" y="102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512" y="116632"/>
            <a:ext cx="835292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Nesting</a:t>
            </a:r>
            <a:r>
              <a:rPr spc="-62" dirty="0"/>
              <a:t> </a:t>
            </a:r>
            <a:r>
              <a:rPr dirty="0"/>
              <a:t>Functions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7304" y="1434085"/>
            <a:ext cx="7259731" cy="1106615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Single-row functions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nested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 any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level.</a:t>
            </a:r>
            <a:endParaRPr sz="2118">
              <a:latin typeface="Arial MT"/>
              <a:cs typeface="Arial MT"/>
            </a:endParaRPr>
          </a:p>
          <a:p>
            <a:pPr marL="457785" marR="4483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Nested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evaluated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from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deepest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level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least deep level.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6171" y="2763371"/>
            <a:ext cx="7133104" cy="480848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66115" rIns="0" bIns="0" rtlCol="0">
            <a:spAutoFit/>
          </a:bodyPr>
          <a:lstStyle/>
          <a:p>
            <a:pPr marL="460025">
              <a:spcBef>
                <a:spcPts val="521"/>
              </a:spcBef>
            </a:pPr>
            <a:r>
              <a:rPr sz="2691" b="1" spc="9" dirty="0">
                <a:latin typeface="Courier New"/>
                <a:cs typeface="Courier New"/>
              </a:rPr>
              <a:t>F3(</a:t>
            </a:r>
            <a:r>
              <a:rPr sz="2691" b="1" spc="9" dirty="0">
                <a:solidFill>
                  <a:srgbClr val="FF0000"/>
                </a:solidFill>
                <a:latin typeface="Courier New"/>
                <a:cs typeface="Courier New"/>
              </a:rPr>
              <a:t>F2</a:t>
            </a:r>
            <a:r>
              <a:rPr sz="2691" b="1" spc="9" dirty="0">
                <a:latin typeface="Courier New"/>
                <a:cs typeface="Courier New"/>
              </a:rPr>
              <a:t>(</a:t>
            </a:r>
            <a:r>
              <a:rPr sz="2691" b="1" spc="9" dirty="0">
                <a:solidFill>
                  <a:srgbClr val="999999"/>
                </a:solidFill>
                <a:latin typeface="Courier New"/>
                <a:cs typeface="Courier New"/>
              </a:rPr>
              <a:t>F1(col,arg1)</a:t>
            </a:r>
            <a:r>
              <a:rPr sz="2691" b="1" spc="9" dirty="0">
                <a:latin typeface="Courier New"/>
                <a:cs typeface="Courier New"/>
              </a:rPr>
              <a:t>,</a:t>
            </a:r>
            <a:r>
              <a:rPr sz="2691" b="1" spc="9" dirty="0">
                <a:solidFill>
                  <a:srgbClr val="FF0000"/>
                </a:solidFill>
                <a:latin typeface="Courier New"/>
                <a:cs typeface="Courier New"/>
              </a:rPr>
              <a:t>arg2</a:t>
            </a:r>
            <a:r>
              <a:rPr sz="2691" b="1" spc="9" dirty="0">
                <a:latin typeface="Courier New"/>
                <a:cs typeface="Courier New"/>
              </a:rPr>
              <a:t>),arg3)</a:t>
            </a:r>
            <a:endParaRPr sz="269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6379" y="3440240"/>
            <a:ext cx="2000250" cy="1421611"/>
          </a:xfrm>
          <a:prstGeom prst="rect">
            <a:avLst/>
          </a:prstGeom>
        </p:spPr>
        <p:txBody>
          <a:bodyPr vert="horz" wrap="square" lIns="0" tIns="177613" rIns="0" bIns="0" rtlCol="0">
            <a:spAutoFit/>
          </a:bodyPr>
          <a:lstStyle/>
          <a:p>
            <a:pPr marL="11206">
              <a:spcBef>
                <a:spcPts val="1399"/>
              </a:spcBef>
            </a:pPr>
            <a:r>
              <a:rPr sz="1941" b="1" spc="-4" dirty="0">
                <a:latin typeface="Arial"/>
                <a:cs typeface="Arial"/>
              </a:rPr>
              <a:t>Step</a:t>
            </a:r>
            <a:r>
              <a:rPr sz="1941" b="1" spc="-22" dirty="0">
                <a:latin typeface="Arial"/>
                <a:cs typeface="Arial"/>
              </a:rPr>
              <a:t> </a:t>
            </a:r>
            <a:r>
              <a:rPr sz="1941" b="1" dirty="0">
                <a:latin typeface="Arial"/>
                <a:cs typeface="Arial"/>
              </a:rPr>
              <a:t>1</a:t>
            </a:r>
            <a:r>
              <a:rPr sz="1941" b="1" spc="-22" dirty="0">
                <a:latin typeface="Arial"/>
                <a:cs typeface="Arial"/>
              </a:rPr>
              <a:t> </a:t>
            </a:r>
            <a:r>
              <a:rPr sz="1941" b="1" dirty="0">
                <a:latin typeface="Arial"/>
                <a:cs typeface="Arial"/>
              </a:rPr>
              <a:t>=</a:t>
            </a:r>
            <a:r>
              <a:rPr sz="1941" b="1" spc="-22" dirty="0">
                <a:latin typeface="Arial"/>
                <a:cs typeface="Arial"/>
              </a:rPr>
              <a:t> </a:t>
            </a:r>
            <a:r>
              <a:rPr sz="1941" b="1" spc="-4" dirty="0">
                <a:latin typeface="Arial"/>
                <a:cs typeface="Arial"/>
              </a:rPr>
              <a:t>Result</a:t>
            </a:r>
            <a:r>
              <a:rPr sz="1941" b="1" spc="-22" dirty="0">
                <a:latin typeface="Arial"/>
                <a:cs typeface="Arial"/>
              </a:rPr>
              <a:t> </a:t>
            </a:r>
            <a:r>
              <a:rPr sz="1941" b="1" dirty="0">
                <a:solidFill>
                  <a:srgbClr val="999999"/>
                </a:solidFill>
                <a:latin typeface="Arial"/>
                <a:cs typeface="Arial"/>
              </a:rPr>
              <a:t>1</a:t>
            </a:r>
            <a:endParaRPr sz="1941">
              <a:latin typeface="Arial"/>
              <a:cs typeface="Arial"/>
            </a:endParaRPr>
          </a:p>
          <a:p>
            <a:pPr marL="11206">
              <a:spcBef>
                <a:spcPts val="1315"/>
              </a:spcBef>
            </a:pPr>
            <a:r>
              <a:rPr sz="1941" b="1" spc="-4" dirty="0">
                <a:latin typeface="Arial"/>
                <a:cs typeface="Arial"/>
              </a:rPr>
              <a:t>Step</a:t>
            </a:r>
            <a:r>
              <a:rPr sz="1941" b="1" spc="-22" dirty="0">
                <a:latin typeface="Arial"/>
                <a:cs typeface="Arial"/>
              </a:rPr>
              <a:t> </a:t>
            </a:r>
            <a:r>
              <a:rPr sz="1941" b="1" dirty="0">
                <a:latin typeface="Arial"/>
                <a:cs typeface="Arial"/>
              </a:rPr>
              <a:t>2</a:t>
            </a:r>
            <a:r>
              <a:rPr sz="1941" b="1" spc="-22" dirty="0">
                <a:latin typeface="Arial"/>
                <a:cs typeface="Arial"/>
              </a:rPr>
              <a:t> </a:t>
            </a:r>
            <a:r>
              <a:rPr sz="1941" b="1" dirty="0">
                <a:latin typeface="Arial"/>
                <a:cs typeface="Arial"/>
              </a:rPr>
              <a:t>=</a:t>
            </a:r>
            <a:r>
              <a:rPr sz="1941" b="1" spc="-22" dirty="0">
                <a:latin typeface="Arial"/>
                <a:cs typeface="Arial"/>
              </a:rPr>
              <a:t> </a:t>
            </a:r>
            <a:r>
              <a:rPr sz="1941" b="1" spc="-4" dirty="0">
                <a:latin typeface="Arial"/>
                <a:cs typeface="Arial"/>
              </a:rPr>
              <a:t>Result</a:t>
            </a:r>
            <a:r>
              <a:rPr sz="1941" b="1" spc="-22" dirty="0">
                <a:latin typeface="Arial"/>
                <a:cs typeface="Arial"/>
              </a:rPr>
              <a:t> </a:t>
            </a:r>
            <a:r>
              <a:rPr sz="1941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941">
              <a:latin typeface="Arial"/>
              <a:cs typeface="Arial"/>
            </a:endParaRPr>
          </a:p>
          <a:p>
            <a:pPr marL="11206">
              <a:spcBef>
                <a:spcPts val="1429"/>
              </a:spcBef>
            </a:pPr>
            <a:r>
              <a:rPr sz="1941" b="1" spc="-4" dirty="0">
                <a:latin typeface="Arial"/>
                <a:cs typeface="Arial"/>
              </a:rPr>
              <a:t>Step</a:t>
            </a:r>
            <a:r>
              <a:rPr sz="1941" b="1" spc="-26" dirty="0">
                <a:latin typeface="Arial"/>
                <a:cs typeface="Arial"/>
              </a:rPr>
              <a:t> </a:t>
            </a:r>
            <a:r>
              <a:rPr sz="1941" b="1" dirty="0">
                <a:latin typeface="Arial"/>
                <a:cs typeface="Arial"/>
              </a:rPr>
              <a:t>3</a:t>
            </a:r>
            <a:r>
              <a:rPr sz="1941" b="1" spc="-26" dirty="0">
                <a:latin typeface="Arial"/>
                <a:cs typeface="Arial"/>
              </a:rPr>
              <a:t> </a:t>
            </a:r>
            <a:r>
              <a:rPr sz="1941" b="1" dirty="0">
                <a:latin typeface="Arial"/>
                <a:cs typeface="Arial"/>
              </a:rPr>
              <a:t>=</a:t>
            </a:r>
            <a:r>
              <a:rPr sz="1941" b="1" spc="-26" dirty="0">
                <a:latin typeface="Arial"/>
                <a:cs typeface="Arial"/>
              </a:rPr>
              <a:t> </a:t>
            </a:r>
            <a:r>
              <a:rPr sz="1941" b="1" spc="-4" dirty="0">
                <a:latin typeface="Arial"/>
                <a:cs typeface="Arial"/>
              </a:rPr>
              <a:t>Result</a:t>
            </a:r>
            <a:r>
              <a:rPr sz="1941" b="1" spc="-26" dirty="0">
                <a:latin typeface="Arial"/>
                <a:cs typeface="Arial"/>
              </a:rPr>
              <a:t> </a:t>
            </a:r>
            <a:r>
              <a:rPr sz="1941" b="1" dirty="0">
                <a:latin typeface="Arial"/>
                <a:cs typeface="Arial"/>
              </a:rPr>
              <a:t>3</a:t>
            </a:r>
            <a:endParaRPr sz="1941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47495" y="3422948"/>
            <a:ext cx="3787588" cy="1036544"/>
            <a:chOff x="2281427" y="3879341"/>
            <a:chExt cx="4292600" cy="1174750"/>
          </a:xfrm>
        </p:grpSpPr>
        <p:sp>
          <p:nvSpPr>
            <p:cNvPr id="10" name="object 10"/>
            <p:cNvSpPr/>
            <p:nvPr/>
          </p:nvSpPr>
          <p:spPr>
            <a:xfrm>
              <a:off x="2332481" y="3979925"/>
              <a:ext cx="4189729" cy="1058545"/>
            </a:xfrm>
            <a:custGeom>
              <a:avLst/>
              <a:gdLst/>
              <a:ahLst/>
              <a:cxnLst/>
              <a:rect l="l" t="t" r="r" b="b"/>
              <a:pathLst>
                <a:path w="4189729" h="1058545">
                  <a:moveTo>
                    <a:pt x="0" y="0"/>
                  </a:moveTo>
                  <a:lnTo>
                    <a:pt x="0" y="1058418"/>
                  </a:lnTo>
                  <a:lnTo>
                    <a:pt x="4189476" y="1058417"/>
                  </a:lnTo>
                  <a:lnTo>
                    <a:pt x="4189476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1428" y="3879341"/>
              <a:ext cx="4292600" cy="102870"/>
            </a:xfrm>
            <a:custGeom>
              <a:avLst/>
              <a:gdLst/>
              <a:ahLst/>
              <a:cxnLst/>
              <a:rect l="l" t="t" r="r" b="b"/>
              <a:pathLst>
                <a:path w="4292600" h="102870">
                  <a:moveTo>
                    <a:pt x="102870" y="102870"/>
                  </a:moveTo>
                  <a:lnTo>
                    <a:pt x="51054" y="0"/>
                  </a:lnTo>
                  <a:lnTo>
                    <a:pt x="0" y="102870"/>
                  </a:lnTo>
                  <a:lnTo>
                    <a:pt x="102870" y="102870"/>
                  </a:lnTo>
                  <a:close/>
                </a:path>
                <a:path w="4292600" h="102870">
                  <a:moveTo>
                    <a:pt x="4292346" y="102870"/>
                  </a:moveTo>
                  <a:lnTo>
                    <a:pt x="4240530" y="0"/>
                  </a:lnTo>
                  <a:lnTo>
                    <a:pt x="4189476" y="102870"/>
                  </a:lnTo>
                  <a:lnTo>
                    <a:pt x="4292346" y="1028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844545" y="3979925"/>
              <a:ext cx="2719070" cy="524510"/>
            </a:xfrm>
            <a:custGeom>
              <a:avLst/>
              <a:gdLst/>
              <a:ahLst/>
              <a:cxnLst/>
              <a:rect l="l" t="t" r="r" b="b"/>
              <a:pathLst>
                <a:path w="2719070" h="524510">
                  <a:moveTo>
                    <a:pt x="0" y="0"/>
                  </a:moveTo>
                  <a:lnTo>
                    <a:pt x="0" y="524256"/>
                  </a:lnTo>
                  <a:lnTo>
                    <a:pt x="2718816" y="524255"/>
                  </a:lnTo>
                  <a:lnTo>
                    <a:pt x="2718816" y="0"/>
                  </a:lnTo>
                </a:path>
              </a:pathLst>
            </a:custGeom>
            <a:ln w="31242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3492" y="3879341"/>
              <a:ext cx="2821940" cy="102870"/>
            </a:xfrm>
            <a:custGeom>
              <a:avLst/>
              <a:gdLst/>
              <a:ahLst/>
              <a:cxnLst/>
              <a:rect l="l" t="t" r="r" b="b"/>
              <a:pathLst>
                <a:path w="2821940" h="102870">
                  <a:moveTo>
                    <a:pt x="102870" y="102870"/>
                  </a:moveTo>
                  <a:lnTo>
                    <a:pt x="51054" y="0"/>
                  </a:lnTo>
                  <a:lnTo>
                    <a:pt x="0" y="102870"/>
                  </a:lnTo>
                  <a:lnTo>
                    <a:pt x="102870" y="102870"/>
                  </a:lnTo>
                  <a:close/>
                </a:path>
                <a:path w="2821940" h="102870">
                  <a:moveTo>
                    <a:pt x="2821686" y="102870"/>
                  </a:moveTo>
                  <a:lnTo>
                    <a:pt x="2769870" y="0"/>
                  </a:lnTo>
                  <a:lnTo>
                    <a:pt x="2718816" y="102870"/>
                  </a:lnTo>
                  <a:lnTo>
                    <a:pt x="2821686" y="10287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3562" y="1861409"/>
            <a:ext cx="7176807" cy="1207551"/>
            <a:chOff x="905636" y="2109597"/>
            <a:chExt cx="8133715" cy="1310005"/>
          </a:xfrm>
        </p:grpSpPr>
        <p:sp>
          <p:nvSpPr>
            <p:cNvPr id="3" name="object 3"/>
            <p:cNvSpPr/>
            <p:nvPr/>
          </p:nvSpPr>
          <p:spPr>
            <a:xfrm>
              <a:off x="921257" y="2125218"/>
              <a:ext cx="8102600" cy="1278890"/>
            </a:xfrm>
            <a:custGeom>
              <a:avLst/>
              <a:gdLst/>
              <a:ahLst/>
              <a:cxnLst/>
              <a:rect l="l" t="t" r="r" b="b"/>
              <a:pathLst>
                <a:path w="8102600" h="1278889">
                  <a:moveTo>
                    <a:pt x="8102346" y="1278636"/>
                  </a:moveTo>
                  <a:lnTo>
                    <a:pt x="8102346" y="0"/>
                  </a:lnTo>
                  <a:lnTo>
                    <a:pt x="0" y="0"/>
                  </a:lnTo>
                  <a:lnTo>
                    <a:pt x="0" y="1278636"/>
                  </a:lnTo>
                  <a:lnTo>
                    <a:pt x="8102346" y="127863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21257" y="2125218"/>
              <a:ext cx="8102600" cy="1278890"/>
            </a:xfrm>
            <a:custGeom>
              <a:avLst/>
              <a:gdLst/>
              <a:ahLst/>
              <a:cxnLst/>
              <a:rect l="l" t="t" r="r" b="b"/>
              <a:pathLst>
                <a:path w="8102600" h="1278889">
                  <a:moveTo>
                    <a:pt x="8102346" y="1278636"/>
                  </a:moveTo>
                  <a:lnTo>
                    <a:pt x="8102346" y="0"/>
                  </a:lnTo>
                  <a:lnTo>
                    <a:pt x="0" y="0"/>
                  </a:lnTo>
                  <a:lnTo>
                    <a:pt x="0" y="1278636"/>
                  </a:lnTo>
                  <a:lnTo>
                    <a:pt x="8102346" y="1278636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50887" y="1869365"/>
            <a:ext cx="2263028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-3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2253" y="2183802"/>
            <a:ext cx="6248960" cy="239296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3099">
              <a:lnSpc>
                <a:spcPts val="1799"/>
              </a:lnSpc>
            </a:pPr>
            <a:r>
              <a:rPr sz="1721" b="1" spc="4" dirty="0">
                <a:latin typeface="Courier New"/>
                <a:cs typeface="Courier New"/>
              </a:rPr>
              <a:t>UPPER(CONCAT(SUBSTR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(LAST_NAME,</a:t>
            </a:r>
            <a:r>
              <a:rPr sz="1721" b="1" spc="9" dirty="0">
                <a:latin typeface="Courier New"/>
                <a:cs typeface="Courier New"/>
              </a:rPr>
              <a:t> 1,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8), </a:t>
            </a:r>
            <a:r>
              <a:rPr sz="1721" b="1" spc="4" dirty="0">
                <a:latin typeface="Courier New"/>
                <a:cs typeface="Courier New"/>
              </a:rPr>
              <a:t>'_US'))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0887" y="2402535"/>
            <a:ext cx="674034" cy="5456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01499"/>
              </a:lnSpc>
              <a:spcBef>
                <a:spcPts val="84"/>
              </a:spcBef>
            </a:pPr>
            <a:r>
              <a:rPr sz="1721" b="1" spc="4" dirty="0">
                <a:latin typeface="Courier New"/>
                <a:cs typeface="Courier New"/>
              </a:rPr>
              <a:t>FROM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8109" y="2402535"/>
            <a:ext cx="2528047" cy="5456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01499"/>
              </a:lnSpc>
              <a:spcBef>
                <a:spcPts val="84"/>
              </a:spcBef>
            </a:pPr>
            <a:r>
              <a:rPr sz="1721" b="1" spc="4" dirty="0">
                <a:latin typeface="Courier New"/>
                <a:cs typeface="Courier New"/>
              </a:rPr>
              <a:t>employees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60;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1520" y="177354"/>
            <a:ext cx="864096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Nesting</a:t>
            </a:r>
            <a:r>
              <a:rPr spc="-13" dirty="0"/>
              <a:t> </a:t>
            </a:r>
            <a:r>
              <a:rPr spc="4" dirty="0"/>
              <a:t>Functions:</a:t>
            </a:r>
            <a:r>
              <a:rPr spc="-13" dirty="0"/>
              <a:t> </a:t>
            </a:r>
            <a:r>
              <a:rPr dirty="0"/>
              <a:t>Example</a:t>
            </a:r>
            <a:endParaRPr spc="4" dirty="0"/>
          </a:p>
        </p:txBody>
      </p:sp>
      <p:grpSp>
        <p:nvGrpSpPr>
          <p:cNvPr id="10" name="object 10"/>
          <p:cNvGrpSpPr/>
          <p:nvPr/>
        </p:nvGrpSpPr>
        <p:grpSpPr>
          <a:xfrm>
            <a:off x="1009201" y="3268980"/>
            <a:ext cx="4695265" cy="912159"/>
            <a:chOff x="991361" y="3704844"/>
            <a:chExt cx="5321300" cy="103378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3718560"/>
              <a:ext cx="5293614" cy="10058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98219" y="3711702"/>
              <a:ext cx="5307330" cy="1019810"/>
            </a:xfrm>
            <a:custGeom>
              <a:avLst/>
              <a:gdLst/>
              <a:ahLst/>
              <a:cxnLst/>
              <a:rect l="l" t="t" r="r" b="b"/>
              <a:pathLst>
                <a:path w="5307330" h="1019810">
                  <a:moveTo>
                    <a:pt x="5307330" y="1019556"/>
                  </a:moveTo>
                  <a:lnTo>
                    <a:pt x="5307330" y="0"/>
                  </a:lnTo>
                  <a:lnTo>
                    <a:pt x="0" y="0"/>
                  </a:lnTo>
                  <a:lnTo>
                    <a:pt x="0" y="1019556"/>
                  </a:lnTo>
                  <a:lnTo>
                    <a:pt x="5307330" y="101955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799" y="188640"/>
            <a:ext cx="830168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General</a:t>
            </a:r>
            <a:r>
              <a:rPr spc="-53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500244"/>
            <a:ext cx="7429500" cy="150680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568729" indent="-447699">
              <a:spcBef>
                <a:spcPts val="375"/>
              </a:spcBef>
              <a:buClr>
                <a:srgbClr val="FF0000"/>
              </a:buClr>
              <a:buFont typeface="Arial MT"/>
              <a:buChar char="•"/>
              <a:tabLst>
                <a:tab pos="568729" algn="l"/>
                <a:tab pos="569289" algn="l"/>
              </a:tabLst>
            </a:pPr>
            <a:r>
              <a:rPr sz="2118" spc="13" dirty="0">
                <a:latin typeface="Courier New"/>
                <a:cs typeface="Courier New"/>
              </a:rPr>
              <a:t>NV</a:t>
            </a:r>
            <a:r>
              <a:rPr sz="2118" spc="9" dirty="0">
                <a:latin typeface="Courier New"/>
                <a:cs typeface="Courier New"/>
              </a:rPr>
              <a:t>L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(expr1</a:t>
            </a:r>
            <a:r>
              <a:rPr sz="2118" spc="9" dirty="0">
                <a:latin typeface="Courier New"/>
                <a:cs typeface="Courier New"/>
              </a:rPr>
              <a:t>,</a:t>
            </a:r>
            <a:r>
              <a:rPr sz="2118" spc="22" dirty="0">
                <a:latin typeface="Courier New"/>
                <a:cs typeface="Courier New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expr2)</a:t>
            </a:r>
            <a:endParaRPr sz="2118" dirty="0">
              <a:latin typeface="Courier New"/>
              <a:cs typeface="Courier New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Font typeface="Arial MT"/>
              <a:buChar char="•"/>
              <a:tabLst>
                <a:tab pos="568729" algn="l"/>
                <a:tab pos="569289" algn="l"/>
              </a:tabLst>
            </a:pPr>
            <a:r>
              <a:rPr sz="2118" spc="13" dirty="0">
                <a:latin typeface="Courier New"/>
                <a:cs typeface="Courier New"/>
              </a:rPr>
              <a:t>NVL</a:t>
            </a:r>
            <a:r>
              <a:rPr sz="2118" spc="9" dirty="0">
                <a:latin typeface="Courier New"/>
                <a:cs typeface="Courier New"/>
              </a:rPr>
              <a:t>2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(expr1</a:t>
            </a:r>
            <a:r>
              <a:rPr sz="2118" spc="9" dirty="0">
                <a:latin typeface="Courier New"/>
                <a:cs typeface="Courier New"/>
              </a:rPr>
              <a:t>,</a:t>
            </a:r>
            <a:r>
              <a:rPr sz="2118" spc="22" dirty="0">
                <a:latin typeface="Courier New"/>
                <a:cs typeface="Courier New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expr2</a:t>
            </a:r>
            <a:r>
              <a:rPr sz="2118" spc="9" dirty="0">
                <a:latin typeface="Courier New"/>
                <a:cs typeface="Courier New"/>
              </a:rPr>
              <a:t>,</a:t>
            </a:r>
            <a:r>
              <a:rPr sz="2118" spc="22" dirty="0">
                <a:latin typeface="Courier New"/>
                <a:cs typeface="Courier New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expr3)</a:t>
            </a:r>
            <a:endParaRPr sz="2118" dirty="0">
              <a:latin typeface="Courier New"/>
              <a:cs typeface="Courier New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Font typeface="Arial MT"/>
              <a:buChar char="•"/>
              <a:tabLst>
                <a:tab pos="568729" algn="l"/>
                <a:tab pos="569289" algn="l"/>
              </a:tabLst>
            </a:pPr>
            <a:r>
              <a:rPr sz="2118" spc="13" dirty="0">
                <a:latin typeface="Courier New"/>
                <a:cs typeface="Courier New"/>
              </a:rPr>
              <a:t>NULLI</a:t>
            </a:r>
            <a:r>
              <a:rPr sz="2118" spc="9" dirty="0">
                <a:latin typeface="Courier New"/>
                <a:cs typeface="Courier New"/>
              </a:rPr>
              <a:t>F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(expr1</a:t>
            </a:r>
            <a:r>
              <a:rPr sz="2118" spc="9" dirty="0">
                <a:latin typeface="Courier New"/>
                <a:cs typeface="Courier New"/>
              </a:rPr>
              <a:t>,</a:t>
            </a:r>
            <a:r>
              <a:rPr sz="2118" spc="22" dirty="0">
                <a:latin typeface="Courier New"/>
                <a:cs typeface="Courier New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expr2)</a:t>
            </a:r>
            <a:endParaRPr sz="2118" dirty="0">
              <a:latin typeface="Courier New"/>
              <a:cs typeface="Courier New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Font typeface="Arial MT"/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Courier New"/>
                <a:cs typeface="Courier New"/>
              </a:rPr>
              <a:t>COALESCE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(expr1,</a:t>
            </a:r>
            <a:r>
              <a:rPr sz="2118" spc="26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expr2,</a:t>
            </a:r>
            <a:r>
              <a:rPr sz="2118" spc="26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...,</a:t>
            </a:r>
            <a:r>
              <a:rPr sz="2118" spc="26" dirty="0">
                <a:latin typeface="Courier New"/>
                <a:cs typeface="Courier New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exprn)</a:t>
            </a:r>
            <a:endParaRPr sz="2118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856895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>
                <a:latin typeface="Courier New"/>
                <a:cs typeface="Courier New"/>
              </a:rPr>
              <a:t>NV</a:t>
            </a:r>
            <a:r>
              <a:rPr spc="4" dirty="0">
                <a:latin typeface="Courier New"/>
                <a:cs typeface="Courier New"/>
              </a:rPr>
              <a:t>L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435429"/>
            <a:ext cx="6920192" cy="2579839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4" dirty="0">
                <a:latin typeface="Arial MT"/>
                <a:cs typeface="Arial MT"/>
              </a:rPr>
              <a:t>Converts a null value to an actual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value:</a:t>
            </a:r>
            <a:endParaRPr sz="2118">
              <a:latin typeface="Arial MT"/>
              <a:cs typeface="Arial MT"/>
            </a:endParaRPr>
          </a:p>
          <a:p>
            <a:pPr marL="568729" marR="4483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Data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types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used are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character,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number.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Data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types must match:</a:t>
            </a:r>
            <a:endParaRPr sz="2118">
              <a:latin typeface="Arial MT"/>
              <a:cs typeface="Arial MT"/>
            </a:endParaRPr>
          </a:p>
          <a:p>
            <a:pPr marL="1001859" lvl="1" indent="-322186">
              <a:spcBef>
                <a:spcPts val="296"/>
              </a:spcBef>
              <a:buClr>
                <a:srgbClr val="FF0000"/>
              </a:buClr>
              <a:buFont typeface="Arial MT"/>
              <a:buChar char="–"/>
              <a:tabLst>
                <a:tab pos="1001859" algn="l"/>
                <a:tab pos="1002420" algn="l"/>
              </a:tabLst>
            </a:pPr>
            <a:r>
              <a:rPr sz="1941" spc="-4" dirty="0">
                <a:latin typeface="Courier New"/>
                <a:cs typeface="Courier New"/>
              </a:rPr>
              <a:t>NVL(commission_pct,0)</a:t>
            </a:r>
            <a:endParaRPr sz="1941">
              <a:latin typeface="Courier New"/>
              <a:cs typeface="Courier New"/>
            </a:endParaRPr>
          </a:p>
          <a:p>
            <a:pPr marL="1001859" lvl="1" indent="-322186">
              <a:spcBef>
                <a:spcPts val="459"/>
              </a:spcBef>
              <a:buClr>
                <a:srgbClr val="FF0000"/>
              </a:buClr>
              <a:buFont typeface="Arial MT"/>
              <a:buChar char="–"/>
              <a:tabLst>
                <a:tab pos="1001859" algn="l"/>
                <a:tab pos="1002420" algn="l"/>
              </a:tabLst>
            </a:pPr>
            <a:r>
              <a:rPr sz="1941" spc="-4" dirty="0">
                <a:latin typeface="Courier New"/>
                <a:cs typeface="Courier New"/>
              </a:rPr>
              <a:t>NVL(hire_date,'01-JAN-97')</a:t>
            </a:r>
            <a:endParaRPr sz="1941">
              <a:latin typeface="Courier New"/>
              <a:cs typeface="Courier New"/>
            </a:endParaRPr>
          </a:p>
          <a:p>
            <a:pPr marL="1001859" lvl="1" indent="-322186">
              <a:spcBef>
                <a:spcPts val="463"/>
              </a:spcBef>
              <a:buClr>
                <a:srgbClr val="FF0000"/>
              </a:buClr>
              <a:buFont typeface="Arial MT"/>
              <a:buChar char="–"/>
              <a:tabLst>
                <a:tab pos="1001859" algn="l"/>
                <a:tab pos="1002420" algn="l"/>
              </a:tabLst>
            </a:pPr>
            <a:r>
              <a:rPr sz="1941" spc="-4" dirty="0">
                <a:latin typeface="Courier New"/>
                <a:cs typeface="Courier New"/>
              </a:rPr>
              <a:t>NVL(job_id,'No</a:t>
            </a:r>
            <a:r>
              <a:rPr sz="1941" spc="-31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Job</a:t>
            </a:r>
            <a:r>
              <a:rPr sz="1941" spc="-26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Yet')</a:t>
            </a:r>
            <a:endParaRPr sz="194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64" y="177354"/>
            <a:ext cx="809270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528" y="1177396"/>
            <a:ext cx="8568952" cy="325971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727861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After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completing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should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able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following:</a:t>
            </a:r>
            <a:endParaRPr sz="2118" dirty="0">
              <a:latin typeface="Arial MT"/>
              <a:cs typeface="Arial MT"/>
            </a:endParaRPr>
          </a:p>
          <a:p>
            <a:pPr marL="568729" marR="4483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Describe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various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types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conversion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are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available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 </a:t>
            </a:r>
            <a:r>
              <a:rPr sz="2118" spc="9" dirty="0">
                <a:latin typeface="Arial MT"/>
                <a:cs typeface="Arial MT"/>
              </a:rPr>
              <a:t>SQL</a:t>
            </a:r>
            <a:endParaRPr lang="en-US" sz="2118" spc="9" dirty="0">
              <a:latin typeface="Arial MT"/>
              <a:cs typeface="Arial MT"/>
            </a:endParaRPr>
          </a:p>
          <a:p>
            <a:pPr marL="568729" marR="4483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569289" marR="64437" indent="-447699">
              <a:lnSpc>
                <a:spcPct val="106900"/>
              </a:lnSpc>
              <a:spcBef>
                <a:spcPts val="194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TO_CHAR</a:t>
            </a:r>
            <a:r>
              <a:rPr sz="2118" spc="9" dirty="0">
                <a:latin typeface="Arial MT"/>
                <a:cs typeface="Arial MT"/>
              </a:rPr>
              <a:t>,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TO_NUMBER</a:t>
            </a:r>
            <a:r>
              <a:rPr sz="2118" spc="9" dirty="0">
                <a:latin typeface="Arial MT"/>
                <a:cs typeface="Arial MT"/>
              </a:rPr>
              <a:t>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22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TO_DATE</a:t>
            </a:r>
            <a:r>
              <a:rPr sz="2118" spc="-666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conversion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endParaRPr lang="en-US" sz="2118" spc="4" dirty="0">
              <a:latin typeface="Arial MT"/>
              <a:cs typeface="Arial MT"/>
            </a:endParaRPr>
          </a:p>
          <a:p>
            <a:pPr marL="569289" marR="64437" indent="-447699">
              <a:lnSpc>
                <a:spcPct val="106900"/>
              </a:lnSpc>
              <a:spcBef>
                <a:spcPts val="194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569289" indent="-447699">
              <a:spcBef>
                <a:spcPts val="379"/>
              </a:spcBef>
              <a:buClr>
                <a:srgbClr val="FF0000"/>
              </a:buClr>
              <a:buChar char="•"/>
              <a:tabLst>
                <a:tab pos="568729" algn="l"/>
                <a:tab pos="569850" algn="l"/>
              </a:tabLst>
            </a:pPr>
            <a:r>
              <a:rPr sz="2118" spc="4" dirty="0">
                <a:latin typeface="Arial MT"/>
                <a:cs typeface="Arial MT"/>
              </a:rPr>
              <a:t>Apply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conditional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expressions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22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SELECT</a:t>
            </a:r>
            <a:r>
              <a:rPr sz="2118" spc="-666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statement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5420" y="1608379"/>
            <a:ext cx="7177368" cy="866774"/>
            <a:chOff x="737743" y="1822830"/>
            <a:chExt cx="8134350" cy="982344"/>
          </a:xfrm>
        </p:grpSpPr>
        <p:sp>
          <p:nvSpPr>
            <p:cNvPr id="3" name="object 3"/>
            <p:cNvSpPr/>
            <p:nvPr/>
          </p:nvSpPr>
          <p:spPr>
            <a:xfrm>
              <a:off x="753618" y="1838705"/>
              <a:ext cx="8102600" cy="950594"/>
            </a:xfrm>
            <a:custGeom>
              <a:avLst/>
              <a:gdLst/>
              <a:ahLst/>
              <a:cxnLst/>
              <a:rect l="l" t="t" r="r" b="b"/>
              <a:pathLst>
                <a:path w="8102600" h="950594">
                  <a:moveTo>
                    <a:pt x="8102346" y="950213"/>
                  </a:moveTo>
                  <a:lnTo>
                    <a:pt x="8102346" y="0"/>
                  </a:lnTo>
                  <a:lnTo>
                    <a:pt x="0" y="0"/>
                  </a:lnTo>
                  <a:lnTo>
                    <a:pt x="0" y="950214"/>
                  </a:lnTo>
                  <a:lnTo>
                    <a:pt x="8102346" y="95021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753618" y="1838705"/>
              <a:ext cx="8102600" cy="950594"/>
            </a:xfrm>
            <a:custGeom>
              <a:avLst/>
              <a:gdLst/>
              <a:ahLst/>
              <a:cxnLst/>
              <a:rect l="l" t="t" r="r" b="b"/>
              <a:pathLst>
                <a:path w="8102600" h="950594">
                  <a:moveTo>
                    <a:pt x="8102346" y="950213"/>
                  </a:moveTo>
                  <a:lnTo>
                    <a:pt x="8102346" y="0"/>
                  </a:lnTo>
                  <a:lnTo>
                    <a:pt x="0" y="0"/>
                  </a:lnTo>
                  <a:lnTo>
                    <a:pt x="0" y="950214"/>
                  </a:lnTo>
                  <a:lnTo>
                    <a:pt x="8102346" y="950213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1764" y="1652867"/>
            <a:ext cx="2987488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SELECT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last_name,</a:t>
            </a:r>
            <a:r>
              <a:rPr sz="1544" b="1" spc="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salary,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2257" y="1679874"/>
            <a:ext cx="2798669" cy="222882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53791">
              <a:lnSpc>
                <a:spcPts val="1733"/>
              </a:lnSpc>
            </a:pPr>
            <a:r>
              <a:rPr sz="1544" b="1" dirty="0">
                <a:latin typeface="Courier New"/>
                <a:cs typeface="Courier New"/>
              </a:rPr>
              <a:t>NVL(commission_pct,</a:t>
            </a:r>
            <a:r>
              <a:rPr sz="1544" b="1" spc="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0),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0496" y="1935704"/>
            <a:ext cx="6524625" cy="213264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8"/>
              </a:lnSpc>
            </a:pPr>
            <a:r>
              <a:rPr sz="1544" b="1" dirty="0">
                <a:latin typeface="Courier New"/>
                <a:cs typeface="Courier New"/>
              </a:rPr>
              <a:t>(salary*12)</a:t>
            </a:r>
            <a:r>
              <a:rPr sz="1544" b="1" spc="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+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spc="4" dirty="0">
                <a:latin typeface="Courier New"/>
                <a:cs typeface="Courier New"/>
              </a:rPr>
              <a:t>(salary*12*NVL(commission_pct,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0))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AN_SAL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784" y="2127557"/>
            <a:ext cx="1800784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FROM</a:t>
            </a:r>
            <a:r>
              <a:rPr sz="1544" b="1" spc="-22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employees;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56895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NVL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252706" y="1343473"/>
            <a:ext cx="6580094" cy="848285"/>
            <a:chOff x="1267333" y="1522602"/>
            <a:chExt cx="7457440" cy="961390"/>
          </a:xfrm>
        </p:grpSpPr>
        <p:sp>
          <p:nvSpPr>
            <p:cNvPr id="11" name="object 11"/>
            <p:cNvSpPr/>
            <p:nvPr/>
          </p:nvSpPr>
          <p:spPr>
            <a:xfrm>
              <a:off x="1283208" y="1888236"/>
              <a:ext cx="7425690" cy="580390"/>
            </a:xfrm>
            <a:custGeom>
              <a:avLst/>
              <a:gdLst/>
              <a:ahLst/>
              <a:cxnLst/>
              <a:rect l="l" t="t" r="r" b="b"/>
              <a:pathLst>
                <a:path w="7425690" h="580389">
                  <a:moveTo>
                    <a:pt x="6068568" y="293370"/>
                  </a:moveTo>
                  <a:lnTo>
                    <a:pt x="6068568" y="0"/>
                  </a:lnTo>
                  <a:lnTo>
                    <a:pt x="3005328" y="0"/>
                  </a:lnTo>
                  <a:lnTo>
                    <a:pt x="3005328" y="293370"/>
                  </a:lnTo>
                  <a:lnTo>
                    <a:pt x="6068568" y="293370"/>
                  </a:lnTo>
                  <a:close/>
                </a:path>
                <a:path w="7425690" h="580389">
                  <a:moveTo>
                    <a:pt x="7425690" y="579882"/>
                  </a:moveTo>
                  <a:lnTo>
                    <a:pt x="7425690" y="286512"/>
                  </a:lnTo>
                  <a:lnTo>
                    <a:pt x="0" y="286512"/>
                  </a:lnTo>
                  <a:lnTo>
                    <a:pt x="0" y="579882"/>
                  </a:lnTo>
                  <a:lnTo>
                    <a:pt x="7425690" y="579882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671816" y="1538477"/>
              <a:ext cx="542925" cy="543560"/>
            </a:xfrm>
            <a:custGeom>
              <a:avLst/>
              <a:gdLst/>
              <a:ahLst/>
              <a:cxnLst/>
              <a:rect l="l" t="t" r="r" b="b"/>
              <a:pathLst>
                <a:path w="542925" h="543560">
                  <a:moveTo>
                    <a:pt x="542544" y="271272"/>
                  </a:moveTo>
                  <a:lnTo>
                    <a:pt x="538158" y="222432"/>
                  </a:lnTo>
                  <a:lnTo>
                    <a:pt x="525518" y="176497"/>
                  </a:lnTo>
                  <a:lnTo>
                    <a:pt x="505403" y="134224"/>
                  </a:lnTo>
                  <a:lnTo>
                    <a:pt x="478590" y="96373"/>
                  </a:lnTo>
                  <a:lnTo>
                    <a:pt x="445856" y="63702"/>
                  </a:lnTo>
                  <a:lnTo>
                    <a:pt x="407980" y="36971"/>
                  </a:lnTo>
                  <a:lnTo>
                    <a:pt x="365739" y="16937"/>
                  </a:lnTo>
                  <a:lnTo>
                    <a:pt x="319910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19910" y="538919"/>
                  </a:lnTo>
                  <a:lnTo>
                    <a:pt x="365739" y="526272"/>
                  </a:lnTo>
                  <a:lnTo>
                    <a:pt x="407980" y="506137"/>
                  </a:lnTo>
                  <a:lnTo>
                    <a:pt x="445856" y="479285"/>
                  </a:lnTo>
                  <a:lnTo>
                    <a:pt x="478590" y="446488"/>
                  </a:lnTo>
                  <a:lnTo>
                    <a:pt x="505403" y="408516"/>
                  </a:lnTo>
                  <a:lnTo>
                    <a:pt x="525518" y="366142"/>
                  </a:lnTo>
                  <a:lnTo>
                    <a:pt x="538158" y="320137"/>
                  </a:lnTo>
                  <a:lnTo>
                    <a:pt x="542544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671816" y="1538477"/>
              <a:ext cx="542925" cy="543560"/>
            </a:xfrm>
            <a:custGeom>
              <a:avLst/>
              <a:gdLst/>
              <a:ahLst/>
              <a:cxnLst/>
              <a:rect l="l" t="t" r="r" b="b"/>
              <a:pathLst>
                <a:path w="542925" h="543560">
                  <a:moveTo>
                    <a:pt x="542544" y="271272"/>
                  </a:moveTo>
                  <a:lnTo>
                    <a:pt x="538158" y="222432"/>
                  </a:lnTo>
                  <a:lnTo>
                    <a:pt x="525518" y="176497"/>
                  </a:lnTo>
                  <a:lnTo>
                    <a:pt x="505403" y="134224"/>
                  </a:lnTo>
                  <a:lnTo>
                    <a:pt x="478590" y="96373"/>
                  </a:lnTo>
                  <a:lnTo>
                    <a:pt x="445856" y="63702"/>
                  </a:lnTo>
                  <a:lnTo>
                    <a:pt x="407980" y="36971"/>
                  </a:lnTo>
                  <a:lnTo>
                    <a:pt x="365739" y="16937"/>
                  </a:lnTo>
                  <a:lnTo>
                    <a:pt x="319910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19910" y="538919"/>
                  </a:lnTo>
                  <a:lnTo>
                    <a:pt x="365739" y="526272"/>
                  </a:lnTo>
                  <a:lnTo>
                    <a:pt x="407980" y="506137"/>
                  </a:lnTo>
                  <a:lnTo>
                    <a:pt x="445856" y="479285"/>
                  </a:lnTo>
                  <a:lnTo>
                    <a:pt x="478590" y="446488"/>
                  </a:lnTo>
                  <a:lnTo>
                    <a:pt x="505403" y="408516"/>
                  </a:lnTo>
                  <a:lnTo>
                    <a:pt x="525518" y="366142"/>
                  </a:lnTo>
                  <a:lnTo>
                    <a:pt x="538158" y="320137"/>
                  </a:lnTo>
                  <a:lnTo>
                    <a:pt x="542544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54784" y="4973618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6547" y="5130725"/>
            <a:ext cx="507066" cy="714375"/>
            <a:chOff x="4343019" y="5814821"/>
            <a:chExt cx="574675" cy="809625"/>
          </a:xfrm>
        </p:grpSpPr>
        <p:sp>
          <p:nvSpPr>
            <p:cNvPr id="16" name="object 16"/>
            <p:cNvSpPr/>
            <p:nvPr/>
          </p:nvSpPr>
          <p:spPr>
            <a:xfrm>
              <a:off x="4610100" y="5915405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141732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559046" y="5814821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102869"/>
                  </a:moveTo>
                  <a:lnTo>
                    <a:pt x="51816" y="0"/>
                  </a:lnTo>
                  <a:lnTo>
                    <a:pt x="0" y="102869"/>
                  </a:lnTo>
                  <a:lnTo>
                    <a:pt x="102870" y="102869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358640" y="6065519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59">
                  <a:moveTo>
                    <a:pt x="543306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6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8640" y="6065519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59">
                  <a:moveTo>
                    <a:pt x="543306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6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149887" y="5130725"/>
            <a:ext cx="517712" cy="723899"/>
            <a:chOff x="5684139" y="5814821"/>
            <a:chExt cx="586740" cy="820419"/>
          </a:xfrm>
        </p:grpSpPr>
        <p:sp>
          <p:nvSpPr>
            <p:cNvPr id="21" name="object 21"/>
            <p:cNvSpPr/>
            <p:nvPr/>
          </p:nvSpPr>
          <p:spPr>
            <a:xfrm>
              <a:off x="6033516" y="5915405"/>
              <a:ext cx="0" cy="234315"/>
            </a:xfrm>
            <a:custGeom>
              <a:avLst/>
              <a:gdLst/>
              <a:ahLst/>
              <a:cxnLst/>
              <a:rect l="l" t="t" r="r" b="b"/>
              <a:pathLst>
                <a:path h="234314">
                  <a:moveTo>
                    <a:pt x="0" y="233934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982462" y="5814821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102870"/>
                  </a:moveTo>
                  <a:lnTo>
                    <a:pt x="51816" y="0"/>
                  </a:lnTo>
                  <a:lnTo>
                    <a:pt x="0" y="102870"/>
                  </a:lnTo>
                  <a:lnTo>
                    <a:pt x="102870" y="10287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5699760" y="6065519"/>
              <a:ext cx="555625" cy="554355"/>
            </a:xfrm>
            <a:custGeom>
              <a:avLst/>
              <a:gdLst/>
              <a:ahLst/>
              <a:cxnLst/>
              <a:rect l="l" t="t" r="r" b="b"/>
              <a:pathLst>
                <a:path w="555625" h="554354">
                  <a:moveTo>
                    <a:pt x="555498" y="276606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6"/>
                  </a:lnTo>
                  <a:lnTo>
                    <a:pt x="4469" y="326456"/>
                  </a:lnTo>
                  <a:lnTo>
                    <a:pt x="17355" y="373378"/>
                  </a:lnTo>
                  <a:lnTo>
                    <a:pt x="37874" y="416588"/>
                  </a:lnTo>
                  <a:lnTo>
                    <a:pt x="65241" y="455300"/>
                  </a:lnTo>
                  <a:lnTo>
                    <a:pt x="98673" y="488732"/>
                  </a:lnTo>
                  <a:lnTo>
                    <a:pt x="137385" y="516099"/>
                  </a:lnTo>
                  <a:lnTo>
                    <a:pt x="180595" y="536618"/>
                  </a:lnTo>
                  <a:lnTo>
                    <a:pt x="227517" y="549504"/>
                  </a:lnTo>
                  <a:lnTo>
                    <a:pt x="277368" y="553974"/>
                  </a:lnTo>
                  <a:lnTo>
                    <a:pt x="327245" y="549504"/>
                  </a:lnTo>
                  <a:lnTo>
                    <a:pt x="374237" y="536618"/>
                  </a:lnTo>
                  <a:lnTo>
                    <a:pt x="417547" y="516099"/>
                  </a:lnTo>
                  <a:lnTo>
                    <a:pt x="456380" y="488732"/>
                  </a:lnTo>
                  <a:lnTo>
                    <a:pt x="489938" y="455300"/>
                  </a:lnTo>
                  <a:lnTo>
                    <a:pt x="517426" y="416588"/>
                  </a:lnTo>
                  <a:lnTo>
                    <a:pt x="538046" y="373378"/>
                  </a:lnTo>
                  <a:lnTo>
                    <a:pt x="551002" y="326456"/>
                  </a:lnTo>
                  <a:lnTo>
                    <a:pt x="555498" y="276606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5699760" y="6065519"/>
              <a:ext cx="555625" cy="554355"/>
            </a:xfrm>
            <a:custGeom>
              <a:avLst/>
              <a:gdLst/>
              <a:ahLst/>
              <a:cxnLst/>
              <a:rect l="l" t="t" r="r" b="b"/>
              <a:pathLst>
                <a:path w="555625" h="554354">
                  <a:moveTo>
                    <a:pt x="555498" y="276606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6"/>
                  </a:lnTo>
                  <a:lnTo>
                    <a:pt x="4469" y="326456"/>
                  </a:lnTo>
                  <a:lnTo>
                    <a:pt x="17355" y="373378"/>
                  </a:lnTo>
                  <a:lnTo>
                    <a:pt x="37874" y="416588"/>
                  </a:lnTo>
                  <a:lnTo>
                    <a:pt x="65241" y="455300"/>
                  </a:lnTo>
                  <a:lnTo>
                    <a:pt x="98673" y="488732"/>
                  </a:lnTo>
                  <a:lnTo>
                    <a:pt x="137385" y="516099"/>
                  </a:lnTo>
                  <a:lnTo>
                    <a:pt x="180595" y="536618"/>
                  </a:lnTo>
                  <a:lnTo>
                    <a:pt x="227517" y="549504"/>
                  </a:lnTo>
                  <a:lnTo>
                    <a:pt x="277368" y="553974"/>
                  </a:lnTo>
                  <a:lnTo>
                    <a:pt x="327245" y="549504"/>
                  </a:lnTo>
                  <a:lnTo>
                    <a:pt x="374237" y="536618"/>
                  </a:lnTo>
                  <a:lnTo>
                    <a:pt x="417547" y="516099"/>
                  </a:lnTo>
                  <a:lnTo>
                    <a:pt x="456380" y="488732"/>
                  </a:lnTo>
                  <a:lnTo>
                    <a:pt x="489938" y="455300"/>
                  </a:lnTo>
                  <a:lnTo>
                    <a:pt x="517426" y="416588"/>
                  </a:lnTo>
                  <a:lnTo>
                    <a:pt x="538046" y="373378"/>
                  </a:lnTo>
                  <a:lnTo>
                    <a:pt x="551002" y="326456"/>
                  </a:lnTo>
                  <a:lnTo>
                    <a:pt x="555498" y="276606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02910" y="1400063"/>
            <a:ext cx="533400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  <a:tabLst>
                <a:tab pos="356926" algn="l"/>
              </a:tabLst>
            </a:pPr>
            <a:r>
              <a:rPr sz="2294" b="1" u="heavy" spc="9" dirty="0"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 </a:t>
            </a:r>
            <a:r>
              <a:rPr sz="2294" b="1" u="heavy" spc="238" dirty="0"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 </a:t>
            </a:r>
            <a:r>
              <a:rPr sz="2294" b="1" dirty="0">
                <a:latin typeface="Arial"/>
                <a:cs typeface="Arial"/>
              </a:rPr>
              <a:t>	</a:t>
            </a:r>
            <a:r>
              <a:rPr sz="2294" b="1" spc="18" dirty="0"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624693" y="1692985"/>
            <a:ext cx="2001931" cy="655544"/>
            <a:chOff x="7355585" y="1918716"/>
            <a:chExt cx="2268855" cy="742950"/>
          </a:xfrm>
        </p:grpSpPr>
        <p:sp>
          <p:nvSpPr>
            <p:cNvPr id="27" name="object 27"/>
            <p:cNvSpPr/>
            <p:nvPr/>
          </p:nvSpPr>
          <p:spPr>
            <a:xfrm>
              <a:off x="7355585" y="1918716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40" h="102869">
                  <a:moveTo>
                    <a:pt x="103631" y="102870"/>
                  </a:moveTo>
                  <a:lnTo>
                    <a:pt x="103631" y="0"/>
                  </a:lnTo>
                  <a:lnTo>
                    <a:pt x="0" y="51054"/>
                  </a:lnTo>
                  <a:lnTo>
                    <a:pt x="103631" y="10287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053321" y="2092452"/>
              <a:ext cx="554990" cy="553720"/>
            </a:xfrm>
            <a:custGeom>
              <a:avLst/>
              <a:gdLst/>
              <a:ahLst/>
              <a:cxnLst/>
              <a:rect l="l" t="t" r="r" b="b"/>
              <a:pathLst>
                <a:path w="554990" h="553719">
                  <a:moveTo>
                    <a:pt x="554735" y="276605"/>
                  </a:moveTo>
                  <a:lnTo>
                    <a:pt x="550266" y="226781"/>
                  </a:lnTo>
                  <a:lnTo>
                    <a:pt x="537380" y="179929"/>
                  </a:lnTo>
                  <a:lnTo>
                    <a:pt x="516861" y="136821"/>
                  </a:lnTo>
                  <a:lnTo>
                    <a:pt x="489494" y="98229"/>
                  </a:lnTo>
                  <a:lnTo>
                    <a:pt x="456062" y="64923"/>
                  </a:lnTo>
                  <a:lnTo>
                    <a:pt x="417350" y="37676"/>
                  </a:lnTo>
                  <a:lnTo>
                    <a:pt x="374140" y="17259"/>
                  </a:lnTo>
                  <a:lnTo>
                    <a:pt x="327218" y="4443"/>
                  </a:lnTo>
                  <a:lnTo>
                    <a:pt x="277367" y="0"/>
                  </a:lnTo>
                  <a:lnTo>
                    <a:pt x="227316" y="4443"/>
                  </a:lnTo>
                  <a:lnTo>
                    <a:pt x="180287" y="17259"/>
                  </a:lnTo>
                  <a:lnTo>
                    <a:pt x="137047" y="37676"/>
                  </a:lnTo>
                  <a:lnTo>
                    <a:pt x="98359" y="64923"/>
                  </a:lnTo>
                  <a:lnTo>
                    <a:pt x="64990" y="98229"/>
                  </a:lnTo>
                  <a:lnTo>
                    <a:pt x="37704" y="136821"/>
                  </a:lnTo>
                  <a:lnTo>
                    <a:pt x="17267" y="179929"/>
                  </a:lnTo>
                  <a:lnTo>
                    <a:pt x="4444" y="226781"/>
                  </a:lnTo>
                  <a:lnTo>
                    <a:pt x="0" y="276605"/>
                  </a:lnTo>
                  <a:lnTo>
                    <a:pt x="4444" y="326230"/>
                  </a:lnTo>
                  <a:lnTo>
                    <a:pt x="17267" y="372975"/>
                  </a:lnTo>
                  <a:lnTo>
                    <a:pt x="37704" y="416051"/>
                  </a:lnTo>
                  <a:lnTo>
                    <a:pt x="64990" y="454669"/>
                  </a:lnTo>
                  <a:lnTo>
                    <a:pt x="98359" y="488037"/>
                  </a:lnTo>
                  <a:lnTo>
                    <a:pt x="137047" y="515365"/>
                  </a:lnTo>
                  <a:lnTo>
                    <a:pt x="180287" y="535864"/>
                  </a:lnTo>
                  <a:lnTo>
                    <a:pt x="227316" y="548743"/>
                  </a:lnTo>
                  <a:lnTo>
                    <a:pt x="277367" y="553211"/>
                  </a:lnTo>
                  <a:lnTo>
                    <a:pt x="327218" y="548743"/>
                  </a:lnTo>
                  <a:lnTo>
                    <a:pt x="374140" y="535864"/>
                  </a:lnTo>
                  <a:lnTo>
                    <a:pt x="417350" y="515365"/>
                  </a:lnTo>
                  <a:lnTo>
                    <a:pt x="456062" y="488037"/>
                  </a:lnTo>
                  <a:lnTo>
                    <a:pt x="489494" y="454669"/>
                  </a:lnTo>
                  <a:lnTo>
                    <a:pt x="516861" y="416051"/>
                  </a:lnTo>
                  <a:lnTo>
                    <a:pt x="537380" y="372975"/>
                  </a:lnTo>
                  <a:lnTo>
                    <a:pt x="550266" y="326230"/>
                  </a:lnTo>
                  <a:lnTo>
                    <a:pt x="554735" y="276605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9053321" y="2092452"/>
              <a:ext cx="554990" cy="553720"/>
            </a:xfrm>
            <a:custGeom>
              <a:avLst/>
              <a:gdLst/>
              <a:ahLst/>
              <a:cxnLst/>
              <a:rect l="l" t="t" r="r" b="b"/>
              <a:pathLst>
                <a:path w="554990" h="553719">
                  <a:moveTo>
                    <a:pt x="554735" y="276605"/>
                  </a:moveTo>
                  <a:lnTo>
                    <a:pt x="550266" y="226781"/>
                  </a:lnTo>
                  <a:lnTo>
                    <a:pt x="537380" y="179929"/>
                  </a:lnTo>
                  <a:lnTo>
                    <a:pt x="516861" y="136821"/>
                  </a:lnTo>
                  <a:lnTo>
                    <a:pt x="489494" y="98229"/>
                  </a:lnTo>
                  <a:lnTo>
                    <a:pt x="456062" y="64923"/>
                  </a:lnTo>
                  <a:lnTo>
                    <a:pt x="417350" y="37676"/>
                  </a:lnTo>
                  <a:lnTo>
                    <a:pt x="374140" y="17259"/>
                  </a:lnTo>
                  <a:lnTo>
                    <a:pt x="327218" y="4443"/>
                  </a:lnTo>
                  <a:lnTo>
                    <a:pt x="277367" y="0"/>
                  </a:lnTo>
                  <a:lnTo>
                    <a:pt x="227316" y="4443"/>
                  </a:lnTo>
                  <a:lnTo>
                    <a:pt x="180287" y="17259"/>
                  </a:lnTo>
                  <a:lnTo>
                    <a:pt x="137047" y="37676"/>
                  </a:lnTo>
                  <a:lnTo>
                    <a:pt x="98359" y="64923"/>
                  </a:lnTo>
                  <a:lnTo>
                    <a:pt x="64990" y="98229"/>
                  </a:lnTo>
                  <a:lnTo>
                    <a:pt x="37704" y="136821"/>
                  </a:lnTo>
                  <a:lnTo>
                    <a:pt x="17267" y="179929"/>
                  </a:lnTo>
                  <a:lnTo>
                    <a:pt x="4444" y="226781"/>
                  </a:lnTo>
                  <a:lnTo>
                    <a:pt x="0" y="276605"/>
                  </a:lnTo>
                  <a:lnTo>
                    <a:pt x="4444" y="326230"/>
                  </a:lnTo>
                  <a:lnTo>
                    <a:pt x="17267" y="372975"/>
                  </a:lnTo>
                  <a:lnTo>
                    <a:pt x="37704" y="416051"/>
                  </a:lnTo>
                  <a:lnTo>
                    <a:pt x="64990" y="454669"/>
                  </a:lnTo>
                  <a:lnTo>
                    <a:pt x="98359" y="488037"/>
                  </a:lnTo>
                  <a:lnTo>
                    <a:pt x="137047" y="515365"/>
                  </a:lnTo>
                  <a:lnTo>
                    <a:pt x="180287" y="535864"/>
                  </a:lnTo>
                  <a:lnTo>
                    <a:pt x="227316" y="548743"/>
                  </a:lnTo>
                  <a:lnTo>
                    <a:pt x="277367" y="553211"/>
                  </a:lnTo>
                  <a:lnTo>
                    <a:pt x="327218" y="548743"/>
                  </a:lnTo>
                  <a:lnTo>
                    <a:pt x="374140" y="535864"/>
                  </a:lnTo>
                  <a:lnTo>
                    <a:pt x="417350" y="515365"/>
                  </a:lnTo>
                  <a:lnTo>
                    <a:pt x="456062" y="488037"/>
                  </a:lnTo>
                  <a:lnTo>
                    <a:pt x="489494" y="454669"/>
                  </a:lnTo>
                  <a:lnTo>
                    <a:pt x="516861" y="416051"/>
                  </a:lnTo>
                  <a:lnTo>
                    <a:pt x="537380" y="372975"/>
                  </a:lnTo>
                  <a:lnTo>
                    <a:pt x="550266" y="326230"/>
                  </a:lnTo>
                  <a:lnTo>
                    <a:pt x="554735" y="276605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126453" y="5394510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14502" y="5399219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72855" y="1893570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838963" y="2052020"/>
            <a:ext cx="284069" cy="90768"/>
            <a:chOff x="8731757" y="2325623"/>
            <a:chExt cx="321945" cy="102870"/>
          </a:xfrm>
        </p:grpSpPr>
        <p:sp>
          <p:nvSpPr>
            <p:cNvPr id="34" name="object 34"/>
            <p:cNvSpPr/>
            <p:nvPr/>
          </p:nvSpPr>
          <p:spPr>
            <a:xfrm>
              <a:off x="8833103" y="2376677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5">
                  <a:moveTo>
                    <a:pt x="0" y="0"/>
                  </a:moveTo>
                  <a:lnTo>
                    <a:pt x="220218" y="0"/>
                  </a:lnTo>
                </a:path>
              </a:pathLst>
            </a:custGeom>
            <a:ln w="3124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731757" y="2325623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40" h="102869">
                  <a:moveTo>
                    <a:pt x="103631" y="102870"/>
                  </a:moveTo>
                  <a:lnTo>
                    <a:pt x="103631" y="0"/>
                  </a:lnTo>
                  <a:lnTo>
                    <a:pt x="0" y="51054"/>
                  </a:lnTo>
                  <a:lnTo>
                    <a:pt x="103631" y="10287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861285" y="2676638"/>
            <a:ext cx="4872878" cy="2465854"/>
            <a:chOff x="823722" y="3033522"/>
            <a:chExt cx="5522595" cy="2794635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" y="3047238"/>
              <a:ext cx="5494782" cy="276682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30580" y="3040380"/>
              <a:ext cx="5508625" cy="2780665"/>
            </a:xfrm>
            <a:custGeom>
              <a:avLst/>
              <a:gdLst/>
              <a:ahLst/>
              <a:cxnLst/>
              <a:rect l="l" t="t" r="r" b="b"/>
              <a:pathLst>
                <a:path w="5508625" h="2780665">
                  <a:moveTo>
                    <a:pt x="5508498" y="2780537"/>
                  </a:moveTo>
                  <a:lnTo>
                    <a:pt x="5508498" y="0"/>
                  </a:lnTo>
                  <a:lnTo>
                    <a:pt x="0" y="0"/>
                  </a:lnTo>
                  <a:lnTo>
                    <a:pt x="0" y="2780538"/>
                  </a:lnTo>
                  <a:lnTo>
                    <a:pt x="5508498" y="2780537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164" y="1923042"/>
            <a:ext cx="7176807" cy="1004047"/>
            <a:chOff x="926719" y="2179447"/>
            <a:chExt cx="8133715" cy="1137920"/>
          </a:xfrm>
        </p:grpSpPr>
        <p:sp>
          <p:nvSpPr>
            <p:cNvPr id="3" name="object 3"/>
            <p:cNvSpPr/>
            <p:nvPr/>
          </p:nvSpPr>
          <p:spPr>
            <a:xfrm>
              <a:off x="942594" y="2195322"/>
              <a:ext cx="8101965" cy="1106170"/>
            </a:xfrm>
            <a:custGeom>
              <a:avLst/>
              <a:gdLst/>
              <a:ahLst/>
              <a:cxnLst/>
              <a:rect l="l" t="t" r="r" b="b"/>
              <a:pathLst>
                <a:path w="8101965" h="1106170">
                  <a:moveTo>
                    <a:pt x="8101583" y="1105662"/>
                  </a:moveTo>
                  <a:lnTo>
                    <a:pt x="8101583" y="0"/>
                  </a:lnTo>
                  <a:lnTo>
                    <a:pt x="0" y="0"/>
                  </a:lnTo>
                  <a:lnTo>
                    <a:pt x="0" y="1105662"/>
                  </a:lnTo>
                  <a:lnTo>
                    <a:pt x="8101583" y="110566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42594" y="2195322"/>
              <a:ext cx="8101965" cy="1106170"/>
            </a:xfrm>
            <a:custGeom>
              <a:avLst/>
              <a:gdLst/>
              <a:ahLst/>
              <a:cxnLst/>
              <a:rect l="l" t="t" r="r" b="b"/>
              <a:pathLst>
                <a:path w="8101965" h="1106170">
                  <a:moveTo>
                    <a:pt x="8101583" y="1105662"/>
                  </a:moveTo>
                  <a:lnTo>
                    <a:pt x="8101583" y="0"/>
                  </a:lnTo>
                  <a:lnTo>
                    <a:pt x="0" y="0"/>
                  </a:lnTo>
                  <a:lnTo>
                    <a:pt x="0" y="1105662"/>
                  </a:lnTo>
                  <a:lnTo>
                    <a:pt x="8101583" y="110566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57835" y="1918446"/>
            <a:ext cx="3106271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2263709" algn="l"/>
              </a:tabLst>
            </a:pPr>
            <a:r>
              <a:rPr sz="1544" b="1" dirty="0">
                <a:latin typeface="Courier New"/>
                <a:cs typeface="Courier New"/>
              </a:rPr>
              <a:t>SELECT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last_name,	</a:t>
            </a:r>
            <a:r>
              <a:rPr sz="1544" b="1" spc="4" dirty="0">
                <a:latin typeface="Courier New"/>
                <a:cs typeface="Courier New"/>
              </a:rPr>
              <a:t>s</a:t>
            </a:r>
            <a:r>
              <a:rPr sz="1544" b="1" dirty="0">
                <a:latin typeface="Courier New"/>
                <a:cs typeface="Courier New"/>
              </a:rPr>
              <a:t>alary,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5824" y="1977390"/>
            <a:ext cx="1823196" cy="203645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740">
              <a:lnSpc>
                <a:spcPts val="1482"/>
              </a:lnSpc>
            </a:pPr>
            <a:r>
              <a:rPr sz="1544" b="1" dirty="0">
                <a:latin typeface="Courier New"/>
                <a:cs typeface="Courier New"/>
              </a:rPr>
              <a:t>commission_pct,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626" y="2177750"/>
            <a:ext cx="3784787" cy="468462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989">
              <a:lnSpc>
                <a:spcPts val="1774"/>
              </a:lnSpc>
            </a:pPr>
            <a:r>
              <a:rPr sz="1544" b="1" dirty="0">
                <a:latin typeface="Courier New"/>
                <a:cs typeface="Courier New"/>
              </a:rPr>
              <a:t>NVL2(commission_pct,</a:t>
            </a:r>
            <a:endParaRPr sz="1544">
              <a:latin typeface="Courier New"/>
              <a:cs typeface="Courier New"/>
            </a:endParaRPr>
          </a:p>
          <a:p>
            <a:pPr marL="643812">
              <a:spcBef>
                <a:spcPts val="13"/>
              </a:spcBef>
            </a:pPr>
            <a:r>
              <a:rPr sz="1544" b="1" dirty="0">
                <a:latin typeface="Courier New"/>
                <a:cs typeface="Courier New"/>
              </a:rPr>
              <a:t>'SAL+COMM',</a:t>
            </a:r>
            <a:r>
              <a:rPr sz="1544" b="1" spc="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'SAL')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income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7836" y="2629811"/>
            <a:ext cx="496981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FROM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7459" y="2629811"/>
            <a:ext cx="5004547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employees</a:t>
            </a:r>
            <a:r>
              <a:rPr sz="1544" b="1" spc="18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WHERE</a:t>
            </a:r>
            <a:r>
              <a:rPr sz="1544" b="1" spc="31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department_id</a:t>
            </a:r>
            <a:r>
              <a:rPr sz="1544" b="1" spc="22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IN</a:t>
            </a:r>
            <a:r>
              <a:rPr sz="1544" b="1" spc="18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(50,</a:t>
            </a:r>
            <a:r>
              <a:rPr sz="1544" b="1" spc="22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80);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9552" y="177354"/>
            <a:ext cx="820891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NVL2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3772012" y="5130724"/>
            <a:ext cx="1244413" cy="862853"/>
            <a:chOff x="4122546" y="5814821"/>
            <a:chExt cx="1410335" cy="977900"/>
          </a:xfrm>
        </p:grpSpPr>
        <p:sp>
          <p:nvSpPr>
            <p:cNvPr id="12" name="object 12"/>
            <p:cNvSpPr/>
            <p:nvPr/>
          </p:nvSpPr>
          <p:spPr>
            <a:xfrm>
              <a:off x="4389881" y="5915405"/>
              <a:ext cx="1905" cy="387985"/>
            </a:xfrm>
            <a:custGeom>
              <a:avLst/>
              <a:gdLst/>
              <a:ahLst/>
              <a:cxnLst/>
              <a:rect l="l" t="t" r="r" b="b"/>
              <a:pathLst>
                <a:path w="1904" h="387985">
                  <a:moveTo>
                    <a:pt x="0" y="387858"/>
                  </a:moveTo>
                  <a:lnTo>
                    <a:pt x="1523" y="0"/>
                  </a:lnTo>
                </a:path>
              </a:pathLst>
            </a:custGeom>
            <a:ln w="31241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4340351" y="5814821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102869"/>
                  </a:moveTo>
                  <a:lnTo>
                    <a:pt x="51054" y="0"/>
                  </a:lnTo>
                  <a:lnTo>
                    <a:pt x="0" y="102869"/>
                  </a:lnTo>
                  <a:lnTo>
                    <a:pt x="102870" y="102869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8421" y="6233159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59">
                  <a:moveTo>
                    <a:pt x="543306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6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138421" y="6233159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59">
                  <a:moveTo>
                    <a:pt x="543306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6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5479541" y="5915405"/>
              <a:ext cx="1905" cy="473709"/>
            </a:xfrm>
            <a:custGeom>
              <a:avLst/>
              <a:gdLst/>
              <a:ahLst/>
              <a:cxnLst/>
              <a:rect l="l" t="t" r="r" b="b"/>
              <a:pathLst>
                <a:path w="1904" h="473710">
                  <a:moveTo>
                    <a:pt x="0" y="473201"/>
                  </a:moveTo>
                  <a:lnTo>
                    <a:pt x="1523" y="0"/>
                  </a:lnTo>
                </a:path>
              </a:pathLst>
            </a:custGeom>
            <a:ln w="3124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5430011" y="5814821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102869"/>
                  </a:moveTo>
                  <a:lnTo>
                    <a:pt x="51054" y="0"/>
                  </a:lnTo>
                  <a:lnTo>
                    <a:pt x="0" y="102869"/>
                  </a:lnTo>
                  <a:lnTo>
                    <a:pt x="102870" y="102869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649781" y="2018403"/>
            <a:ext cx="1011891" cy="655544"/>
            <a:chOff x="6250685" y="2287523"/>
            <a:chExt cx="1146810" cy="742950"/>
          </a:xfrm>
        </p:grpSpPr>
        <p:sp>
          <p:nvSpPr>
            <p:cNvPr id="19" name="object 19"/>
            <p:cNvSpPr/>
            <p:nvPr/>
          </p:nvSpPr>
          <p:spPr>
            <a:xfrm>
              <a:off x="6726935" y="2338577"/>
              <a:ext cx="582930" cy="0"/>
            </a:xfrm>
            <a:custGeom>
              <a:avLst/>
              <a:gdLst/>
              <a:ahLst/>
              <a:cxnLst/>
              <a:rect l="l" t="t" r="r" b="b"/>
              <a:pathLst>
                <a:path w="582929">
                  <a:moveTo>
                    <a:pt x="0" y="0"/>
                  </a:moveTo>
                  <a:lnTo>
                    <a:pt x="582930" y="0"/>
                  </a:lnTo>
                </a:path>
              </a:pathLst>
            </a:custGeom>
            <a:ln w="3124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6625589" y="2287523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40" h="102869">
                  <a:moveTo>
                    <a:pt x="103631" y="102870"/>
                  </a:moveTo>
                  <a:lnTo>
                    <a:pt x="103631" y="0"/>
                  </a:lnTo>
                  <a:lnTo>
                    <a:pt x="0" y="51054"/>
                  </a:lnTo>
                  <a:lnTo>
                    <a:pt x="103631" y="10287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6351269" y="2764535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>
                  <a:moveTo>
                    <a:pt x="0" y="0"/>
                  </a:moveTo>
                  <a:lnTo>
                    <a:pt x="628650" y="0"/>
                  </a:lnTo>
                </a:path>
              </a:pathLst>
            </a:custGeom>
            <a:ln w="3124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6250685" y="2713481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102870" y="102870"/>
                  </a:moveTo>
                  <a:lnTo>
                    <a:pt x="102870" y="0"/>
                  </a:lnTo>
                  <a:lnTo>
                    <a:pt x="0" y="51816"/>
                  </a:lnTo>
                  <a:lnTo>
                    <a:pt x="102870" y="10287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6825995" y="2460497"/>
              <a:ext cx="555625" cy="554355"/>
            </a:xfrm>
            <a:custGeom>
              <a:avLst/>
              <a:gdLst/>
              <a:ahLst/>
              <a:cxnLst/>
              <a:rect l="l" t="t" r="r" b="b"/>
              <a:pathLst>
                <a:path w="555625" h="554355">
                  <a:moveTo>
                    <a:pt x="555498" y="276605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5"/>
                  </a:lnTo>
                  <a:lnTo>
                    <a:pt x="4469" y="326456"/>
                  </a:lnTo>
                  <a:lnTo>
                    <a:pt x="17355" y="373378"/>
                  </a:lnTo>
                  <a:lnTo>
                    <a:pt x="37874" y="416588"/>
                  </a:lnTo>
                  <a:lnTo>
                    <a:pt x="65241" y="455300"/>
                  </a:lnTo>
                  <a:lnTo>
                    <a:pt x="98673" y="488732"/>
                  </a:lnTo>
                  <a:lnTo>
                    <a:pt x="137385" y="516099"/>
                  </a:lnTo>
                  <a:lnTo>
                    <a:pt x="180595" y="536618"/>
                  </a:lnTo>
                  <a:lnTo>
                    <a:pt x="227517" y="549504"/>
                  </a:lnTo>
                  <a:lnTo>
                    <a:pt x="277368" y="553973"/>
                  </a:lnTo>
                  <a:lnTo>
                    <a:pt x="327245" y="549504"/>
                  </a:lnTo>
                  <a:lnTo>
                    <a:pt x="374237" y="536618"/>
                  </a:lnTo>
                  <a:lnTo>
                    <a:pt x="417547" y="516099"/>
                  </a:lnTo>
                  <a:lnTo>
                    <a:pt x="456380" y="488732"/>
                  </a:lnTo>
                  <a:lnTo>
                    <a:pt x="489938" y="455300"/>
                  </a:lnTo>
                  <a:lnTo>
                    <a:pt x="517426" y="416588"/>
                  </a:lnTo>
                  <a:lnTo>
                    <a:pt x="538046" y="373378"/>
                  </a:lnTo>
                  <a:lnTo>
                    <a:pt x="551002" y="326456"/>
                  </a:lnTo>
                  <a:lnTo>
                    <a:pt x="555498" y="276605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6825995" y="2460497"/>
              <a:ext cx="555625" cy="554355"/>
            </a:xfrm>
            <a:custGeom>
              <a:avLst/>
              <a:gdLst/>
              <a:ahLst/>
              <a:cxnLst/>
              <a:rect l="l" t="t" r="r" b="b"/>
              <a:pathLst>
                <a:path w="555625" h="554355">
                  <a:moveTo>
                    <a:pt x="555498" y="276605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5"/>
                  </a:lnTo>
                  <a:lnTo>
                    <a:pt x="4469" y="326456"/>
                  </a:lnTo>
                  <a:lnTo>
                    <a:pt x="17355" y="373378"/>
                  </a:lnTo>
                  <a:lnTo>
                    <a:pt x="37874" y="416588"/>
                  </a:lnTo>
                  <a:lnTo>
                    <a:pt x="65241" y="455300"/>
                  </a:lnTo>
                  <a:lnTo>
                    <a:pt x="98673" y="488732"/>
                  </a:lnTo>
                  <a:lnTo>
                    <a:pt x="137385" y="516099"/>
                  </a:lnTo>
                  <a:lnTo>
                    <a:pt x="180595" y="536618"/>
                  </a:lnTo>
                  <a:lnTo>
                    <a:pt x="227517" y="549504"/>
                  </a:lnTo>
                  <a:lnTo>
                    <a:pt x="277368" y="553973"/>
                  </a:lnTo>
                  <a:lnTo>
                    <a:pt x="327245" y="549504"/>
                  </a:lnTo>
                  <a:lnTo>
                    <a:pt x="374237" y="536618"/>
                  </a:lnTo>
                  <a:lnTo>
                    <a:pt x="417547" y="516099"/>
                  </a:lnTo>
                  <a:lnTo>
                    <a:pt x="456380" y="488732"/>
                  </a:lnTo>
                  <a:lnTo>
                    <a:pt x="489938" y="455300"/>
                  </a:lnTo>
                  <a:lnTo>
                    <a:pt x="517426" y="416588"/>
                  </a:lnTo>
                  <a:lnTo>
                    <a:pt x="538046" y="373378"/>
                  </a:lnTo>
                  <a:lnTo>
                    <a:pt x="551002" y="326456"/>
                  </a:lnTo>
                  <a:lnTo>
                    <a:pt x="555498" y="276605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32143" y="5542428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33477" y="5411882"/>
            <a:ext cx="518272" cy="517151"/>
            <a:chOff x="5212207" y="6133465"/>
            <a:chExt cx="587375" cy="586105"/>
          </a:xfrm>
        </p:grpSpPr>
        <p:sp>
          <p:nvSpPr>
            <p:cNvPr id="27" name="object 27"/>
            <p:cNvSpPr/>
            <p:nvPr/>
          </p:nvSpPr>
          <p:spPr>
            <a:xfrm>
              <a:off x="5228082" y="6149340"/>
              <a:ext cx="555625" cy="554355"/>
            </a:xfrm>
            <a:custGeom>
              <a:avLst/>
              <a:gdLst/>
              <a:ahLst/>
              <a:cxnLst/>
              <a:rect l="l" t="t" r="r" b="b"/>
              <a:pathLst>
                <a:path w="555625" h="554354">
                  <a:moveTo>
                    <a:pt x="555498" y="276605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5"/>
                  </a:lnTo>
                  <a:lnTo>
                    <a:pt x="4469" y="326456"/>
                  </a:lnTo>
                  <a:lnTo>
                    <a:pt x="17355" y="373378"/>
                  </a:lnTo>
                  <a:lnTo>
                    <a:pt x="37874" y="416588"/>
                  </a:lnTo>
                  <a:lnTo>
                    <a:pt x="65241" y="455300"/>
                  </a:lnTo>
                  <a:lnTo>
                    <a:pt x="98673" y="488732"/>
                  </a:lnTo>
                  <a:lnTo>
                    <a:pt x="137385" y="516099"/>
                  </a:lnTo>
                  <a:lnTo>
                    <a:pt x="180595" y="536618"/>
                  </a:lnTo>
                  <a:lnTo>
                    <a:pt x="227517" y="549504"/>
                  </a:lnTo>
                  <a:lnTo>
                    <a:pt x="277368" y="553973"/>
                  </a:lnTo>
                  <a:lnTo>
                    <a:pt x="327245" y="549504"/>
                  </a:lnTo>
                  <a:lnTo>
                    <a:pt x="374237" y="536618"/>
                  </a:lnTo>
                  <a:lnTo>
                    <a:pt x="417547" y="516099"/>
                  </a:lnTo>
                  <a:lnTo>
                    <a:pt x="456380" y="488732"/>
                  </a:lnTo>
                  <a:lnTo>
                    <a:pt x="489938" y="455300"/>
                  </a:lnTo>
                  <a:lnTo>
                    <a:pt x="517426" y="416588"/>
                  </a:lnTo>
                  <a:lnTo>
                    <a:pt x="538046" y="373378"/>
                  </a:lnTo>
                  <a:lnTo>
                    <a:pt x="551002" y="326456"/>
                  </a:lnTo>
                  <a:lnTo>
                    <a:pt x="555498" y="276605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5228082" y="6149340"/>
              <a:ext cx="555625" cy="554355"/>
            </a:xfrm>
            <a:custGeom>
              <a:avLst/>
              <a:gdLst/>
              <a:ahLst/>
              <a:cxnLst/>
              <a:rect l="l" t="t" r="r" b="b"/>
              <a:pathLst>
                <a:path w="555625" h="554354">
                  <a:moveTo>
                    <a:pt x="555498" y="276605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5"/>
                  </a:lnTo>
                  <a:lnTo>
                    <a:pt x="4469" y="326456"/>
                  </a:lnTo>
                  <a:lnTo>
                    <a:pt x="17355" y="373378"/>
                  </a:lnTo>
                  <a:lnTo>
                    <a:pt x="37874" y="416588"/>
                  </a:lnTo>
                  <a:lnTo>
                    <a:pt x="65241" y="455300"/>
                  </a:lnTo>
                  <a:lnTo>
                    <a:pt x="98673" y="488732"/>
                  </a:lnTo>
                  <a:lnTo>
                    <a:pt x="137385" y="516099"/>
                  </a:lnTo>
                  <a:lnTo>
                    <a:pt x="180595" y="536618"/>
                  </a:lnTo>
                  <a:lnTo>
                    <a:pt x="227517" y="549504"/>
                  </a:lnTo>
                  <a:lnTo>
                    <a:pt x="277368" y="553973"/>
                  </a:lnTo>
                  <a:lnTo>
                    <a:pt x="327245" y="549504"/>
                  </a:lnTo>
                  <a:lnTo>
                    <a:pt x="374237" y="536618"/>
                  </a:lnTo>
                  <a:lnTo>
                    <a:pt x="417547" y="516099"/>
                  </a:lnTo>
                  <a:lnTo>
                    <a:pt x="456380" y="488732"/>
                  </a:lnTo>
                  <a:lnTo>
                    <a:pt x="489938" y="455300"/>
                  </a:lnTo>
                  <a:lnTo>
                    <a:pt x="517426" y="416588"/>
                  </a:lnTo>
                  <a:lnTo>
                    <a:pt x="538046" y="373378"/>
                  </a:lnTo>
                  <a:lnTo>
                    <a:pt x="551002" y="326456"/>
                  </a:lnTo>
                  <a:lnTo>
                    <a:pt x="555498" y="276605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898315" y="5473176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08238" y="2218316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44348" y="1778709"/>
            <a:ext cx="507066" cy="506506"/>
            <a:chOff x="7264527" y="2015870"/>
            <a:chExt cx="574675" cy="574040"/>
          </a:xfrm>
        </p:grpSpPr>
        <p:sp>
          <p:nvSpPr>
            <p:cNvPr id="32" name="object 32"/>
            <p:cNvSpPr/>
            <p:nvPr/>
          </p:nvSpPr>
          <p:spPr>
            <a:xfrm>
              <a:off x="7280148" y="2031491"/>
              <a:ext cx="543560" cy="542925"/>
            </a:xfrm>
            <a:custGeom>
              <a:avLst/>
              <a:gdLst/>
              <a:ahLst/>
              <a:cxnLst/>
              <a:rect l="l" t="t" r="r" b="b"/>
              <a:pathLst>
                <a:path w="543559" h="542925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19910"/>
                  </a:lnTo>
                  <a:lnTo>
                    <a:pt x="16937" y="365739"/>
                  </a:lnTo>
                  <a:lnTo>
                    <a:pt x="36971" y="407980"/>
                  </a:lnTo>
                  <a:lnTo>
                    <a:pt x="63702" y="445856"/>
                  </a:lnTo>
                  <a:lnTo>
                    <a:pt x="96373" y="478590"/>
                  </a:lnTo>
                  <a:lnTo>
                    <a:pt x="134224" y="505403"/>
                  </a:lnTo>
                  <a:lnTo>
                    <a:pt x="176497" y="525518"/>
                  </a:lnTo>
                  <a:lnTo>
                    <a:pt x="222432" y="538158"/>
                  </a:lnTo>
                  <a:lnTo>
                    <a:pt x="271271" y="542544"/>
                  </a:lnTo>
                  <a:lnTo>
                    <a:pt x="320137" y="538158"/>
                  </a:lnTo>
                  <a:lnTo>
                    <a:pt x="366142" y="525518"/>
                  </a:lnTo>
                  <a:lnTo>
                    <a:pt x="408516" y="505403"/>
                  </a:lnTo>
                  <a:lnTo>
                    <a:pt x="446488" y="478590"/>
                  </a:lnTo>
                  <a:lnTo>
                    <a:pt x="479285" y="445856"/>
                  </a:lnTo>
                  <a:lnTo>
                    <a:pt x="506137" y="407980"/>
                  </a:lnTo>
                  <a:lnTo>
                    <a:pt x="526272" y="365739"/>
                  </a:lnTo>
                  <a:lnTo>
                    <a:pt x="538919" y="319910"/>
                  </a:lnTo>
                  <a:lnTo>
                    <a:pt x="543305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7280148" y="2031491"/>
              <a:ext cx="543560" cy="542925"/>
            </a:xfrm>
            <a:custGeom>
              <a:avLst/>
              <a:gdLst/>
              <a:ahLst/>
              <a:cxnLst/>
              <a:rect l="l" t="t" r="r" b="b"/>
              <a:pathLst>
                <a:path w="543559" h="542925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19910"/>
                  </a:lnTo>
                  <a:lnTo>
                    <a:pt x="16937" y="365739"/>
                  </a:lnTo>
                  <a:lnTo>
                    <a:pt x="36971" y="407980"/>
                  </a:lnTo>
                  <a:lnTo>
                    <a:pt x="63702" y="445856"/>
                  </a:lnTo>
                  <a:lnTo>
                    <a:pt x="96373" y="478590"/>
                  </a:lnTo>
                  <a:lnTo>
                    <a:pt x="134224" y="505403"/>
                  </a:lnTo>
                  <a:lnTo>
                    <a:pt x="176497" y="525518"/>
                  </a:lnTo>
                  <a:lnTo>
                    <a:pt x="222432" y="538158"/>
                  </a:lnTo>
                  <a:lnTo>
                    <a:pt x="271271" y="542544"/>
                  </a:lnTo>
                  <a:lnTo>
                    <a:pt x="320137" y="538158"/>
                  </a:lnTo>
                  <a:lnTo>
                    <a:pt x="366142" y="525518"/>
                  </a:lnTo>
                  <a:lnTo>
                    <a:pt x="408516" y="505403"/>
                  </a:lnTo>
                  <a:lnTo>
                    <a:pt x="446488" y="478590"/>
                  </a:lnTo>
                  <a:lnTo>
                    <a:pt x="479285" y="445856"/>
                  </a:lnTo>
                  <a:lnTo>
                    <a:pt x="506137" y="407980"/>
                  </a:lnTo>
                  <a:lnTo>
                    <a:pt x="526272" y="365739"/>
                  </a:lnTo>
                  <a:lnTo>
                    <a:pt x="538919" y="319910"/>
                  </a:lnTo>
                  <a:lnTo>
                    <a:pt x="543305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704255" y="1835076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09201" y="3121062"/>
            <a:ext cx="4452097" cy="2021541"/>
            <a:chOff x="991361" y="3537203"/>
            <a:chExt cx="5045710" cy="2291080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3550919"/>
              <a:ext cx="5017770" cy="226313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98219" y="3544061"/>
              <a:ext cx="5031740" cy="2277110"/>
            </a:xfrm>
            <a:custGeom>
              <a:avLst/>
              <a:gdLst/>
              <a:ahLst/>
              <a:cxnLst/>
              <a:rect l="l" t="t" r="r" b="b"/>
              <a:pathLst>
                <a:path w="5031740" h="2277110">
                  <a:moveTo>
                    <a:pt x="5031486" y="2276856"/>
                  </a:moveTo>
                  <a:lnTo>
                    <a:pt x="5031486" y="0"/>
                  </a:lnTo>
                  <a:lnTo>
                    <a:pt x="0" y="0"/>
                  </a:lnTo>
                  <a:lnTo>
                    <a:pt x="0" y="2276856"/>
                  </a:lnTo>
                  <a:lnTo>
                    <a:pt x="5031486" y="227685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0200" y="3417830"/>
            <a:ext cx="4617944" cy="2243418"/>
            <a:chOff x="991235" y="3537077"/>
            <a:chExt cx="5233670" cy="2542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8" y="3550920"/>
              <a:ext cx="5205984" cy="251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220" y="3544062"/>
              <a:ext cx="5219700" cy="2528570"/>
            </a:xfrm>
            <a:custGeom>
              <a:avLst/>
              <a:gdLst/>
              <a:ahLst/>
              <a:cxnLst/>
              <a:rect l="l" t="t" r="r" b="b"/>
              <a:pathLst>
                <a:path w="5219700" h="2528570">
                  <a:moveTo>
                    <a:pt x="5219700" y="2528316"/>
                  </a:moveTo>
                  <a:lnTo>
                    <a:pt x="5219700" y="0"/>
                  </a:lnTo>
                  <a:lnTo>
                    <a:pt x="0" y="0"/>
                  </a:lnTo>
                  <a:lnTo>
                    <a:pt x="0" y="2528316"/>
                  </a:lnTo>
                  <a:lnTo>
                    <a:pt x="5219700" y="252831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66171" y="1263463"/>
            <a:ext cx="7442947" cy="1680321"/>
            <a:chOff x="942594" y="1431925"/>
            <a:chExt cx="8435340" cy="1904364"/>
          </a:xfrm>
        </p:grpSpPr>
        <p:sp>
          <p:nvSpPr>
            <p:cNvPr id="6" name="object 6"/>
            <p:cNvSpPr/>
            <p:nvPr/>
          </p:nvSpPr>
          <p:spPr>
            <a:xfrm>
              <a:off x="942594" y="2157222"/>
              <a:ext cx="8107045" cy="1179195"/>
            </a:xfrm>
            <a:custGeom>
              <a:avLst/>
              <a:gdLst/>
              <a:ahLst/>
              <a:cxnLst/>
              <a:rect l="l" t="t" r="r" b="b"/>
              <a:pathLst>
                <a:path w="8107045" h="1179195">
                  <a:moveTo>
                    <a:pt x="8106918" y="1178814"/>
                  </a:moveTo>
                  <a:lnTo>
                    <a:pt x="8106918" y="0"/>
                  </a:lnTo>
                  <a:lnTo>
                    <a:pt x="0" y="0"/>
                  </a:lnTo>
                  <a:lnTo>
                    <a:pt x="0" y="1178814"/>
                  </a:lnTo>
                  <a:lnTo>
                    <a:pt x="8106918" y="117881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9141713" y="2914650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5">
                  <a:moveTo>
                    <a:pt x="0" y="0"/>
                  </a:moveTo>
                  <a:lnTo>
                    <a:pt x="220218" y="0"/>
                  </a:lnTo>
                </a:path>
              </a:pathLst>
            </a:custGeom>
            <a:ln w="3124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9041129" y="2863596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102870" y="102870"/>
                  </a:moveTo>
                  <a:lnTo>
                    <a:pt x="102870" y="0"/>
                  </a:lnTo>
                  <a:lnTo>
                    <a:pt x="0" y="51054"/>
                  </a:lnTo>
                  <a:lnTo>
                    <a:pt x="102870" y="10287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724650" y="1828800"/>
              <a:ext cx="1905" cy="219710"/>
            </a:xfrm>
            <a:custGeom>
              <a:avLst/>
              <a:gdLst/>
              <a:ahLst/>
              <a:cxnLst/>
              <a:rect l="l" t="t" r="r" b="b"/>
              <a:pathLst>
                <a:path w="1904" h="219710">
                  <a:moveTo>
                    <a:pt x="761" y="-15621"/>
                  </a:moveTo>
                  <a:lnTo>
                    <a:pt x="761" y="235076"/>
                  </a:lnTo>
                </a:path>
              </a:pathLst>
            </a:custGeom>
            <a:ln w="3276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675120" y="2046731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102870" y="0"/>
                  </a:moveTo>
                  <a:lnTo>
                    <a:pt x="0" y="762"/>
                  </a:lnTo>
                  <a:lnTo>
                    <a:pt x="52578" y="10287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6443472" y="1447800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59" h="543560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1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5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6443472" y="1447800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59" h="543560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1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5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90799" y="116632"/>
            <a:ext cx="822061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NULLIF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02702" y="5195496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52776" y="5352602"/>
            <a:ext cx="2158813" cy="714935"/>
            <a:chOff x="3420745" y="6066282"/>
            <a:chExt cx="2446655" cy="810260"/>
          </a:xfrm>
        </p:grpSpPr>
        <p:sp>
          <p:nvSpPr>
            <p:cNvPr id="16" name="object 16"/>
            <p:cNvSpPr/>
            <p:nvPr/>
          </p:nvSpPr>
          <p:spPr>
            <a:xfrm>
              <a:off x="3688080" y="6166866"/>
              <a:ext cx="3175" cy="415290"/>
            </a:xfrm>
            <a:custGeom>
              <a:avLst/>
              <a:gdLst/>
              <a:ahLst/>
              <a:cxnLst/>
              <a:rect l="l" t="t" r="r" b="b"/>
              <a:pathLst>
                <a:path w="3175" h="415290">
                  <a:moveTo>
                    <a:pt x="3048" y="415289"/>
                  </a:moveTo>
                  <a:lnTo>
                    <a:pt x="0" y="0"/>
                  </a:lnTo>
                </a:path>
              </a:pathLst>
            </a:custGeom>
            <a:ln w="31241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7026" y="6066282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102108"/>
                  </a:moveTo>
                  <a:lnTo>
                    <a:pt x="50292" y="0"/>
                  </a:lnTo>
                  <a:lnTo>
                    <a:pt x="0" y="102870"/>
                  </a:lnTo>
                  <a:lnTo>
                    <a:pt x="102870" y="102108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978146" y="6166866"/>
              <a:ext cx="5715" cy="354330"/>
            </a:xfrm>
            <a:custGeom>
              <a:avLst/>
              <a:gdLst/>
              <a:ahLst/>
              <a:cxnLst/>
              <a:rect l="l" t="t" r="r" b="b"/>
              <a:pathLst>
                <a:path w="5714" h="354329">
                  <a:moveTo>
                    <a:pt x="5334" y="354329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927092" y="6066282"/>
              <a:ext cx="102870" cy="104139"/>
            </a:xfrm>
            <a:custGeom>
              <a:avLst/>
              <a:gdLst/>
              <a:ahLst/>
              <a:cxnLst/>
              <a:rect l="l" t="t" r="r" b="b"/>
              <a:pathLst>
                <a:path w="102870" h="104139">
                  <a:moveTo>
                    <a:pt x="102870" y="102108"/>
                  </a:moveTo>
                  <a:lnTo>
                    <a:pt x="49530" y="0"/>
                  </a:lnTo>
                  <a:lnTo>
                    <a:pt x="0" y="103632"/>
                  </a:lnTo>
                  <a:lnTo>
                    <a:pt x="102870" y="102108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815584" y="6166866"/>
              <a:ext cx="3175" cy="438150"/>
            </a:xfrm>
            <a:custGeom>
              <a:avLst/>
              <a:gdLst/>
              <a:ahLst/>
              <a:cxnLst/>
              <a:rect l="l" t="t" r="r" b="b"/>
              <a:pathLst>
                <a:path w="3175" h="438150">
                  <a:moveTo>
                    <a:pt x="3048" y="438150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5764530" y="6066282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102108"/>
                  </a:moveTo>
                  <a:lnTo>
                    <a:pt x="50292" y="0"/>
                  </a:lnTo>
                  <a:lnTo>
                    <a:pt x="0" y="102870"/>
                  </a:lnTo>
                  <a:lnTo>
                    <a:pt x="102870" y="102108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6620" y="6316980"/>
              <a:ext cx="542925" cy="543560"/>
            </a:xfrm>
            <a:custGeom>
              <a:avLst/>
              <a:gdLst/>
              <a:ahLst/>
              <a:cxnLst/>
              <a:rect l="l" t="t" r="r" b="b"/>
              <a:pathLst>
                <a:path w="542925" h="543559">
                  <a:moveTo>
                    <a:pt x="542544" y="271272"/>
                  </a:moveTo>
                  <a:lnTo>
                    <a:pt x="538158" y="222432"/>
                  </a:lnTo>
                  <a:lnTo>
                    <a:pt x="525518" y="176497"/>
                  </a:lnTo>
                  <a:lnTo>
                    <a:pt x="505403" y="134224"/>
                  </a:lnTo>
                  <a:lnTo>
                    <a:pt x="478590" y="96373"/>
                  </a:lnTo>
                  <a:lnTo>
                    <a:pt x="445856" y="63702"/>
                  </a:lnTo>
                  <a:lnTo>
                    <a:pt x="407980" y="36971"/>
                  </a:lnTo>
                  <a:lnTo>
                    <a:pt x="365739" y="16937"/>
                  </a:lnTo>
                  <a:lnTo>
                    <a:pt x="319910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19910" y="538919"/>
                  </a:lnTo>
                  <a:lnTo>
                    <a:pt x="365739" y="526272"/>
                  </a:lnTo>
                  <a:lnTo>
                    <a:pt x="407980" y="506137"/>
                  </a:lnTo>
                  <a:lnTo>
                    <a:pt x="445856" y="479285"/>
                  </a:lnTo>
                  <a:lnTo>
                    <a:pt x="478590" y="446488"/>
                  </a:lnTo>
                  <a:lnTo>
                    <a:pt x="505403" y="408516"/>
                  </a:lnTo>
                  <a:lnTo>
                    <a:pt x="525518" y="366142"/>
                  </a:lnTo>
                  <a:lnTo>
                    <a:pt x="538158" y="320137"/>
                  </a:lnTo>
                  <a:lnTo>
                    <a:pt x="542544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36620" y="6316980"/>
              <a:ext cx="542925" cy="543560"/>
            </a:xfrm>
            <a:custGeom>
              <a:avLst/>
              <a:gdLst/>
              <a:ahLst/>
              <a:cxnLst/>
              <a:rect l="l" t="t" r="r" b="b"/>
              <a:pathLst>
                <a:path w="542925" h="543559">
                  <a:moveTo>
                    <a:pt x="542544" y="271272"/>
                  </a:moveTo>
                  <a:lnTo>
                    <a:pt x="538158" y="222432"/>
                  </a:lnTo>
                  <a:lnTo>
                    <a:pt x="525518" y="176497"/>
                  </a:lnTo>
                  <a:lnTo>
                    <a:pt x="505403" y="134224"/>
                  </a:lnTo>
                  <a:lnTo>
                    <a:pt x="478590" y="96373"/>
                  </a:lnTo>
                  <a:lnTo>
                    <a:pt x="445856" y="63702"/>
                  </a:lnTo>
                  <a:lnTo>
                    <a:pt x="407980" y="36971"/>
                  </a:lnTo>
                  <a:lnTo>
                    <a:pt x="365739" y="16937"/>
                  </a:lnTo>
                  <a:lnTo>
                    <a:pt x="319910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19910" y="538919"/>
                  </a:lnTo>
                  <a:lnTo>
                    <a:pt x="365739" y="526272"/>
                  </a:lnTo>
                  <a:lnTo>
                    <a:pt x="407980" y="506137"/>
                  </a:lnTo>
                  <a:lnTo>
                    <a:pt x="445856" y="479285"/>
                  </a:lnTo>
                  <a:lnTo>
                    <a:pt x="478590" y="446488"/>
                  </a:lnTo>
                  <a:lnTo>
                    <a:pt x="505403" y="408516"/>
                  </a:lnTo>
                  <a:lnTo>
                    <a:pt x="525518" y="366142"/>
                  </a:lnTo>
                  <a:lnTo>
                    <a:pt x="538158" y="320137"/>
                  </a:lnTo>
                  <a:lnTo>
                    <a:pt x="542544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652932" y="2252382"/>
            <a:ext cx="727262" cy="90768"/>
            <a:chOff x="7387590" y="2552700"/>
            <a:chExt cx="824230" cy="102870"/>
          </a:xfrm>
        </p:grpSpPr>
        <p:sp>
          <p:nvSpPr>
            <p:cNvPr id="25" name="object 25"/>
            <p:cNvSpPr/>
            <p:nvPr/>
          </p:nvSpPr>
          <p:spPr>
            <a:xfrm>
              <a:off x="7488174" y="2603753"/>
              <a:ext cx="723265" cy="0"/>
            </a:xfrm>
            <a:custGeom>
              <a:avLst/>
              <a:gdLst/>
              <a:ahLst/>
              <a:cxnLst/>
              <a:rect l="l" t="t" r="r" b="b"/>
              <a:pathLst>
                <a:path w="723265">
                  <a:moveTo>
                    <a:pt x="0" y="0"/>
                  </a:moveTo>
                  <a:lnTo>
                    <a:pt x="723138" y="0"/>
                  </a:lnTo>
                </a:path>
              </a:pathLst>
            </a:custGeom>
            <a:ln w="3124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387590" y="2552700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102870" y="102870"/>
                  </a:moveTo>
                  <a:lnTo>
                    <a:pt x="102870" y="0"/>
                  </a:lnTo>
                  <a:lnTo>
                    <a:pt x="0" y="51054"/>
                  </a:lnTo>
                  <a:lnTo>
                    <a:pt x="102870" y="10287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966012" y="1320053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199219" y="1949487"/>
            <a:ext cx="517712" cy="516591"/>
            <a:chOff x="8006715" y="2209419"/>
            <a:chExt cx="586740" cy="585470"/>
          </a:xfrm>
        </p:grpSpPr>
        <p:sp>
          <p:nvSpPr>
            <p:cNvPr id="29" name="object 29"/>
            <p:cNvSpPr/>
            <p:nvPr/>
          </p:nvSpPr>
          <p:spPr>
            <a:xfrm>
              <a:off x="8022336" y="2225040"/>
              <a:ext cx="555625" cy="554355"/>
            </a:xfrm>
            <a:custGeom>
              <a:avLst/>
              <a:gdLst/>
              <a:ahLst/>
              <a:cxnLst/>
              <a:rect l="l" t="t" r="r" b="b"/>
              <a:pathLst>
                <a:path w="555625" h="554355">
                  <a:moveTo>
                    <a:pt x="555498" y="276606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6"/>
                  </a:lnTo>
                  <a:lnTo>
                    <a:pt x="4469" y="326456"/>
                  </a:lnTo>
                  <a:lnTo>
                    <a:pt x="17355" y="373378"/>
                  </a:lnTo>
                  <a:lnTo>
                    <a:pt x="37874" y="416588"/>
                  </a:lnTo>
                  <a:lnTo>
                    <a:pt x="65241" y="455300"/>
                  </a:lnTo>
                  <a:lnTo>
                    <a:pt x="98673" y="488732"/>
                  </a:lnTo>
                  <a:lnTo>
                    <a:pt x="137385" y="516099"/>
                  </a:lnTo>
                  <a:lnTo>
                    <a:pt x="180595" y="536618"/>
                  </a:lnTo>
                  <a:lnTo>
                    <a:pt x="227517" y="549504"/>
                  </a:lnTo>
                  <a:lnTo>
                    <a:pt x="277368" y="553974"/>
                  </a:lnTo>
                  <a:lnTo>
                    <a:pt x="327245" y="549504"/>
                  </a:lnTo>
                  <a:lnTo>
                    <a:pt x="374237" y="536618"/>
                  </a:lnTo>
                  <a:lnTo>
                    <a:pt x="417547" y="516099"/>
                  </a:lnTo>
                  <a:lnTo>
                    <a:pt x="456380" y="488732"/>
                  </a:lnTo>
                  <a:lnTo>
                    <a:pt x="489938" y="455300"/>
                  </a:lnTo>
                  <a:lnTo>
                    <a:pt x="517426" y="416588"/>
                  </a:lnTo>
                  <a:lnTo>
                    <a:pt x="538046" y="373378"/>
                  </a:lnTo>
                  <a:lnTo>
                    <a:pt x="551002" y="326456"/>
                  </a:lnTo>
                  <a:lnTo>
                    <a:pt x="555498" y="276606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22336" y="2225040"/>
              <a:ext cx="555625" cy="554355"/>
            </a:xfrm>
            <a:custGeom>
              <a:avLst/>
              <a:gdLst/>
              <a:ahLst/>
              <a:cxnLst/>
              <a:rect l="l" t="t" r="r" b="b"/>
              <a:pathLst>
                <a:path w="555625" h="554355">
                  <a:moveTo>
                    <a:pt x="555498" y="276606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6"/>
                  </a:lnTo>
                  <a:lnTo>
                    <a:pt x="4469" y="326456"/>
                  </a:lnTo>
                  <a:lnTo>
                    <a:pt x="17355" y="373378"/>
                  </a:lnTo>
                  <a:lnTo>
                    <a:pt x="37874" y="416588"/>
                  </a:lnTo>
                  <a:lnTo>
                    <a:pt x="65241" y="455300"/>
                  </a:lnTo>
                  <a:lnTo>
                    <a:pt x="98673" y="488732"/>
                  </a:lnTo>
                  <a:lnTo>
                    <a:pt x="137385" y="516099"/>
                  </a:lnTo>
                  <a:lnTo>
                    <a:pt x="180595" y="536618"/>
                  </a:lnTo>
                  <a:lnTo>
                    <a:pt x="227517" y="549504"/>
                  </a:lnTo>
                  <a:lnTo>
                    <a:pt x="277368" y="553974"/>
                  </a:lnTo>
                  <a:lnTo>
                    <a:pt x="327245" y="549504"/>
                  </a:lnTo>
                  <a:lnTo>
                    <a:pt x="374237" y="536618"/>
                  </a:lnTo>
                  <a:lnTo>
                    <a:pt x="417547" y="516099"/>
                  </a:lnTo>
                  <a:lnTo>
                    <a:pt x="456380" y="488732"/>
                  </a:lnTo>
                  <a:lnTo>
                    <a:pt x="489938" y="455300"/>
                  </a:lnTo>
                  <a:lnTo>
                    <a:pt x="517426" y="416588"/>
                  </a:lnTo>
                  <a:lnTo>
                    <a:pt x="538046" y="373378"/>
                  </a:lnTo>
                  <a:lnTo>
                    <a:pt x="551002" y="326456"/>
                  </a:lnTo>
                  <a:lnTo>
                    <a:pt x="555498" y="276606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aphicFrame>
        <p:nvGraphicFramePr>
          <p:cNvPr id="31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12646"/>
              </p:ext>
            </p:extLst>
          </p:nvPr>
        </p:nvGraphicFramePr>
        <p:xfrm>
          <a:off x="952388" y="1883046"/>
          <a:ext cx="7153276" cy="1473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7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736">
                <a:tc rowSpan="2" gridSpan="2"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5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dirty="0">
                          <a:latin typeface="Courier New"/>
                          <a:cs typeface="Courier New"/>
                        </a:rPr>
                        <a:t>first_name,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10566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last_name,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521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860"/>
                        </a:lnSpc>
                        <a:spcBef>
                          <a:spcPts val="225"/>
                        </a:spcBef>
                      </a:pPr>
                      <a:r>
                        <a:rPr sz="1500" b="1" spc="5" dirty="0">
                          <a:latin typeface="Courier New"/>
                          <a:cs typeface="Courier New"/>
                        </a:rPr>
                        <a:t>LENGTH(first_name)</a:t>
                      </a:r>
                      <a:r>
                        <a:rPr sz="15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dirty="0">
                          <a:latin typeface="Courier New"/>
                          <a:cs typeface="Courier New"/>
                        </a:rPr>
                        <a:t>"expr1",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5213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256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2704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2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2563495" algn="l"/>
                        </a:tabLst>
                      </a:pPr>
                      <a:r>
                        <a:rPr sz="1500" b="1" spc="5" dirty="0">
                          <a:latin typeface="Courier New"/>
                          <a:cs typeface="Courier New"/>
                        </a:rPr>
                        <a:t>LENGTH(last_name)	</a:t>
                      </a:r>
                      <a:r>
                        <a:rPr sz="1500" b="1" dirty="0">
                          <a:latin typeface="Courier New"/>
                          <a:cs typeface="Courier New"/>
                        </a:rPr>
                        <a:t>"expr2",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17369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0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78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NULLIF(LENGTH(first_name),</a:t>
                      </a:r>
                      <a:r>
                        <a:rPr sz="1500" b="1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dirty="0">
                          <a:latin typeface="Courier New"/>
                          <a:cs typeface="Courier New"/>
                        </a:rPr>
                        <a:t>LENGTH(last_name))</a:t>
                      </a:r>
                      <a:r>
                        <a:rPr sz="1500" b="1" spc="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dirty="0">
                          <a:latin typeface="Courier New"/>
                          <a:cs typeface="Courier New"/>
                        </a:rPr>
                        <a:t>result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923">
                <a:tc gridSpan="4">
                  <a:txBody>
                    <a:bodyPr/>
                    <a:lstStyle/>
                    <a:p>
                      <a:pPr marL="116205">
                        <a:lnSpc>
                          <a:spcPts val="1780"/>
                        </a:lnSpc>
                        <a:tabLst>
                          <a:tab pos="1056640" algn="l"/>
                        </a:tabLst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FROM	employees;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8318014" y="2313230"/>
            <a:ext cx="507066" cy="507066"/>
            <a:chOff x="9274682" y="2621660"/>
            <a:chExt cx="574675" cy="574675"/>
          </a:xfrm>
        </p:grpSpPr>
        <p:sp>
          <p:nvSpPr>
            <p:cNvPr id="33" name="object 33"/>
            <p:cNvSpPr/>
            <p:nvPr/>
          </p:nvSpPr>
          <p:spPr>
            <a:xfrm>
              <a:off x="9290303" y="2637281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59" h="543560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1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5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9290303" y="2637281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59" h="543560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1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5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477922" y="2369595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3</a:t>
            </a:r>
            <a:endParaRPr sz="229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12234" y="5616389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289723" y="5559798"/>
            <a:ext cx="518272" cy="517151"/>
            <a:chOff x="4709286" y="6301104"/>
            <a:chExt cx="587375" cy="586105"/>
          </a:xfrm>
        </p:grpSpPr>
        <p:sp>
          <p:nvSpPr>
            <p:cNvPr id="38" name="object 38"/>
            <p:cNvSpPr/>
            <p:nvPr/>
          </p:nvSpPr>
          <p:spPr>
            <a:xfrm>
              <a:off x="4725161" y="6316979"/>
              <a:ext cx="555625" cy="554355"/>
            </a:xfrm>
            <a:custGeom>
              <a:avLst/>
              <a:gdLst/>
              <a:ahLst/>
              <a:cxnLst/>
              <a:rect l="l" t="t" r="r" b="b"/>
              <a:pathLst>
                <a:path w="555625" h="554354">
                  <a:moveTo>
                    <a:pt x="555498" y="276605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5"/>
                  </a:lnTo>
                  <a:lnTo>
                    <a:pt x="4469" y="326456"/>
                  </a:lnTo>
                  <a:lnTo>
                    <a:pt x="17355" y="373378"/>
                  </a:lnTo>
                  <a:lnTo>
                    <a:pt x="37874" y="416588"/>
                  </a:lnTo>
                  <a:lnTo>
                    <a:pt x="65241" y="455300"/>
                  </a:lnTo>
                  <a:lnTo>
                    <a:pt x="98673" y="488732"/>
                  </a:lnTo>
                  <a:lnTo>
                    <a:pt x="137385" y="516099"/>
                  </a:lnTo>
                  <a:lnTo>
                    <a:pt x="180595" y="536618"/>
                  </a:lnTo>
                  <a:lnTo>
                    <a:pt x="227517" y="549504"/>
                  </a:lnTo>
                  <a:lnTo>
                    <a:pt x="277368" y="553973"/>
                  </a:lnTo>
                  <a:lnTo>
                    <a:pt x="327245" y="549504"/>
                  </a:lnTo>
                  <a:lnTo>
                    <a:pt x="374237" y="536618"/>
                  </a:lnTo>
                  <a:lnTo>
                    <a:pt x="417547" y="516099"/>
                  </a:lnTo>
                  <a:lnTo>
                    <a:pt x="456380" y="488732"/>
                  </a:lnTo>
                  <a:lnTo>
                    <a:pt x="489938" y="455300"/>
                  </a:lnTo>
                  <a:lnTo>
                    <a:pt x="517426" y="416588"/>
                  </a:lnTo>
                  <a:lnTo>
                    <a:pt x="538046" y="373378"/>
                  </a:lnTo>
                  <a:lnTo>
                    <a:pt x="551002" y="326456"/>
                  </a:lnTo>
                  <a:lnTo>
                    <a:pt x="555498" y="276605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4725161" y="6316979"/>
              <a:ext cx="555625" cy="554355"/>
            </a:xfrm>
            <a:custGeom>
              <a:avLst/>
              <a:gdLst/>
              <a:ahLst/>
              <a:cxnLst/>
              <a:rect l="l" t="t" r="r" b="b"/>
              <a:pathLst>
                <a:path w="555625" h="554354">
                  <a:moveTo>
                    <a:pt x="555498" y="276605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5"/>
                  </a:lnTo>
                  <a:lnTo>
                    <a:pt x="4469" y="326456"/>
                  </a:lnTo>
                  <a:lnTo>
                    <a:pt x="17355" y="373378"/>
                  </a:lnTo>
                  <a:lnTo>
                    <a:pt x="37874" y="416588"/>
                  </a:lnTo>
                  <a:lnTo>
                    <a:pt x="65241" y="455300"/>
                  </a:lnTo>
                  <a:lnTo>
                    <a:pt x="98673" y="488732"/>
                  </a:lnTo>
                  <a:lnTo>
                    <a:pt x="137385" y="516099"/>
                  </a:lnTo>
                  <a:lnTo>
                    <a:pt x="180595" y="536618"/>
                  </a:lnTo>
                  <a:lnTo>
                    <a:pt x="227517" y="549504"/>
                  </a:lnTo>
                  <a:lnTo>
                    <a:pt x="277368" y="553973"/>
                  </a:lnTo>
                  <a:lnTo>
                    <a:pt x="327245" y="549504"/>
                  </a:lnTo>
                  <a:lnTo>
                    <a:pt x="374237" y="536618"/>
                  </a:lnTo>
                  <a:lnTo>
                    <a:pt x="417547" y="516099"/>
                  </a:lnTo>
                  <a:lnTo>
                    <a:pt x="456380" y="488732"/>
                  </a:lnTo>
                  <a:lnTo>
                    <a:pt x="489938" y="455300"/>
                  </a:lnTo>
                  <a:lnTo>
                    <a:pt x="517426" y="416588"/>
                  </a:lnTo>
                  <a:lnTo>
                    <a:pt x="538046" y="373378"/>
                  </a:lnTo>
                  <a:lnTo>
                    <a:pt x="551002" y="326456"/>
                  </a:lnTo>
                  <a:lnTo>
                    <a:pt x="555498" y="276605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454562" y="5621094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103494" y="5560023"/>
            <a:ext cx="517712" cy="516591"/>
            <a:chOff x="5631560" y="6301359"/>
            <a:chExt cx="586740" cy="585470"/>
          </a:xfrm>
        </p:grpSpPr>
        <p:sp>
          <p:nvSpPr>
            <p:cNvPr id="42" name="object 42"/>
            <p:cNvSpPr/>
            <p:nvPr/>
          </p:nvSpPr>
          <p:spPr>
            <a:xfrm>
              <a:off x="5647181" y="6316980"/>
              <a:ext cx="555625" cy="554355"/>
            </a:xfrm>
            <a:custGeom>
              <a:avLst/>
              <a:gdLst/>
              <a:ahLst/>
              <a:cxnLst/>
              <a:rect l="l" t="t" r="r" b="b"/>
              <a:pathLst>
                <a:path w="555625" h="554354">
                  <a:moveTo>
                    <a:pt x="555498" y="276605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5"/>
                  </a:lnTo>
                  <a:lnTo>
                    <a:pt x="4469" y="326456"/>
                  </a:lnTo>
                  <a:lnTo>
                    <a:pt x="17355" y="373378"/>
                  </a:lnTo>
                  <a:lnTo>
                    <a:pt x="37874" y="416588"/>
                  </a:lnTo>
                  <a:lnTo>
                    <a:pt x="65241" y="455300"/>
                  </a:lnTo>
                  <a:lnTo>
                    <a:pt x="98673" y="488732"/>
                  </a:lnTo>
                  <a:lnTo>
                    <a:pt x="137385" y="516099"/>
                  </a:lnTo>
                  <a:lnTo>
                    <a:pt x="180595" y="536618"/>
                  </a:lnTo>
                  <a:lnTo>
                    <a:pt x="227517" y="549504"/>
                  </a:lnTo>
                  <a:lnTo>
                    <a:pt x="277368" y="553973"/>
                  </a:lnTo>
                  <a:lnTo>
                    <a:pt x="327245" y="549504"/>
                  </a:lnTo>
                  <a:lnTo>
                    <a:pt x="374237" y="536618"/>
                  </a:lnTo>
                  <a:lnTo>
                    <a:pt x="417547" y="516099"/>
                  </a:lnTo>
                  <a:lnTo>
                    <a:pt x="456380" y="488732"/>
                  </a:lnTo>
                  <a:lnTo>
                    <a:pt x="489938" y="455300"/>
                  </a:lnTo>
                  <a:lnTo>
                    <a:pt x="517426" y="416588"/>
                  </a:lnTo>
                  <a:lnTo>
                    <a:pt x="538046" y="373378"/>
                  </a:lnTo>
                  <a:lnTo>
                    <a:pt x="551002" y="326456"/>
                  </a:lnTo>
                  <a:lnTo>
                    <a:pt x="555498" y="276605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5647181" y="6316980"/>
              <a:ext cx="555625" cy="554355"/>
            </a:xfrm>
            <a:custGeom>
              <a:avLst/>
              <a:gdLst/>
              <a:ahLst/>
              <a:cxnLst/>
              <a:rect l="l" t="t" r="r" b="b"/>
              <a:pathLst>
                <a:path w="555625" h="554354">
                  <a:moveTo>
                    <a:pt x="555498" y="276605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5"/>
                  </a:lnTo>
                  <a:lnTo>
                    <a:pt x="4469" y="326456"/>
                  </a:lnTo>
                  <a:lnTo>
                    <a:pt x="17355" y="373378"/>
                  </a:lnTo>
                  <a:lnTo>
                    <a:pt x="37874" y="416588"/>
                  </a:lnTo>
                  <a:lnTo>
                    <a:pt x="65241" y="455300"/>
                  </a:lnTo>
                  <a:lnTo>
                    <a:pt x="98673" y="488732"/>
                  </a:lnTo>
                  <a:lnTo>
                    <a:pt x="137385" y="516099"/>
                  </a:lnTo>
                  <a:lnTo>
                    <a:pt x="180595" y="536618"/>
                  </a:lnTo>
                  <a:lnTo>
                    <a:pt x="227517" y="549504"/>
                  </a:lnTo>
                  <a:lnTo>
                    <a:pt x="277368" y="553973"/>
                  </a:lnTo>
                  <a:lnTo>
                    <a:pt x="327245" y="549504"/>
                  </a:lnTo>
                  <a:lnTo>
                    <a:pt x="374237" y="536618"/>
                  </a:lnTo>
                  <a:lnTo>
                    <a:pt x="417547" y="516099"/>
                  </a:lnTo>
                  <a:lnTo>
                    <a:pt x="456380" y="488732"/>
                  </a:lnTo>
                  <a:lnTo>
                    <a:pt x="489938" y="455300"/>
                  </a:lnTo>
                  <a:lnTo>
                    <a:pt x="517426" y="416588"/>
                  </a:lnTo>
                  <a:lnTo>
                    <a:pt x="538046" y="373378"/>
                  </a:lnTo>
                  <a:lnTo>
                    <a:pt x="551002" y="326456"/>
                  </a:lnTo>
                  <a:lnTo>
                    <a:pt x="555498" y="276605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268109" y="5621094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3</a:t>
            </a:r>
            <a:endParaRPr sz="22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8424935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COALESCE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480746"/>
            <a:ext cx="7767144" cy="2388720"/>
          </a:xfrm>
          <a:prstGeom prst="rect">
            <a:avLst/>
          </a:prstGeom>
        </p:spPr>
        <p:txBody>
          <a:bodyPr vert="horz" wrap="square" lIns="0" tIns="560" rIns="0" bIns="0" rtlCol="0">
            <a:spAutoFit/>
          </a:bodyPr>
          <a:lstStyle/>
          <a:p>
            <a:pPr marL="458345" marR="218526" indent="-447699">
              <a:lnSpc>
                <a:spcPct val="103899"/>
              </a:lnSpc>
              <a:spcBef>
                <a:spcPts val="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 </a:t>
            </a:r>
            <a:r>
              <a:rPr sz="2118" spc="4" dirty="0">
                <a:latin typeface="Arial MT"/>
                <a:cs typeface="Arial MT"/>
              </a:rPr>
              <a:t>advantage of the </a:t>
            </a:r>
            <a:r>
              <a:rPr sz="2118" spc="9" dirty="0">
                <a:latin typeface="Courier New"/>
                <a:cs typeface="Courier New"/>
              </a:rPr>
              <a:t>COALESCE </a:t>
            </a:r>
            <a:r>
              <a:rPr sz="2118" spc="4" dirty="0">
                <a:latin typeface="Arial MT"/>
                <a:cs typeface="Arial MT"/>
              </a:rPr>
              <a:t>function over the </a:t>
            </a:r>
            <a:r>
              <a:rPr sz="2118" spc="13" dirty="0">
                <a:latin typeface="Courier New"/>
                <a:cs typeface="Courier New"/>
              </a:rPr>
              <a:t>NVL </a:t>
            </a:r>
            <a:r>
              <a:rPr sz="2118" spc="-1262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22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COALESCE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take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multiple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alternate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values.</a:t>
            </a:r>
            <a:endParaRPr lang="en-US" sz="2118" spc="4" dirty="0">
              <a:latin typeface="Arial MT"/>
              <a:cs typeface="Arial MT"/>
            </a:endParaRPr>
          </a:p>
          <a:p>
            <a:pPr marL="458345" marR="218526" indent="-447699">
              <a:lnSpc>
                <a:spcPct val="103899"/>
              </a:lnSpc>
              <a:spcBef>
                <a:spcPts val="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8345" marR="4483" indent="-447139">
              <a:lnSpc>
                <a:spcPct val="103800"/>
              </a:lnSpc>
              <a:spcBef>
                <a:spcPts val="278"/>
              </a:spcBef>
              <a:buClr>
                <a:srgbClr val="FF0000"/>
              </a:buClr>
              <a:buChar char="•"/>
              <a:tabLst>
                <a:tab pos="457785" algn="l"/>
                <a:tab pos="458905" algn="l"/>
              </a:tabLst>
            </a:pPr>
            <a:r>
              <a:rPr sz="2118" spc="4" dirty="0">
                <a:latin typeface="Arial MT"/>
                <a:cs typeface="Arial MT"/>
              </a:rPr>
              <a:t>If the first expression is not null, the </a:t>
            </a:r>
            <a:r>
              <a:rPr sz="2118" spc="9" dirty="0">
                <a:latin typeface="Courier New"/>
                <a:cs typeface="Courier New"/>
              </a:rPr>
              <a:t>COALESCE </a:t>
            </a:r>
            <a:r>
              <a:rPr sz="2118" spc="4" dirty="0">
                <a:latin typeface="Arial MT"/>
                <a:cs typeface="Arial MT"/>
              </a:rPr>
              <a:t>function 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returns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expression;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otherwise,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dirty="0">
                <a:latin typeface="Arial MT"/>
                <a:cs typeface="Arial MT"/>
              </a:rPr>
              <a:t>it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22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COALESCE</a:t>
            </a:r>
            <a:r>
              <a:rPr sz="2118" spc="-666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of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remaining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expressions.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7345" y="1447449"/>
            <a:ext cx="7149353" cy="1117455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7369" rIns="0" bIns="0" rtlCol="0">
            <a:spAutoFit/>
          </a:bodyPr>
          <a:lstStyle/>
          <a:p>
            <a:pPr marL="103099">
              <a:spcBef>
                <a:spcPts val="137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 employee_id,</a:t>
            </a:r>
            <a:endParaRPr sz="172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3"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853" dirty="0">
              <a:latin typeface="Courier New"/>
              <a:cs typeface="Courier New"/>
            </a:endParaRPr>
          </a:p>
          <a:p>
            <a:pPr marL="103099"/>
            <a:r>
              <a:rPr sz="1721" b="1" spc="9" dirty="0">
                <a:latin typeface="Courier New"/>
                <a:cs typeface="Courier New"/>
              </a:rPr>
              <a:t>FROM</a:t>
            </a:r>
            <a:r>
              <a:rPr sz="1721" b="1" spc="-40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520" y="116632"/>
            <a:ext cx="8424935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COALESCE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4172847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9201" y="2736812"/>
            <a:ext cx="4919943" cy="1591796"/>
            <a:chOff x="991361" y="3101720"/>
            <a:chExt cx="5575935" cy="18040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3131819"/>
              <a:ext cx="5545073" cy="17602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8219" y="3124961"/>
              <a:ext cx="5558790" cy="1774189"/>
            </a:xfrm>
            <a:custGeom>
              <a:avLst/>
              <a:gdLst/>
              <a:ahLst/>
              <a:cxnLst/>
              <a:rect l="l" t="t" r="r" b="b"/>
              <a:pathLst>
                <a:path w="5558790" h="1774189">
                  <a:moveTo>
                    <a:pt x="5558790" y="1773936"/>
                  </a:moveTo>
                  <a:lnTo>
                    <a:pt x="5558790" y="0"/>
                  </a:lnTo>
                  <a:lnTo>
                    <a:pt x="0" y="0"/>
                  </a:lnTo>
                  <a:lnTo>
                    <a:pt x="0" y="1773936"/>
                  </a:lnTo>
                  <a:lnTo>
                    <a:pt x="5558790" y="177393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3953255" y="3117341"/>
              <a:ext cx="2598420" cy="266065"/>
            </a:xfrm>
            <a:custGeom>
              <a:avLst/>
              <a:gdLst/>
              <a:ahLst/>
              <a:cxnLst/>
              <a:rect l="l" t="t" r="r" b="b"/>
              <a:pathLst>
                <a:path w="2598420" h="266064">
                  <a:moveTo>
                    <a:pt x="2598420" y="265938"/>
                  </a:moveTo>
                  <a:lnTo>
                    <a:pt x="2598420" y="0"/>
                  </a:lnTo>
                  <a:lnTo>
                    <a:pt x="0" y="0"/>
                  </a:lnTo>
                  <a:lnTo>
                    <a:pt x="0" y="265938"/>
                  </a:lnTo>
                  <a:lnTo>
                    <a:pt x="2598420" y="265938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09201" y="4600238"/>
            <a:ext cx="4917141" cy="912159"/>
            <a:chOff x="991361" y="5213603"/>
            <a:chExt cx="5572760" cy="103378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077" y="5227319"/>
              <a:ext cx="5545073" cy="10058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98219" y="5220461"/>
              <a:ext cx="5558790" cy="1019810"/>
            </a:xfrm>
            <a:custGeom>
              <a:avLst/>
              <a:gdLst/>
              <a:ahLst/>
              <a:cxnLst/>
              <a:rect l="l" t="t" r="r" b="b"/>
              <a:pathLst>
                <a:path w="5558790" h="1019810">
                  <a:moveTo>
                    <a:pt x="5558789" y="1019556"/>
                  </a:moveTo>
                  <a:lnTo>
                    <a:pt x="5558789" y="0"/>
                  </a:lnTo>
                  <a:lnTo>
                    <a:pt x="0" y="0"/>
                  </a:lnTo>
                  <a:lnTo>
                    <a:pt x="0" y="1019556"/>
                  </a:lnTo>
                  <a:lnTo>
                    <a:pt x="5558789" y="101955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021303" y="1727274"/>
            <a:ext cx="7060826" cy="521297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137">
              <a:lnSpc>
                <a:spcPts val="1977"/>
              </a:lnSpc>
            </a:pPr>
            <a:r>
              <a:rPr sz="1721" b="1" spc="4" dirty="0">
                <a:latin typeface="Courier New"/>
                <a:cs typeface="Courier New"/>
              </a:rPr>
              <a:t>COALESCE(TO_CHAR(commission_pct),TO_CHAR(manager_id),</a:t>
            </a:r>
            <a:endParaRPr sz="1721" dirty="0">
              <a:latin typeface="Courier New"/>
              <a:cs typeface="Courier New"/>
            </a:endParaRPr>
          </a:p>
          <a:p>
            <a:pPr marL="1194611" marR="19051">
              <a:spcBef>
                <a:spcPts val="31"/>
              </a:spcBef>
            </a:pPr>
            <a:r>
              <a:rPr sz="1721" b="1" spc="9" dirty="0">
                <a:latin typeface="Courier New"/>
                <a:cs typeface="Courier New"/>
              </a:rPr>
              <a:t>'No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commission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and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no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manager')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116632"/>
            <a:ext cx="864096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Conditional</a:t>
            </a:r>
            <a:r>
              <a:rPr spc="-53" dirty="0"/>
              <a:t> </a:t>
            </a:r>
            <a:r>
              <a:rPr spc="4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460965"/>
            <a:ext cx="7394201" cy="215980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4483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Provide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IF-THEN-ELS</a:t>
            </a:r>
            <a:r>
              <a:rPr sz="2118" spc="9" dirty="0">
                <a:latin typeface="Courier New"/>
                <a:cs typeface="Courier New"/>
              </a:rPr>
              <a:t>E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logic within a SQL  statement.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-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two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methods:</a:t>
            </a:r>
            <a:endParaRPr sz="2118" dirty="0">
              <a:latin typeface="Arial MT"/>
              <a:cs typeface="Arial MT"/>
            </a:endParaRPr>
          </a:p>
          <a:p>
            <a:pPr marL="890915" lvl="1" indent="-322186">
              <a:spcBef>
                <a:spcPts val="331"/>
              </a:spcBef>
              <a:buClr>
                <a:srgbClr val="FF0000"/>
              </a:buClr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Courier New"/>
                <a:cs typeface="Courier New"/>
              </a:rPr>
              <a:t>CAS</a:t>
            </a:r>
            <a:r>
              <a:rPr sz="1941" dirty="0">
                <a:latin typeface="Courier New"/>
                <a:cs typeface="Courier New"/>
              </a:rPr>
              <a:t>E</a:t>
            </a:r>
            <a:r>
              <a:rPr sz="1941" spc="-635" dirty="0">
                <a:latin typeface="Courier New"/>
                <a:cs typeface="Courier New"/>
              </a:rPr>
              <a:t> </a:t>
            </a:r>
            <a:r>
              <a:rPr sz="1941" dirty="0">
                <a:latin typeface="Arial MT"/>
                <a:cs typeface="Arial MT"/>
              </a:rPr>
              <a:t>expression</a:t>
            </a:r>
          </a:p>
          <a:p>
            <a:pPr marL="890915" lvl="1" indent="-322747">
              <a:spcBef>
                <a:spcPts val="459"/>
              </a:spcBef>
              <a:buClr>
                <a:srgbClr val="FF0000"/>
              </a:buClr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Courier New"/>
                <a:cs typeface="Courier New"/>
              </a:rPr>
              <a:t>DECOD</a:t>
            </a:r>
            <a:r>
              <a:rPr sz="1941" dirty="0">
                <a:latin typeface="Courier New"/>
                <a:cs typeface="Courier New"/>
              </a:rPr>
              <a:t>E</a:t>
            </a:r>
            <a:r>
              <a:rPr sz="1941" spc="-635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Arial MT"/>
                <a:cs typeface="Arial MT"/>
              </a:rPr>
              <a:t>function</a:t>
            </a:r>
            <a:endParaRPr sz="194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188640"/>
            <a:ext cx="806489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>
                <a:latin typeface="Courier New"/>
                <a:cs typeface="Courier New"/>
              </a:rPr>
              <a:t>CASE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98899"/>
            <a:ext cx="6586817" cy="654406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lnSpc>
                <a:spcPts val="2475"/>
              </a:lnSpc>
              <a:spcBef>
                <a:spcPts val="101"/>
              </a:spcBef>
            </a:pPr>
            <a:r>
              <a:rPr sz="2118" spc="4" dirty="0">
                <a:latin typeface="Arial MT"/>
                <a:cs typeface="Arial MT"/>
              </a:rPr>
              <a:t>Facilitates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conditional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inquiries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work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</a:t>
            </a:r>
            <a:endParaRPr sz="2118" dirty="0">
              <a:latin typeface="Arial MT"/>
              <a:cs typeface="Arial MT"/>
            </a:endParaRPr>
          </a:p>
          <a:p>
            <a:pPr marL="11206">
              <a:lnSpc>
                <a:spcPts val="2475"/>
              </a:lnSpc>
            </a:pPr>
            <a:r>
              <a:rPr sz="2118" spc="13" dirty="0">
                <a:latin typeface="Courier New"/>
                <a:cs typeface="Courier New"/>
              </a:rPr>
              <a:t>IF-THEN-ELS</a:t>
            </a:r>
            <a:r>
              <a:rPr sz="2118" spc="9" dirty="0">
                <a:latin typeface="Courier New"/>
                <a:cs typeface="Courier New"/>
              </a:rPr>
              <a:t>E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statement:</a:t>
            </a:r>
            <a:endParaRPr sz="2118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2387" y="2379120"/>
            <a:ext cx="7176247" cy="1571064"/>
            <a:chOff x="926972" y="2696336"/>
            <a:chExt cx="8133080" cy="1780539"/>
          </a:xfrm>
        </p:grpSpPr>
        <p:sp>
          <p:nvSpPr>
            <p:cNvPr id="5" name="object 5"/>
            <p:cNvSpPr/>
            <p:nvPr/>
          </p:nvSpPr>
          <p:spPr>
            <a:xfrm>
              <a:off x="942593" y="2711957"/>
              <a:ext cx="8101965" cy="1748789"/>
            </a:xfrm>
            <a:custGeom>
              <a:avLst/>
              <a:gdLst/>
              <a:ahLst/>
              <a:cxnLst/>
              <a:rect l="l" t="t" r="r" b="b"/>
              <a:pathLst>
                <a:path w="8101965" h="1748789">
                  <a:moveTo>
                    <a:pt x="8101583" y="1748789"/>
                  </a:moveTo>
                  <a:lnTo>
                    <a:pt x="8101583" y="0"/>
                  </a:lnTo>
                  <a:lnTo>
                    <a:pt x="0" y="0"/>
                  </a:lnTo>
                  <a:lnTo>
                    <a:pt x="0" y="1748790"/>
                  </a:lnTo>
                  <a:lnTo>
                    <a:pt x="8101583" y="174878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42593" y="2711957"/>
              <a:ext cx="8101965" cy="1748789"/>
            </a:xfrm>
            <a:custGeom>
              <a:avLst/>
              <a:gdLst/>
              <a:ahLst/>
              <a:cxnLst/>
              <a:rect l="l" t="t" r="r" b="b"/>
              <a:pathLst>
                <a:path w="8101965" h="1748789">
                  <a:moveTo>
                    <a:pt x="8101583" y="1748789"/>
                  </a:moveTo>
                  <a:lnTo>
                    <a:pt x="8101583" y="0"/>
                  </a:lnTo>
                  <a:lnTo>
                    <a:pt x="0" y="0"/>
                  </a:lnTo>
                  <a:lnTo>
                    <a:pt x="0" y="1748790"/>
                  </a:lnTo>
                  <a:lnTo>
                    <a:pt x="8101583" y="1748789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41027" y="2487954"/>
          <a:ext cx="6546477" cy="109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8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3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776">
                <a:tc>
                  <a:txBody>
                    <a:bodyPr/>
                    <a:lstStyle/>
                    <a:p>
                      <a:pPr marR="67310" algn="r">
                        <a:lnSpc>
                          <a:spcPts val="1995"/>
                        </a:lnSpc>
                      </a:pPr>
                      <a:r>
                        <a:rPr sz="1700" b="1" spc="10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7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i="1" spc="10" dirty="0">
                          <a:latin typeface="Courier New"/>
                          <a:cs typeface="Courier New"/>
                        </a:rPr>
                        <a:t>expr</a:t>
                      </a:r>
                      <a:r>
                        <a:rPr sz="1700" b="1" i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WHEN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995"/>
                        </a:lnSpc>
                      </a:pPr>
                      <a:r>
                        <a:rPr sz="1700" b="1" i="1" spc="5" dirty="0">
                          <a:latin typeface="Courier New"/>
                          <a:cs typeface="Courier New"/>
                        </a:rPr>
                        <a:t>comparison_expr1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99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THEN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95"/>
                        </a:lnSpc>
                      </a:pPr>
                      <a:r>
                        <a:rPr sz="1700" b="1" i="1" spc="5" dirty="0">
                          <a:latin typeface="Courier New"/>
                          <a:cs typeface="Courier New"/>
                        </a:rPr>
                        <a:t>return_expr1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62">
                <a:tc>
                  <a:txBody>
                    <a:bodyPr/>
                    <a:lstStyle/>
                    <a:p>
                      <a:pPr marR="67310" algn="r">
                        <a:lnSpc>
                          <a:spcPts val="219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[WHEN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95"/>
                        </a:lnSpc>
                      </a:pPr>
                      <a:r>
                        <a:rPr sz="1700" b="1" i="1" spc="5" dirty="0">
                          <a:latin typeface="Courier New"/>
                          <a:cs typeface="Courier New"/>
                        </a:rPr>
                        <a:t>comparison_expr2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9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THEN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95"/>
                        </a:lnSpc>
                      </a:pPr>
                      <a:r>
                        <a:rPr sz="1700" b="1" i="1" spc="5" dirty="0">
                          <a:latin typeface="Courier New"/>
                          <a:cs typeface="Courier New"/>
                        </a:rPr>
                        <a:t>return_expr2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62">
                <a:tc>
                  <a:txBody>
                    <a:bodyPr/>
                    <a:lstStyle/>
                    <a:p>
                      <a:pPr marR="67310" algn="r">
                        <a:lnSpc>
                          <a:spcPts val="219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WHEN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95"/>
                        </a:lnSpc>
                      </a:pPr>
                      <a:r>
                        <a:rPr sz="1700" b="1" i="1" spc="5" dirty="0">
                          <a:latin typeface="Courier New"/>
                          <a:cs typeface="Courier New"/>
                        </a:rPr>
                        <a:t>comparison_exprn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9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THEN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95"/>
                        </a:lnSpc>
                      </a:pPr>
                      <a:r>
                        <a:rPr sz="1700" b="1" i="1" spc="5" dirty="0">
                          <a:latin typeface="Courier New"/>
                          <a:cs typeface="Courier New"/>
                        </a:rPr>
                        <a:t>return_exprn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76">
                <a:tc>
                  <a:txBody>
                    <a:bodyPr/>
                    <a:lstStyle/>
                    <a:p>
                      <a:pPr marR="67310" algn="r">
                        <a:lnSpc>
                          <a:spcPts val="219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ELSE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95"/>
                        </a:lnSpc>
                      </a:pPr>
                      <a:r>
                        <a:rPr sz="1700" b="1" i="1" spc="5" dirty="0">
                          <a:latin typeface="Courier New"/>
                          <a:cs typeface="Courier New"/>
                        </a:rPr>
                        <a:t>else_expr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57724" y="3556267"/>
            <a:ext cx="420221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END</a:t>
            </a:r>
            <a:endParaRPr sz="172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471" y="3934497"/>
            <a:ext cx="8875059" cy="2613772"/>
            <a:chOff x="0" y="4459096"/>
            <a:chExt cx="10058400" cy="2962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807" y="6652259"/>
              <a:ext cx="4594859" cy="4526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23949" y="6645401"/>
              <a:ext cx="4608830" cy="466725"/>
            </a:xfrm>
            <a:custGeom>
              <a:avLst/>
              <a:gdLst/>
              <a:ahLst/>
              <a:cxnLst/>
              <a:rect l="l" t="t" r="r" b="b"/>
              <a:pathLst>
                <a:path w="4608830" h="466725">
                  <a:moveTo>
                    <a:pt x="4608576" y="466344"/>
                  </a:moveTo>
                  <a:lnTo>
                    <a:pt x="4608576" y="0"/>
                  </a:lnTo>
                  <a:lnTo>
                    <a:pt x="0" y="0"/>
                  </a:lnTo>
                  <a:lnTo>
                    <a:pt x="0" y="466344"/>
                  </a:lnTo>
                  <a:lnTo>
                    <a:pt x="4608576" y="466344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807" y="5115305"/>
              <a:ext cx="4605528" cy="13731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23949" y="5108447"/>
              <a:ext cx="4619625" cy="1386840"/>
            </a:xfrm>
            <a:custGeom>
              <a:avLst/>
              <a:gdLst/>
              <a:ahLst/>
              <a:cxnLst/>
              <a:rect l="l" t="t" r="r" b="b"/>
              <a:pathLst>
                <a:path w="4619625" h="1386839">
                  <a:moveTo>
                    <a:pt x="4619244" y="1386839"/>
                  </a:moveTo>
                  <a:lnTo>
                    <a:pt x="4619244" y="0"/>
                  </a:lnTo>
                  <a:lnTo>
                    <a:pt x="0" y="0"/>
                  </a:lnTo>
                  <a:lnTo>
                    <a:pt x="0" y="1386839"/>
                  </a:lnTo>
                  <a:lnTo>
                    <a:pt x="4619244" y="1386839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807" y="4472939"/>
              <a:ext cx="4594859" cy="4518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23949" y="4466081"/>
              <a:ext cx="4608830" cy="466090"/>
            </a:xfrm>
            <a:custGeom>
              <a:avLst/>
              <a:gdLst/>
              <a:ahLst/>
              <a:cxnLst/>
              <a:rect l="l" t="t" r="r" b="b"/>
              <a:pathLst>
                <a:path w="4608830" h="466089">
                  <a:moveTo>
                    <a:pt x="4608576" y="465582"/>
                  </a:moveTo>
                  <a:lnTo>
                    <a:pt x="4608576" y="0"/>
                  </a:lnTo>
                  <a:lnTo>
                    <a:pt x="0" y="0"/>
                  </a:lnTo>
                  <a:lnTo>
                    <a:pt x="0" y="465582"/>
                  </a:lnTo>
                  <a:lnTo>
                    <a:pt x="4608576" y="465582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07296" y="2157021"/>
            <a:ext cx="7177368" cy="1687046"/>
            <a:chOff x="989202" y="2444623"/>
            <a:chExt cx="8134350" cy="1911985"/>
          </a:xfrm>
        </p:grpSpPr>
        <p:sp>
          <p:nvSpPr>
            <p:cNvPr id="10" name="object 10"/>
            <p:cNvSpPr/>
            <p:nvPr/>
          </p:nvSpPr>
          <p:spPr>
            <a:xfrm>
              <a:off x="1005077" y="2460498"/>
              <a:ext cx="8102600" cy="1880235"/>
            </a:xfrm>
            <a:custGeom>
              <a:avLst/>
              <a:gdLst/>
              <a:ahLst/>
              <a:cxnLst/>
              <a:rect l="l" t="t" r="r" b="b"/>
              <a:pathLst>
                <a:path w="8102600" h="1880235">
                  <a:moveTo>
                    <a:pt x="8102346" y="1879854"/>
                  </a:moveTo>
                  <a:lnTo>
                    <a:pt x="8102346" y="0"/>
                  </a:lnTo>
                  <a:lnTo>
                    <a:pt x="0" y="0"/>
                  </a:lnTo>
                  <a:lnTo>
                    <a:pt x="0" y="1879854"/>
                  </a:lnTo>
                  <a:lnTo>
                    <a:pt x="8102346" y="187985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5077" y="2460498"/>
              <a:ext cx="8102600" cy="1880235"/>
            </a:xfrm>
            <a:custGeom>
              <a:avLst/>
              <a:gdLst/>
              <a:ahLst/>
              <a:cxnLst/>
              <a:rect l="l" t="t" r="r" b="b"/>
              <a:pathLst>
                <a:path w="8102600" h="1880235">
                  <a:moveTo>
                    <a:pt x="8102346" y="1879854"/>
                  </a:moveTo>
                  <a:lnTo>
                    <a:pt x="8102346" y="0"/>
                  </a:lnTo>
                  <a:lnTo>
                    <a:pt x="0" y="0"/>
                  </a:lnTo>
                  <a:lnTo>
                    <a:pt x="0" y="1879854"/>
                  </a:lnTo>
                  <a:lnTo>
                    <a:pt x="8102346" y="1879854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52024" y="2397161"/>
            <a:ext cx="4250391" cy="571309"/>
          </a:xfrm>
          <a:prstGeom prst="rect">
            <a:avLst/>
          </a:prstGeom>
        </p:spPr>
        <p:txBody>
          <a:bodyPr vert="horz" wrap="square" lIns="0" tIns="28574" rIns="0" bIns="0" rtlCol="0">
            <a:spAutoFit/>
          </a:bodyPr>
          <a:lstStyle/>
          <a:p>
            <a:pPr marR="4483" algn="r">
              <a:spcBef>
                <a:spcPts val="224"/>
              </a:spcBef>
              <a:tabLst>
                <a:tab pos="3708785" algn="l"/>
              </a:tabLst>
            </a:pPr>
            <a:r>
              <a:rPr sz="1721" b="1" spc="4" dirty="0">
                <a:latin typeface="Courier New"/>
                <a:cs typeface="Courier New"/>
              </a:rPr>
              <a:t>CAS</a:t>
            </a:r>
            <a:r>
              <a:rPr sz="1721" b="1" spc="13" dirty="0">
                <a:latin typeface="Courier New"/>
                <a:cs typeface="Courier New"/>
              </a:rPr>
              <a:t>E</a:t>
            </a:r>
            <a:r>
              <a:rPr sz="1721" b="1" spc="4" dirty="0">
                <a:latin typeface="Courier New"/>
                <a:cs typeface="Courier New"/>
              </a:rPr>
              <a:t> job_i</a:t>
            </a:r>
            <a:r>
              <a:rPr sz="1721" b="1" spc="13" dirty="0">
                <a:latin typeface="Courier New"/>
                <a:cs typeface="Courier New"/>
              </a:rPr>
              <a:t>d</a:t>
            </a:r>
            <a:r>
              <a:rPr sz="1721" b="1" spc="4" dirty="0">
                <a:latin typeface="Courier New"/>
                <a:cs typeface="Courier New"/>
              </a:rPr>
              <a:t> WHE</a:t>
            </a:r>
            <a:r>
              <a:rPr sz="1721" b="1" spc="13" dirty="0">
                <a:latin typeface="Courier New"/>
                <a:cs typeface="Courier New"/>
              </a:rPr>
              <a:t>N</a:t>
            </a:r>
            <a:r>
              <a:rPr sz="1721" b="1" spc="4" dirty="0">
                <a:latin typeface="Courier New"/>
                <a:cs typeface="Courier New"/>
              </a:rPr>
              <a:t> 'IT_PROG</a:t>
            </a:r>
            <a:r>
              <a:rPr sz="1721" b="1" spc="13" dirty="0">
                <a:latin typeface="Courier New"/>
                <a:cs typeface="Courier New"/>
              </a:rPr>
              <a:t>'</a:t>
            </a:r>
            <a:r>
              <a:rPr sz="1721" b="1" dirty="0">
                <a:latin typeface="Courier New"/>
                <a:cs typeface="Courier New"/>
              </a:rPr>
              <a:t>	</a:t>
            </a:r>
            <a:r>
              <a:rPr sz="1721" b="1" spc="4" dirty="0">
                <a:latin typeface="Courier New"/>
                <a:cs typeface="Courier New"/>
              </a:rPr>
              <a:t>THEN</a:t>
            </a:r>
            <a:endParaRPr sz="1721">
              <a:latin typeface="Courier New"/>
              <a:cs typeface="Courier New"/>
            </a:endParaRPr>
          </a:p>
          <a:p>
            <a:pPr marR="4483" algn="r">
              <a:spcBef>
                <a:spcPts val="141"/>
              </a:spcBef>
            </a:pPr>
            <a:r>
              <a:rPr sz="1721" b="1" spc="9" dirty="0">
                <a:latin typeface="Courier New"/>
                <a:cs typeface="Courier New"/>
              </a:rPr>
              <a:t>WHEN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'ST_CLERK'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THEN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5585" y="2397162"/>
            <a:ext cx="1468531" cy="85560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 algn="just">
              <a:lnSpc>
                <a:spcPct val="107100"/>
              </a:lnSpc>
              <a:spcBef>
                <a:spcPts val="79"/>
              </a:spcBef>
            </a:pPr>
            <a:r>
              <a:rPr sz="1721" b="1" spc="4" dirty="0">
                <a:latin typeface="Courier New"/>
                <a:cs typeface="Courier New"/>
              </a:rPr>
              <a:t>1.10*salary  1.15*salary  1.20*salary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2024" y="3253051"/>
            <a:ext cx="541244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ELSE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6626" y="2958576"/>
            <a:ext cx="2925296" cy="571309"/>
          </a:xfrm>
          <a:prstGeom prst="rect">
            <a:avLst/>
          </a:prstGeom>
        </p:spPr>
        <p:txBody>
          <a:bodyPr vert="horz" wrap="square" lIns="0" tIns="28574" rIns="0" bIns="0" rtlCol="0">
            <a:spAutoFit/>
          </a:bodyPr>
          <a:lstStyle/>
          <a:p>
            <a:pPr marL="264473">
              <a:spcBef>
                <a:spcPts val="224"/>
              </a:spcBef>
              <a:tabLst>
                <a:tab pos="2384179" algn="l"/>
              </a:tabLst>
            </a:pPr>
            <a:r>
              <a:rPr sz="1721" b="1" spc="4" dirty="0">
                <a:latin typeface="Courier New"/>
                <a:cs typeface="Courier New"/>
              </a:rPr>
              <a:t>WHE</a:t>
            </a:r>
            <a:r>
              <a:rPr sz="1721" b="1" spc="13" dirty="0">
                <a:latin typeface="Courier New"/>
                <a:cs typeface="Courier New"/>
              </a:rPr>
              <a:t>N</a:t>
            </a:r>
            <a:r>
              <a:rPr sz="1721" b="1" spc="4" dirty="0">
                <a:latin typeface="Courier New"/>
                <a:cs typeface="Courier New"/>
              </a:rPr>
              <a:t> 'SA_REP</a:t>
            </a:r>
            <a:r>
              <a:rPr sz="1721" b="1" spc="13" dirty="0">
                <a:latin typeface="Courier New"/>
                <a:cs typeface="Courier New"/>
              </a:rPr>
              <a:t>'</a:t>
            </a:r>
            <a:r>
              <a:rPr sz="1721" b="1" dirty="0">
                <a:latin typeface="Courier New"/>
                <a:cs typeface="Courier New"/>
              </a:rPr>
              <a:t>	</a:t>
            </a:r>
            <a:r>
              <a:rPr sz="1721" b="1" spc="4" dirty="0">
                <a:latin typeface="Courier New"/>
                <a:cs typeface="Courier New"/>
              </a:rPr>
              <a:t>THEN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141"/>
              </a:spcBef>
            </a:pPr>
            <a:r>
              <a:rPr sz="1721" b="1" spc="4" dirty="0">
                <a:latin typeface="Courier New"/>
                <a:cs typeface="Courier New"/>
              </a:rPr>
              <a:t>salary</a:t>
            </a:r>
            <a:r>
              <a:rPr sz="1721" b="1" spc="-35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END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3530" y="3253051"/>
            <a:ext cx="2130799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"REVISED_SALARY"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4846" y="3533414"/>
            <a:ext cx="541244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FROM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2069" y="3533414"/>
            <a:ext cx="1336301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6365" y="1502260"/>
            <a:ext cx="6586817" cy="91902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lnSpc>
                <a:spcPts val="2471"/>
              </a:lnSpc>
              <a:spcBef>
                <a:spcPts val="101"/>
              </a:spcBef>
            </a:pPr>
            <a:r>
              <a:rPr sz="2118" spc="4" dirty="0">
                <a:latin typeface="Arial MT"/>
                <a:cs typeface="Arial MT"/>
              </a:rPr>
              <a:t>Facilitates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conditional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inquiries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work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</a:t>
            </a:r>
            <a:endParaRPr sz="2118">
              <a:latin typeface="Arial MT"/>
              <a:cs typeface="Arial MT"/>
            </a:endParaRPr>
          </a:p>
          <a:p>
            <a:pPr marL="11206">
              <a:lnSpc>
                <a:spcPts val="2471"/>
              </a:lnSpc>
            </a:pPr>
            <a:r>
              <a:rPr sz="2118" spc="13" dirty="0">
                <a:latin typeface="Courier New"/>
                <a:cs typeface="Courier New"/>
              </a:rPr>
              <a:t>IF-THEN-ELS</a:t>
            </a:r>
            <a:r>
              <a:rPr sz="2118" spc="9" dirty="0">
                <a:latin typeface="Courier New"/>
                <a:cs typeface="Courier New"/>
              </a:rPr>
              <a:t>E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statement:</a:t>
            </a:r>
            <a:endParaRPr sz="2118">
              <a:latin typeface="Arial MT"/>
              <a:cs typeface="Arial MT"/>
            </a:endParaRPr>
          </a:p>
          <a:p>
            <a:pPr marL="398389">
              <a:spcBef>
                <a:spcPts val="18"/>
              </a:spcBef>
            </a:pPr>
            <a:r>
              <a:rPr sz="1721" b="1" spc="4" dirty="0">
                <a:latin typeface="Courier New"/>
                <a:cs typeface="Courier New"/>
              </a:rPr>
              <a:t>SELECT last_name,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salary,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90799" y="116632"/>
            <a:ext cx="808565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CASE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Expression</a:t>
            </a:r>
          </a:p>
        </p:txBody>
      </p:sp>
      <p:sp>
        <p:nvSpPr>
          <p:cNvPr id="21" name="object 21"/>
          <p:cNvSpPr/>
          <p:nvPr/>
        </p:nvSpPr>
        <p:spPr>
          <a:xfrm>
            <a:off x="1982769" y="2466862"/>
            <a:ext cx="6069106" cy="1128432"/>
          </a:xfrm>
          <a:custGeom>
            <a:avLst/>
            <a:gdLst/>
            <a:ahLst/>
            <a:cxnLst/>
            <a:rect l="l" t="t" r="r" b="b"/>
            <a:pathLst>
              <a:path w="6878320" h="1278889">
                <a:moveTo>
                  <a:pt x="6877811" y="1278636"/>
                </a:moveTo>
                <a:lnTo>
                  <a:pt x="6877811" y="0"/>
                </a:lnTo>
                <a:lnTo>
                  <a:pt x="0" y="0"/>
                </a:lnTo>
                <a:lnTo>
                  <a:pt x="0" y="1278636"/>
                </a:lnTo>
                <a:lnTo>
                  <a:pt x="6877811" y="1278636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1114313" y="5519569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80329" y="3946712"/>
            <a:ext cx="1220321" cy="2292724"/>
          </a:xfrm>
          <a:custGeom>
            <a:avLst/>
            <a:gdLst/>
            <a:ahLst/>
            <a:cxnLst/>
            <a:rect l="l" t="t" r="r" b="b"/>
            <a:pathLst>
              <a:path w="1383029" h="2598420">
                <a:moveTo>
                  <a:pt x="1383030" y="2598420"/>
                </a:moveTo>
                <a:lnTo>
                  <a:pt x="1383029" y="0"/>
                </a:lnTo>
                <a:lnTo>
                  <a:pt x="0" y="0"/>
                </a:lnTo>
                <a:lnTo>
                  <a:pt x="0" y="2598420"/>
                </a:lnTo>
                <a:lnTo>
                  <a:pt x="1383030" y="259842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1101538" y="4147970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774" y="263649"/>
            <a:ext cx="2619935" cy="874221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>
                <a:latin typeface="Courier New"/>
                <a:cs typeface="Courier New"/>
              </a:rPr>
              <a:t>DECOD</a:t>
            </a:r>
            <a:r>
              <a:rPr spc="4" dirty="0">
                <a:latin typeface="Courier New"/>
                <a:cs typeface="Courier New"/>
              </a:rPr>
              <a:t>E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79401"/>
            <a:ext cx="7806075" cy="66485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4" dirty="0">
                <a:latin typeface="Arial MT"/>
                <a:cs typeface="Arial MT"/>
              </a:rPr>
              <a:t>Facilitates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conditional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inquiries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work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CASE</a:t>
            </a:r>
            <a:endParaRPr sz="2118" dirty="0">
              <a:latin typeface="Courier New"/>
              <a:cs typeface="Courier New"/>
            </a:endParaRPr>
          </a:p>
          <a:p>
            <a:pPr marL="11206">
              <a:spcBef>
                <a:spcPts val="22"/>
              </a:spcBef>
            </a:pPr>
            <a:r>
              <a:rPr sz="2118" spc="4" dirty="0">
                <a:latin typeface="Arial MT"/>
                <a:cs typeface="Arial MT"/>
              </a:rPr>
              <a:t>expression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IF-THEN-ELS</a:t>
            </a:r>
            <a:r>
              <a:rPr sz="2118" spc="9" dirty="0">
                <a:latin typeface="Courier New"/>
                <a:cs typeface="Courier New"/>
              </a:rPr>
              <a:t>E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statement: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171" y="2392903"/>
            <a:ext cx="7148793" cy="908363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80682" rIns="0" bIns="0" rtlCol="0">
            <a:spAutoFit/>
          </a:bodyPr>
          <a:lstStyle/>
          <a:p>
            <a:pPr marL="102539">
              <a:spcBef>
                <a:spcPts val="635"/>
              </a:spcBef>
            </a:pPr>
            <a:r>
              <a:rPr sz="1721" b="1" spc="4" dirty="0">
                <a:latin typeface="Courier New"/>
                <a:cs typeface="Courier New"/>
              </a:rPr>
              <a:t>DECODE(</a:t>
            </a:r>
            <a:r>
              <a:rPr sz="1721" b="1" i="1" spc="4" dirty="0">
                <a:latin typeface="Courier New"/>
                <a:cs typeface="Courier New"/>
              </a:rPr>
              <a:t>col|expression,</a:t>
            </a:r>
            <a:r>
              <a:rPr sz="1721" b="1" i="1" spc="9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search1,</a:t>
            </a:r>
            <a:r>
              <a:rPr sz="1721" b="1" i="1" spc="13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result1</a:t>
            </a:r>
            <a:endParaRPr sz="1721">
              <a:latin typeface="Courier New"/>
              <a:cs typeface="Courier New"/>
            </a:endParaRPr>
          </a:p>
          <a:p>
            <a:pPr marL="3162469" marR="666786">
              <a:lnSpc>
                <a:spcPct val="106900"/>
              </a:lnSpc>
              <a:spcBef>
                <a:spcPts val="4"/>
              </a:spcBef>
            </a:pPr>
            <a:r>
              <a:rPr sz="1721" b="1" spc="9" dirty="0">
                <a:latin typeface="Courier New"/>
                <a:cs typeface="Courier New"/>
              </a:rPr>
              <a:t>[</a:t>
            </a:r>
            <a:r>
              <a:rPr sz="1721" b="1" i="1" spc="9" dirty="0">
                <a:latin typeface="Courier New"/>
                <a:cs typeface="Courier New"/>
              </a:rPr>
              <a:t>, </a:t>
            </a:r>
            <a:r>
              <a:rPr sz="1721" b="1" i="1" spc="4" dirty="0">
                <a:latin typeface="Courier New"/>
                <a:cs typeface="Courier New"/>
              </a:rPr>
              <a:t>search2, result2,...,</a:t>
            </a:r>
            <a:r>
              <a:rPr sz="1721" b="1" spc="4" dirty="0">
                <a:latin typeface="Courier New"/>
                <a:cs typeface="Courier New"/>
              </a:rPr>
              <a:t>]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[</a:t>
            </a:r>
            <a:r>
              <a:rPr sz="1721" b="1" i="1" spc="9" dirty="0">
                <a:latin typeface="Courier New"/>
                <a:cs typeface="Courier New"/>
              </a:rPr>
              <a:t>,</a:t>
            </a:r>
            <a:r>
              <a:rPr sz="1721" b="1" i="1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default</a:t>
            </a:r>
            <a:r>
              <a:rPr sz="1721" b="1" spc="4" dirty="0">
                <a:latin typeface="Courier New"/>
                <a:cs typeface="Courier New"/>
              </a:rPr>
              <a:t>])</a:t>
            </a:r>
            <a:endParaRPr sz="172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9090" y="4008455"/>
            <a:ext cx="4541744" cy="2070847"/>
            <a:chOff x="991235" y="4542916"/>
            <a:chExt cx="5147310" cy="2346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9556" y="6372605"/>
              <a:ext cx="5104638" cy="5029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2698" y="6365747"/>
              <a:ext cx="5118735" cy="516890"/>
            </a:xfrm>
            <a:custGeom>
              <a:avLst/>
              <a:gdLst/>
              <a:ahLst/>
              <a:cxnLst/>
              <a:rect l="l" t="t" r="r" b="b"/>
              <a:pathLst>
                <a:path w="5118735" h="516890">
                  <a:moveTo>
                    <a:pt x="5118354" y="516636"/>
                  </a:moveTo>
                  <a:lnTo>
                    <a:pt x="5118354" y="0"/>
                  </a:lnTo>
                  <a:lnTo>
                    <a:pt x="0" y="0"/>
                  </a:lnTo>
                  <a:lnTo>
                    <a:pt x="0" y="516636"/>
                  </a:lnTo>
                  <a:lnTo>
                    <a:pt x="5118354" y="51663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556" y="5059679"/>
              <a:ext cx="5104638" cy="10180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2698" y="5052821"/>
              <a:ext cx="5118735" cy="1031875"/>
            </a:xfrm>
            <a:custGeom>
              <a:avLst/>
              <a:gdLst/>
              <a:ahLst/>
              <a:cxnLst/>
              <a:rect l="l" t="t" r="r" b="b"/>
              <a:pathLst>
                <a:path w="5118735" h="1031875">
                  <a:moveTo>
                    <a:pt x="5118354" y="1031748"/>
                  </a:moveTo>
                  <a:lnTo>
                    <a:pt x="5118354" y="0"/>
                  </a:lnTo>
                  <a:lnTo>
                    <a:pt x="0" y="0"/>
                  </a:lnTo>
                  <a:lnTo>
                    <a:pt x="0" y="1031748"/>
                  </a:lnTo>
                  <a:lnTo>
                    <a:pt x="5118354" y="1031748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078" y="4556759"/>
              <a:ext cx="5105400" cy="2514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8220" y="4549901"/>
              <a:ext cx="5119370" cy="265430"/>
            </a:xfrm>
            <a:custGeom>
              <a:avLst/>
              <a:gdLst/>
              <a:ahLst/>
              <a:cxnLst/>
              <a:rect l="l" t="t" r="r" b="b"/>
              <a:pathLst>
                <a:path w="5119370" h="265429">
                  <a:moveTo>
                    <a:pt x="5119115" y="265175"/>
                  </a:moveTo>
                  <a:lnTo>
                    <a:pt x="5119115" y="0"/>
                  </a:lnTo>
                  <a:lnTo>
                    <a:pt x="0" y="0"/>
                  </a:lnTo>
                  <a:lnTo>
                    <a:pt x="0" y="265176"/>
                  </a:lnTo>
                  <a:lnTo>
                    <a:pt x="5119115" y="265175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52164" y="1926403"/>
            <a:ext cx="7176807" cy="1884829"/>
            <a:chOff x="926719" y="2183257"/>
            <a:chExt cx="8133715" cy="2136140"/>
          </a:xfrm>
        </p:grpSpPr>
        <p:sp>
          <p:nvSpPr>
            <p:cNvPr id="10" name="object 10"/>
            <p:cNvSpPr/>
            <p:nvPr/>
          </p:nvSpPr>
          <p:spPr>
            <a:xfrm>
              <a:off x="942594" y="2199132"/>
              <a:ext cx="8101965" cy="2104390"/>
            </a:xfrm>
            <a:custGeom>
              <a:avLst/>
              <a:gdLst/>
              <a:ahLst/>
              <a:cxnLst/>
              <a:rect l="l" t="t" r="r" b="b"/>
              <a:pathLst>
                <a:path w="8101965" h="2104390">
                  <a:moveTo>
                    <a:pt x="8101583" y="2103881"/>
                  </a:moveTo>
                  <a:lnTo>
                    <a:pt x="8101583" y="0"/>
                  </a:lnTo>
                  <a:lnTo>
                    <a:pt x="0" y="0"/>
                  </a:lnTo>
                  <a:lnTo>
                    <a:pt x="0" y="2103882"/>
                  </a:lnTo>
                  <a:lnTo>
                    <a:pt x="8101583" y="210388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942594" y="2199132"/>
              <a:ext cx="8101965" cy="2104390"/>
            </a:xfrm>
            <a:custGeom>
              <a:avLst/>
              <a:gdLst/>
              <a:ahLst/>
              <a:cxnLst/>
              <a:rect l="l" t="t" r="r" b="b"/>
              <a:pathLst>
                <a:path w="8101965" h="2104390">
                  <a:moveTo>
                    <a:pt x="8101583" y="2103881"/>
                  </a:moveTo>
                  <a:lnTo>
                    <a:pt x="8101583" y="0"/>
                  </a:lnTo>
                  <a:lnTo>
                    <a:pt x="0" y="0"/>
                  </a:lnTo>
                  <a:lnTo>
                    <a:pt x="0" y="2103882"/>
                  </a:lnTo>
                  <a:lnTo>
                    <a:pt x="8101583" y="2103881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69042" y="1898277"/>
            <a:ext cx="6104404" cy="16226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6776" marR="4483" indent="-927336">
              <a:lnSpc>
                <a:spcPct val="101800"/>
              </a:lnSpc>
              <a:spcBef>
                <a:spcPts val="75"/>
              </a:spcBef>
              <a:tabLst>
                <a:tab pos="4503324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last_name, job_id, salary,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DECODE(job_id</a:t>
            </a:r>
            <a:r>
              <a:rPr sz="1721" b="1" spc="13" dirty="0">
                <a:latin typeface="Courier New"/>
                <a:cs typeface="Courier New"/>
              </a:rPr>
              <a:t>,</a:t>
            </a:r>
            <a:r>
              <a:rPr sz="1721" b="1" spc="4" dirty="0">
                <a:latin typeface="Courier New"/>
                <a:cs typeface="Courier New"/>
              </a:rPr>
              <a:t> 'IT_PROG'</a:t>
            </a:r>
            <a:r>
              <a:rPr sz="1721" b="1" spc="13" dirty="0">
                <a:latin typeface="Courier New"/>
                <a:cs typeface="Courier New"/>
              </a:rPr>
              <a:t>,</a:t>
            </a:r>
            <a:r>
              <a:rPr sz="1721" b="1" dirty="0">
                <a:latin typeface="Courier New"/>
                <a:cs typeface="Courier New"/>
              </a:rPr>
              <a:t>	</a:t>
            </a:r>
            <a:r>
              <a:rPr sz="1721" b="1" spc="4" dirty="0">
                <a:latin typeface="Courier New"/>
                <a:cs typeface="Courier New"/>
              </a:rPr>
              <a:t>1.10*salary,</a:t>
            </a:r>
            <a:endParaRPr sz="1721">
              <a:latin typeface="Courier New"/>
              <a:cs typeface="Courier New"/>
            </a:endParaRPr>
          </a:p>
          <a:p>
            <a:pPr marL="2913685" marR="4483">
              <a:lnSpc>
                <a:spcPts val="2100"/>
              </a:lnSpc>
              <a:spcBef>
                <a:spcPts val="75"/>
              </a:spcBef>
              <a:tabLst>
                <a:tab pos="4503324" algn="l"/>
              </a:tabLst>
            </a:pPr>
            <a:r>
              <a:rPr sz="1721" b="1" spc="4" dirty="0">
                <a:latin typeface="Courier New"/>
                <a:cs typeface="Courier New"/>
              </a:rPr>
              <a:t>'ST_CLERK', 1.15*salary,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'SA_REP'</a:t>
            </a:r>
            <a:r>
              <a:rPr sz="1721" b="1" spc="13" dirty="0">
                <a:latin typeface="Courier New"/>
                <a:cs typeface="Courier New"/>
              </a:rPr>
              <a:t>,</a:t>
            </a:r>
            <a:r>
              <a:rPr sz="1721" b="1" dirty="0">
                <a:latin typeface="Courier New"/>
                <a:cs typeface="Courier New"/>
              </a:rPr>
              <a:t>	</a:t>
            </a:r>
            <a:r>
              <a:rPr sz="1721" b="1" spc="4" dirty="0">
                <a:latin typeface="Courier New"/>
                <a:cs typeface="Courier New"/>
              </a:rPr>
              <a:t>1.20*salary,</a:t>
            </a:r>
            <a:endParaRPr sz="1721">
              <a:latin typeface="Courier New"/>
              <a:cs typeface="Courier New"/>
            </a:endParaRPr>
          </a:p>
          <a:p>
            <a:pPr marL="1854112">
              <a:lnSpc>
                <a:spcPts val="2021"/>
              </a:lnSpc>
            </a:pPr>
            <a:r>
              <a:rPr sz="1721" b="1" spc="4" dirty="0">
                <a:latin typeface="Courier New"/>
                <a:cs typeface="Courier New"/>
              </a:rPr>
              <a:t>salary)</a:t>
            </a:r>
            <a:endParaRPr sz="1721">
              <a:latin typeface="Courier New"/>
              <a:cs typeface="Courier New"/>
            </a:endParaRPr>
          </a:p>
          <a:p>
            <a:pPr marL="926776">
              <a:spcBef>
                <a:spcPts val="35"/>
              </a:spcBef>
            </a:pPr>
            <a:r>
              <a:rPr sz="1721" b="1" spc="4" dirty="0">
                <a:latin typeface="Courier New"/>
                <a:cs typeface="Courier New"/>
              </a:rPr>
              <a:t>REVISED_SALARY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9018" y="3497784"/>
            <a:ext cx="541244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FROM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6241" y="3497784"/>
            <a:ext cx="1336301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90799" y="116632"/>
            <a:ext cx="8229673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DECODE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sp>
        <p:nvSpPr>
          <p:cNvPr id="16" name="object 16"/>
          <p:cNvSpPr/>
          <p:nvPr/>
        </p:nvSpPr>
        <p:spPr>
          <a:xfrm>
            <a:off x="1887294" y="2186491"/>
            <a:ext cx="5354171" cy="1374962"/>
          </a:xfrm>
          <a:custGeom>
            <a:avLst/>
            <a:gdLst/>
            <a:ahLst/>
            <a:cxnLst/>
            <a:rect l="l" t="t" r="r" b="b"/>
            <a:pathLst>
              <a:path w="6068059" h="1558289">
                <a:moveTo>
                  <a:pt x="6067806" y="1558289"/>
                </a:moveTo>
                <a:lnTo>
                  <a:pt x="6067806" y="0"/>
                </a:lnTo>
                <a:lnTo>
                  <a:pt x="0" y="0"/>
                </a:lnTo>
                <a:lnTo>
                  <a:pt x="0" y="1558289"/>
                </a:lnTo>
                <a:lnTo>
                  <a:pt x="6067806" y="1558289"/>
                </a:lnTo>
                <a:close/>
              </a:path>
            </a:pathLst>
          </a:custGeom>
          <a:ln w="312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990602" y="4064594"/>
            <a:ext cx="330574" cy="154356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59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780">
              <a:latin typeface="Arial"/>
              <a:cs typeface="Arial"/>
            </a:endParaRPr>
          </a:p>
          <a:p>
            <a:pPr marL="22972"/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02206" y="4007896"/>
            <a:ext cx="1331259" cy="2071968"/>
          </a:xfrm>
          <a:custGeom>
            <a:avLst/>
            <a:gdLst/>
            <a:ahLst/>
            <a:cxnLst/>
            <a:rect l="l" t="t" r="r" b="b"/>
            <a:pathLst>
              <a:path w="1508760" h="2348229">
                <a:moveTo>
                  <a:pt x="1508760" y="2347722"/>
                </a:moveTo>
                <a:lnTo>
                  <a:pt x="1508760" y="0"/>
                </a:lnTo>
                <a:lnTo>
                  <a:pt x="0" y="0"/>
                </a:lnTo>
                <a:lnTo>
                  <a:pt x="0" y="2347722"/>
                </a:lnTo>
                <a:lnTo>
                  <a:pt x="1508760" y="2347722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105346"/>
            <a:ext cx="835292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Lesson</a:t>
            </a:r>
            <a:r>
              <a:rPr spc="-49" dirty="0"/>
              <a:t> </a:t>
            </a:r>
            <a:r>
              <a:rPr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454939"/>
            <a:ext cx="7911160" cy="4108860"/>
          </a:xfrm>
          <a:prstGeom prst="rect">
            <a:avLst/>
          </a:prstGeom>
        </p:spPr>
        <p:txBody>
          <a:bodyPr vert="horz" wrap="square" lIns="0" tIns="58271" rIns="0" bIns="0" rtlCol="0">
            <a:spAutoFit/>
          </a:bodyPr>
          <a:lstStyle/>
          <a:p>
            <a:pPr marL="457785" indent="-447139">
              <a:spcBef>
                <a:spcPts val="45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Implicit and explicit data type conversion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375"/>
              </a:spcBef>
              <a:buFont typeface="Arial MT"/>
              <a:buChar char="•"/>
              <a:tabLst>
                <a:tab pos="457785" algn="l"/>
                <a:tab pos="458345" algn="l"/>
              </a:tabLst>
            </a:pPr>
            <a:r>
              <a:rPr sz="2118" spc="13" dirty="0">
                <a:latin typeface="Courier New"/>
                <a:cs typeface="Courier New"/>
              </a:rPr>
              <a:t>TO_CHA</a:t>
            </a:r>
            <a:r>
              <a:rPr sz="2118" spc="9" dirty="0">
                <a:latin typeface="Courier New"/>
                <a:cs typeface="Courier New"/>
              </a:rPr>
              <a:t>R</a:t>
            </a:r>
            <a:r>
              <a:rPr sz="2118" spc="4" dirty="0">
                <a:latin typeface="Arial MT"/>
                <a:cs typeface="Arial MT"/>
              </a:rPr>
              <a:t>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TO_DAT</a:t>
            </a:r>
            <a:r>
              <a:rPr sz="2118" spc="9" dirty="0">
                <a:latin typeface="Courier New"/>
                <a:cs typeface="Courier New"/>
              </a:rPr>
              <a:t>E</a:t>
            </a:r>
            <a:r>
              <a:rPr sz="2118" spc="4" dirty="0">
                <a:latin typeface="Arial MT"/>
                <a:cs typeface="Arial MT"/>
              </a:rPr>
              <a:t>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TO_NUMBE</a:t>
            </a:r>
            <a:r>
              <a:rPr sz="2118" spc="9" dirty="0">
                <a:latin typeface="Courier New"/>
                <a:cs typeface="Courier New"/>
              </a:rPr>
              <a:t>R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684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Nesting</a:t>
            </a:r>
            <a:r>
              <a:rPr sz="2118" spc="-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General</a:t>
            </a:r>
            <a:r>
              <a:rPr sz="2118" spc="-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functions:</a:t>
            </a:r>
            <a:endParaRPr sz="2118" dirty="0">
              <a:latin typeface="Arial MT"/>
              <a:cs typeface="Arial MT"/>
            </a:endParaRPr>
          </a:p>
          <a:p>
            <a:pPr marL="890915" lvl="1" indent="-322186">
              <a:spcBef>
                <a:spcPts val="295"/>
              </a:spcBef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Courier New"/>
                <a:cs typeface="Courier New"/>
              </a:rPr>
              <a:t>NVL</a:t>
            </a:r>
            <a:endParaRPr sz="1941" dirty="0">
              <a:latin typeface="Courier New"/>
              <a:cs typeface="Courier New"/>
            </a:endParaRPr>
          </a:p>
          <a:p>
            <a:pPr marL="890915" lvl="1" indent="-322186">
              <a:spcBef>
                <a:spcPts val="459"/>
              </a:spcBef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Courier New"/>
                <a:cs typeface="Courier New"/>
              </a:rPr>
              <a:t>NVL2</a:t>
            </a:r>
            <a:endParaRPr sz="1941" dirty="0">
              <a:latin typeface="Courier New"/>
              <a:cs typeface="Courier New"/>
            </a:endParaRPr>
          </a:p>
          <a:p>
            <a:pPr marL="890915" lvl="1" indent="-322186">
              <a:spcBef>
                <a:spcPts val="468"/>
              </a:spcBef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Courier New"/>
                <a:cs typeface="Courier New"/>
              </a:rPr>
              <a:t>NULLIF</a:t>
            </a:r>
            <a:endParaRPr sz="1941" dirty="0">
              <a:latin typeface="Courier New"/>
              <a:cs typeface="Courier New"/>
            </a:endParaRPr>
          </a:p>
          <a:p>
            <a:pPr marL="890915" lvl="1" indent="-322186">
              <a:spcBef>
                <a:spcPts val="459"/>
              </a:spcBef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Courier New"/>
                <a:cs typeface="Courier New"/>
              </a:rPr>
              <a:t>COALESCE</a:t>
            </a:r>
            <a:endParaRPr sz="1941" dirty="0">
              <a:latin typeface="Courier New"/>
              <a:cs typeface="Courier New"/>
            </a:endParaRPr>
          </a:p>
          <a:p>
            <a:pPr marL="457785" indent="-447139">
              <a:spcBef>
                <a:spcPts val="697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Conditional</a:t>
            </a:r>
            <a:r>
              <a:rPr sz="2118" spc="-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expressions:</a:t>
            </a:r>
            <a:endParaRPr sz="2118" dirty="0">
              <a:latin typeface="Arial MT"/>
              <a:cs typeface="Arial MT"/>
            </a:endParaRPr>
          </a:p>
          <a:p>
            <a:pPr marL="890915" lvl="1" indent="-322186">
              <a:spcBef>
                <a:spcPts val="291"/>
              </a:spcBef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Courier New"/>
                <a:cs typeface="Courier New"/>
              </a:rPr>
              <a:t>CASE</a:t>
            </a:r>
            <a:endParaRPr sz="1941" dirty="0">
              <a:latin typeface="Courier New"/>
              <a:cs typeface="Courier New"/>
            </a:endParaRPr>
          </a:p>
          <a:p>
            <a:pPr marL="890915" lvl="1" indent="-322186">
              <a:spcBef>
                <a:spcPts val="463"/>
              </a:spcBef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Courier New"/>
                <a:cs typeface="Courier New"/>
              </a:rPr>
              <a:t>DECODE</a:t>
            </a:r>
            <a:endParaRPr sz="194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387" y="2379120"/>
            <a:ext cx="7176247" cy="3292288"/>
            <a:chOff x="926972" y="2696336"/>
            <a:chExt cx="8133080" cy="3731260"/>
          </a:xfrm>
        </p:grpSpPr>
        <p:sp>
          <p:nvSpPr>
            <p:cNvPr id="3" name="object 3"/>
            <p:cNvSpPr/>
            <p:nvPr/>
          </p:nvSpPr>
          <p:spPr>
            <a:xfrm>
              <a:off x="942593" y="2711957"/>
              <a:ext cx="8101965" cy="3699510"/>
            </a:xfrm>
            <a:custGeom>
              <a:avLst/>
              <a:gdLst/>
              <a:ahLst/>
              <a:cxnLst/>
              <a:rect l="l" t="t" r="r" b="b"/>
              <a:pathLst>
                <a:path w="8101965" h="3699510">
                  <a:moveTo>
                    <a:pt x="8101583" y="3699510"/>
                  </a:moveTo>
                  <a:lnTo>
                    <a:pt x="8101583" y="0"/>
                  </a:lnTo>
                  <a:lnTo>
                    <a:pt x="0" y="0"/>
                  </a:lnTo>
                  <a:lnTo>
                    <a:pt x="0" y="3699510"/>
                  </a:lnTo>
                  <a:lnTo>
                    <a:pt x="8101583" y="36995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42593" y="2711957"/>
              <a:ext cx="8101965" cy="3699510"/>
            </a:xfrm>
            <a:custGeom>
              <a:avLst/>
              <a:gdLst/>
              <a:ahLst/>
              <a:cxnLst/>
              <a:rect l="l" t="t" r="r" b="b"/>
              <a:pathLst>
                <a:path w="8101965" h="3699510">
                  <a:moveTo>
                    <a:pt x="8101583" y="3699510"/>
                  </a:moveTo>
                  <a:lnTo>
                    <a:pt x="8101583" y="0"/>
                  </a:lnTo>
                  <a:lnTo>
                    <a:pt x="0" y="0"/>
                  </a:lnTo>
                  <a:lnTo>
                    <a:pt x="0" y="3699510"/>
                  </a:lnTo>
                  <a:lnTo>
                    <a:pt x="8101583" y="3699510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66171" y="2687395"/>
          <a:ext cx="5808568" cy="2974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39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2240">
                        <a:lnSpc>
                          <a:spcPts val="218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DECODE</a:t>
                      </a:r>
                      <a:r>
                        <a:rPr sz="17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(TRUNC(salary/2000,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R="6731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b="1" spc="10" dirty="0">
                          <a:latin typeface="Courier New"/>
                          <a:cs typeface="Courier New"/>
                        </a:rPr>
                        <a:t>0,</a:t>
                      </a:r>
                      <a:r>
                        <a:rPr sz="17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0.00,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8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0),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1,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0.09,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2,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0.20,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3,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0.30,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5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4,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0.40,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5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5,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0.42,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5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6,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0.44,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1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0.45)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TAX_RATE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52">
                <a:tc>
                  <a:txBody>
                    <a:bodyPr/>
                    <a:lstStyle/>
                    <a:p>
                      <a:pPr marL="116205">
                        <a:lnSpc>
                          <a:spcPts val="199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FROM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18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employees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716">
                <a:tc>
                  <a:txBody>
                    <a:bodyPr/>
                    <a:lstStyle/>
                    <a:p>
                      <a:pPr marL="116205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WHERE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department_id</a:t>
                      </a:r>
                      <a:r>
                        <a:rPr sz="17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80;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26364" y="1498899"/>
            <a:ext cx="6237194" cy="117760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Display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applicable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tax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rate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each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department 80:</a:t>
            </a:r>
            <a:endParaRPr sz="2118">
              <a:latin typeface="Arial MT"/>
              <a:cs typeface="Arial MT"/>
            </a:endParaRPr>
          </a:p>
          <a:p>
            <a:pPr marL="342358">
              <a:spcBef>
                <a:spcPts val="1910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salary,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5738" y="116632"/>
            <a:ext cx="847674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DECODE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105346"/>
            <a:ext cx="856895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35430"/>
            <a:ext cx="6328522" cy="2282450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4" dirty="0">
                <a:latin typeface="Arial MT"/>
                <a:cs typeface="Arial MT"/>
              </a:rPr>
              <a:t>In this 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 should have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learned </a:t>
            </a:r>
            <a:r>
              <a:rPr sz="2118" spc="9" dirty="0">
                <a:latin typeface="Arial MT"/>
                <a:cs typeface="Arial MT"/>
              </a:rPr>
              <a:t>how</a:t>
            </a:r>
            <a:r>
              <a:rPr sz="2118" spc="4" dirty="0">
                <a:latin typeface="Arial MT"/>
                <a:cs typeface="Arial MT"/>
              </a:rPr>
              <a:t> to: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Alter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formats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display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Convert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types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375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Use </a:t>
            </a:r>
            <a:r>
              <a:rPr sz="2118" spc="13" dirty="0">
                <a:latin typeface="Courier New"/>
                <a:cs typeface="Courier New"/>
              </a:rPr>
              <a:t>NV</a:t>
            </a:r>
            <a:r>
              <a:rPr sz="2118" spc="9" dirty="0">
                <a:latin typeface="Courier New"/>
                <a:cs typeface="Courier New"/>
              </a:rPr>
              <a:t>L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endParaRPr sz="2118">
              <a:latin typeface="Arial MT"/>
              <a:cs typeface="Arial MT"/>
            </a:endParaRPr>
          </a:p>
          <a:p>
            <a:pPr marL="569289" marR="4483" indent="-447139">
              <a:lnSpc>
                <a:spcPct val="100800"/>
              </a:lnSpc>
              <a:spcBef>
                <a:spcPts val="512"/>
              </a:spcBef>
              <a:buClr>
                <a:srgbClr val="FF0000"/>
              </a:buClr>
              <a:buChar char="•"/>
              <a:tabLst>
                <a:tab pos="568729" algn="l"/>
                <a:tab pos="569850" algn="l"/>
              </a:tabLst>
            </a:pPr>
            <a:r>
              <a:rPr sz="2118" spc="9" dirty="0">
                <a:latin typeface="Arial MT"/>
                <a:cs typeface="Arial MT"/>
              </a:rPr>
              <a:t>Use </a:t>
            </a:r>
            <a:r>
              <a:rPr sz="2118" spc="13" dirty="0">
                <a:latin typeface="Courier New"/>
                <a:cs typeface="Courier New"/>
              </a:rPr>
              <a:t>IF-THEN-ELS</a:t>
            </a:r>
            <a:r>
              <a:rPr sz="2118" spc="9" dirty="0">
                <a:latin typeface="Courier New"/>
                <a:cs typeface="Courier New"/>
              </a:rPr>
              <a:t>E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logic and other conditional  expressions in 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SELECT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statement</a:t>
            </a:r>
            <a:endParaRPr sz="211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856895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Practice</a:t>
            </a:r>
            <a:r>
              <a:rPr spc="-26" dirty="0"/>
              <a:t> </a:t>
            </a:r>
            <a:r>
              <a:rPr spc="4" dirty="0"/>
              <a:t>4:</a:t>
            </a:r>
            <a:r>
              <a:rPr spc="-26" dirty="0"/>
              <a:t> </a:t>
            </a:r>
            <a:r>
              <a:rPr spc="4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54939"/>
            <a:ext cx="7520828" cy="1819066"/>
          </a:xfrm>
          <a:prstGeom prst="rect">
            <a:avLst/>
          </a:prstGeom>
        </p:spPr>
        <p:txBody>
          <a:bodyPr vert="horz" wrap="square" lIns="0" tIns="58271" rIns="0" bIns="0" rtlCol="0">
            <a:spAutoFit/>
          </a:bodyPr>
          <a:lstStyle/>
          <a:p>
            <a:pPr marL="11206">
              <a:spcBef>
                <a:spcPts val="459"/>
              </a:spcBef>
            </a:pP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practice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covers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topics: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375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Creating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queries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22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TO_CHAR</a:t>
            </a:r>
            <a:r>
              <a:rPr sz="2118" spc="9" dirty="0">
                <a:latin typeface="Arial MT"/>
                <a:cs typeface="Arial MT"/>
              </a:rPr>
              <a:t>,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TO_DATE</a:t>
            </a:r>
            <a:r>
              <a:rPr sz="2118" spc="9" dirty="0">
                <a:latin typeface="Arial MT"/>
                <a:cs typeface="Arial MT"/>
              </a:rPr>
              <a:t>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other</a:t>
            </a:r>
            <a:endParaRPr sz="2118">
              <a:latin typeface="Arial MT"/>
              <a:cs typeface="Arial MT"/>
            </a:endParaRPr>
          </a:p>
          <a:p>
            <a:pPr marL="568729">
              <a:spcBef>
                <a:spcPts val="22"/>
              </a:spcBef>
            </a:pPr>
            <a:r>
              <a:rPr sz="2118" spc="13" dirty="0">
                <a:latin typeface="Courier New"/>
                <a:cs typeface="Courier New"/>
              </a:rPr>
              <a:t>DAT</a:t>
            </a:r>
            <a:r>
              <a:rPr sz="2118" spc="9" dirty="0">
                <a:latin typeface="Courier New"/>
                <a:cs typeface="Courier New"/>
              </a:rPr>
              <a:t>E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endParaRPr sz="2118">
              <a:latin typeface="Arial MT"/>
              <a:cs typeface="Arial MT"/>
            </a:endParaRPr>
          </a:p>
          <a:p>
            <a:pPr marL="568729" indent="-447699">
              <a:lnSpc>
                <a:spcPts val="2471"/>
              </a:lnSpc>
              <a:spcBef>
                <a:spcPts val="684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Creating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queries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conditional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expressions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such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as</a:t>
            </a:r>
            <a:endParaRPr sz="2118">
              <a:latin typeface="Arial MT"/>
              <a:cs typeface="Arial MT"/>
            </a:endParaRPr>
          </a:p>
          <a:p>
            <a:pPr marL="568729">
              <a:lnSpc>
                <a:spcPts val="2471"/>
              </a:lnSpc>
            </a:pPr>
            <a:r>
              <a:rPr sz="2118" spc="13" dirty="0">
                <a:latin typeface="Courier New"/>
                <a:cs typeface="Courier New"/>
              </a:rPr>
              <a:t>DECOD</a:t>
            </a:r>
            <a:r>
              <a:rPr sz="2118" spc="9" dirty="0">
                <a:latin typeface="Courier New"/>
                <a:cs typeface="Courier New"/>
              </a:rPr>
              <a:t>E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CASE</a:t>
            </a:r>
            <a:endParaRPr sz="211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116632"/>
            <a:ext cx="820891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Conversion</a:t>
            </a:r>
            <a:r>
              <a:rPr spc="-49" dirty="0"/>
              <a:t> </a:t>
            </a:r>
            <a:r>
              <a:rPr dirty="0"/>
              <a:t>Functions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8379" y="2568501"/>
            <a:ext cx="4484594" cy="1405778"/>
            <a:chOff x="1670430" y="2910967"/>
            <a:chExt cx="5082540" cy="1593215"/>
          </a:xfrm>
        </p:grpSpPr>
        <p:sp>
          <p:nvSpPr>
            <p:cNvPr id="4" name="object 4"/>
            <p:cNvSpPr/>
            <p:nvPr/>
          </p:nvSpPr>
          <p:spPr>
            <a:xfrm>
              <a:off x="4965953" y="2926842"/>
              <a:ext cx="0" cy="344805"/>
            </a:xfrm>
            <a:custGeom>
              <a:avLst/>
              <a:gdLst/>
              <a:ahLst/>
              <a:cxnLst/>
              <a:rect l="l" t="t" r="r" b="b"/>
              <a:pathLst>
                <a:path h="344804">
                  <a:moveTo>
                    <a:pt x="0" y="0"/>
                  </a:moveTo>
                  <a:lnTo>
                    <a:pt x="0" y="344424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3195066" y="3271266"/>
              <a:ext cx="3542029" cy="628650"/>
            </a:xfrm>
            <a:custGeom>
              <a:avLst/>
              <a:gdLst/>
              <a:ahLst/>
              <a:cxnLst/>
              <a:rect l="l" t="t" r="r" b="b"/>
              <a:pathLst>
                <a:path w="3542029" h="628650">
                  <a:moveTo>
                    <a:pt x="0" y="628650"/>
                  </a:moveTo>
                  <a:lnTo>
                    <a:pt x="0" y="0"/>
                  </a:lnTo>
                  <a:lnTo>
                    <a:pt x="3541776" y="0"/>
                  </a:lnTo>
                  <a:lnTo>
                    <a:pt x="3541776" y="523493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1686305" y="3622548"/>
              <a:ext cx="3046095" cy="866140"/>
            </a:xfrm>
            <a:custGeom>
              <a:avLst/>
              <a:gdLst/>
              <a:ahLst/>
              <a:cxnLst/>
              <a:rect l="l" t="t" r="r" b="b"/>
              <a:pathLst>
                <a:path w="3046095" h="866139">
                  <a:moveTo>
                    <a:pt x="3045713" y="865631"/>
                  </a:moveTo>
                  <a:lnTo>
                    <a:pt x="3045713" y="0"/>
                  </a:lnTo>
                  <a:lnTo>
                    <a:pt x="0" y="0"/>
                  </a:lnTo>
                  <a:lnTo>
                    <a:pt x="0" y="865631"/>
                  </a:lnTo>
                  <a:lnTo>
                    <a:pt x="3045713" y="865631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1686305" y="3622548"/>
              <a:ext cx="3046095" cy="866140"/>
            </a:xfrm>
            <a:custGeom>
              <a:avLst/>
              <a:gdLst/>
              <a:ahLst/>
              <a:cxnLst/>
              <a:rect l="l" t="t" r="r" b="b"/>
              <a:pathLst>
                <a:path w="3046095" h="866139">
                  <a:moveTo>
                    <a:pt x="3045713" y="865631"/>
                  </a:moveTo>
                  <a:lnTo>
                    <a:pt x="3045713" y="0"/>
                  </a:lnTo>
                  <a:lnTo>
                    <a:pt x="0" y="0"/>
                  </a:lnTo>
                  <a:lnTo>
                    <a:pt x="0" y="865631"/>
                  </a:lnTo>
                  <a:lnTo>
                    <a:pt x="3045713" y="865631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48882" y="3294082"/>
            <a:ext cx="1835524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9" dirty="0">
                <a:latin typeface="Arial"/>
                <a:cs typeface="Arial"/>
              </a:rPr>
              <a:t>Implicit</a:t>
            </a:r>
            <a:r>
              <a:rPr sz="1721" b="1" spc="-22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data</a:t>
            </a:r>
            <a:r>
              <a:rPr sz="1721" b="1" spc="-22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type</a:t>
            </a:r>
            <a:endParaRPr sz="172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3548" y="3560333"/>
            <a:ext cx="1206874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13" dirty="0">
                <a:latin typeface="Arial"/>
                <a:cs typeface="Arial"/>
              </a:rPr>
              <a:t>conversion</a:t>
            </a:r>
            <a:endParaRPr sz="1721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15547" y="3182583"/>
            <a:ext cx="2715185" cy="791696"/>
            <a:chOff x="5191886" y="3606927"/>
            <a:chExt cx="3077210" cy="897255"/>
          </a:xfrm>
        </p:grpSpPr>
        <p:sp>
          <p:nvSpPr>
            <p:cNvPr id="11" name="object 11"/>
            <p:cNvSpPr/>
            <p:nvPr/>
          </p:nvSpPr>
          <p:spPr>
            <a:xfrm>
              <a:off x="5207507" y="3622548"/>
              <a:ext cx="3046095" cy="866140"/>
            </a:xfrm>
            <a:custGeom>
              <a:avLst/>
              <a:gdLst/>
              <a:ahLst/>
              <a:cxnLst/>
              <a:rect l="l" t="t" r="r" b="b"/>
              <a:pathLst>
                <a:path w="3046095" h="866139">
                  <a:moveTo>
                    <a:pt x="3045714" y="865631"/>
                  </a:moveTo>
                  <a:lnTo>
                    <a:pt x="3045714" y="0"/>
                  </a:lnTo>
                  <a:lnTo>
                    <a:pt x="0" y="0"/>
                  </a:lnTo>
                  <a:lnTo>
                    <a:pt x="0" y="865632"/>
                  </a:lnTo>
                  <a:lnTo>
                    <a:pt x="3045714" y="865631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207507" y="3622548"/>
              <a:ext cx="3046095" cy="866140"/>
            </a:xfrm>
            <a:custGeom>
              <a:avLst/>
              <a:gdLst/>
              <a:ahLst/>
              <a:cxnLst/>
              <a:rect l="l" t="t" r="r" b="b"/>
              <a:pathLst>
                <a:path w="3046095" h="866139">
                  <a:moveTo>
                    <a:pt x="3045714" y="865631"/>
                  </a:moveTo>
                  <a:lnTo>
                    <a:pt x="3045714" y="0"/>
                  </a:lnTo>
                  <a:lnTo>
                    <a:pt x="0" y="0"/>
                  </a:lnTo>
                  <a:lnTo>
                    <a:pt x="0" y="865632"/>
                  </a:lnTo>
                  <a:lnTo>
                    <a:pt x="3045714" y="865631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49103" y="3294081"/>
            <a:ext cx="1847290" cy="52903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1712" marR="4483" indent="-321066">
              <a:lnSpc>
                <a:spcPct val="101499"/>
              </a:lnSpc>
              <a:spcBef>
                <a:spcPts val="84"/>
              </a:spcBef>
            </a:pPr>
            <a:r>
              <a:rPr sz="1721" b="1" spc="9" dirty="0">
                <a:latin typeface="Arial"/>
                <a:cs typeface="Arial"/>
              </a:rPr>
              <a:t>Explicit</a:t>
            </a:r>
            <a:r>
              <a:rPr sz="1721" b="1" spc="-22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data</a:t>
            </a:r>
            <a:r>
              <a:rPr sz="1721" b="1" spc="-18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type </a:t>
            </a:r>
            <a:r>
              <a:rPr sz="1721" b="1" spc="-463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conversion</a:t>
            </a:r>
            <a:endParaRPr sz="172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4766" y="1516830"/>
            <a:ext cx="2687731" cy="1048074"/>
          </a:xfrm>
          <a:prstGeom prst="rect">
            <a:avLst/>
          </a:prstGeom>
          <a:solidFill>
            <a:srgbClr val="FFCC9A"/>
          </a:solidFill>
          <a:ln w="31242">
            <a:solidFill>
              <a:srgbClr val="000000"/>
            </a:solidFill>
          </a:ln>
        </p:spPr>
        <p:txBody>
          <a:bodyPr vert="horz" wrap="square" lIns="0" tIns="125506" rIns="0" bIns="0" rtlCol="0">
            <a:spAutoFit/>
          </a:bodyPr>
          <a:lstStyle/>
          <a:p>
            <a:pPr marL="751954" marR="744110" indent="91892">
              <a:lnSpc>
                <a:spcPct val="101800"/>
              </a:lnSpc>
              <a:spcBef>
                <a:spcPts val="988"/>
              </a:spcBef>
            </a:pPr>
            <a:r>
              <a:rPr sz="1721" b="1" spc="9" dirty="0">
                <a:latin typeface="Arial"/>
                <a:cs typeface="Arial"/>
              </a:rPr>
              <a:t>Data type </a:t>
            </a:r>
            <a:r>
              <a:rPr sz="1721" b="1" spc="13" dirty="0">
                <a:latin typeface="Arial"/>
                <a:cs typeface="Arial"/>
              </a:rPr>
              <a:t> conversion</a:t>
            </a:r>
            <a:endParaRPr lang="en-US" sz="1721" b="1" spc="13" dirty="0">
              <a:latin typeface="Arial"/>
              <a:cs typeface="Arial"/>
            </a:endParaRPr>
          </a:p>
          <a:p>
            <a:pPr marL="751954" marR="744110" indent="91892">
              <a:lnSpc>
                <a:spcPct val="101800"/>
              </a:lnSpc>
              <a:spcBef>
                <a:spcPts val="988"/>
              </a:spcBef>
            </a:pPr>
            <a:endParaRPr sz="172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8640959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Implicit</a:t>
            </a:r>
            <a:r>
              <a:rPr spc="-18" dirty="0"/>
              <a:t> </a:t>
            </a:r>
            <a:r>
              <a:rPr spc="4" dirty="0"/>
              <a:t>Data</a:t>
            </a:r>
            <a:r>
              <a:rPr spc="-18" dirty="0"/>
              <a:t> </a:t>
            </a:r>
            <a:r>
              <a:rPr spc="4" dirty="0"/>
              <a:t>Type</a:t>
            </a:r>
            <a:r>
              <a:rPr spc="-13" dirty="0"/>
              <a:t> </a:t>
            </a:r>
            <a:r>
              <a:rPr spc="4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98899"/>
            <a:ext cx="7599269" cy="6486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expressions,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Oracle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server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automatically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convert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following:</a:t>
            </a:r>
            <a:endParaRPr sz="2118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2388" y="2379120"/>
          <a:ext cx="7148232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002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From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3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VARCHAR2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CHAR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353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NUMBER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38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VARCHAR2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CHAR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DATE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64" y="177354"/>
            <a:ext cx="8092699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Implicit</a:t>
            </a:r>
            <a:r>
              <a:rPr spc="-18" dirty="0"/>
              <a:t> </a:t>
            </a:r>
            <a:r>
              <a:rPr spc="4" dirty="0"/>
              <a:t>Data</a:t>
            </a:r>
            <a:r>
              <a:rPr spc="-18" dirty="0"/>
              <a:t> </a:t>
            </a:r>
            <a:r>
              <a:rPr spc="4" dirty="0"/>
              <a:t>Type</a:t>
            </a:r>
            <a:r>
              <a:rPr spc="-13" dirty="0"/>
              <a:t> </a:t>
            </a:r>
            <a:r>
              <a:rPr spc="4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498899"/>
            <a:ext cx="7538197" cy="6486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For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expression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evaluation,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Oracle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server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automatically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convert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following:</a:t>
            </a:r>
            <a:endParaRPr sz="2118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2388" y="2379120"/>
          <a:ext cx="7148232" cy="1125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002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From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0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NUMBER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353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VARCHAR2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CHAR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11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DATE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409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VARCHAR2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CHAR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8496943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Explicit</a:t>
            </a:r>
            <a:r>
              <a:rPr spc="-18" dirty="0"/>
              <a:t> </a:t>
            </a:r>
            <a:r>
              <a:rPr spc="4" dirty="0"/>
              <a:t>Data</a:t>
            </a:r>
            <a:r>
              <a:rPr spc="-18" dirty="0"/>
              <a:t> </a:t>
            </a:r>
            <a:r>
              <a:rPr spc="4" dirty="0"/>
              <a:t>Type</a:t>
            </a:r>
            <a:r>
              <a:rPr spc="-9" dirty="0"/>
              <a:t> </a:t>
            </a:r>
            <a:r>
              <a:rPr spc="4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936" y="3570417"/>
            <a:ext cx="1002926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b="1" spc="13" dirty="0">
                <a:latin typeface="Courier New"/>
                <a:cs typeface="Courier New"/>
              </a:rPr>
              <a:t>NUMBER</a:t>
            </a:r>
            <a:endParaRPr sz="2118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5574" y="3594614"/>
            <a:ext cx="1738593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b="1" spc="9" dirty="0">
                <a:latin typeface="Arial"/>
                <a:cs typeface="Arial"/>
              </a:rPr>
              <a:t>CHARACTER</a:t>
            </a:r>
            <a:endParaRPr sz="2118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781" y="3940325"/>
            <a:ext cx="5245474" cy="1176057"/>
            <a:chOff x="2051685" y="4465701"/>
            <a:chExt cx="5944870" cy="1332865"/>
          </a:xfrm>
        </p:grpSpPr>
        <p:sp>
          <p:nvSpPr>
            <p:cNvPr id="6" name="object 6"/>
            <p:cNvSpPr/>
            <p:nvPr/>
          </p:nvSpPr>
          <p:spPr>
            <a:xfrm>
              <a:off x="3495294" y="4597146"/>
              <a:ext cx="1461770" cy="1186180"/>
            </a:xfrm>
            <a:custGeom>
              <a:avLst/>
              <a:gdLst/>
              <a:ahLst/>
              <a:cxnLst/>
              <a:rect l="l" t="t" r="r" b="b"/>
              <a:pathLst>
                <a:path w="1461770" h="1186179">
                  <a:moveTo>
                    <a:pt x="1461515" y="0"/>
                  </a:moveTo>
                  <a:lnTo>
                    <a:pt x="1456137" y="45127"/>
                  </a:lnTo>
                  <a:lnTo>
                    <a:pt x="1449063" y="89779"/>
                  </a:lnTo>
                  <a:lnTo>
                    <a:pt x="1440321" y="133930"/>
                  </a:lnTo>
                  <a:lnTo>
                    <a:pt x="1429943" y="177553"/>
                  </a:lnTo>
                  <a:lnTo>
                    <a:pt x="1417957" y="220621"/>
                  </a:lnTo>
                  <a:lnTo>
                    <a:pt x="1404394" y="263108"/>
                  </a:lnTo>
                  <a:lnTo>
                    <a:pt x="1389284" y="304988"/>
                  </a:lnTo>
                  <a:lnTo>
                    <a:pt x="1372655" y="346234"/>
                  </a:lnTo>
                  <a:lnTo>
                    <a:pt x="1354539" y="386819"/>
                  </a:lnTo>
                  <a:lnTo>
                    <a:pt x="1334964" y="426718"/>
                  </a:lnTo>
                  <a:lnTo>
                    <a:pt x="1313961" y="465903"/>
                  </a:lnTo>
                  <a:lnTo>
                    <a:pt x="1291560" y="504348"/>
                  </a:lnTo>
                  <a:lnTo>
                    <a:pt x="1267789" y="542028"/>
                  </a:lnTo>
                  <a:lnTo>
                    <a:pt x="1242680" y="578914"/>
                  </a:lnTo>
                  <a:lnTo>
                    <a:pt x="1216261" y="614982"/>
                  </a:lnTo>
                  <a:lnTo>
                    <a:pt x="1188563" y="650204"/>
                  </a:lnTo>
                  <a:lnTo>
                    <a:pt x="1159615" y="684553"/>
                  </a:lnTo>
                  <a:lnTo>
                    <a:pt x="1129447" y="718005"/>
                  </a:lnTo>
                  <a:lnTo>
                    <a:pt x="1098089" y="750531"/>
                  </a:lnTo>
                  <a:lnTo>
                    <a:pt x="1065570" y="782106"/>
                  </a:lnTo>
                  <a:lnTo>
                    <a:pt x="1031921" y="812703"/>
                  </a:lnTo>
                  <a:lnTo>
                    <a:pt x="997172" y="842295"/>
                  </a:lnTo>
                  <a:lnTo>
                    <a:pt x="961351" y="870857"/>
                  </a:lnTo>
                  <a:lnTo>
                    <a:pt x="924489" y="898361"/>
                  </a:lnTo>
                  <a:lnTo>
                    <a:pt x="886616" y="924782"/>
                  </a:lnTo>
                  <a:lnTo>
                    <a:pt x="847761" y="950093"/>
                  </a:lnTo>
                  <a:lnTo>
                    <a:pt x="807955" y="974266"/>
                  </a:lnTo>
                  <a:lnTo>
                    <a:pt x="767226" y="997277"/>
                  </a:lnTo>
                  <a:lnTo>
                    <a:pt x="725605" y="1019098"/>
                  </a:lnTo>
                  <a:lnTo>
                    <a:pt x="683122" y="1039703"/>
                  </a:lnTo>
                  <a:lnTo>
                    <a:pt x="639805" y="1059066"/>
                  </a:lnTo>
                  <a:lnTo>
                    <a:pt x="595687" y="1077159"/>
                  </a:lnTo>
                  <a:lnTo>
                    <a:pt x="550795" y="1093958"/>
                  </a:lnTo>
                  <a:lnTo>
                    <a:pt x="505159" y="1109434"/>
                  </a:lnTo>
                  <a:lnTo>
                    <a:pt x="458810" y="1123562"/>
                  </a:lnTo>
                  <a:lnTo>
                    <a:pt x="411778" y="1136315"/>
                  </a:lnTo>
                  <a:lnTo>
                    <a:pt x="364091" y="1147667"/>
                  </a:lnTo>
                  <a:lnTo>
                    <a:pt x="315781" y="1157591"/>
                  </a:lnTo>
                  <a:lnTo>
                    <a:pt x="266876" y="1166061"/>
                  </a:lnTo>
                  <a:lnTo>
                    <a:pt x="217406" y="1173050"/>
                  </a:lnTo>
                  <a:lnTo>
                    <a:pt x="167402" y="1178532"/>
                  </a:lnTo>
                  <a:lnTo>
                    <a:pt x="116892" y="1182481"/>
                  </a:lnTo>
                  <a:lnTo>
                    <a:pt x="65908" y="1184869"/>
                  </a:lnTo>
                  <a:lnTo>
                    <a:pt x="14477" y="1185672"/>
                  </a:lnTo>
                  <a:lnTo>
                    <a:pt x="9905" y="1185672"/>
                  </a:lnTo>
                  <a:lnTo>
                    <a:pt x="5333" y="1185672"/>
                  </a:lnTo>
                  <a:lnTo>
                    <a:pt x="0" y="1185672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905755" y="4495038"/>
              <a:ext cx="102870" cy="106680"/>
            </a:xfrm>
            <a:custGeom>
              <a:avLst/>
              <a:gdLst/>
              <a:ahLst/>
              <a:cxnLst/>
              <a:rect l="l" t="t" r="r" b="b"/>
              <a:pathLst>
                <a:path w="102870" h="106679">
                  <a:moveTo>
                    <a:pt x="102870" y="106679"/>
                  </a:moveTo>
                  <a:lnTo>
                    <a:pt x="57150" y="0"/>
                  </a:lnTo>
                  <a:lnTo>
                    <a:pt x="0" y="99821"/>
                  </a:lnTo>
                  <a:lnTo>
                    <a:pt x="102870" y="106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2067306" y="4481322"/>
              <a:ext cx="1435735" cy="1301750"/>
            </a:xfrm>
            <a:custGeom>
              <a:avLst/>
              <a:gdLst/>
              <a:ahLst/>
              <a:cxnLst/>
              <a:rect l="l" t="t" r="r" b="b"/>
              <a:pathLst>
                <a:path w="1435735" h="1301750">
                  <a:moveTo>
                    <a:pt x="1435608" y="1301496"/>
                  </a:moveTo>
                  <a:lnTo>
                    <a:pt x="1384998" y="1300141"/>
                  </a:lnTo>
                  <a:lnTo>
                    <a:pt x="1334843" y="1297262"/>
                  </a:lnTo>
                  <a:lnTo>
                    <a:pt x="1285170" y="1292882"/>
                  </a:lnTo>
                  <a:lnTo>
                    <a:pt x="1236008" y="1287029"/>
                  </a:lnTo>
                  <a:lnTo>
                    <a:pt x="1187383" y="1279727"/>
                  </a:lnTo>
                  <a:lnTo>
                    <a:pt x="1139323" y="1271001"/>
                  </a:lnTo>
                  <a:lnTo>
                    <a:pt x="1091858" y="1260877"/>
                  </a:lnTo>
                  <a:lnTo>
                    <a:pt x="1045014" y="1249380"/>
                  </a:lnTo>
                  <a:lnTo>
                    <a:pt x="998819" y="1236535"/>
                  </a:lnTo>
                  <a:lnTo>
                    <a:pt x="953301" y="1222368"/>
                  </a:lnTo>
                  <a:lnTo>
                    <a:pt x="908489" y="1206904"/>
                  </a:lnTo>
                  <a:lnTo>
                    <a:pt x="864409" y="1190168"/>
                  </a:lnTo>
                  <a:lnTo>
                    <a:pt x="821091" y="1172186"/>
                  </a:lnTo>
                  <a:lnTo>
                    <a:pt x="778561" y="1152983"/>
                  </a:lnTo>
                  <a:lnTo>
                    <a:pt x="736848" y="1132584"/>
                  </a:lnTo>
                  <a:lnTo>
                    <a:pt x="695979" y="1111015"/>
                  </a:lnTo>
                  <a:lnTo>
                    <a:pt x="655982" y="1088301"/>
                  </a:lnTo>
                  <a:lnTo>
                    <a:pt x="616886" y="1064467"/>
                  </a:lnTo>
                  <a:lnTo>
                    <a:pt x="578718" y="1039538"/>
                  </a:lnTo>
                  <a:lnTo>
                    <a:pt x="541506" y="1013540"/>
                  </a:lnTo>
                  <a:lnTo>
                    <a:pt x="505278" y="986499"/>
                  </a:lnTo>
                  <a:lnTo>
                    <a:pt x="470061" y="958439"/>
                  </a:lnTo>
                  <a:lnTo>
                    <a:pt x="435885" y="929386"/>
                  </a:lnTo>
                  <a:lnTo>
                    <a:pt x="402775" y="899365"/>
                  </a:lnTo>
                  <a:lnTo>
                    <a:pt x="370761" y="868401"/>
                  </a:lnTo>
                  <a:lnTo>
                    <a:pt x="339870" y="836521"/>
                  </a:lnTo>
                  <a:lnTo>
                    <a:pt x="310131" y="803748"/>
                  </a:lnTo>
                  <a:lnTo>
                    <a:pt x="281570" y="770109"/>
                  </a:lnTo>
                  <a:lnTo>
                    <a:pt x="254216" y="735629"/>
                  </a:lnTo>
                  <a:lnTo>
                    <a:pt x="228097" y="700333"/>
                  </a:lnTo>
                  <a:lnTo>
                    <a:pt x="203241" y="664246"/>
                  </a:lnTo>
                  <a:lnTo>
                    <a:pt x="179675" y="627394"/>
                  </a:lnTo>
                  <a:lnTo>
                    <a:pt x="157427" y="589802"/>
                  </a:lnTo>
                  <a:lnTo>
                    <a:pt x="136526" y="551495"/>
                  </a:lnTo>
                  <a:lnTo>
                    <a:pt x="116999" y="512499"/>
                  </a:lnTo>
                  <a:lnTo>
                    <a:pt x="98874" y="472839"/>
                  </a:lnTo>
                  <a:lnTo>
                    <a:pt x="82178" y="432541"/>
                  </a:lnTo>
                  <a:lnTo>
                    <a:pt x="66941" y="391629"/>
                  </a:lnTo>
                  <a:lnTo>
                    <a:pt x="53189" y="350129"/>
                  </a:lnTo>
                  <a:lnTo>
                    <a:pt x="40950" y="308066"/>
                  </a:lnTo>
                  <a:lnTo>
                    <a:pt x="30253" y="265466"/>
                  </a:lnTo>
                  <a:lnTo>
                    <a:pt x="21125" y="222354"/>
                  </a:lnTo>
                  <a:lnTo>
                    <a:pt x="13594" y="178756"/>
                  </a:lnTo>
                  <a:lnTo>
                    <a:pt x="7688" y="134695"/>
                  </a:lnTo>
                  <a:lnTo>
                    <a:pt x="3435" y="90199"/>
                  </a:lnTo>
                  <a:lnTo>
                    <a:pt x="863" y="45292"/>
                  </a:lnTo>
                  <a:lnTo>
                    <a:pt x="0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513575" y="4495038"/>
              <a:ext cx="1466850" cy="1287780"/>
            </a:xfrm>
            <a:custGeom>
              <a:avLst/>
              <a:gdLst/>
              <a:ahLst/>
              <a:cxnLst/>
              <a:rect l="l" t="t" r="r" b="b"/>
              <a:pathLst>
                <a:path w="1466850" h="1287779">
                  <a:moveTo>
                    <a:pt x="1466850" y="0"/>
                  </a:moveTo>
                  <a:lnTo>
                    <a:pt x="1465450" y="45332"/>
                  </a:lnTo>
                  <a:lnTo>
                    <a:pt x="1462340" y="90263"/>
                  </a:lnTo>
                  <a:lnTo>
                    <a:pt x="1457549" y="134767"/>
                  </a:lnTo>
                  <a:lnTo>
                    <a:pt x="1451104" y="178819"/>
                  </a:lnTo>
                  <a:lnTo>
                    <a:pt x="1443035" y="222393"/>
                  </a:lnTo>
                  <a:lnTo>
                    <a:pt x="1433369" y="265465"/>
                  </a:lnTo>
                  <a:lnTo>
                    <a:pt x="1422136" y="308009"/>
                  </a:lnTo>
                  <a:lnTo>
                    <a:pt x="1409363" y="350000"/>
                  </a:lnTo>
                  <a:lnTo>
                    <a:pt x="1395079" y="391412"/>
                  </a:lnTo>
                  <a:lnTo>
                    <a:pt x="1379313" y="432221"/>
                  </a:lnTo>
                  <a:lnTo>
                    <a:pt x="1362092" y="472402"/>
                  </a:lnTo>
                  <a:lnTo>
                    <a:pt x="1343446" y="511929"/>
                  </a:lnTo>
                  <a:lnTo>
                    <a:pt x="1323402" y="550777"/>
                  </a:lnTo>
                  <a:lnTo>
                    <a:pt x="1301990" y="588921"/>
                  </a:lnTo>
                  <a:lnTo>
                    <a:pt x="1279238" y="626335"/>
                  </a:lnTo>
                  <a:lnTo>
                    <a:pt x="1255174" y="662995"/>
                  </a:lnTo>
                  <a:lnTo>
                    <a:pt x="1229826" y="698875"/>
                  </a:lnTo>
                  <a:lnTo>
                    <a:pt x="1203223" y="733950"/>
                  </a:lnTo>
                  <a:lnTo>
                    <a:pt x="1175394" y="768196"/>
                  </a:lnTo>
                  <a:lnTo>
                    <a:pt x="1146367" y="801586"/>
                  </a:lnTo>
                  <a:lnTo>
                    <a:pt x="1116170" y="834095"/>
                  </a:lnTo>
                  <a:lnTo>
                    <a:pt x="1084832" y="865699"/>
                  </a:lnTo>
                  <a:lnTo>
                    <a:pt x="1052382" y="896372"/>
                  </a:lnTo>
                  <a:lnTo>
                    <a:pt x="1018847" y="926089"/>
                  </a:lnTo>
                  <a:lnTo>
                    <a:pt x="984256" y="954825"/>
                  </a:lnTo>
                  <a:lnTo>
                    <a:pt x="948638" y="982554"/>
                  </a:lnTo>
                  <a:lnTo>
                    <a:pt x="912021" y="1009252"/>
                  </a:lnTo>
                  <a:lnTo>
                    <a:pt x="874433" y="1034893"/>
                  </a:lnTo>
                  <a:lnTo>
                    <a:pt x="835904" y="1059452"/>
                  </a:lnTo>
                  <a:lnTo>
                    <a:pt x="796461" y="1082903"/>
                  </a:lnTo>
                  <a:lnTo>
                    <a:pt x="756132" y="1105223"/>
                  </a:lnTo>
                  <a:lnTo>
                    <a:pt x="714948" y="1126385"/>
                  </a:lnTo>
                  <a:lnTo>
                    <a:pt x="672934" y="1146364"/>
                  </a:lnTo>
                  <a:lnTo>
                    <a:pt x="630121" y="1165135"/>
                  </a:lnTo>
                  <a:lnTo>
                    <a:pt x="586537" y="1182673"/>
                  </a:lnTo>
                  <a:lnTo>
                    <a:pt x="542210" y="1198953"/>
                  </a:lnTo>
                  <a:lnTo>
                    <a:pt x="497168" y="1213949"/>
                  </a:lnTo>
                  <a:lnTo>
                    <a:pt x="451441" y="1227637"/>
                  </a:lnTo>
                  <a:lnTo>
                    <a:pt x="405055" y="1239991"/>
                  </a:lnTo>
                  <a:lnTo>
                    <a:pt x="358041" y="1250986"/>
                  </a:lnTo>
                  <a:lnTo>
                    <a:pt x="310426" y="1260596"/>
                  </a:lnTo>
                  <a:lnTo>
                    <a:pt x="262239" y="1268797"/>
                  </a:lnTo>
                  <a:lnTo>
                    <a:pt x="213508" y="1275564"/>
                  </a:lnTo>
                  <a:lnTo>
                    <a:pt x="164262" y="1280870"/>
                  </a:lnTo>
                  <a:lnTo>
                    <a:pt x="114529" y="1284692"/>
                  </a:lnTo>
                  <a:lnTo>
                    <a:pt x="64337" y="1287003"/>
                  </a:lnTo>
                  <a:lnTo>
                    <a:pt x="13715" y="1287780"/>
                  </a:lnTo>
                  <a:lnTo>
                    <a:pt x="9143" y="1287780"/>
                  </a:lnTo>
                  <a:lnTo>
                    <a:pt x="4571" y="1287780"/>
                  </a:lnTo>
                  <a:lnTo>
                    <a:pt x="0" y="1287780"/>
                  </a:lnTo>
                </a:path>
              </a:pathLst>
            </a:custGeom>
            <a:ln w="3124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5088636" y="4583430"/>
              <a:ext cx="1431925" cy="1199515"/>
            </a:xfrm>
            <a:custGeom>
              <a:avLst/>
              <a:gdLst/>
              <a:ahLst/>
              <a:cxnLst/>
              <a:rect l="l" t="t" r="r" b="b"/>
              <a:pathLst>
                <a:path w="1431925" h="1199514">
                  <a:moveTo>
                    <a:pt x="1431798" y="1199387"/>
                  </a:moveTo>
                  <a:lnTo>
                    <a:pt x="1380378" y="1197968"/>
                  </a:lnTo>
                  <a:lnTo>
                    <a:pt x="1329425" y="1194974"/>
                  </a:lnTo>
                  <a:lnTo>
                    <a:pt x="1278967" y="1190432"/>
                  </a:lnTo>
                  <a:lnTo>
                    <a:pt x="1229035" y="1184368"/>
                  </a:lnTo>
                  <a:lnTo>
                    <a:pt x="1179657" y="1176811"/>
                  </a:lnTo>
                  <a:lnTo>
                    <a:pt x="1130863" y="1167785"/>
                  </a:lnTo>
                  <a:lnTo>
                    <a:pt x="1082683" y="1157317"/>
                  </a:lnTo>
                  <a:lnTo>
                    <a:pt x="1035145" y="1145435"/>
                  </a:lnTo>
                  <a:lnTo>
                    <a:pt x="988280" y="1132165"/>
                  </a:lnTo>
                  <a:lnTo>
                    <a:pt x="942116" y="1117533"/>
                  </a:lnTo>
                  <a:lnTo>
                    <a:pt x="896683" y="1101566"/>
                  </a:lnTo>
                  <a:lnTo>
                    <a:pt x="852011" y="1084291"/>
                  </a:lnTo>
                  <a:lnTo>
                    <a:pt x="808128" y="1065734"/>
                  </a:lnTo>
                  <a:lnTo>
                    <a:pt x="765065" y="1045922"/>
                  </a:lnTo>
                  <a:lnTo>
                    <a:pt x="722850" y="1024881"/>
                  </a:lnTo>
                  <a:lnTo>
                    <a:pt x="681513" y="1002639"/>
                  </a:lnTo>
                  <a:lnTo>
                    <a:pt x="641084" y="979222"/>
                  </a:lnTo>
                  <a:lnTo>
                    <a:pt x="601592" y="954656"/>
                  </a:lnTo>
                  <a:lnTo>
                    <a:pt x="563066" y="928968"/>
                  </a:lnTo>
                  <a:lnTo>
                    <a:pt x="525536" y="902185"/>
                  </a:lnTo>
                  <a:lnTo>
                    <a:pt x="489031" y="874333"/>
                  </a:lnTo>
                  <a:lnTo>
                    <a:pt x="453580" y="845438"/>
                  </a:lnTo>
                  <a:lnTo>
                    <a:pt x="419213" y="815529"/>
                  </a:lnTo>
                  <a:lnTo>
                    <a:pt x="385960" y="784630"/>
                  </a:lnTo>
                  <a:lnTo>
                    <a:pt x="353850" y="752770"/>
                  </a:lnTo>
                  <a:lnTo>
                    <a:pt x="322912" y="719974"/>
                  </a:lnTo>
                  <a:lnTo>
                    <a:pt x="293175" y="686268"/>
                  </a:lnTo>
                  <a:lnTo>
                    <a:pt x="264669" y="651681"/>
                  </a:lnTo>
                  <a:lnTo>
                    <a:pt x="237424" y="616237"/>
                  </a:lnTo>
                  <a:lnTo>
                    <a:pt x="211469" y="579965"/>
                  </a:lnTo>
                  <a:lnTo>
                    <a:pt x="186833" y="542890"/>
                  </a:lnTo>
                  <a:lnTo>
                    <a:pt x="163546" y="505039"/>
                  </a:lnTo>
                  <a:lnTo>
                    <a:pt x="141636" y="466439"/>
                  </a:lnTo>
                  <a:lnTo>
                    <a:pt x="121134" y="427116"/>
                  </a:lnTo>
                  <a:lnTo>
                    <a:pt x="102070" y="387097"/>
                  </a:lnTo>
                  <a:lnTo>
                    <a:pt x="84471" y="346409"/>
                  </a:lnTo>
                  <a:lnTo>
                    <a:pt x="68368" y="305078"/>
                  </a:lnTo>
                  <a:lnTo>
                    <a:pt x="53790" y="263131"/>
                  </a:lnTo>
                  <a:lnTo>
                    <a:pt x="40767" y="220594"/>
                  </a:lnTo>
                  <a:lnTo>
                    <a:pt x="29328" y="177495"/>
                  </a:lnTo>
                  <a:lnTo>
                    <a:pt x="19502" y="133859"/>
                  </a:lnTo>
                  <a:lnTo>
                    <a:pt x="11319" y="89713"/>
                  </a:lnTo>
                  <a:lnTo>
                    <a:pt x="4809" y="45085"/>
                  </a:lnTo>
                  <a:lnTo>
                    <a:pt x="0" y="0"/>
                  </a:lnTo>
                </a:path>
              </a:pathLst>
            </a:custGeom>
            <a:ln w="31241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5038344" y="4481322"/>
              <a:ext cx="102870" cy="106045"/>
            </a:xfrm>
            <a:custGeom>
              <a:avLst/>
              <a:gdLst/>
              <a:ahLst/>
              <a:cxnLst/>
              <a:rect l="l" t="t" r="r" b="b"/>
              <a:pathLst>
                <a:path w="102870" h="106045">
                  <a:moveTo>
                    <a:pt x="102870" y="101346"/>
                  </a:moveTo>
                  <a:lnTo>
                    <a:pt x="46482" y="0"/>
                  </a:lnTo>
                  <a:lnTo>
                    <a:pt x="0" y="105918"/>
                  </a:lnTo>
                  <a:lnTo>
                    <a:pt x="102870" y="101346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77534" y="5200873"/>
            <a:ext cx="1166532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b="1" spc="13" dirty="0">
                <a:latin typeface="Courier New"/>
                <a:cs typeface="Courier New"/>
              </a:rPr>
              <a:t>TO_CHAR</a:t>
            </a:r>
            <a:endParaRPr sz="2118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19568" y="2346848"/>
            <a:ext cx="2633943" cy="1176057"/>
            <a:chOff x="2023110" y="2659760"/>
            <a:chExt cx="2985135" cy="1332865"/>
          </a:xfrm>
        </p:grpSpPr>
        <p:sp>
          <p:nvSpPr>
            <p:cNvPr id="14" name="object 14"/>
            <p:cNvSpPr/>
            <p:nvPr/>
          </p:nvSpPr>
          <p:spPr>
            <a:xfrm>
              <a:off x="3543300" y="2675381"/>
              <a:ext cx="1449705" cy="1301750"/>
            </a:xfrm>
            <a:custGeom>
              <a:avLst/>
              <a:gdLst/>
              <a:ahLst/>
              <a:cxnLst/>
              <a:rect l="l" t="t" r="r" b="b"/>
              <a:pathLst>
                <a:path w="1449704" h="1301750">
                  <a:moveTo>
                    <a:pt x="0" y="0"/>
                  </a:moveTo>
                  <a:lnTo>
                    <a:pt x="51046" y="1402"/>
                  </a:lnTo>
                  <a:lnTo>
                    <a:pt x="101639" y="4327"/>
                  </a:lnTo>
                  <a:lnTo>
                    <a:pt x="151748" y="8749"/>
                  </a:lnTo>
                  <a:lnTo>
                    <a:pt x="201346" y="14644"/>
                  </a:lnTo>
                  <a:lnTo>
                    <a:pt x="250405" y="21985"/>
                  </a:lnTo>
                  <a:lnTo>
                    <a:pt x="298896" y="30748"/>
                  </a:lnTo>
                  <a:lnTo>
                    <a:pt x="346791" y="40908"/>
                  </a:lnTo>
                  <a:lnTo>
                    <a:pt x="394062" y="52438"/>
                  </a:lnTo>
                  <a:lnTo>
                    <a:pt x="440680" y="65314"/>
                  </a:lnTo>
                  <a:lnTo>
                    <a:pt x="486617" y="79510"/>
                  </a:lnTo>
                  <a:lnTo>
                    <a:pt x="531846" y="95001"/>
                  </a:lnTo>
                  <a:lnTo>
                    <a:pt x="576337" y="111761"/>
                  </a:lnTo>
                  <a:lnTo>
                    <a:pt x="620062" y="129766"/>
                  </a:lnTo>
                  <a:lnTo>
                    <a:pt x="662993" y="148990"/>
                  </a:lnTo>
                  <a:lnTo>
                    <a:pt x="705103" y="169407"/>
                  </a:lnTo>
                  <a:lnTo>
                    <a:pt x="746362" y="190993"/>
                  </a:lnTo>
                  <a:lnTo>
                    <a:pt x="786742" y="213722"/>
                  </a:lnTo>
                  <a:lnTo>
                    <a:pt x="826215" y="237569"/>
                  </a:lnTo>
                  <a:lnTo>
                    <a:pt x="864753" y="262508"/>
                  </a:lnTo>
                  <a:lnTo>
                    <a:pt x="902327" y="288513"/>
                  </a:lnTo>
                  <a:lnTo>
                    <a:pt x="938910" y="315561"/>
                  </a:lnTo>
                  <a:lnTo>
                    <a:pt x="974473" y="343625"/>
                  </a:lnTo>
                  <a:lnTo>
                    <a:pt x="1008987" y="372680"/>
                  </a:lnTo>
                  <a:lnTo>
                    <a:pt x="1042424" y="402701"/>
                  </a:lnTo>
                  <a:lnTo>
                    <a:pt x="1074757" y="433663"/>
                  </a:lnTo>
                  <a:lnTo>
                    <a:pt x="1105957" y="465539"/>
                  </a:lnTo>
                  <a:lnTo>
                    <a:pt x="1135995" y="498306"/>
                  </a:lnTo>
                  <a:lnTo>
                    <a:pt x="1164844" y="531936"/>
                  </a:lnTo>
                  <a:lnTo>
                    <a:pt x="1192474" y="566406"/>
                  </a:lnTo>
                  <a:lnTo>
                    <a:pt x="1218859" y="601690"/>
                  </a:lnTo>
                  <a:lnTo>
                    <a:pt x="1243968" y="637762"/>
                  </a:lnTo>
                  <a:lnTo>
                    <a:pt x="1267775" y="674598"/>
                  </a:lnTo>
                  <a:lnTo>
                    <a:pt x="1290251" y="712171"/>
                  </a:lnTo>
                  <a:lnTo>
                    <a:pt x="1311368" y="750457"/>
                  </a:lnTo>
                  <a:lnTo>
                    <a:pt x="1331097" y="789430"/>
                  </a:lnTo>
                  <a:lnTo>
                    <a:pt x="1349410" y="829065"/>
                  </a:lnTo>
                  <a:lnTo>
                    <a:pt x="1366279" y="869337"/>
                  </a:lnTo>
                  <a:lnTo>
                    <a:pt x="1381676" y="910220"/>
                  </a:lnTo>
                  <a:lnTo>
                    <a:pt x="1395572" y="951689"/>
                  </a:lnTo>
                  <a:lnTo>
                    <a:pt x="1407939" y="993718"/>
                  </a:lnTo>
                  <a:lnTo>
                    <a:pt x="1418749" y="1036283"/>
                  </a:lnTo>
                  <a:lnTo>
                    <a:pt x="1427974" y="1079358"/>
                  </a:lnTo>
                  <a:lnTo>
                    <a:pt x="1435584" y="1122917"/>
                  </a:lnTo>
                  <a:lnTo>
                    <a:pt x="1441553" y="1166936"/>
                  </a:lnTo>
                  <a:lnTo>
                    <a:pt x="1445851" y="1211389"/>
                  </a:lnTo>
                  <a:lnTo>
                    <a:pt x="1448451" y="1256251"/>
                  </a:lnTo>
                  <a:lnTo>
                    <a:pt x="1449324" y="1301496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074164" y="2675381"/>
              <a:ext cx="1458595" cy="1186815"/>
            </a:xfrm>
            <a:custGeom>
              <a:avLst/>
              <a:gdLst/>
              <a:ahLst/>
              <a:cxnLst/>
              <a:rect l="l" t="t" r="r" b="b"/>
              <a:pathLst>
                <a:path w="1458595" h="1186814">
                  <a:moveTo>
                    <a:pt x="0" y="1186434"/>
                  </a:moveTo>
                  <a:lnTo>
                    <a:pt x="5334" y="1141255"/>
                  </a:lnTo>
                  <a:lnTo>
                    <a:pt x="12381" y="1096554"/>
                  </a:lnTo>
                  <a:lnTo>
                    <a:pt x="21112" y="1052357"/>
                  </a:lnTo>
                  <a:lnTo>
                    <a:pt x="31495" y="1008691"/>
                  </a:lnTo>
                  <a:lnTo>
                    <a:pt x="43502" y="965581"/>
                  </a:lnTo>
                  <a:lnTo>
                    <a:pt x="57101" y="923054"/>
                  </a:lnTo>
                  <a:lnTo>
                    <a:pt x="72264" y="881136"/>
                  </a:lnTo>
                  <a:lnTo>
                    <a:pt x="88959" y="839855"/>
                  </a:lnTo>
                  <a:lnTo>
                    <a:pt x="107158" y="799235"/>
                  </a:lnTo>
                  <a:lnTo>
                    <a:pt x="126831" y="759305"/>
                  </a:lnTo>
                  <a:lnTo>
                    <a:pt x="147947" y="720090"/>
                  </a:lnTo>
                  <a:lnTo>
                    <a:pt x="170476" y="681616"/>
                  </a:lnTo>
                  <a:lnTo>
                    <a:pt x="194388" y="643910"/>
                  </a:lnTo>
                  <a:lnTo>
                    <a:pt x="219654" y="606998"/>
                  </a:lnTo>
                  <a:lnTo>
                    <a:pt x="246244" y="570907"/>
                  </a:lnTo>
                  <a:lnTo>
                    <a:pt x="274127" y="535664"/>
                  </a:lnTo>
                  <a:lnTo>
                    <a:pt x="303274" y="501294"/>
                  </a:lnTo>
                  <a:lnTo>
                    <a:pt x="333655" y="467824"/>
                  </a:lnTo>
                  <a:lnTo>
                    <a:pt x="365239" y="435280"/>
                  </a:lnTo>
                  <a:lnTo>
                    <a:pt x="397997" y="403689"/>
                  </a:lnTo>
                  <a:lnTo>
                    <a:pt x="431899" y="373077"/>
                  </a:lnTo>
                  <a:lnTo>
                    <a:pt x="466915" y="343471"/>
                  </a:lnTo>
                  <a:lnTo>
                    <a:pt x="503015" y="314897"/>
                  </a:lnTo>
                  <a:lnTo>
                    <a:pt x="540169" y="287381"/>
                  </a:lnTo>
                  <a:lnTo>
                    <a:pt x="578347" y="260950"/>
                  </a:lnTo>
                  <a:lnTo>
                    <a:pt x="617519" y="235631"/>
                  </a:lnTo>
                  <a:lnTo>
                    <a:pt x="657655" y="211448"/>
                  </a:lnTo>
                  <a:lnTo>
                    <a:pt x="698725" y="188430"/>
                  </a:lnTo>
                  <a:lnTo>
                    <a:pt x="740700" y="166603"/>
                  </a:lnTo>
                  <a:lnTo>
                    <a:pt x="783549" y="145992"/>
                  </a:lnTo>
                  <a:lnTo>
                    <a:pt x="827243" y="126625"/>
                  </a:lnTo>
                  <a:lnTo>
                    <a:pt x="871750" y="108527"/>
                  </a:lnTo>
                  <a:lnTo>
                    <a:pt x="917043" y="91725"/>
                  </a:lnTo>
                  <a:lnTo>
                    <a:pt x="963089" y="76246"/>
                  </a:lnTo>
                  <a:lnTo>
                    <a:pt x="1009861" y="62116"/>
                  </a:lnTo>
                  <a:lnTo>
                    <a:pt x="1057327" y="49361"/>
                  </a:lnTo>
                  <a:lnTo>
                    <a:pt x="1105458" y="38007"/>
                  </a:lnTo>
                  <a:lnTo>
                    <a:pt x="1154223" y="28082"/>
                  </a:lnTo>
                  <a:lnTo>
                    <a:pt x="1203593" y="19611"/>
                  </a:lnTo>
                  <a:lnTo>
                    <a:pt x="1253538" y="12621"/>
                  </a:lnTo>
                  <a:lnTo>
                    <a:pt x="1304028" y="7139"/>
                  </a:lnTo>
                  <a:lnTo>
                    <a:pt x="1355033" y="3190"/>
                  </a:lnTo>
                  <a:lnTo>
                    <a:pt x="1406523" y="802"/>
                  </a:lnTo>
                  <a:lnTo>
                    <a:pt x="1458468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3110" y="3859529"/>
              <a:ext cx="102870" cy="105410"/>
            </a:xfrm>
            <a:custGeom>
              <a:avLst/>
              <a:gdLst/>
              <a:ahLst/>
              <a:cxnLst/>
              <a:rect l="l" t="t" r="r" b="b"/>
              <a:pathLst>
                <a:path w="102869" h="105410">
                  <a:moveTo>
                    <a:pt x="102870" y="5333"/>
                  </a:moveTo>
                  <a:lnTo>
                    <a:pt x="0" y="0"/>
                  </a:lnTo>
                  <a:lnTo>
                    <a:pt x="45720" y="105155"/>
                  </a:lnTo>
                  <a:lnTo>
                    <a:pt x="102870" y="5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13480" y="1835748"/>
            <a:ext cx="1493184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b="1" spc="13" dirty="0">
                <a:latin typeface="Courier New"/>
                <a:cs typeface="Courier New"/>
              </a:rPr>
              <a:t>TO_NUMBER</a:t>
            </a:r>
            <a:endParaRPr sz="2118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2172" y="3570422"/>
            <a:ext cx="676275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b="1" spc="13" dirty="0">
                <a:latin typeface="Courier New"/>
                <a:cs typeface="Courier New"/>
              </a:rPr>
              <a:t>DATE</a:t>
            </a:r>
            <a:endParaRPr sz="2118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31987" y="5200886"/>
            <a:ext cx="1166532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b="1" spc="13" dirty="0">
                <a:latin typeface="Courier New"/>
                <a:cs typeface="Courier New"/>
              </a:rPr>
              <a:t>TO_CHAR</a:t>
            </a:r>
            <a:endParaRPr sz="2118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95197" y="2346847"/>
            <a:ext cx="2610410" cy="1165412"/>
            <a:chOff x="5055489" y="2659760"/>
            <a:chExt cx="2958465" cy="1320800"/>
          </a:xfrm>
        </p:grpSpPr>
        <p:sp>
          <p:nvSpPr>
            <p:cNvPr id="21" name="object 21"/>
            <p:cNvSpPr/>
            <p:nvPr/>
          </p:nvSpPr>
          <p:spPr>
            <a:xfrm>
              <a:off x="6532626" y="2675381"/>
              <a:ext cx="1430020" cy="1198880"/>
            </a:xfrm>
            <a:custGeom>
              <a:avLst/>
              <a:gdLst/>
              <a:ahLst/>
              <a:cxnLst/>
              <a:rect l="l" t="t" r="r" b="b"/>
              <a:pathLst>
                <a:path w="1430020" h="1198879">
                  <a:moveTo>
                    <a:pt x="0" y="0"/>
                  </a:moveTo>
                  <a:lnTo>
                    <a:pt x="51316" y="1419"/>
                  </a:lnTo>
                  <a:lnTo>
                    <a:pt x="102169" y="4413"/>
                  </a:lnTo>
                  <a:lnTo>
                    <a:pt x="152528" y="8955"/>
                  </a:lnTo>
                  <a:lnTo>
                    <a:pt x="202365" y="15018"/>
                  </a:lnTo>
                  <a:lnTo>
                    <a:pt x="251650" y="22575"/>
                  </a:lnTo>
                  <a:lnTo>
                    <a:pt x="300353" y="31601"/>
                  </a:lnTo>
                  <a:lnTo>
                    <a:pt x="348445" y="42067"/>
                  </a:lnTo>
                  <a:lnTo>
                    <a:pt x="395896" y="53947"/>
                  </a:lnTo>
                  <a:lnTo>
                    <a:pt x="442678" y="67216"/>
                  </a:lnTo>
                  <a:lnTo>
                    <a:pt x="488760" y="81845"/>
                  </a:lnTo>
                  <a:lnTo>
                    <a:pt x="534114" y="97809"/>
                  </a:lnTo>
                  <a:lnTo>
                    <a:pt x="578710" y="115081"/>
                  </a:lnTo>
                  <a:lnTo>
                    <a:pt x="622518" y="133634"/>
                  </a:lnTo>
                  <a:lnTo>
                    <a:pt x="665509" y="153441"/>
                  </a:lnTo>
                  <a:lnTo>
                    <a:pt x="707654" y="174475"/>
                  </a:lnTo>
                  <a:lnTo>
                    <a:pt x="748924" y="196711"/>
                  </a:lnTo>
                  <a:lnTo>
                    <a:pt x="789288" y="220121"/>
                  </a:lnTo>
                  <a:lnTo>
                    <a:pt x="828717" y="244679"/>
                  </a:lnTo>
                  <a:lnTo>
                    <a:pt x="867183" y="270358"/>
                  </a:lnTo>
                  <a:lnTo>
                    <a:pt x="904656" y="297131"/>
                  </a:lnTo>
                  <a:lnTo>
                    <a:pt x="941105" y="324972"/>
                  </a:lnTo>
                  <a:lnTo>
                    <a:pt x="976502" y="353853"/>
                  </a:lnTo>
                  <a:lnTo>
                    <a:pt x="1010818" y="383749"/>
                  </a:lnTo>
                  <a:lnTo>
                    <a:pt x="1044023" y="414633"/>
                  </a:lnTo>
                  <a:lnTo>
                    <a:pt x="1076087" y="446477"/>
                  </a:lnTo>
                  <a:lnTo>
                    <a:pt x="1106982" y="479256"/>
                  </a:lnTo>
                  <a:lnTo>
                    <a:pt x="1136677" y="512943"/>
                  </a:lnTo>
                  <a:lnTo>
                    <a:pt x="1165144" y="547510"/>
                  </a:lnTo>
                  <a:lnTo>
                    <a:pt x="1192352" y="582932"/>
                  </a:lnTo>
                  <a:lnTo>
                    <a:pt x="1218273" y="619181"/>
                  </a:lnTo>
                  <a:lnTo>
                    <a:pt x="1242878" y="656231"/>
                  </a:lnTo>
                  <a:lnTo>
                    <a:pt x="1266135" y="694055"/>
                  </a:lnTo>
                  <a:lnTo>
                    <a:pt x="1288018" y="732627"/>
                  </a:lnTo>
                  <a:lnTo>
                    <a:pt x="1308495" y="771919"/>
                  </a:lnTo>
                  <a:lnTo>
                    <a:pt x="1327537" y="811906"/>
                  </a:lnTo>
                  <a:lnTo>
                    <a:pt x="1345116" y="852561"/>
                  </a:lnTo>
                  <a:lnTo>
                    <a:pt x="1361201" y="893856"/>
                  </a:lnTo>
                  <a:lnTo>
                    <a:pt x="1375763" y="935765"/>
                  </a:lnTo>
                  <a:lnTo>
                    <a:pt x="1388773" y="978262"/>
                  </a:lnTo>
                  <a:lnTo>
                    <a:pt x="1400202" y="1021320"/>
                  </a:lnTo>
                  <a:lnTo>
                    <a:pt x="1410019" y="1064912"/>
                  </a:lnTo>
                  <a:lnTo>
                    <a:pt x="1418196" y="1109011"/>
                  </a:lnTo>
                  <a:lnTo>
                    <a:pt x="1424704" y="1153591"/>
                  </a:lnTo>
                  <a:lnTo>
                    <a:pt x="1429512" y="1198626"/>
                  </a:lnTo>
                </a:path>
              </a:pathLst>
            </a:custGeom>
            <a:ln w="3124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911084" y="3871721"/>
              <a:ext cx="102870" cy="105410"/>
            </a:xfrm>
            <a:custGeom>
              <a:avLst/>
              <a:gdLst/>
              <a:ahLst/>
              <a:cxnLst/>
              <a:rect l="l" t="t" r="r" b="b"/>
              <a:pathLst>
                <a:path w="102870" h="105410">
                  <a:moveTo>
                    <a:pt x="102870" y="0"/>
                  </a:moveTo>
                  <a:lnTo>
                    <a:pt x="0" y="4572"/>
                  </a:lnTo>
                  <a:lnTo>
                    <a:pt x="55626" y="105156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5071110" y="2675381"/>
              <a:ext cx="1453515" cy="1289685"/>
            </a:xfrm>
            <a:custGeom>
              <a:avLst/>
              <a:gdLst/>
              <a:ahLst/>
              <a:cxnLst/>
              <a:rect l="l" t="t" r="r" b="b"/>
              <a:pathLst>
                <a:path w="1453515" h="1289685">
                  <a:moveTo>
                    <a:pt x="0" y="1289303"/>
                  </a:moveTo>
                  <a:lnTo>
                    <a:pt x="1351" y="1243922"/>
                  </a:lnTo>
                  <a:lnTo>
                    <a:pt x="4416" y="1198942"/>
                  </a:lnTo>
                  <a:lnTo>
                    <a:pt x="9163" y="1154390"/>
                  </a:lnTo>
                  <a:lnTo>
                    <a:pt x="15567" y="1110290"/>
                  </a:lnTo>
                  <a:lnTo>
                    <a:pt x="23597" y="1066667"/>
                  </a:lnTo>
                  <a:lnTo>
                    <a:pt x="33225" y="1023548"/>
                  </a:lnTo>
                  <a:lnTo>
                    <a:pt x="44423" y="980956"/>
                  </a:lnTo>
                  <a:lnTo>
                    <a:pt x="57163" y="938918"/>
                  </a:lnTo>
                  <a:lnTo>
                    <a:pt x="71416" y="897458"/>
                  </a:lnTo>
                  <a:lnTo>
                    <a:pt x="87154" y="856603"/>
                  </a:lnTo>
                  <a:lnTo>
                    <a:pt x="104347" y="816376"/>
                  </a:lnTo>
                  <a:lnTo>
                    <a:pt x="122969" y="776803"/>
                  </a:lnTo>
                  <a:lnTo>
                    <a:pt x="142989" y="737910"/>
                  </a:lnTo>
                  <a:lnTo>
                    <a:pt x="164381" y="699722"/>
                  </a:lnTo>
                  <a:lnTo>
                    <a:pt x="187114" y="662263"/>
                  </a:lnTo>
                  <a:lnTo>
                    <a:pt x="211162" y="625560"/>
                  </a:lnTo>
                  <a:lnTo>
                    <a:pt x="236495" y="589637"/>
                  </a:lnTo>
                  <a:lnTo>
                    <a:pt x="263085" y="554520"/>
                  </a:lnTo>
                  <a:lnTo>
                    <a:pt x="290904" y="520234"/>
                  </a:lnTo>
                  <a:lnTo>
                    <a:pt x="319923" y="486803"/>
                  </a:lnTo>
                  <a:lnTo>
                    <a:pt x="350114" y="454254"/>
                  </a:lnTo>
                  <a:lnTo>
                    <a:pt x="381447" y="422612"/>
                  </a:lnTo>
                  <a:lnTo>
                    <a:pt x="413896" y="391902"/>
                  </a:lnTo>
                  <a:lnTo>
                    <a:pt x="447431" y="362148"/>
                  </a:lnTo>
                  <a:lnTo>
                    <a:pt x="482024" y="333377"/>
                  </a:lnTo>
                  <a:lnTo>
                    <a:pt x="517646" y="305613"/>
                  </a:lnTo>
                  <a:lnTo>
                    <a:pt x="554269" y="278883"/>
                  </a:lnTo>
                  <a:lnTo>
                    <a:pt x="591865" y="253210"/>
                  </a:lnTo>
                  <a:lnTo>
                    <a:pt x="630405" y="228620"/>
                  </a:lnTo>
                  <a:lnTo>
                    <a:pt x="669860" y="205139"/>
                  </a:lnTo>
                  <a:lnTo>
                    <a:pt x="710203" y="182791"/>
                  </a:lnTo>
                  <a:lnTo>
                    <a:pt x="751405" y="161602"/>
                  </a:lnTo>
                  <a:lnTo>
                    <a:pt x="793437" y="141598"/>
                  </a:lnTo>
                  <a:lnTo>
                    <a:pt x="836270" y="122803"/>
                  </a:lnTo>
                  <a:lnTo>
                    <a:pt x="879877" y="105242"/>
                  </a:lnTo>
                  <a:lnTo>
                    <a:pt x="924229" y="88941"/>
                  </a:lnTo>
                  <a:lnTo>
                    <a:pt x="969298" y="73926"/>
                  </a:lnTo>
                  <a:lnTo>
                    <a:pt x="1015055" y="60220"/>
                  </a:lnTo>
                  <a:lnTo>
                    <a:pt x="1061471" y="47851"/>
                  </a:lnTo>
                  <a:lnTo>
                    <a:pt x="1108518" y="36842"/>
                  </a:lnTo>
                  <a:lnTo>
                    <a:pt x="1156168" y="27219"/>
                  </a:lnTo>
                  <a:lnTo>
                    <a:pt x="1204393" y="19007"/>
                  </a:lnTo>
                  <a:lnTo>
                    <a:pt x="1253163" y="12231"/>
                  </a:lnTo>
                  <a:lnTo>
                    <a:pt x="1302451" y="6918"/>
                  </a:lnTo>
                  <a:lnTo>
                    <a:pt x="1352227" y="3091"/>
                  </a:lnTo>
                  <a:lnTo>
                    <a:pt x="1402464" y="777"/>
                  </a:lnTo>
                  <a:lnTo>
                    <a:pt x="1453134" y="0"/>
                  </a:lnTo>
                </a:path>
              </a:pathLst>
            </a:custGeom>
            <a:ln w="31241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32655" y="1835748"/>
            <a:ext cx="1166532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b="1" spc="13" dirty="0">
                <a:latin typeface="Courier New"/>
                <a:cs typeface="Courier New"/>
              </a:rPr>
              <a:t>TO_DATE</a:t>
            </a:r>
            <a:endParaRPr sz="211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177354"/>
            <a:ext cx="871296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TO_CHAR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Functio</a:t>
            </a:r>
            <a:r>
              <a:rPr spc="4" dirty="0"/>
              <a:t>n </a:t>
            </a:r>
            <a:r>
              <a:rPr dirty="0"/>
              <a:t>wit</a:t>
            </a:r>
            <a:r>
              <a:rPr spc="4" dirty="0"/>
              <a:t>h </a:t>
            </a:r>
            <a:r>
              <a:rPr dirty="0"/>
              <a:t>Dates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2212671"/>
            <a:ext cx="7504019" cy="1964735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-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format</a:t>
            </a:r>
            <a:r>
              <a:rPr sz="2118" spc="-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model: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Must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enclosed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single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quotation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marks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5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-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case-sensitive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Can </a:t>
            </a:r>
            <a:r>
              <a:rPr sz="2118" spc="4" dirty="0">
                <a:latin typeface="Arial MT"/>
                <a:cs typeface="Arial MT"/>
              </a:rPr>
              <a:t>include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valid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format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element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Is separated from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date value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 a </a:t>
            </a:r>
            <a:r>
              <a:rPr sz="2118" spc="9" dirty="0">
                <a:latin typeface="Arial MT"/>
                <a:cs typeface="Arial MT"/>
              </a:rPr>
              <a:t>comma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608" y="1579357"/>
            <a:ext cx="7148793" cy="405126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38953" rIns="0" bIns="0" rtlCol="0">
            <a:spAutoFit/>
          </a:bodyPr>
          <a:lstStyle/>
          <a:p>
            <a:pPr marL="103099">
              <a:spcBef>
                <a:spcPts val="1094"/>
              </a:spcBef>
            </a:pPr>
            <a:r>
              <a:rPr sz="1721" b="1" spc="4" dirty="0">
                <a:latin typeface="Courier New"/>
                <a:cs typeface="Courier New"/>
              </a:rPr>
              <a:t>TO_CHAR(</a:t>
            </a:r>
            <a:r>
              <a:rPr sz="1721" b="1" i="1" spc="4" dirty="0">
                <a:latin typeface="Courier New"/>
                <a:cs typeface="Courier New"/>
              </a:rPr>
              <a:t>date,</a:t>
            </a:r>
            <a:r>
              <a:rPr sz="1721" b="1" i="1" spc="-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</a:t>
            </a:r>
            <a:r>
              <a:rPr sz="1721" b="1" i="1" spc="4" dirty="0">
                <a:latin typeface="Courier New"/>
                <a:cs typeface="Courier New"/>
              </a:rPr>
              <a:t>format_model</a:t>
            </a:r>
            <a:r>
              <a:rPr sz="1721" b="1" spc="4" dirty="0">
                <a:latin typeface="Courier New"/>
                <a:cs typeface="Courier New"/>
              </a:rPr>
              <a:t>')</a:t>
            </a:r>
            <a:endParaRPr sz="172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856895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Elements</a:t>
            </a:r>
            <a:r>
              <a:rPr spc="-4" dirty="0"/>
              <a:t> </a:t>
            </a:r>
            <a:r>
              <a:rPr spc="4" dirty="0"/>
              <a:t>of</a:t>
            </a:r>
            <a:r>
              <a:rPr spc="-4" dirty="0"/>
              <a:t> </a:t>
            </a:r>
            <a:r>
              <a:rPr dirty="0"/>
              <a:t>the</a:t>
            </a:r>
            <a:r>
              <a:rPr spc="-4" dirty="0"/>
              <a:t> </a:t>
            </a:r>
            <a:r>
              <a:rPr dirty="0"/>
              <a:t>Date</a:t>
            </a:r>
            <a:r>
              <a:rPr spc="-4" dirty="0"/>
              <a:t> </a:t>
            </a:r>
            <a:r>
              <a:rPr spc="4" dirty="0"/>
              <a:t>Format</a:t>
            </a:r>
            <a:r>
              <a:rPr dirty="0"/>
              <a:t> Model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2388" y="1856703"/>
          <a:ext cx="7148232" cy="308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6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001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Element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3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YYYY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Full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year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numbers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241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38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YEAR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Year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spelled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out (in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English)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241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MM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Two-digit value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for the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month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241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6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MONTH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Full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name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month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241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4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MON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Three-letter abbreviation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month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137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1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DY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Three-letter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abbreviation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day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5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week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9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74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DAY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Full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name of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day of the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week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9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3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DD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Numeric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day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month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193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667</TotalTime>
  <Words>1423</Words>
  <Application>Microsoft Office PowerPoint</Application>
  <PresentationFormat>On-screen Show (4:3)</PresentationFormat>
  <Paragraphs>288</Paragraphs>
  <Slides>32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Segoe Light</vt:lpstr>
      <vt:lpstr>Calibri</vt:lpstr>
      <vt:lpstr>Arial</vt:lpstr>
      <vt:lpstr>Arial MT</vt:lpstr>
      <vt:lpstr>Courier New</vt:lpstr>
      <vt:lpstr>Segoe UI</vt:lpstr>
      <vt:lpstr>Wingdings</vt:lpstr>
      <vt:lpstr>Verdana</vt:lpstr>
      <vt:lpstr>Times New Roman</vt:lpstr>
      <vt:lpstr>Presentation1</vt:lpstr>
      <vt:lpstr>Using Conversion Functions and  Conditional Expressions</vt:lpstr>
      <vt:lpstr>Objectives</vt:lpstr>
      <vt:lpstr>Lesson Agenda</vt:lpstr>
      <vt:lpstr>Conversion Functions</vt:lpstr>
      <vt:lpstr>Implicit Data Type Conversion</vt:lpstr>
      <vt:lpstr>Implicit Data Type Conversion</vt:lpstr>
      <vt:lpstr>Explicit Data Type Conversion</vt:lpstr>
      <vt:lpstr>Using the TO_CHAR Function with Dates</vt:lpstr>
      <vt:lpstr>Elements of the Date Format Model</vt:lpstr>
      <vt:lpstr>Elements of the Date Format Model</vt:lpstr>
      <vt:lpstr>Using the TO_CHAR Function with Dates</vt:lpstr>
      <vt:lpstr>Using the TO_CHAR Function with Numbers</vt:lpstr>
      <vt:lpstr>Using the TO_CHAR Function with Numbers</vt:lpstr>
      <vt:lpstr>Using the TO_NUMBER and TO_DATE Functions</vt:lpstr>
      <vt:lpstr>Using the TO_CHAR and TO_DATE Function  with the RR Date Format</vt:lpstr>
      <vt:lpstr>Nesting Functions</vt:lpstr>
      <vt:lpstr>Nesting Functions: Example</vt:lpstr>
      <vt:lpstr>General Functions</vt:lpstr>
      <vt:lpstr>NVL Function</vt:lpstr>
      <vt:lpstr>Using the NVL Function</vt:lpstr>
      <vt:lpstr>Using the NVL2 Function</vt:lpstr>
      <vt:lpstr>Using the NULLIF Function</vt:lpstr>
      <vt:lpstr>Using the COALESCE Function</vt:lpstr>
      <vt:lpstr>Using the COALESCE Function</vt:lpstr>
      <vt:lpstr>Conditional Expressions</vt:lpstr>
      <vt:lpstr>CASE Expression</vt:lpstr>
      <vt:lpstr>Using the CASE Expression</vt:lpstr>
      <vt:lpstr>DECODE Function</vt:lpstr>
      <vt:lpstr>Using the DECODE Function</vt:lpstr>
      <vt:lpstr>Using the DECODE Function</vt:lpstr>
      <vt:lpstr>Summary</vt:lpstr>
      <vt:lpstr>Practice 4: Overview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Module2</dc:title>
  <dc:creator>Richard Strange</dc:creator>
  <cp:lastModifiedBy>Nilkant, Jagtap</cp:lastModifiedBy>
  <cp:revision>40</cp:revision>
  <dcterms:created xsi:type="dcterms:W3CDTF">2013-05-24T12:15:38Z</dcterms:created>
  <dcterms:modified xsi:type="dcterms:W3CDTF">2021-09-05T18:40:28Z</dcterms:modified>
</cp:coreProperties>
</file>