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9"/>
  </p:notesMasterIdLst>
  <p:sldIdLst>
    <p:sldId id="296" r:id="rId2"/>
    <p:sldId id="257" r:id="rId3"/>
    <p:sldId id="297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76" r:id="rId18"/>
    <p:sldId id="278" r:id="rId19"/>
    <p:sldId id="279" r:id="rId20"/>
    <p:sldId id="283" r:id="rId21"/>
    <p:sldId id="284" r:id="rId22"/>
    <p:sldId id="285" r:id="rId23"/>
    <p:sldId id="287" r:id="rId24"/>
    <p:sldId id="288" r:id="rId25"/>
    <p:sldId id="289" r:id="rId26"/>
    <p:sldId id="291" r:id="rId27"/>
    <p:sldId id="292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Segoe Light" panose="020B0604020202020204" charset="0"/>
      <p:regular r:id="rId34"/>
      <p:italic r:id="rId35"/>
    </p:embeddedFont>
    <p:embeddedFont>
      <p:font typeface="Segoe UI" panose="020B0502040204020203" pitchFamily="34" charset="0"/>
      <p:regular r:id="rId36"/>
      <p:bold r:id="rId37"/>
      <p:italic r:id="rId38"/>
      <p:boldItalic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1" autoAdjust="0"/>
  </p:normalViewPr>
  <p:slideViewPr>
    <p:cSldViewPr>
      <p:cViewPr varScale="1">
        <p:scale>
          <a:sx n="100" d="100"/>
          <a:sy n="100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B0C9-6D21-4CD6-B425-4F5304420F08}" type="datetimeFigureOut">
              <a:rPr lang="en-GB" smtClean="0"/>
              <a:t>05/09/2021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87457-846B-41E0-8F6E-69FCCEC992A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6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7B71AD94-DE39-4D42-B265-2CB3B41DD2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25938" y="73025"/>
            <a:ext cx="2466975" cy="1851025"/>
          </a:xfrm>
          <a:ln/>
        </p:spPr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4FA5564E-712D-4B4F-A9EC-9D670030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467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9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101">
            <a:extLst>
              <a:ext uri="{FF2B5EF4-FFF2-40B4-BE49-F238E27FC236}">
                <a16:creationId xmlns:a16="http://schemas.microsoft.com/office/drawing/2014/main" id="{8DCECE14-B79A-40E2-8F6B-3FD886E089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06782" y="3874520"/>
            <a:ext cx="5732417" cy="837152"/>
          </a:xfrm>
        </p:spPr>
        <p:txBody>
          <a:bodyPr/>
          <a:lstStyle/>
          <a:p>
            <a:pPr algn="ctr" eaLnBrk="1" hangingPunct="1"/>
            <a:r>
              <a:rPr lang="en-US" altLang="en-US" sz="3200" dirty="0"/>
              <a:t>Displaying Data</a:t>
            </a:r>
            <a:br>
              <a:rPr lang="en-US" altLang="en-US" sz="3200" dirty="0"/>
            </a:br>
            <a:r>
              <a:rPr lang="en-US" altLang="en-US" sz="3200" dirty="0"/>
              <a:t>from Multiple Tables Using Joins</a:t>
            </a:r>
          </a:p>
        </p:txBody>
      </p:sp>
      <p:sp>
        <p:nvSpPr>
          <p:cNvPr id="3" name="Rectangle 4101">
            <a:extLst>
              <a:ext uri="{FF2B5EF4-FFF2-40B4-BE49-F238E27FC236}">
                <a16:creationId xmlns:a16="http://schemas.microsoft.com/office/drawing/2014/main" id="{B227FBF8-21FA-4380-ACB6-08862FEE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182" y="2565426"/>
            <a:ext cx="5732417" cy="57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600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sz="4400" kern="0" dirty="0"/>
              <a:t>6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0027" y="1732542"/>
            <a:ext cx="6806453" cy="2474819"/>
            <a:chOff x="1116964" y="1963547"/>
            <a:chExt cx="7713980" cy="2804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807" y="1987296"/>
              <a:ext cx="3269741" cy="276682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23949" y="1980438"/>
              <a:ext cx="3283585" cy="2780665"/>
            </a:xfrm>
            <a:custGeom>
              <a:avLst/>
              <a:gdLst/>
              <a:ahLst/>
              <a:cxnLst/>
              <a:rect l="l" t="t" r="r" b="b"/>
              <a:pathLst>
                <a:path w="3283585" h="2780665">
                  <a:moveTo>
                    <a:pt x="3283458" y="2780538"/>
                  </a:moveTo>
                  <a:lnTo>
                    <a:pt x="3283458" y="0"/>
                  </a:lnTo>
                  <a:lnTo>
                    <a:pt x="0" y="0"/>
                  </a:lnTo>
                  <a:lnTo>
                    <a:pt x="0" y="2780538"/>
                  </a:lnTo>
                  <a:lnTo>
                    <a:pt x="3283458" y="2780538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3301" y="1977390"/>
              <a:ext cx="3733800" cy="22631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76443" y="1970532"/>
              <a:ext cx="3747770" cy="2277110"/>
            </a:xfrm>
            <a:custGeom>
              <a:avLst/>
              <a:gdLst/>
              <a:ahLst/>
              <a:cxnLst/>
              <a:rect l="l" t="t" r="r" b="b"/>
              <a:pathLst>
                <a:path w="3747770" h="2277110">
                  <a:moveTo>
                    <a:pt x="3747516" y="2276855"/>
                  </a:moveTo>
                  <a:lnTo>
                    <a:pt x="3747516" y="0"/>
                  </a:lnTo>
                  <a:lnTo>
                    <a:pt x="0" y="0"/>
                  </a:lnTo>
                  <a:lnTo>
                    <a:pt x="0" y="2276856"/>
                  </a:lnTo>
                  <a:lnTo>
                    <a:pt x="3747516" y="227685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13690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Joining</a:t>
            </a:r>
            <a:r>
              <a:rPr spc="-22" dirty="0"/>
              <a:t> </a:t>
            </a:r>
            <a:r>
              <a:rPr dirty="0"/>
              <a:t>Column</a:t>
            </a:r>
            <a:r>
              <a:rPr spc="-18" dirty="0"/>
              <a:t> </a:t>
            </a:r>
            <a:r>
              <a:rPr dirty="0"/>
              <a:t>Names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1603" y="1292486"/>
            <a:ext cx="1354231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b="1" spc="-4" dirty="0">
                <a:latin typeface="Courier New"/>
                <a:cs typeface="Courier New"/>
              </a:rPr>
              <a:t>EMPLOYEES</a:t>
            </a:r>
            <a:endParaRPr sz="194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28336" y="1287773"/>
            <a:ext cx="1650066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b="1" spc="-4" dirty="0">
                <a:latin typeface="Courier New"/>
                <a:cs typeface="Courier New"/>
              </a:rPr>
              <a:t>DEPARTMENTS</a:t>
            </a:r>
            <a:endParaRPr sz="194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2223" y="4394992"/>
            <a:ext cx="3751729" cy="859670"/>
          </a:xfrm>
          <a:prstGeom prst="rect">
            <a:avLst/>
          </a:prstGeom>
        </p:spPr>
        <p:txBody>
          <a:bodyPr vert="horz" wrap="square" lIns="0" tIns="132790" rIns="0" bIns="0" rtlCol="0">
            <a:spAutoFit/>
          </a:bodyPr>
          <a:lstStyle/>
          <a:p>
            <a:pPr marL="2345516">
              <a:spcBef>
                <a:spcPts val="1046"/>
              </a:spcBef>
            </a:pPr>
            <a:r>
              <a:rPr sz="1941" b="1" spc="-4" dirty="0">
                <a:latin typeface="Arial"/>
                <a:cs typeface="Arial"/>
              </a:rPr>
              <a:t>Primary</a:t>
            </a:r>
            <a:r>
              <a:rPr sz="1941" b="1" spc="-71" dirty="0">
                <a:latin typeface="Arial"/>
                <a:cs typeface="Arial"/>
              </a:rPr>
              <a:t> </a:t>
            </a:r>
            <a:r>
              <a:rPr sz="1941" b="1" spc="-4" dirty="0">
                <a:latin typeface="Arial"/>
                <a:cs typeface="Arial"/>
              </a:rPr>
              <a:t>key</a:t>
            </a:r>
            <a:endParaRPr sz="1941">
              <a:latin typeface="Arial"/>
              <a:cs typeface="Arial"/>
            </a:endParaRPr>
          </a:p>
          <a:p>
            <a:pPr marL="11206">
              <a:spcBef>
                <a:spcPts val="957"/>
              </a:spcBef>
            </a:pPr>
            <a:r>
              <a:rPr sz="1941" b="1" spc="-4" dirty="0">
                <a:latin typeface="Arial"/>
                <a:cs typeface="Arial"/>
              </a:rPr>
              <a:t>Foreign</a:t>
            </a:r>
            <a:r>
              <a:rPr sz="1941" b="1" spc="-35" dirty="0">
                <a:latin typeface="Arial"/>
                <a:cs typeface="Arial"/>
              </a:rPr>
              <a:t> </a:t>
            </a:r>
            <a:r>
              <a:rPr sz="1941" b="1" spc="-4" dirty="0">
                <a:latin typeface="Arial"/>
                <a:cs typeface="Arial"/>
              </a:rPr>
              <a:t>key</a:t>
            </a:r>
            <a:endParaRPr sz="1941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11935" y="1724248"/>
            <a:ext cx="3454213" cy="3129803"/>
            <a:chOff x="2921126" y="1954148"/>
            <a:chExt cx="3914775" cy="3547110"/>
          </a:xfrm>
        </p:grpSpPr>
        <p:sp>
          <p:nvSpPr>
            <p:cNvPr id="12" name="object 12"/>
            <p:cNvSpPr/>
            <p:nvPr/>
          </p:nvSpPr>
          <p:spPr>
            <a:xfrm>
              <a:off x="2936747" y="1969769"/>
              <a:ext cx="1469390" cy="2769870"/>
            </a:xfrm>
            <a:custGeom>
              <a:avLst/>
              <a:gdLst/>
              <a:ahLst/>
              <a:cxnLst/>
              <a:rect l="l" t="t" r="r" b="b"/>
              <a:pathLst>
                <a:path w="1469389" h="2769870">
                  <a:moveTo>
                    <a:pt x="1469136" y="2769870"/>
                  </a:moveTo>
                  <a:lnTo>
                    <a:pt x="1469136" y="0"/>
                  </a:lnTo>
                  <a:lnTo>
                    <a:pt x="0" y="0"/>
                  </a:lnTo>
                  <a:lnTo>
                    <a:pt x="0" y="2769870"/>
                  </a:lnTo>
                  <a:lnTo>
                    <a:pt x="1469136" y="2769870"/>
                  </a:lnTo>
                  <a:close/>
                </a:path>
              </a:pathLst>
            </a:custGeom>
            <a:ln w="312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1973" y="4863845"/>
              <a:ext cx="2540" cy="622300"/>
            </a:xfrm>
            <a:custGeom>
              <a:avLst/>
              <a:gdLst/>
              <a:ahLst/>
              <a:cxnLst/>
              <a:rect l="l" t="t" r="r" b="b"/>
              <a:pathLst>
                <a:path w="2539" h="622300">
                  <a:moveTo>
                    <a:pt x="2286" y="621791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0919" y="476326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869"/>
                  </a:moveTo>
                  <a:lnTo>
                    <a:pt x="51054" y="0"/>
                  </a:lnTo>
                  <a:lnTo>
                    <a:pt x="0" y="102869"/>
                  </a:lnTo>
                  <a:lnTo>
                    <a:pt x="102870" y="1028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4547" y="2606039"/>
              <a:ext cx="885825" cy="0"/>
            </a:xfrm>
            <a:custGeom>
              <a:avLst/>
              <a:gdLst/>
              <a:ahLst/>
              <a:cxnLst/>
              <a:rect l="l" t="t" r="r" b="b"/>
              <a:pathLst>
                <a:path w="885825">
                  <a:moveTo>
                    <a:pt x="0" y="0"/>
                  </a:moveTo>
                  <a:lnTo>
                    <a:pt x="885444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4928" y="2590418"/>
              <a:ext cx="318135" cy="249554"/>
            </a:xfrm>
            <a:custGeom>
              <a:avLst/>
              <a:gdLst/>
              <a:ahLst/>
              <a:cxnLst/>
              <a:rect l="l" t="t" r="r" b="b"/>
              <a:pathLst>
                <a:path w="318135" h="249555">
                  <a:moveTo>
                    <a:pt x="0" y="208407"/>
                  </a:moveTo>
                  <a:lnTo>
                    <a:pt x="317753" y="208407"/>
                  </a:lnTo>
                </a:path>
                <a:path w="318135" h="249555">
                  <a:moveTo>
                    <a:pt x="299085" y="0"/>
                  </a:moveTo>
                  <a:lnTo>
                    <a:pt x="299085" y="249174"/>
                  </a:lnTo>
                </a:path>
              </a:pathLst>
            </a:custGeom>
            <a:ln w="3276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8595" y="2606039"/>
              <a:ext cx="1965325" cy="0"/>
            </a:xfrm>
            <a:custGeom>
              <a:avLst/>
              <a:gdLst/>
              <a:ahLst/>
              <a:cxnLst/>
              <a:rect l="l" t="t" r="r" b="b"/>
              <a:pathLst>
                <a:path w="1965325">
                  <a:moveTo>
                    <a:pt x="0" y="0"/>
                  </a:moveTo>
                  <a:lnTo>
                    <a:pt x="1965198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6732269" y="2554985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69">
                  <a:moveTo>
                    <a:pt x="103632" y="51816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3632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1123" y="4360925"/>
              <a:ext cx="458470" cy="0"/>
            </a:xfrm>
            <a:custGeom>
              <a:avLst/>
              <a:gdLst/>
              <a:ahLst/>
              <a:cxnLst/>
              <a:rect l="l" t="t" r="r" b="b"/>
              <a:pathLst>
                <a:path w="458470">
                  <a:moveTo>
                    <a:pt x="0" y="0"/>
                  </a:moveTo>
                  <a:lnTo>
                    <a:pt x="457962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09" y="4551425"/>
              <a:ext cx="455930" cy="0"/>
            </a:xfrm>
            <a:custGeom>
              <a:avLst/>
              <a:gdLst/>
              <a:ahLst/>
              <a:cxnLst/>
              <a:rect l="l" t="t" r="r" b="b"/>
              <a:pathLst>
                <a:path w="455929">
                  <a:moveTo>
                    <a:pt x="0" y="0"/>
                  </a:moveTo>
                  <a:lnTo>
                    <a:pt x="455676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9085" y="4378451"/>
              <a:ext cx="0" cy="184150"/>
            </a:xfrm>
            <a:custGeom>
              <a:avLst/>
              <a:gdLst/>
              <a:ahLst/>
              <a:cxnLst/>
              <a:rect l="l" t="t" r="r" b="b"/>
              <a:pathLst>
                <a:path h="184150">
                  <a:moveTo>
                    <a:pt x="0" y="0"/>
                  </a:moveTo>
                  <a:lnTo>
                    <a:pt x="0" y="183642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4880609" y="3051047"/>
              <a:ext cx="0" cy="1353820"/>
            </a:xfrm>
            <a:custGeom>
              <a:avLst/>
              <a:gdLst/>
              <a:ahLst/>
              <a:cxnLst/>
              <a:rect l="l" t="t" r="r" b="b"/>
              <a:pathLst>
                <a:path h="1353820">
                  <a:moveTo>
                    <a:pt x="0" y="1353312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880609" y="3051047"/>
              <a:ext cx="1818639" cy="1905"/>
            </a:xfrm>
            <a:custGeom>
              <a:avLst/>
              <a:gdLst/>
              <a:ahLst/>
              <a:cxnLst/>
              <a:rect l="l" t="t" r="r" b="b"/>
              <a:pathLst>
                <a:path w="1818640" h="1905">
                  <a:moveTo>
                    <a:pt x="0" y="1524"/>
                  </a:moveTo>
                  <a:lnTo>
                    <a:pt x="1818132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6697217" y="2999993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40" h="102869">
                  <a:moveTo>
                    <a:pt x="103632" y="51816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3632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94142" y="4065942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13836" y="3799466"/>
            <a:ext cx="90768" cy="591110"/>
            <a:chOff x="6436614" y="4306061"/>
            <a:chExt cx="102870" cy="669925"/>
          </a:xfrm>
        </p:grpSpPr>
        <p:sp>
          <p:nvSpPr>
            <p:cNvPr id="27" name="object 27"/>
            <p:cNvSpPr/>
            <p:nvPr/>
          </p:nvSpPr>
          <p:spPr>
            <a:xfrm>
              <a:off x="6487668" y="4406645"/>
              <a:ext cx="0" cy="569595"/>
            </a:xfrm>
            <a:custGeom>
              <a:avLst/>
              <a:gdLst/>
              <a:ahLst/>
              <a:cxnLst/>
              <a:rect l="l" t="t" r="r" b="b"/>
              <a:pathLst>
                <a:path h="569595">
                  <a:moveTo>
                    <a:pt x="0" y="569213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6436614" y="4306061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102870"/>
                  </a:moveTo>
                  <a:lnTo>
                    <a:pt x="51816" y="0"/>
                  </a:lnTo>
                  <a:lnTo>
                    <a:pt x="0" y="102870"/>
                  </a:lnTo>
                  <a:lnTo>
                    <a:pt x="102870" y="102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51716" y="1887630"/>
          <a:ext cx="7073152" cy="1370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4305">
                <a:tc gridSpan="2">
                  <a:txBody>
                    <a:bodyPr/>
                    <a:lstStyle/>
                    <a:p>
                      <a:pPr marL="1167765" marR="2936875" indent="-1050925">
                        <a:lnSpc>
                          <a:spcPct val="101499"/>
                        </a:lnSpc>
                        <a:spcBef>
                          <a:spcPts val="95"/>
                        </a:spcBef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 employee_id, last_name,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location_id,</a:t>
                      </a:r>
                      <a:r>
                        <a:rPr sz="17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department_id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1167765" algn="l"/>
                        </a:tabLst>
                      </a:pPr>
                      <a:r>
                        <a:rPr sz="1700" b="1" spc="10" dirty="0">
                          <a:latin typeface="Courier New"/>
                          <a:cs typeface="Courier New"/>
                        </a:rPr>
                        <a:t>FROM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employees</a:t>
                      </a:r>
                      <a:r>
                        <a:rPr sz="17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JOIN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departments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1064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05">
                <a:tc>
                  <a:txBody>
                    <a:bodyPr/>
                    <a:lstStyle/>
                    <a:p>
                      <a:pPr marL="116839">
                        <a:lnSpc>
                          <a:spcPts val="2250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USING</a:t>
                      </a:r>
                      <a:r>
                        <a:rPr sz="17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(department_id)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225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512" y="177354"/>
            <a:ext cx="849694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Retrievin</a:t>
            </a:r>
            <a:r>
              <a:rPr spc="4" dirty="0"/>
              <a:t>g</a:t>
            </a:r>
            <a:r>
              <a:rPr dirty="0"/>
              <a:t> Record</a:t>
            </a:r>
            <a:r>
              <a:rPr spc="4" dirty="0"/>
              <a:t>s</a:t>
            </a:r>
            <a:r>
              <a:rPr dirty="0"/>
              <a:t> wit</a:t>
            </a:r>
            <a:r>
              <a:rPr spc="4" dirty="0"/>
              <a:t>h</a:t>
            </a:r>
            <a:r>
              <a:rPr dirty="0"/>
              <a:t> th</a:t>
            </a:r>
            <a:r>
              <a:rPr spc="4" dirty="0"/>
              <a:t>e</a:t>
            </a:r>
            <a:r>
              <a:rPr spc="9" dirty="0"/>
              <a:t> </a:t>
            </a:r>
            <a:r>
              <a:rPr spc="4" dirty="0">
                <a:latin typeface="Courier New"/>
                <a:cs typeface="Courier New"/>
              </a:rPr>
              <a:t>USING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6235" y="5092625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8957" y="3244103"/>
            <a:ext cx="5051051" cy="2021541"/>
            <a:chOff x="1047750" y="3676650"/>
            <a:chExt cx="5724525" cy="22910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466" y="3690366"/>
              <a:ext cx="5696711" cy="22631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54608" y="3683508"/>
              <a:ext cx="5710555" cy="2277110"/>
            </a:xfrm>
            <a:custGeom>
              <a:avLst/>
              <a:gdLst/>
              <a:ahLst/>
              <a:cxnLst/>
              <a:rect l="l" t="t" r="r" b="b"/>
              <a:pathLst>
                <a:path w="5710555" h="2277110">
                  <a:moveTo>
                    <a:pt x="5710428" y="2276856"/>
                  </a:moveTo>
                  <a:lnTo>
                    <a:pt x="5710428" y="0"/>
                  </a:lnTo>
                  <a:lnTo>
                    <a:pt x="0" y="0"/>
                  </a:lnTo>
                  <a:lnTo>
                    <a:pt x="0" y="2276856"/>
                  </a:lnTo>
                  <a:lnTo>
                    <a:pt x="5710428" y="227685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58957" y="5504553"/>
            <a:ext cx="5051051" cy="468406"/>
            <a:chOff x="1047750" y="6238494"/>
            <a:chExt cx="5724525" cy="5308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466" y="6252210"/>
              <a:ext cx="5696711" cy="5029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54608" y="6245352"/>
              <a:ext cx="5710555" cy="516890"/>
            </a:xfrm>
            <a:custGeom>
              <a:avLst/>
              <a:gdLst/>
              <a:ahLst/>
              <a:cxnLst/>
              <a:rect l="l" t="t" r="r" b="b"/>
              <a:pathLst>
                <a:path w="5710555" h="516890">
                  <a:moveTo>
                    <a:pt x="5710428" y="516636"/>
                  </a:moveTo>
                  <a:lnTo>
                    <a:pt x="5710428" y="0"/>
                  </a:lnTo>
                  <a:lnTo>
                    <a:pt x="0" y="0"/>
                  </a:lnTo>
                  <a:lnTo>
                    <a:pt x="0" y="516636"/>
                  </a:lnTo>
                  <a:lnTo>
                    <a:pt x="5710428" y="516636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77354"/>
            <a:ext cx="777686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Creatin</a:t>
            </a:r>
            <a:r>
              <a:rPr spc="4" dirty="0"/>
              <a:t>g </a:t>
            </a:r>
            <a:r>
              <a:rPr dirty="0"/>
              <a:t>Join</a:t>
            </a:r>
            <a:r>
              <a:rPr spc="4" dirty="0"/>
              <a:t>s </a:t>
            </a:r>
            <a:r>
              <a:rPr dirty="0"/>
              <a:t>wit</a:t>
            </a:r>
            <a:r>
              <a:rPr spc="4" dirty="0"/>
              <a:t>h </a:t>
            </a:r>
            <a:r>
              <a:rPr dirty="0"/>
              <a:t>th</a:t>
            </a:r>
            <a:r>
              <a:rPr spc="4" dirty="0"/>
              <a:t>e </a:t>
            </a:r>
            <a:r>
              <a:rPr dirty="0">
                <a:latin typeface="Courier New"/>
                <a:cs typeface="Courier New"/>
              </a:rPr>
              <a:t>O</a:t>
            </a:r>
            <a:r>
              <a:rPr spc="4" dirty="0">
                <a:latin typeface="Courier New"/>
                <a:cs typeface="Courier New"/>
              </a:rPr>
              <a:t>N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536" y="1500244"/>
            <a:ext cx="8568952" cy="293289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891475" indent="-447139">
              <a:lnSpc>
                <a:spcPct val="1008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6900"/>
              </a:lnSpc>
              <a:spcBef>
                <a:spcPts val="19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ON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specify columns 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join.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6900"/>
              </a:lnSpc>
              <a:spcBef>
                <a:spcPts val="19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lang="en-US" sz="2118" spc="4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6900"/>
              </a:lnSpc>
              <a:spcBef>
                <a:spcPts val="199"/>
              </a:spcBef>
              <a:buClr>
                <a:srgbClr val="FF0000"/>
              </a:buClr>
              <a:buFontTx/>
              <a:buChar char="•"/>
              <a:tabLst>
                <a:tab pos="457785" algn="l"/>
                <a:tab pos="458345" algn="l"/>
              </a:tabLst>
            </a:pPr>
            <a:r>
              <a:rPr lang="en-US" sz="2118" spc="9" dirty="0">
                <a:latin typeface="Arial MT"/>
                <a:cs typeface="Arial MT"/>
              </a:rPr>
              <a:t>The</a:t>
            </a:r>
            <a:r>
              <a:rPr lang="en-US" sz="2118" spc="13" dirty="0">
                <a:latin typeface="Arial MT"/>
                <a:cs typeface="Arial MT"/>
              </a:rPr>
              <a:t> </a:t>
            </a:r>
            <a:r>
              <a:rPr lang="en-US" sz="2118" spc="9" dirty="0">
                <a:latin typeface="Courier New"/>
                <a:cs typeface="Courier New"/>
              </a:rPr>
              <a:t>ON</a:t>
            </a:r>
            <a:r>
              <a:rPr lang="en-US" sz="2118" spc="-679" dirty="0">
                <a:latin typeface="Courier New"/>
                <a:cs typeface="Courier New"/>
              </a:rPr>
              <a:t> </a:t>
            </a:r>
            <a:r>
              <a:rPr lang="en-US" sz="2118" spc="4" dirty="0">
                <a:latin typeface="Arial MT"/>
                <a:cs typeface="Arial MT"/>
              </a:rPr>
              <a:t>clause</a:t>
            </a:r>
            <a:r>
              <a:rPr lang="en-US" sz="2118" spc="9" dirty="0">
                <a:latin typeface="Arial MT"/>
                <a:cs typeface="Arial MT"/>
              </a:rPr>
              <a:t> makes </a:t>
            </a:r>
            <a:r>
              <a:rPr lang="en-US" sz="2118" spc="4" dirty="0">
                <a:latin typeface="Arial MT"/>
                <a:cs typeface="Arial MT"/>
              </a:rPr>
              <a:t>code</a:t>
            </a:r>
            <a:r>
              <a:rPr lang="en-US" sz="2118" spc="13" dirty="0">
                <a:latin typeface="Arial MT"/>
                <a:cs typeface="Arial MT"/>
              </a:rPr>
              <a:t> </a:t>
            </a:r>
            <a:r>
              <a:rPr lang="en-US" sz="2118" spc="4" dirty="0">
                <a:latin typeface="Arial MT"/>
                <a:cs typeface="Arial MT"/>
              </a:rPr>
              <a:t>easy</a:t>
            </a:r>
            <a:r>
              <a:rPr lang="en-US" sz="2118" spc="9" dirty="0">
                <a:latin typeface="Arial MT"/>
                <a:cs typeface="Arial MT"/>
              </a:rPr>
              <a:t> </a:t>
            </a:r>
            <a:r>
              <a:rPr lang="en-US" sz="2118" spc="4" dirty="0">
                <a:latin typeface="Arial MT"/>
                <a:cs typeface="Arial MT"/>
              </a:rPr>
              <a:t>to</a:t>
            </a:r>
            <a:r>
              <a:rPr lang="en-US" sz="2118" spc="9" dirty="0">
                <a:latin typeface="Arial MT"/>
                <a:cs typeface="Arial MT"/>
              </a:rPr>
              <a:t> </a:t>
            </a:r>
            <a:r>
              <a:rPr lang="en-US" sz="2118" spc="4" dirty="0">
                <a:latin typeface="Arial MT"/>
                <a:cs typeface="Arial MT"/>
              </a:rPr>
              <a:t>understand.</a:t>
            </a:r>
            <a:endParaRPr lang="en-US" sz="2118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6900"/>
              </a:lnSpc>
              <a:spcBef>
                <a:spcPts val="199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1144742" indent="-447139">
              <a:lnSpc>
                <a:spcPct val="100800"/>
              </a:lnSpc>
              <a:spcBef>
                <a:spcPts val="50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 </a:t>
            </a:r>
            <a:r>
              <a:rPr sz="2118" spc="4" dirty="0">
                <a:latin typeface="Arial MT"/>
                <a:cs typeface="Arial MT"/>
              </a:rPr>
              <a:t>join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separated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from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other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search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conditions.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1144742" indent="-447139">
              <a:lnSpc>
                <a:spcPct val="100800"/>
              </a:lnSpc>
              <a:spcBef>
                <a:spcPts val="50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8343" y="3182358"/>
            <a:ext cx="5184401" cy="2679887"/>
            <a:chOff x="1069721" y="3606672"/>
            <a:chExt cx="5875655" cy="3037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564" y="3625595"/>
              <a:ext cx="5847588" cy="29938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76706" y="3618737"/>
              <a:ext cx="5861685" cy="3007360"/>
            </a:xfrm>
            <a:custGeom>
              <a:avLst/>
              <a:gdLst/>
              <a:ahLst/>
              <a:cxnLst/>
              <a:rect l="l" t="t" r="r" b="b"/>
              <a:pathLst>
                <a:path w="5861684" h="3007359">
                  <a:moveTo>
                    <a:pt x="5861304" y="3006852"/>
                  </a:moveTo>
                  <a:lnTo>
                    <a:pt x="5861304" y="0"/>
                  </a:lnTo>
                  <a:lnTo>
                    <a:pt x="0" y="0"/>
                  </a:lnTo>
                  <a:lnTo>
                    <a:pt x="0" y="3006852"/>
                  </a:lnTo>
                  <a:lnTo>
                    <a:pt x="5861304" y="3006852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305556" y="3622547"/>
              <a:ext cx="2581275" cy="3005455"/>
            </a:xfrm>
            <a:custGeom>
              <a:avLst/>
              <a:gdLst/>
              <a:ahLst/>
              <a:cxnLst/>
              <a:rect l="l" t="t" r="r" b="b"/>
              <a:pathLst>
                <a:path w="2581275" h="3005454">
                  <a:moveTo>
                    <a:pt x="2580894" y="3005328"/>
                  </a:moveTo>
                  <a:lnTo>
                    <a:pt x="2580894" y="0"/>
                  </a:lnTo>
                  <a:lnTo>
                    <a:pt x="0" y="0"/>
                  </a:lnTo>
                  <a:lnTo>
                    <a:pt x="0" y="3005328"/>
                  </a:lnTo>
                  <a:lnTo>
                    <a:pt x="2580894" y="3005328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36080"/>
              </p:ext>
            </p:extLst>
          </p:nvPr>
        </p:nvGraphicFramePr>
        <p:xfrm>
          <a:off x="961128" y="1942091"/>
          <a:ext cx="7859344" cy="1143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 gridSpan="2">
                  <a:txBody>
                    <a:bodyPr/>
                    <a:lstStyle/>
                    <a:p>
                      <a:pPr marL="116839">
                        <a:lnSpc>
                          <a:spcPts val="2030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7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e.employee_id,</a:t>
                      </a:r>
                      <a:r>
                        <a:rPr sz="1700" b="1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e.last_name,</a:t>
                      </a:r>
                      <a:r>
                        <a:rPr sz="17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e.department_id,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 marL="116839" marR="2335530" indent="1050290">
                        <a:lnSpc>
                          <a:spcPts val="2380"/>
                        </a:lnSpc>
                        <a:tabLst>
                          <a:tab pos="1167765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d.department_id, d.location_id </a:t>
                      </a:r>
                      <a:r>
                        <a:rPr sz="1700" b="1" spc="-1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FROM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employees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JOIN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departments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d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marL="116839">
                        <a:lnSpc>
                          <a:spcPts val="2220"/>
                        </a:lnSpc>
                        <a:spcBef>
                          <a:spcPts val="155"/>
                        </a:spcBef>
                        <a:tabLst>
                          <a:tab pos="1167765" algn="l"/>
                        </a:tabLst>
                      </a:pPr>
                      <a:r>
                        <a:rPr sz="1700" b="1" spc="10" dirty="0">
                          <a:latin typeface="Courier New"/>
                          <a:cs typeface="Courier New"/>
                        </a:rPr>
                        <a:t>ON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(e.department_id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d.department_id);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7369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78497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Retrievin</a:t>
            </a:r>
            <a:r>
              <a:rPr spc="4" dirty="0"/>
              <a:t>g</a:t>
            </a:r>
            <a:r>
              <a:rPr dirty="0"/>
              <a:t> Record</a:t>
            </a:r>
            <a:r>
              <a:rPr spc="4" dirty="0"/>
              <a:t>s</a:t>
            </a:r>
            <a:r>
              <a:rPr dirty="0"/>
              <a:t> wit</a:t>
            </a:r>
            <a:r>
              <a:rPr spc="4" dirty="0"/>
              <a:t>h</a:t>
            </a:r>
            <a:r>
              <a:rPr dirty="0"/>
              <a:t> th</a:t>
            </a:r>
            <a:r>
              <a:rPr spc="4" dirty="0"/>
              <a:t>e</a:t>
            </a:r>
            <a:r>
              <a:rPr spc="9" dirty="0"/>
              <a:t> </a:t>
            </a:r>
            <a:r>
              <a:rPr spc="4" dirty="0">
                <a:latin typeface="Courier New"/>
                <a:cs typeface="Courier New"/>
              </a:rPr>
              <a:t>ON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9095" y="5673538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08076" y="3196365"/>
            <a:ext cx="1220321" cy="196103"/>
          </a:xfrm>
          <a:custGeom>
            <a:avLst/>
            <a:gdLst/>
            <a:ahLst/>
            <a:cxnLst/>
            <a:rect l="l" t="t" r="r" b="b"/>
            <a:pathLst>
              <a:path w="1383029" h="222250">
                <a:moveTo>
                  <a:pt x="1383029" y="221741"/>
                </a:moveTo>
                <a:lnTo>
                  <a:pt x="1383029" y="0"/>
                </a:lnTo>
                <a:lnTo>
                  <a:pt x="0" y="0"/>
                </a:lnTo>
                <a:lnTo>
                  <a:pt x="0" y="221741"/>
                </a:lnTo>
                <a:lnTo>
                  <a:pt x="1383029" y="221741"/>
                </a:lnTo>
                <a:close/>
              </a:path>
            </a:pathLst>
          </a:custGeom>
          <a:ln w="312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7280" y="3740298"/>
            <a:ext cx="4385422" cy="2243418"/>
            <a:chOff x="1091183" y="4239005"/>
            <a:chExt cx="4970145" cy="2542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899" y="4252721"/>
              <a:ext cx="4942332" cy="251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8041" y="4245863"/>
              <a:ext cx="4956175" cy="2528570"/>
            </a:xfrm>
            <a:custGeom>
              <a:avLst/>
              <a:gdLst/>
              <a:ahLst/>
              <a:cxnLst/>
              <a:rect l="l" t="t" r="r" b="b"/>
              <a:pathLst>
                <a:path w="4956175" h="2528570">
                  <a:moveTo>
                    <a:pt x="4956048" y="2528316"/>
                  </a:moveTo>
                  <a:lnTo>
                    <a:pt x="4956048" y="0"/>
                  </a:lnTo>
                  <a:lnTo>
                    <a:pt x="0" y="0"/>
                  </a:lnTo>
                  <a:lnTo>
                    <a:pt x="0" y="2528316"/>
                  </a:lnTo>
                  <a:lnTo>
                    <a:pt x="4956048" y="252831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10001"/>
              </p:ext>
            </p:extLst>
          </p:nvPr>
        </p:nvGraphicFramePr>
        <p:xfrm>
          <a:off x="988358" y="1889648"/>
          <a:ext cx="7904122" cy="1741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912">
                <a:tc gridSpan="2">
                  <a:txBody>
                    <a:bodyPr/>
                    <a:lstStyle/>
                    <a:p>
                      <a:pPr marL="86360" marR="1736089">
                        <a:lnSpc>
                          <a:spcPct val="101499"/>
                        </a:lnSpc>
                        <a:spcBef>
                          <a:spcPts val="65"/>
                        </a:spcBef>
                        <a:tabLst>
                          <a:tab pos="1136650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employee_id,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city,</a:t>
                      </a:r>
                      <a:r>
                        <a:rPr sz="17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department_name </a:t>
                      </a:r>
                      <a:r>
                        <a:rPr sz="1700" b="1" spc="-1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FROM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employees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72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722">
                <a:tc>
                  <a:txBody>
                    <a:bodyPr/>
                    <a:lstStyle/>
                    <a:p>
                      <a:pPr marL="86360">
                        <a:lnSpc>
                          <a:spcPts val="2014"/>
                        </a:lnSpc>
                        <a:tabLst>
                          <a:tab pos="1136650" algn="l"/>
                        </a:tabLst>
                      </a:pPr>
                      <a:r>
                        <a:rPr sz="1700" b="1" spc="10" dirty="0">
                          <a:latin typeface="Courier New"/>
                          <a:cs typeface="Courier New"/>
                        </a:rPr>
                        <a:t>JOIN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departments</a:t>
                      </a:r>
                      <a:r>
                        <a:rPr sz="17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d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86360" marR="73025">
                        <a:lnSpc>
                          <a:spcPts val="2380"/>
                        </a:lnSpc>
                        <a:spcBef>
                          <a:spcPts val="80"/>
                        </a:spcBef>
                        <a:tabLst>
                          <a:tab pos="1136650" algn="l"/>
                        </a:tabLst>
                      </a:pPr>
                      <a:r>
                        <a:rPr sz="1700" b="1" spc="10" dirty="0">
                          <a:latin typeface="Courier New"/>
                          <a:cs typeface="Courier New"/>
                        </a:rPr>
                        <a:t>ON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d.department_id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e.department_id </a:t>
                      </a:r>
                      <a:r>
                        <a:rPr sz="1700" b="1" spc="-1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JOIN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locations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l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86360">
                        <a:lnSpc>
                          <a:spcPts val="2290"/>
                        </a:lnSpc>
                        <a:tabLst>
                          <a:tab pos="1136650" algn="l"/>
                        </a:tabLst>
                      </a:pPr>
                      <a:r>
                        <a:rPr sz="1700" b="1" spc="10" dirty="0">
                          <a:latin typeface="Courier New"/>
                          <a:cs typeface="Courier New"/>
                        </a:rPr>
                        <a:t>ON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d.location_id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l.location_id;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512" y="116632"/>
            <a:ext cx="871296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Creatin</a:t>
            </a:r>
            <a:r>
              <a:rPr spc="4" dirty="0"/>
              <a:t>g Three-Way </a:t>
            </a:r>
            <a:r>
              <a:rPr dirty="0"/>
              <a:t>Join</a:t>
            </a:r>
            <a:r>
              <a:rPr spc="4" dirty="0"/>
              <a:t>s with </a:t>
            </a:r>
            <a:r>
              <a:rPr dirty="0"/>
              <a:t>th</a:t>
            </a:r>
            <a:r>
              <a:rPr spc="4" dirty="0"/>
              <a:t>e</a:t>
            </a:r>
            <a:r>
              <a:rPr spc="-4" dirty="0"/>
              <a:t> </a:t>
            </a:r>
            <a:r>
              <a:rPr dirty="0">
                <a:latin typeface="Courier New"/>
                <a:cs typeface="Courier New"/>
              </a:rPr>
              <a:t>O</a:t>
            </a:r>
            <a:r>
              <a:rPr spc="4" dirty="0">
                <a:latin typeface="Courier New"/>
                <a:cs typeface="Courier New"/>
              </a:rPr>
              <a:t>N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75316" y="5801286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81480" y="2379120"/>
          <a:ext cx="7073152" cy="159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7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0055">
                <a:tc gridSpan="2">
                  <a:txBody>
                    <a:bodyPr/>
                    <a:lstStyle/>
                    <a:p>
                      <a:pPr marL="116839">
                        <a:lnSpc>
                          <a:spcPts val="2290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7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e.employee_id,</a:t>
                      </a:r>
                      <a:r>
                        <a:rPr sz="1700" b="1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e.last_name,</a:t>
                      </a:r>
                      <a:r>
                        <a:rPr sz="17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e.department_id,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16839" marR="2335530" indent="1050290">
                        <a:lnSpc>
                          <a:spcPct val="101499"/>
                        </a:lnSpc>
                        <a:spcBef>
                          <a:spcPts val="5"/>
                        </a:spcBef>
                        <a:tabLst>
                          <a:tab pos="1167765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d.department_id, d.location_id </a:t>
                      </a:r>
                      <a:r>
                        <a:rPr sz="1700" b="1" spc="-1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FROM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employees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JOIN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departments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d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1167765" algn="l"/>
                        </a:tabLst>
                      </a:pPr>
                      <a:r>
                        <a:rPr sz="1700" b="1" spc="10" dirty="0">
                          <a:latin typeface="Courier New"/>
                          <a:cs typeface="Courier New"/>
                        </a:rPr>
                        <a:t>ON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(e.department_id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 d.department_id)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94">
                <a:tc>
                  <a:txBody>
                    <a:bodyPr/>
                    <a:lstStyle/>
                    <a:p>
                      <a:pPr marL="116839">
                        <a:lnSpc>
                          <a:spcPts val="1900"/>
                        </a:lnSpc>
                        <a:tabLst>
                          <a:tab pos="1167765" algn="l"/>
                        </a:tabLst>
                      </a:pPr>
                      <a:r>
                        <a:rPr sz="1700" b="1" spc="10" dirty="0">
                          <a:latin typeface="Courier New"/>
                          <a:cs typeface="Courier New"/>
                        </a:rPr>
                        <a:t>AND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e.manager_id</a:t>
                      </a:r>
                      <a:r>
                        <a:rPr sz="17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149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90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520" y="116632"/>
            <a:ext cx="842493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Applying</a:t>
            </a:r>
            <a:r>
              <a:rPr spc="-9" dirty="0"/>
              <a:t> </a:t>
            </a:r>
            <a:r>
              <a:rPr spc="4" dirty="0"/>
              <a:t>Additional</a:t>
            </a:r>
            <a:r>
              <a:rPr spc="-4" dirty="0"/>
              <a:t> </a:t>
            </a:r>
            <a:r>
              <a:rPr spc="4" dirty="0"/>
              <a:t>Conditions</a:t>
            </a:r>
            <a:r>
              <a:rPr spc="-9" dirty="0"/>
              <a:t> </a:t>
            </a:r>
            <a:r>
              <a:rPr spc="4" dirty="0"/>
              <a:t>to</a:t>
            </a:r>
            <a:r>
              <a:rPr spc="-4" dirty="0"/>
              <a:t> </a:t>
            </a:r>
            <a:r>
              <a:rPr spc="4" dirty="0"/>
              <a:t>a</a:t>
            </a:r>
            <a:r>
              <a:rPr spc="-9" dirty="0"/>
              <a:t> </a:t>
            </a:r>
            <a:r>
              <a:rPr spc="4" dirty="0"/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6365" y="1458276"/>
            <a:ext cx="7168963" cy="68292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6900"/>
              </a:lnSpc>
              <a:spcBef>
                <a:spcPts val="84"/>
              </a:spcBef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AND</a:t>
            </a:r>
            <a:r>
              <a:rPr sz="2118" spc="-675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WHERE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apply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additional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conditions:</a:t>
            </a:r>
            <a:endParaRPr sz="2118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81480" y="4450641"/>
          <a:ext cx="7073153" cy="2036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505">
                <a:tc gridSpan="2">
                  <a:txBody>
                    <a:bodyPr/>
                    <a:lstStyle/>
                    <a:p>
                      <a:pPr marL="116839">
                        <a:lnSpc>
                          <a:spcPts val="2290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7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e.employee_id,</a:t>
                      </a:r>
                      <a:r>
                        <a:rPr sz="1700" b="1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e.last_name,</a:t>
                      </a:r>
                      <a:r>
                        <a:rPr sz="1700" b="1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e.department_id,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16839" marR="2335530" indent="1050290">
                        <a:lnSpc>
                          <a:spcPts val="2380"/>
                        </a:lnSpc>
                        <a:spcBef>
                          <a:spcPts val="80"/>
                        </a:spcBef>
                        <a:tabLst>
                          <a:tab pos="1167765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d.department_id, d.location_id </a:t>
                      </a:r>
                      <a:r>
                        <a:rPr sz="1700" b="1" spc="-1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FROM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employees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JOIN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departments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d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16839">
                        <a:lnSpc>
                          <a:spcPts val="2290"/>
                        </a:lnSpc>
                        <a:tabLst>
                          <a:tab pos="1167765" algn="l"/>
                        </a:tabLst>
                      </a:pPr>
                      <a:r>
                        <a:rPr sz="1700" b="1" spc="10" dirty="0">
                          <a:latin typeface="Courier New"/>
                          <a:cs typeface="Courier New"/>
                        </a:rPr>
                        <a:t>ON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(e.department_id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 d.department_id)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70">
                <a:tc>
                  <a:txBody>
                    <a:bodyPr/>
                    <a:lstStyle/>
                    <a:p>
                      <a:pPr marL="116839">
                        <a:lnSpc>
                          <a:spcPts val="2130"/>
                        </a:lnSpc>
                        <a:tabLst>
                          <a:tab pos="1318260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WHERE	e.manager_id</a:t>
                      </a:r>
                      <a:r>
                        <a:rPr sz="17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149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53975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213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58546" y="3896510"/>
            <a:ext cx="367552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13" dirty="0">
                <a:latin typeface="Arial"/>
                <a:cs typeface="Arial"/>
              </a:rPr>
              <a:t>Or</a:t>
            </a:r>
            <a:endParaRPr sz="22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177354"/>
            <a:ext cx="792088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Joining</a:t>
            </a:r>
            <a:r>
              <a:rPr spc="-9" dirty="0"/>
              <a:t> </a:t>
            </a:r>
            <a:r>
              <a:rPr spc="4" dirty="0"/>
              <a:t>a</a:t>
            </a:r>
            <a:r>
              <a:rPr spc="-9" dirty="0"/>
              <a:t> </a:t>
            </a:r>
            <a:r>
              <a:rPr spc="4" dirty="0"/>
              <a:t>Table</a:t>
            </a:r>
            <a:r>
              <a:rPr spc="-9" dirty="0"/>
              <a:t> </a:t>
            </a:r>
            <a:r>
              <a:rPr spc="4" dirty="0"/>
              <a:t>to</a:t>
            </a:r>
            <a:r>
              <a:rPr spc="-9" dirty="0"/>
              <a:t> </a:t>
            </a:r>
            <a:r>
              <a:rPr dirty="0"/>
              <a:t>Itself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5010" y="5522257"/>
            <a:ext cx="5108201" cy="6086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algn="ctr">
              <a:spcBef>
                <a:spcPts val="88"/>
              </a:spcBef>
            </a:pPr>
            <a:r>
              <a:rPr sz="1941" b="1" spc="-4" dirty="0">
                <a:latin typeface="Courier New"/>
                <a:cs typeface="Courier New"/>
              </a:rPr>
              <a:t>MANAGER_I</a:t>
            </a:r>
            <a:r>
              <a:rPr sz="1941" b="1" dirty="0">
                <a:latin typeface="Courier New"/>
                <a:cs typeface="Courier New"/>
              </a:rPr>
              <a:t>D</a:t>
            </a:r>
            <a:r>
              <a:rPr sz="1941" b="1" spc="-635" dirty="0">
                <a:latin typeface="Courier New"/>
                <a:cs typeface="Courier New"/>
              </a:rPr>
              <a:t> </a:t>
            </a:r>
            <a:r>
              <a:rPr sz="1941" b="1" spc="-4" dirty="0">
                <a:latin typeface="Arial"/>
                <a:cs typeface="Arial"/>
              </a:rPr>
              <a:t>i</a:t>
            </a:r>
            <a:r>
              <a:rPr sz="1941" b="1" dirty="0">
                <a:latin typeface="Arial"/>
                <a:cs typeface="Arial"/>
              </a:rPr>
              <a:t>n</a:t>
            </a:r>
            <a:r>
              <a:rPr sz="1941" b="1" spc="-9" dirty="0">
                <a:latin typeface="Arial"/>
                <a:cs typeface="Arial"/>
              </a:rPr>
              <a:t> </a:t>
            </a:r>
            <a:r>
              <a:rPr sz="1941" b="1" spc="-4" dirty="0">
                <a:latin typeface="Arial"/>
                <a:cs typeface="Arial"/>
              </a:rPr>
              <a:t>th</a:t>
            </a:r>
            <a:r>
              <a:rPr sz="1941" b="1" dirty="0">
                <a:latin typeface="Arial"/>
                <a:cs typeface="Arial"/>
              </a:rPr>
              <a:t>e</a:t>
            </a:r>
            <a:r>
              <a:rPr sz="1941" b="1" spc="-4" dirty="0">
                <a:latin typeface="Arial"/>
                <a:cs typeface="Arial"/>
              </a:rPr>
              <a:t> </a:t>
            </a:r>
            <a:r>
              <a:rPr sz="1941" b="1" spc="-4" dirty="0">
                <a:latin typeface="Courier New"/>
                <a:cs typeface="Courier New"/>
              </a:rPr>
              <a:t>WORKE</a:t>
            </a:r>
            <a:r>
              <a:rPr sz="1941" b="1" dirty="0">
                <a:latin typeface="Courier New"/>
                <a:cs typeface="Courier New"/>
              </a:rPr>
              <a:t>R</a:t>
            </a:r>
            <a:r>
              <a:rPr sz="1941" b="1" spc="-635" dirty="0">
                <a:latin typeface="Courier New"/>
                <a:cs typeface="Courier New"/>
              </a:rPr>
              <a:t> </a:t>
            </a:r>
            <a:r>
              <a:rPr sz="1941" b="1" spc="-4" dirty="0">
                <a:latin typeface="Arial"/>
                <a:cs typeface="Arial"/>
              </a:rPr>
              <a:t>tabl</a:t>
            </a:r>
            <a:r>
              <a:rPr sz="1941" b="1" dirty="0">
                <a:latin typeface="Arial"/>
                <a:cs typeface="Arial"/>
              </a:rPr>
              <a:t>e</a:t>
            </a:r>
            <a:r>
              <a:rPr sz="1941" b="1" spc="-9" dirty="0">
                <a:latin typeface="Arial"/>
                <a:cs typeface="Arial"/>
              </a:rPr>
              <a:t> </a:t>
            </a:r>
            <a:r>
              <a:rPr sz="1941" b="1" spc="-4" dirty="0">
                <a:latin typeface="Arial"/>
                <a:cs typeface="Arial"/>
              </a:rPr>
              <a:t>i</a:t>
            </a:r>
            <a:r>
              <a:rPr sz="1941" b="1" dirty="0">
                <a:latin typeface="Arial"/>
                <a:cs typeface="Arial"/>
              </a:rPr>
              <a:t>s</a:t>
            </a:r>
            <a:r>
              <a:rPr sz="1941" b="1" spc="-9" dirty="0">
                <a:latin typeface="Arial"/>
                <a:cs typeface="Arial"/>
              </a:rPr>
              <a:t> </a:t>
            </a:r>
            <a:r>
              <a:rPr sz="1941" b="1" spc="-4" dirty="0">
                <a:latin typeface="Arial"/>
                <a:cs typeface="Arial"/>
              </a:rPr>
              <a:t>equa</a:t>
            </a:r>
            <a:r>
              <a:rPr sz="1941" b="1" dirty="0">
                <a:latin typeface="Arial"/>
                <a:cs typeface="Arial"/>
              </a:rPr>
              <a:t>l</a:t>
            </a:r>
            <a:r>
              <a:rPr sz="1941" b="1" spc="-9" dirty="0">
                <a:latin typeface="Arial"/>
                <a:cs typeface="Arial"/>
              </a:rPr>
              <a:t> </a:t>
            </a:r>
            <a:r>
              <a:rPr sz="1941" b="1" spc="-4" dirty="0">
                <a:latin typeface="Arial"/>
                <a:cs typeface="Arial"/>
              </a:rPr>
              <a:t>to</a:t>
            </a:r>
            <a:endParaRPr sz="1941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941" b="1" spc="-4" dirty="0">
                <a:latin typeface="Courier New"/>
                <a:cs typeface="Courier New"/>
              </a:rPr>
              <a:t>EMPLOYEE_I</a:t>
            </a:r>
            <a:r>
              <a:rPr sz="1941" b="1" dirty="0">
                <a:latin typeface="Courier New"/>
                <a:cs typeface="Courier New"/>
              </a:rPr>
              <a:t>D</a:t>
            </a:r>
            <a:r>
              <a:rPr sz="1941" b="1" spc="-635" dirty="0">
                <a:latin typeface="Courier New"/>
                <a:cs typeface="Courier New"/>
              </a:rPr>
              <a:t> </a:t>
            </a:r>
            <a:r>
              <a:rPr sz="1941" b="1" spc="-4" dirty="0">
                <a:latin typeface="Arial"/>
                <a:cs typeface="Arial"/>
              </a:rPr>
              <a:t>i</a:t>
            </a:r>
            <a:r>
              <a:rPr sz="1941" b="1" dirty="0">
                <a:latin typeface="Arial"/>
                <a:cs typeface="Arial"/>
              </a:rPr>
              <a:t>n</a:t>
            </a:r>
            <a:r>
              <a:rPr sz="1941" b="1" spc="-4" dirty="0">
                <a:latin typeface="Arial"/>
                <a:cs typeface="Arial"/>
              </a:rPr>
              <a:t> th</a:t>
            </a:r>
            <a:r>
              <a:rPr sz="1941" b="1" dirty="0">
                <a:latin typeface="Arial"/>
                <a:cs typeface="Arial"/>
              </a:rPr>
              <a:t>e</a:t>
            </a:r>
            <a:r>
              <a:rPr sz="1941" b="1" spc="-9" dirty="0">
                <a:latin typeface="Arial"/>
                <a:cs typeface="Arial"/>
              </a:rPr>
              <a:t> </a:t>
            </a:r>
            <a:r>
              <a:rPr sz="1941" b="1" spc="-4" dirty="0">
                <a:latin typeface="Courier New"/>
                <a:cs typeface="Courier New"/>
              </a:rPr>
              <a:t>MANAGE</a:t>
            </a:r>
            <a:r>
              <a:rPr sz="1941" b="1" dirty="0">
                <a:latin typeface="Courier New"/>
                <a:cs typeface="Courier New"/>
              </a:rPr>
              <a:t>R</a:t>
            </a:r>
            <a:r>
              <a:rPr sz="1941" b="1" spc="-635" dirty="0">
                <a:latin typeface="Courier New"/>
                <a:cs typeface="Courier New"/>
              </a:rPr>
              <a:t> </a:t>
            </a:r>
            <a:r>
              <a:rPr sz="1941" b="1" spc="-4" dirty="0">
                <a:latin typeface="Arial"/>
                <a:cs typeface="Arial"/>
              </a:rPr>
              <a:t>table.</a:t>
            </a:r>
            <a:endParaRPr sz="1941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01354" y="4717900"/>
            <a:ext cx="1604681" cy="746311"/>
            <a:chOff x="4495800" y="5346953"/>
            <a:chExt cx="1818639" cy="845819"/>
          </a:xfrm>
        </p:grpSpPr>
        <p:sp>
          <p:nvSpPr>
            <p:cNvPr id="5" name="object 5"/>
            <p:cNvSpPr/>
            <p:nvPr/>
          </p:nvSpPr>
          <p:spPr>
            <a:xfrm>
              <a:off x="4546853" y="5447537"/>
              <a:ext cx="1715770" cy="313690"/>
            </a:xfrm>
            <a:custGeom>
              <a:avLst/>
              <a:gdLst/>
              <a:ahLst/>
              <a:cxnLst/>
              <a:rect l="l" t="t" r="r" b="b"/>
              <a:pathLst>
                <a:path w="1715770" h="313689">
                  <a:moveTo>
                    <a:pt x="0" y="9905"/>
                  </a:moveTo>
                  <a:lnTo>
                    <a:pt x="0" y="313181"/>
                  </a:lnTo>
                  <a:lnTo>
                    <a:pt x="1715262" y="313181"/>
                  </a:lnTo>
                  <a:lnTo>
                    <a:pt x="1715262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4495800" y="5346953"/>
              <a:ext cx="1818639" cy="113030"/>
            </a:xfrm>
            <a:custGeom>
              <a:avLst/>
              <a:gdLst/>
              <a:ahLst/>
              <a:cxnLst/>
              <a:rect l="l" t="t" r="r" b="b"/>
              <a:pathLst>
                <a:path w="1818639" h="113029">
                  <a:moveTo>
                    <a:pt x="102870" y="112776"/>
                  </a:moveTo>
                  <a:lnTo>
                    <a:pt x="51054" y="9144"/>
                  </a:lnTo>
                  <a:lnTo>
                    <a:pt x="0" y="112776"/>
                  </a:lnTo>
                  <a:lnTo>
                    <a:pt x="102870" y="112776"/>
                  </a:lnTo>
                  <a:close/>
                </a:path>
                <a:path w="1818639" h="113029">
                  <a:moveTo>
                    <a:pt x="1818132" y="102870"/>
                  </a:moveTo>
                  <a:lnTo>
                    <a:pt x="1767078" y="0"/>
                  </a:lnTo>
                  <a:lnTo>
                    <a:pt x="1715262" y="102870"/>
                  </a:lnTo>
                  <a:lnTo>
                    <a:pt x="1818132" y="102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5352288" y="5753099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h="440054">
                  <a:moveTo>
                    <a:pt x="0" y="0"/>
                  </a:moveTo>
                  <a:lnTo>
                    <a:pt x="0" y="439673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70610" y="1874744"/>
            <a:ext cx="2685490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b="1" spc="-4" dirty="0">
                <a:latin typeface="Courier New"/>
                <a:cs typeface="Courier New"/>
              </a:rPr>
              <a:t>EMPLOYEES</a:t>
            </a:r>
            <a:r>
              <a:rPr sz="1941" b="1" spc="-66" dirty="0">
                <a:latin typeface="Courier New"/>
                <a:cs typeface="Courier New"/>
              </a:rPr>
              <a:t> </a:t>
            </a:r>
            <a:r>
              <a:rPr sz="1941" b="1" spc="-4" dirty="0">
                <a:latin typeface="Courier New"/>
                <a:cs typeface="Courier New"/>
              </a:rPr>
              <a:t>(WORKER)</a:t>
            </a:r>
            <a:endParaRPr sz="194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9875" y="1874744"/>
            <a:ext cx="2833407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b="1" spc="-4" dirty="0">
                <a:latin typeface="Courier New"/>
                <a:cs typeface="Courier New"/>
              </a:rPr>
              <a:t>EMPLOYEES</a:t>
            </a:r>
            <a:r>
              <a:rPr sz="1941" b="1" spc="-66" dirty="0">
                <a:latin typeface="Courier New"/>
                <a:cs typeface="Courier New"/>
              </a:rPr>
              <a:t> </a:t>
            </a:r>
            <a:r>
              <a:rPr sz="1941" b="1" spc="-4" dirty="0">
                <a:latin typeface="Courier New"/>
                <a:cs typeface="Courier New"/>
              </a:rPr>
              <a:t>(MANAGER)</a:t>
            </a:r>
            <a:endParaRPr sz="194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4152" y="4603824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0292" y="4582318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89392" y="2277931"/>
            <a:ext cx="3220570" cy="2465294"/>
            <a:chOff x="1195577" y="2581655"/>
            <a:chExt cx="3649979" cy="27940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293" y="2595371"/>
              <a:ext cx="3622547" cy="27660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02435" y="2588513"/>
              <a:ext cx="3636645" cy="2780030"/>
            </a:xfrm>
            <a:custGeom>
              <a:avLst/>
              <a:gdLst/>
              <a:ahLst/>
              <a:cxnLst/>
              <a:rect l="l" t="t" r="r" b="b"/>
              <a:pathLst>
                <a:path w="3636645" h="2780029">
                  <a:moveTo>
                    <a:pt x="3636264" y="2779776"/>
                  </a:moveTo>
                  <a:lnTo>
                    <a:pt x="3636264" y="0"/>
                  </a:lnTo>
                  <a:lnTo>
                    <a:pt x="0" y="0"/>
                  </a:lnTo>
                  <a:lnTo>
                    <a:pt x="0" y="2779776"/>
                  </a:lnTo>
                  <a:lnTo>
                    <a:pt x="3636264" y="277977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204011" y="2267174"/>
            <a:ext cx="2143125" cy="2465294"/>
            <a:chOff x="5745479" y="2569464"/>
            <a:chExt cx="2428875" cy="279400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9195" y="2583180"/>
              <a:ext cx="2401061" cy="27660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52337" y="2576322"/>
              <a:ext cx="2414905" cy="2780030"/>
            </a:xfrm>
            <a:custGeom>
              <a:avLst/>
              <a:gdLst/>
              <a:ahLst/>
              <a:cxnLst/>
              <a:rect l="l" t="t" r="r" b="b"/>
              <a:pathLst>
                <a:path w="2414904" h="2780029">
                  <a:moveTo>
                    <a:pt x="2414778" y="2779775"/>
                  </a:moveTo>
                  <a:lnTo>
                    <a:pt x="2414778" y="0"/>
                  </a:lnTo>
                  <a:lnTo>
                    <a:pt x="0" y="0"/>
                  </a:lnTo>
                  <a:lnTo>
                    <a:pt x="0" y="2779776"/>
                  </a:lnTo>
                  <a:lnTo>
                    <a:pt x="2414778" y="277977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116632"/>
            <a:ext cx="8424935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Self-Join</a:t>
            </a:r>
            <a:r>
              <a:rPr spc="4" dirty="0"/>
              <a:t>s </a:t>
            </a:r>
            <a:r>
              <a:rPr dirty="0"/>
              <a:t>Usin</a:t>
            </a:r>
            <a:r>
              <a:rPr spc="4" dirty="0"/>
              <a:t>g </a:t>
            </a:r>
            <a:r>
              <a:rPr dirty="0"/>
              <a:t>th</a:t>
            </a:r>
            <a:r>
              <a:rPr spc="4" dirty="0"/>
              <a:t>e</a:t>
            </a:r>
            <a:r>
              <a:rPr spc="-4" dirty="0"/>
              <a:t> </a:t>
            </a:r>
            <a:r>
              <a:rPr spc="4" dirty="0">
                <a:latin typeface="Courier New"/>
                <a:cs typeface="Courier New"/>
              </a:rPr>
              <a:t>ON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4912" y="1838213"/>
            <a:ext cx="7073153" cy="874387"/>
          </a:xfrm>
          <a:prstGeom prst="rect">
            <a:avLst/>
          </a:prstGeom>
          <a:solidFill>
            <a:srgbClr val="CCCCCC"/>
          </a:solidFill>
          <a:ln w="31242">
            <a:solidFill>
              <a:srgbClr val="000000"/>
            </a:solidFill>
          </a:ln>
        </p:spPr>
        <p:txBody>
          <a:bodyPr vert="horz" wrap="square" lIns="0" tIns="73959" rIns="0" bIns="0" rtlCol="0">
            <a:spAutoFit/>
          </a:bodyPr>
          <a:lstStyle/>
          <a:p>
            <a:pPr marL="103099" marR="339556">
              <a:lnSpc>
                <a:spcPct val="101499"/>
              </a:lnSpc>
              <a:spcBef>
                <a:spcPts val="582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worker.last_name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emp,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manager.last_name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mgr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 worker </a:t>
            </a:r>
            <a:r>
              <a:rPr sz="1721" b="1" spc="9" dirty="0">
                <a:latin typeface="Courier New"/>
                <a:cs typeface="Courier New"/>
              </a:rPr>
              <a:t>JOIN </a:t>
            </a:r>
            <a:r>
              <a:rPr sz="1721" b="1" spc="4" dirty="0">
                <a:latin typeface="Courier New"/>
                <a:cs typeface="Courier New"/>
              </a:rPr>
              <a:t>employees manager</a:t>
            </a:r>
            <a:endParaRPr sz="1721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  <a:tabLst>
                <a:tab pos="898199" algn="l"/>
              </a:tabLst>
            </a:pPr>
            <a:r>
              <a:rPr sz="1721" b="1" spc="9" dirty="0">
                <a:latin typeface="Courier New"/>
                <a:cs typeface="Courier New"/>
              </a:rPr>
              <a:t>ON	</a:t>
            </a:r>
            <a:r>
              <a:rPr sz="1721" b="1" spc="4" dirty="0">
                <a:latin typeface="Courier New"/>
                <a:cs typeface="Courier New"/>
              </a:rPr>
              <a:t>(worker.manager_id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 </a:t>
            </a:r>
            <a:r>
              <a:rPr sz="1721" b="1" spc="4" dirty="0">
                <a:latin typeface="Courier New"/>
                <a:cs typeface="Courier New"/>
              </a:rPr>
              <a:t>manager.employee_id);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894" y="4654923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8615" y="3057861"/>
            <a:ext cx="1722904" cy="1788459"/>
            <a:chOff x="1002030" y="3465576"/>
            <a:chExt cx="1952625" cy="20269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5746" y="3479292"/>
              <a:ext cx="1924811" cy="19994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08888" y="3472434"/>
              <a:ext cx="1938655" cy="2013585"/>
            </a:xfrm>
            <a:custGeom>
              <a:avLst/>
              <a:gdLst/>
              <a:ahLst/>
              <a:cxnLst/>
              <a:rect l="l" t="t" r="r" b="b"/>
              <a:pathLst>
                <a:path w="1938655" h="2013585">
                  <a:moveTo>
                    <a:pt x="1938527" y="2013204"/>
                  </a:moveTo>
                  <a:lnTo>
                    <a:pt x="1938527" y="0"/>
                  </a:lnTo>
                  <a:lnTo>
                    <a:pt x="0" y="0"/>
                  </a:lnTo>
                  <a:lnTo>
                    <a:pt x="0" y="2013204"/>
                  </a:lnTo>
                  <a:lnTo>
                    <a:pt x="1938527" y="2013204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1117" y="2576345"/>
            <a:ext cx="6956051" cy="2465854"/>
            <a:chOff x="1084199" y="2919857"/>
            <a:chExt cx="7883525" cy="2794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8042" y="2934462"/>
              <a:ext cx="2577845" cy="27660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1184" y="2926842"/>
              <a:ext cx="2590800" cy="2780665"/>
            </a:xfrm>
            <a:custGeom>
              <a:avLst/>
              <a:gdLst/>
              <a:ahLst/>
              <a:cxnLst/>
              <a:rect l="l" t="t" r="r" b="b"/>
              <a:pathLst>
                <a:path w="2590800" h="2780665">
                  <a:moveTo>
                    <a:pt x="2590800" y="2780538"/>
                  </a:moveTo>
                  <a:lnTo>
                    <a:pt x="2590800" y="0"/>
                  </a:lnTo>
                  <a:lnTo>
                    <a:pt x="0" y="0"/>
                  </a:lnTo>
                  <a:lnTo>
                    <a:pt x="0" y="2780538"/>
                  </a:lnTo>
                  <a:lnTo>
                    <a:pt x="2590800" y="2780538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7008" y="2942844"/>
              <a:ext cx="3936491" cy="17480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10150" y="2935986"/>
              <a:ext cx="3950335" cy="1762125"/>
            </a:xfrm>
            <a:custGeom>
              <a:avLst/>
              <a:gdLst/>
              <a:ahLst/>
              <a:cxnLst/>
              <a:rect l="l" t="t" r="r" b="b"/>
              <a:pathLst>
                <a:path w="3950334" h="1762125">
                  <a:moveTo>
                    <a:pt x="3950208" y="1761743"/>
                  </a:moveTo>
                  <a:lnTo>
                    <a:pt x="3950208" y="0"/>
                  </a:lnTo>
                  <a:lnTo>
                    <a:pt x="0" y="0"/>
                  </a:lnTo>
                  <a:lnTo>
                    <a:pt x="0" y="1761744"/>
                  </a:lnTo>
                  <a:lnTo>
                    <a:pt x="3950208" y="1761743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6497574" y="2937510"/>
              <a:ext cx="2447290" cy="1741170"/>
            </a:xfrm>
            <a:custGeom>
              <a:avLst/>
              <a:gdLst/>
              <a:ahLst/>
              <a:cxnLst/>
              <a:rect l="l" t="t" r="r" b="b"/>
              <a:pathLst>
                <a:path w="2447290" h="1741170">
                  <a:moveTo>
                    <a:pt x="2446781" y="1741169"/>
                  </a:moveTo>
                  <a:lnTo>
                    <a:pt x="2446781" y="0"/>
                  </a:lnTo>
                  <a:lnTo>
                    <a:pt x="0" y="0"/>
                  </a:lnTo>
                  <a:lnTo>
                    <a:pt x="0" y="1741169"/>
                  </a:lnTo>
                  <a:lnTo>
                    <a:pt x="2446781" y="1741169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3876" y="116632"/>
            <a:ext cx="6839823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Nonequijoins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3877" y="1880795"/>
            <a:ext cx="1354231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b="1" spc="-4" dirty="0">
                <a:latin typeface="Courier New"/>
                <a:cs typeface="Courier New"/>
              </a:rPr>
              <a:t>EMPLOYEES</a:t>
            </a:r>
            <a:endParaRPr sz="194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7928" y="1879462"/>
            <a:ext cx="1502149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b="1" spc="-4" dirty="0">
                <a:latin typeface="Courier New"/>
                <a:cs typeface="Courier New"/>
              </a:rPr>
              <a:t>JOB_GRADES</a:t>
            </a:r>
            <a:endParaRPr sz="1941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9852" y="4861336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91229" y="2567380"/>
            <a:ext cx="3629584" cy="3161179"/>
            <a:chOff x="1084325" y="2909697"/>
            <a:chExt cx="4113529" cy="3582670"/>
          </a:xfrm>
        </p:grpSpPr>
        <p:sp>
          <p:nvSpPr>
            <p:cNvPr id="13" name="object 13"/>
            <p:cNvSpPr/>
            <p:nvPr/>
          </p:nvSpPr>
          <p:spPr>
            <a:xfrm>
              <a:off x="3688080" y="3802380"/>
              <a:ext cx="1407795" cy="0"/>
            </a:xfrm>
            <a:custGeom>
              <a:avLst/>
              <a:gdLst/>
              <a:ahLst/>
              <a:cxnLst/>
              <a:rect l="l" t="t" r="r" b="b"/>
              <a:pathLst>
                <a:path w="1407795">
                  <a:moveTo>
                    <a:pt x="0" y="0"/>
                  </a:moveTo>
                  <a:lnTo>
                    <a:pt x="1407414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3969" y="3751325"/>
              <a:ext cx="104139" cy="102870"/>
            </a:xfrm>
            <a:custGeom>
              <a:avLst/>
              <a:gdLst/>
              <a:ahLst/>
              <a:cxnLst/>
              <a:rect l="l" t="t" r="r" b="b"/>
              <a:pathLst>
                <a:path w="104139" h="102870">
                  <a:moveTo>
                    <a:pt x="103632" y="51816"/>
                  </a:moveTo>
                  <a:lnTo>
                    <a:pt x="0" y="0"/>
                  </a:lnTo>
                  <a:lnTo>
                    <a:pt x="0" y="102870"/>
                  </a:lnTo>
                  <a:lnTo>
                    <a:pt x="103632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041" y="5969508"/>
              <a:ext cx="2577845" cy="50291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91183" y="5962650"/>
              <a:ext cx="2590800" cy="516890"/>
            </a:xfrm>
            <a:custGeom>
              <a:avLst/>
              <a:gdLst/>
              <a:ahLst/>
              <a:cxnLst/>
              <a:rect l="l" t="t" r="r" b="b"/>
              <a:pathLst>
                <a:path w="2590800" h="516889">
                  <a:moveTo>
                    <a:pt x="2590800" y="516636"/>
                  </a:moveTo>
                  <a:lnTo>
                    <a:pt x="2590800" y="0"/>
                  </a:lnTo>
                  <a:lnTo>
                    <a:pt x="0" y="0"/>
                  </a:lnTo>
                  <a:lnTo>
                    <a:pt x="0" y="516636"/>
                  </a:lnTo>
                  <a:lnTo>
                    <a:pt x="2590800" y="51663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2782824" y="2925318"/>
              <a:ext cx="893444" cy="3550920"/>
            </a:xfrm>
            <a:custGeom>
              <a:avLst/>
              <a:gdLst/>
              <a:ahLst/>
              <a:cxnLst/>
              <a:rect l="l" t="t" r="r" b="b"/>
              <a:pathLst>
                <a:path w="893445" h="3550920">
                  <a:moveTo>
                    <a:pt x="893064" y="3550920"/>
                  </a:moveTo>
                  <a:lnTo>
                    <a:pt x="893063" y="0"/>
                  </a:lnTo>
                  <a:lnTo>
                    <a:pt x="0" y="0"/>
                  </a:lnTo>
                  <a:lnTo>
                    <a:pt x="0" y="3550920"/>
                  </a:lnTo>
                  <a:lnTo>
                    <a:pt x="893064" y="3550920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36647" y="4402119"/>
            <a:ext cx="3987053" cy="1626003"/>
          </a:xfrm>
          <a:prstGeom prst="rect">
            <a:avLst/>
          </a:prstGeom>
        </p:spPr>
        <p:txBody>
          <a:bodyPr vert="horz" wrap="square" lIns="0" tIns="7284" rIns="0" bIns="0" rtlCol="0">
            <a:spAutoFit/>
          </a:bodyPr>
          <a:lstStyle/>
          <a:p>
            <a:pPr marL="11206" marR="4483">
              <a:lnSpc>
                <a:spcPct val="102800"/>
              </a:lnSpc>
              <a:spcBef>
                <a:spcPts val="57"/>
              </a:spcBef>
            </a:pPr>
            <a:r>
              <a:rPr sz="1721" b="1" spc="13" dirty="0">
                <a:latin typeface="Arial"/>
                <a:cs typeface="Arial"/>
              </a:rPr>
              <a:t>The </a:t>
            </a:r>
            <a:r>
              <a:rPr sz="1721" b="1" spc="4" dirty="0">
                <a:latin typeface="Courier New"/>
                <a:cs typeface="Courier New"/>
              </a:rPr>
              <a:t>JOB_GRADE</a:t>
            </a:r>
            <a:r>
              <a:rPr sz="1721" b="1" spc="13" dirty="0">
                <a:latin typeface="Courier New"/>
                <a:cs typeface="Courier New"/>
              </a:rPr>
              <a:t>S</a:t>
            </a:r>
            <a:r>
              <a:rPr sz="1721" b="1" spc="-547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Arial"/>
                <a:cs typeface="Arial"/>
              </a:rPr>
              <a:t>tabl</a:t>
            </a:r>
            <a:r>
              <a:rPr sz="1721" b="1" spc="13" dirty="0">
                <a:latin typeface="Arial"/>
                <a:cs typeface="Arial"/>
              </a:rPr>
              <a:t>e</a:t>
            </a:r>
            <a:r>
              <a:rPr sz="1721" b="1" spc="4" dirty="0">
                <a:latin typeface="Arial"/>
                <a:cs typeface="Arial"/>
              </a:rPr>
              <a:t> define</a:t>
            </a:r>
            <a:r>
              <a:rPr sz="1721" b="1" spc="13" dirty="0">
                <a:latin typeface="Arial"/>
                <a:cs typeface="Arial"/>
              </a:rPr>
              <a:t>s</a:t>
            </a:r>
            <a:r>
              <a:rPr sz="1721" b="1" spc="4" dirty="0">
                <a:latin typeface="Arial"/>
                <a:cs typeface="Arial"/>
              </a:rPr>
              <a:t> the  </a:t>
            </a:r>
            <a:r>
              <a:rPr sz="1721" b="1" spc="4" dirty="0">
                <a:latin typeface="Courier New"/>
                <a:cs typeface="Courier New"/>
              </a:rPr>
              <a:t>LOWEST_SA</a:t>
            </a:r>
            <a:r>
              <a:rPr sz="1721" b="1" spc="13" dirty="0">
                <a:latin typeface="Courier New"/>
                <a:cs typeface="Courier New"/>
              </a:rPr>
              <a:t>L</a:t>
            </a:r>
            <a:r>
              <a:rPr sz="1721" b="1" spc="-552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Arial"/>
                <a:cs typeface="Arial"/>
              </a:rPr>
              <a:t>and</a:t>
            </a:r>
            <a:r>
              <a:rPr sz="1721" b="1" dirty="0">
                <a:latin typeface="Arial"/>
                <a:cs typeface="Arial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HIGHEST_SA</a:t>
            </a:r>
            <a:r>
              <a:rPr sz="1721" b="1" spc="13" dirty="0">
                <a:latin typeface="Courier New"/>
                <a:cs typeface="Courier New"/>
              </a:rPr>
              <a:t>L</a:t>
            </a:r>
            <a:r>
              <a:rPr sz="1721" b="1" spc="-552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Arial"/>
                <a:cs typeface="Arial"/>
              </a:rPr>
              <a:t>range  </a:t>
            </a:r>
            <a:r>
              <a:rPr sz="1721" b="1" spc="9" dirty="0">
                <a:latin typeface="Arial"/>
                <a:cs typeface="Arial"/>
              </a:rPr>
              <a:t>of values </a:t>
            </a:r>
            <a:r>
              <a:rPr sz="1721" b="1" spc="4" dirty="0">
                <a:latin typeface="Arial"/>
                <a:cs typeface="Arial"/>
              </a:rPr>
              <a:t>for </a:t>
            </a:r>
            <a:r>
              <a:rPr sz="1721" b="1" spc="9" dirty="0">
                <a:latin typeface="Arial"/>
                <a:cs typeface="Arial"/>
              </a:rPr>
              <a:t>each </a:t>
            </a:r>
            <a:r>
              <a:rPr sz="1721" b="1" spc="4" dirty="0">
                <a:latin typeface="Courier New"/>
                <a:cs typeface="Courier New"/>
              </a:rPr>
              <a:t>GRADE_LEVEL</a:t>
            </a:r>
            <a:r>
              <a:rPr sz="1721" b="1" spc="4" dirty="0">
                <a:latin typeface="Arial"/>
                <a:cs typeface="Arial"/>
              </a:rPr>
              <a:t>. </a:t>
            </a:r>
            <a:r>
              <a:rPr sz="1721" b="1" spc="9" dirty="0">
                <a:latin typeface="Arial"/>
                <a:cs typeface="Arial"/>
              </a:rPr>
              <a:t> Therefore, the </a:t>
            </a:r>
            <a:r>
              <a:rPr sz="1721" b="1" spc="4" dirty="0">
                <a:latin typeface="Courier New"/>
                <a:cs typeface="Courier New"/>
              </a:rPr>
              <a:t>GRADE_LEVEL </a:t>
            </a:r>
            <a:r>
              <a:rPr sz="1721" b="1" spc="9" dirty="0">
                <a:latin typeface="Arial"/>
                <a:cs typeface="Arial"/>
              </a:rPr>
              <a:t>column </a:t>
            </a:r>
            <a:r>
              <a:rPr sz="1721" b="1" spc="-468" dirty="0">
                <a:latin typeface="Arial"/>
                <a:cs typeface="Arial"/>
              </a:rPr>
              <a:t> </a:t>
            </a:r>
            <a:r>
              <a:rPr sz="1721" b="1" spc="9" dirty="0">
                <a:latin typeface="Arial"/>
                <a:cs typeface="Arial"/>
              </a:rPr>
              <a:t>can </a:t>
            </a:r>
            <a:r>
              <a:rPr sz="1721" b="1" spc="13" dirty="0">
                <a:latin typeface="Arial"/>
                <a:cs typeface="Arial"/>
              </a:rPr>
              <a:t>be used </a:t>
            </a:r>
            <a:r>
              <a:rPr sz="1721" b="1" spc="9" dirty="0">
                <a:latin typeface="Arial"/>
                <a:cs typeface="Arial"/>
              </a:rPr>
              <a:t>to assign </a:t>
            </a:r>
            <a:r>
              <a:rPr sz="1721" b="1" spc="13" dirty="0">
                <a:latin typeface="Arial"/>
                <a:cs typeface="Arial"/>
              </a:rPr>
              <a:t>grades </a:t>
            </a:r>
            <a:r>
              <a:rPr sz="1721" b="1" spc="9" dirty="0">
                <a:latin typeface="Arial"/>
                <a:cs typeface="Arial"/>
              </a:rPr>
              <a:t>to each </a:t>
            </a:r>
            <a:r>
              <a:rPr sz="1721" b="1" spc="-468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employee.</a:t>
            </a:r>
            <a:endParaRPr sz="172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7110" y="3353360"/>
            <a:ext cx="3425638" cy="2468656"/>
            <a:chOff x="1068324" y="3800475"/>
            <a:chExt cx="3882390" cy="2797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40" y="3816095"/>
              <a:ext cx="3847338" cy="27660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75182" y="3809237"/>
              <a:ext cx="3861435" cy="2780030"/>
            </a:xfrm>
            <a:custGeom>
              <a:avLst/>
              <a:gdLst/>
              <a:ahLst/>
              <a:cxnLst/>
              <a:rect l="l" t="t" r="r" b="b"/>
              <a:pathLst>
                <a:path w="3861435" h="2780029">
                  <a:moveTo>
                    <a:pt x="3861054" y="2779776"/>
                  </a:moveTo>
                  <a:lnTo>
                    <a:pt x="3861054" y="0"/>
                  </a:lnTo>
                  <a:lnTo>
                    <a:pt x="0" y="0"/>
                  </a:lnTo>
                  <a:lnTo>
                    <a:pt x="0" y="2779776"/>
                  </a:lnTo>
                  <a:lnTo>
                    <a:pt x="3861054" y="277977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755391" y="3816096"/>
              <a:ext cx="2179320" cy="2766060"/>
            </a:xfrm>
            <a:custGeom>
              <a:avLst/>
              <a:gdLst/>
              <a:ahLst/>
              <a:cxnLst/>
              <a:rect l="l" t="t" r="r" b="b"/>
              <a:pathLst>
                <a:path w="2179320" h="2766059">
                  <a:moveTo>
                    <a:pt x="2179320" y="2766060"/>
                  </a:moveTo>
                  <a:lnTo>
                    <a:pt x="2179319" y="0"/>
                  </a:lnTo>
                  <a:lnTo>
                    <a:pt x="0" y="0"/>
                  </a:lnTo>
                  <a:lnTo>
                    <a:pt x="0" y="2766060"/>
                  </a:lnTo>
                  <a:lnTo>
                    <a:pt x="2179320" y="2766060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/>
          <p:nvPr/>
        </p:nvSpPr>
        <p:spPr>
          <a:xfrm>
            <a:off x="974912" y="1963270"/>
            <a:ext cx="7073153" cy="1209675"/>
          </a:xfrm>
          <a:custGeom>
            <a:avLst/>
            <a:gdLst/>
            <a:ahLst/>
            <a:cxnLst/>
            <a:rect l="l" t="t" r="r" b="b"/>
            <a:pathLst>
              <a:path w="8016240" h="1370964">
                <a:moveTo>
                  <a:pt x="8016240" y="1370838"/>
                </a:moveTo>
                <a:lnTo>
                  <a:pt x="8016240" y="0"/>
                </a:lnTo>
                <a:lnTo>
                  <a:pt x="0" y="0"/>
                </a:lnTo>
                <a:lnTo>
                  <a:pt x="0" y="1370838"/>
                </a:lnTo>
                <a:lnTo>
                  <a:pt x="8016240" y="137083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974912" y="1963270"/>
            <a:ext cx="7073153" cy="1109217"/>
          </a:xfrm>
          <a:prstGeom prst="rect">
            <a:avLst/>
          </a:prstGeom>
          <a:ln w="31242">
            <a:solidFill>
              <a:srgbClr val="000000"/>
            </a:solidFill>
          </a:ln>
        </p:spPr>
        <p:txBody>
          <a:bodyPr vert="horz" wrap="square" lIns="0" tIns="44263" rIns="0" bIns="0" rtlCol="0">
            <a:spAutoFit/>
          </a:bodyPr>
          <a:lstStyle/>
          <a:p>
            <a:pPr marL="103099" marR="1266893">
              <a:lnSpc>
                <a:spcPct val="101499"/>
              </a:lnSpc>
              <a:spcBef>
                <a:spcPts val="349"/>
              </a:spcBef>
              <a:tabLst>
                <a:tab pos="1030436" algn="l"/>
              </a:tabLst>
            </a:pPr>
            <a:r>
              <a:rPr sz="1721" b="1" spc="4" dirty="0">
                <a:latin typeface="Courier New"/>
                <a:cs typeface="Courier New"/>
              </a:rPr>
              <a:t>SELECT</a:t>
            </a:r>
            <a:r>
              <a:rPr sz="1721" b="1" spc="13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e.last_name,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e.salary,</a:t>
            </a:r>
            <a:r>
              <a:rPr sz="1721" b="1" spc="18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j.grade_level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e</a:t>
            </a:r>
            <a:r>
              <a:rPr sz="1721" b="1" spc="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JOIN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job_grades </a:t>
            </a:r>
            <a:r>
              <a:rPr sz="1721" b="1" spc="13" dirty="0">
                <a:latin typeface="Courier New"/>
                <a:cs typeface="Courier New"/>
              </a:rPr>
              <a:t>j</a:t>
            </a:r>
            <a:endParaRPr sz="1721">
              <a:latin typeface="Courier New"/>
              <a:cs typeface="Courier New"/>
            </a:endParaRPr>
          </a:p>
          <a:p>
            <a:pPr marL="103099">
              <a:spcBef>
                <a:spcPts val="35"/>
              </a:spcBef>
              <a:tabLst>
                <a:tab pos="1030436" algn="l"/>
              </a:tabLst>
            </a:pPr>
            <a:r>
              <a:rPr sz="1721" b="1" spc="9" dirty="0">
                <a:latin typeface="Courier New"/>
                <a:cs typeface="Courier New"/>
              </a:rPr>
              <a:t>ON	</a:t>
            </a:r>
            <a:r>
              <a:rPr sz="1721" b="1" spc="4" dirty="0">
                <a:latin typeface="Courier New"/>
                <a:cs typeface="Courier New"/>
              </a:rPr>
              <a:t>e.salary</a:t>
            </a:r>
            <a:endParaRPr sz="1721">
              <a:latin typeface="Courier New"/>
              <a:cs typeface="Courier New"/>
            </a:endParaRPr>
          </a:p>
          <a:p>
            <a:pPr marL="1030436"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BETWEEN j.lowest_sal</a:t>
            </a:r>
            <a:r>
              <a:rPr sz="1721" b="1" spc="9" dirty="0">
                <a:latin typeface="Courier New"/>
                <a:cs typeface="Courier New"/>
              </a:rPr>
              <a:t> AND </a:t>
            </a:r>
            <a:r>
              <a:rPr sz="1721" b="1" spc="4" dirty="0">
                <a:latin typeface="Courier New"/>
                <a:cs typeface="Courier New"/>
              </a:rPr>
              <a:t>j.highest_sal;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1394" y="177354"/>
            <a:ext cx="805903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Retrieving</a:t>
            </a:r>
            <a:r>
              <a:rPr spc="-13" dirty="0"/>
              <a:t> </a:t>
            </a:r>
            <a:r>
              <a:rPr dirty="0"/>
              <a:t>Records</a:t>
            </a:r>
            <a:r>
              <a:rPr spc="-9" dirty="0"/>
              <a:t> </a:t>
            </a:r>
            <a:r>
              <a:rPr spc="4" dirty="0"/>
              <a:t>with</a:t>
            </a:r>
            <a:r>
              <a:rPr spc="-9" dirty="0"/>
              <a:t> </a:t>
            </a:r>
            <a:r>
              <a:rPr dirty="0"/>
              <a:t>Nonequijoins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1869" y="5648662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28980" y="2569060"/>
            <a:ext cx="5104279" cy="544046"/>
          </a:xfrm>
          <a:custGeom>
            <a:avLst/>
            <a:gdLst/>
            <a:ahLst/>
            <a:cxnLst/>
            <a:rect l="l" t="t" r="r" b="b"/>
            <a:pathLst>
              <a:path w="5784850" h="616585">
                <a:moveTo>
                  <a:pt x="5784342" y="616457"/>
                </a:moveTo>
                <a:lnTo>
                  <a:pt x="5784342" y="0"/>
                </a:lnTo>
                <a:lnTo>
                  <a:pt x="0" y="0"/>
                </a:lnTo>
                <a:lnTo>
                  <a:pt x="0" y="616458"/>
                </a:lnTo>
                <a:lnTo>
                  <a:pt x="5784342" y="616457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365" y="116632"/>
            <a:ext cx="8022099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528" y="1500244"/>
            <a:ext cx="8712967" cy="403531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685837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After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completing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should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able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following:</a:t>
            </a:r>
            <a:endParaRPr sz="2118" dirty="0">
              <a:latin typeface="Arial MT"/>
              <a:cs typeface="Arial MT"/>
            </a:endParaRPr>
          </a:p>
          <a:p>
            <a:pPr marL="568729" marR="172580" indent="-447139">
              <a:lnSpc>
                <a:spcPct val="106900"/>
              </a:lnSpc>
              <a:spcBef>
                <a:spcPts val="19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Write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SELECT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statements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access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from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more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than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 table using equijoins and non</a:t>
            </a:r>
            <a:r>
              <a:rPr lang="en-US" sz="2118" spc="4" dirty="0">
                <a:latin typeface="Arial MT"/>
                <a:cs typeface="Arial MT"/>
              </a:rPr>
              <a:t>-</a:t>
            </a:r>
            <a:r>
              <a:rPr sz="2118" spc="4" dirty="0">
                <a:latin typeface="Arial MT"/>
                <a:cs typeface="Arial MT"/>
              </a:rPr>
              <a:t>equijoins</a:t>
            </a:r>
            <a:endParaRPr lang="en-US" sz="2118" spc="4" dirty="0">
              <a:latin typeface="Arial MT"/>
              <a:cs typeface="Arial MT"/>
            </a:endParaRPr>
          </a:p>
          <a:p>
            <a:pPr marL="568729" marR="172580" indent="-447139">
              <a:lnSpc>
                <a:spcPct val="106900"/>
              </a:lnSpc>
              <a:spcBef>
                <a:spcPts val="19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Join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 table to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itself by using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 self-join</a:t>
            </a:r>
            <a:endParaRPr lang="en-US" sz="2118" spc="4" dirty="0">
              <a:latin typeface="Arial MT"/>
              <a:cs typeface="Arial MT"/>
            </a:endParaRPr>
          </a:p>
          <a:p>
            <a:pPr marL="568729" indent="-447699">
              <a:spcBef>
                <a:spcPts val="525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568729" marR="67239" indent="-447139">
              <a:lnSpc>
                <a:spcPts val="2409"/>
              </a:lnSpc>
              <a:spcBef>
                <a:spcPts val="71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View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generally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not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meet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join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by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 </a:t>
            </a:r>
            <a:r>
              <a:rPr sz="2118" spc="13" dirty="0">
                <a:latin typeface="Courier New"/>
                <a:cs typeface="Courier New"/>
              </a:rPr>
              <a:t>OUTE</a:t>
            </a:r>
            <a:r>
              <a:rPr sz="2118" spc="9" dirty="0">
                <a:latin typeface="Courier New"/>
                <a:cs typeface="Courier New"/>
              </a:rPr>
              <a:t>R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joins</a:t>
            </a:r>
            <a:endParaRPr lang="en-US" sz="2118" spc="4" dirty="0">
              <a:latin typeface="Arial MT"/>
              <a:cs typeface="Arial MT"/>
            </a:endParaRPr>
          </a:p>
          <a:p>
            <a:pPr marL="568729" marR="67239" indent="-447139">
              <a:lnSpc>
                <a:spcPts val="2409"/>
              </a:lnSpc>
              <a:spcBef>
                <a:spcPts val="71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568729" marR="4483" indent="-447139">
              <a:lnSpc>
                <a:spcPct val="100600"/>
              </a:lnSpc>
              <a:spcBef>
                <a:spcPts val="60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Generate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Cartesian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product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all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from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two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or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more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tables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1127" y="1874184"/>
            <a:ext cx="7101168" cy="885825"/>
            <a:chOff x="936878" y="2124075"/>
            <a:chExt cx="8047990" cy="1003935"/>
          </a:xfrm>
        </p:grpSpPr>
        <p:sp>
          <p:nvSpPr>
            <p:cNvPr id="3" name="object 3"/>
            <p:cNvSpPr/>
            <p:nvPr/>
          </p:nvSpPr>
          <p:spPr>
            <a:xfrm>
              <a:off x="952499" y="2139696"/>
              <a:ext cx="8016240" cy="972819"/>
            </a:xfrm>
            <a:custGeom>
              <a:avLst/>
              <a:gdLst/>
              <a:ahLst/>
              <a:cxnLst/>
              <a:rect l="l" t="t" r="r" b="b"/>
              <a:pathLst>
                <a:path w="8016240" h="972819">
                  <a:moveTo>
                    <a:pt x="8016240" y="972312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972312"/>
                  </a:lnTo>
                  <a:lnTo>
                    <a:pt x="8016240" y="97231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499" y="2139696"/>
              <a:ext cx="8016240" cy="972819"/>
            </a:xfrm>
            <a:custGeom>
              <a:avLst/>
              <a:gdLst/>
              <a:ahLst/>
              <a:cxnLst/>
              <a:rect l="l" t="t" r="r" b="b"/>
              <a:pathLst>
                <a:path w="8016240" h="972819">
                  <a:moveTo>
                    <a:pt x="8016240" y="972312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972312"/>
                  </a:lnTo>
                  <a:lnTo>
                    <a:pt x="8016240" y="972312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78453" y="1927187"/>
            <a:ext cx="6415927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SELECT</a:t>
            </a:r>
            <a:r>
              <a:rPr sz="1544" b="1" spc="26" dirty="0">
                <a:latin typeface="Courier New"/>
                <a:cs typeface="Courier New"/>
              </a:rPr>
              <a:t> </a:t>
            </a:r>
            <a:r>
              <a:rPr sz="1544" b="1" spc="4" dirty="0">
                <a:latin typeface="Courier New"/>
                <a:cs typeface="Courier New"/>
              </a:rPr>
              <a:t>e.last_name,</a:t>
            </a:r>
            <a:r>
              <a:rPr sz="1544" b="1" spc="35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e.department_id,</a:t>
            </a:r>
            <a:r>
              <a:rPr sz="1544" b="1" spc="31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d.department_name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7379" y="2192543"/>
            <a:ext cx="1929653" cy="222882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014">
              <a:lnSpc>
                <a:spcPts val="1730"/>
              </a:lnSpc>
            </a:pPr>
            <a:r>
              <a:rPr sz="1544" b="1" dirty="0">
                <a:latin typeface="Courier New"/>
                <a:cs typeface="Courier New"/>
              </a:rPr>
              <a:t>LEFT OUTER</a:t>
            </a:r>
            <a:r>
              <a:rPr sz="1544" b="1" spc="-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JOIN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9586" y="2164532"/>
            <a:ext cx="1552015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departments</a:t>
            </a:r>
            <a:r>
              <a:rPr sz="1544" b="1" spc="-31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8473" y="2164532"/>
            <a:ext cx="2144806" cy="49018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>
              <a:lnSpc>
                <a:spcPct val="100899"/>
              </a:lnSpc>
              <a:spcBef>
                <a:spcPts val="79"/>
              </a:spcBef>
              <a:tabLst>
                <a:tab pos="829280" algn="l"/>
              </a:tabLst>
            </a:pPr>
            <a:r>
              <a:rPr sz="1544" b="1" dirty="0">
                <a:latin typeface="Courier New"/>
                <a:cs typeface="Courier New"/>
              </a:rPr>
              <a:t>FROM	employees</a:t>
            </a:r>
            <a:r>
              <a:rPr sz="1544" b="1" spc="-40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 </a:t>
            </a:r>
            <a:r>
              <a:rPr sz="1544" b="1" spc="-9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ON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1895" y="2401877"/>
            <a:ext cx="4398869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(e.department_id</a:t>
            </a:r>
            <a:r>
              <a:rPr sz="1544" b="1" spc="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=</a:t>
            </a:r>
            <a:r>
              <a:rPr sz="1544" b="1" spc="22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d.department_id)</a:t>
            </a:r>
            <a:r>
              <a:rPr sz="1544" b="1" spc="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;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16088" y="263649"/>
            <a:ext cx="2703979" cy="874221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>
                <a:latin typeface="Courier New"/>
                <a:cs typeface="Courier New"/>
              </a:rPr>
              <a:t>LEFT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O</a:t>
            </a:r>
            <a:r>
              <a:rPr spc="4" dirty="0">
                <a:latin typeface="Courier New"/>
                <a:cs typeface="Courier New"/>
              </a:rPr>
              <a:t>UTER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>
                <a:latin typeface="Courier New"/>
                <a:cs typeface="Courier New"/>
              </a:rPr>
              <a:t>JOIN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2286" y="4092164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5593" y="2922046"/>
            <a:ext cx="4329953" cy="1355912"/>
            <a:chOff x="1043939" y="3311652"/>
            <a:chExt cx="4907280" cy="153670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655" y="3325368"/>
              <a:ext cx="4879847" cy="15087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50797" y="3318510"/>
              <a:ext cx="4893945" cy="1522730"/>
            </a:xfrm>
            <a:custGeom>
              <a:avLst/>
              <a:gdLst/>
              <a:ahLst/>
              <a:cxnLst/>
              <a:rect l="l" t="t" r="r" b="b"/>
              <a:pathLst>
                <a:path w="4893945" h="1522729">
                  <a:moveTo>
                    <a:pt x="4893564" y="1522476"/>
                  </a:moveTo>
                  <a:lnTo>
                    <a:pt x="4893564" y="0"/>
                  </a:lnTo>
                  <a:lnTo>
                    <a:pt x="0" y="0"/>
                  </a:lnTo>
                  <a:lnTo>
                    <a:pt x="0" y="1522476"/>
                  </a:lnTo>
                  <a:lnTo>
                    <a:pt x="4893564" y="152247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45845" y="4473836"/>
            <a:ext cx="4341159" cy="1135716"/>
            <a:chOff x="1032891" y="5070347"/>
            <a:chExt cx="4919980" cy="128714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5084063"/>
              <a:ext cx="4879847" cy="1257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52322" y="5077205"/>
              <a:ext cx="4893945" cy="1271270"/>
            </a:xfrm>
            <a:custGeom>
              <a:avLst/>
              <a:gdLst/>
              <a:ahLst/>
              <a:cxnLst/>
              <a:rect l="l" t="t" r="r" b="b"/>
              <a:pathLst>
                <a:path w="4893945" h="1271270">
                  <a:moveTo>
                    <a:pt x="4893564" y="1271015"/>
                  </a:moveTo>
                  <a:lnTo>
                    <a:pt x="4893563" y="0"/>
                  </a:lnTo>
                  <a:lnTo>
                    <a:pt x="0" y="0"/>
                  </a:lnTo>
                  <a:lnTo>
                    <a:pt x="0" y="1271016"/>
                  </a:lnTo>
                  <a:lnTo>
                    <a:pt x="4893564" y="127101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8512" y="6089903"/>
              <a:ext cx="4878705" cy="251460"/>
            </a:xfrm>
            <a:custGeom>
              <a:avLst/>
              <a:gdLst/>
              <a:ahLst/>
              <a:cxnLst/>
              <a:rect l="l" t="t" r="r" b="b"/>
              <a:pathLst>
                <a:path w="4878705" h="251460">
                  <a:moveTo>
                    <a:pt x="4878324" y="251460"/>
                  </a:moveTo>
                  <a:lnTo>
                    <a:pt x="4878324" y="0"/>
                  </a:lnTo>
                  <a:lnTo>
                    <a:pt x="0" y="0"/>
                  </a:lnTo>
                  <a:lnTo>
                    <a:pt x="0" y="251460"/>
                  </a:lnTo>
                  <a:lnTo>
                    <a:pt x="4878324" y="251460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6010" y="2925407"/>
            <a:ext cx="4329953" cy="2021541"/>
            <a:chOff x="1010411" y="3315461"/>
            <a:chExt cx="4907280" cy="2291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4127" y="3328416"/>
              <a:ext cx="4879847" cy="22639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269" y="3322319"/>
              <a:ext cx="4893945" cy="2277110"/>
            </a:xfrm>
            <a:custGeom>
              <a:avLst/>
              <a:gdLst/>
              <a:ahLst/>
              <a:cxnLst/>
              <a:rect l="l" t="t" r="r" b="b"/>
              <a:pathLst>
                <a:path w="4893945" h="2277110">
                  <a:moveTo>
                    <a:pt x="4893564" y="2276855"/>
                  </a:moveTo>
                  <a:lnTo>
                    <a:pt x="4893564" y="0"/>
                  </a:lnTo>
                  <a:lnTo>
                    <a:pt x="0" y="0"/>
                  </a:lnTo>
                  <a:lnTo>
                    <a:pt x="0" y="2276856"/>
                  </a:lnTo>
                  <a:lnTo>
                    <a:pt x="4893564" y="227685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60905" y="1889424"/>
            <a:ext cx="7092763" cy="857250"/>
            <a:chOff x="936625" y="2141347"/>
            <a:chExt cx="8038465" cy="971550"/>
          </a:xfrm>
        </p:grpSpPr>
        <p:sp>
          <p:nvSpPr>
            <p:cNvPr id="6" name="object 6"/>
            <p:cNvSpPr/>
            <p:nvPr/>
          </p:nvSpPr>
          <p:spPr>
            <a:xfrm>
              <a:off x="952500" y="2157222"/>
              <a:ext cx="8006715" cy="939800"/>
            </a:xfrm>
            <a:custGeom>
              <a:avLst/>
              <a:gdLst/>
              <a:ahLst/>
              <a:cxnLst/>
              <a:rect l="l" t="t" r="r" b="b"/>
              <a:pathLst>
                <a:path w="8006715" h="939800">
                  <a:moveTo>
                    <a:pt x="8006333" y="939545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939546"/>
                  </a:lnTo>
                  <a:lnTo>
                    <a:pt x="8006333" y="93954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952500" y="2157222"/>
              <a:ext cx="8006715" cy="939800"/>
            </a:xfrm>
            <a:custGeom>
              <a:avLst/>
              <a:gdLst/>
              <a:ahLst/>
              <a:cxnLst/>
              <a:rect l="l" t="t" r="r" b="b"/>
              <a:pathLst>
                <a:path w="8006715" h="939800">
                  <a:moveTo>
                    <a:pt x="8006333" y="939545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939546"/>
                  </a:lnTo>
                  <a:lnTo>
                    <a:pt x="8006333" y="939545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7247" y="1929204"/>
            <a:ext cx="6427133" cy="727816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 indent="-560">
              <a:lnSpc>
                <a:spcPct val="100899"/>
              </a:lnSpc>
              <a:spcBef>
                <a:spcPts val="79"/>
              </a:spcBef>
              <a:tabLst>
                <a:tab pos="840486" algn="l"/>
              </a:tabLst>
            </a:pPr>
            <a:r>
              <a:rPr sz="1544" b="1" dirty="0">
                <a:latin typeface="Courier New"/>
                <a:cs typeface="Courier New"/>
              </a:rPr>
              <a:t>SELECT</a:t>
            </a:r>
            <a:r>
              <a:rPr sz="1544" b="1" spc="26" dirty="0">
                <a:latin typeface="Courier New"/>
                <a:cs typeface="Courier New"/>
              </a:rPr>
              <a:t> </a:t>
            </a:r>
            <a:r>
              <a:rPr sz="1544" b="1" spc="4" dirty="0">
                <a:latin typeface="Courier New"/>
                <a:cs typeface="Courier New"/>
              </a:rPr>
              <a:t>e.last_name,</a:t>
            </a:r>
            <a:r>
              <a:rPr sz="1544" b="1" spc="35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d.department_id,</a:t>
            </a:r>
            <a:r>
              <a:rPr sz="1544" b="1" spc="35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d.department_name </a:t>
            </a:r>
            <a:r>
              <a:rPr sz="1544" b="1" spc="-9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FROM	employees</a:t>
            </a:r>
            <a:r>
              <a:rPr sz="1544" b="1" spc="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</a:t>
            </a:r>
            <a:r>
              <a:rPr sz="1544" b="1" spc="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RIGHT</a:t>
            </a:r>
            <a:r>
              <a:rPr sz="1544" b="1" spc="22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OUTER</a:t>
            </a:r>
            <a:r>
              <a:rPr sz="1544" b="1" spc="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JOIN</a:t>
            </a:r>
            <a:r>
              <a:rPr sz="1544" b="1" spc="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departments</a:t>
            </a:r>
            <a:r>
              <a:rPr sz="1544" b="1" spc="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</a:t>
            </a:r>
            <a:endParaRPr sz="1544">
              <a:latin typeface="Courier New"/>
              <a:cs typeface="Courier New"/>
            </a:endParaRPr>
          </a:p>
          <a:p>
            <a:pPr marL="11206">
              <a:spcBef>
                <a:spcPts val="13"/>
              </a:spcBef>
              <a:tabLst>
                <a:tab pos="722818" algn="l"/>
              </a:tabLst>
            </a:pPr>
            <a:r>
              <a:rPr sz="1544" b="1" dirty="0">
                <a:latin typeface="Courier New"/>
                <a:cs typeface="Courier New"/>
              </a:rPr>
              <a:t>ON	</a:t>
            </a:r>
            <a:r>
              <a:rPr sz="1544" b="1" spc="4" dirty="0">
                <a:latin typeface="Courier New"/>
                <a:cs typeface="Courier New"/>
              </a:rPr>
              <a:t>(e.department_id </a:t>
            </a:r>
            <a:r>
              <a:rPr sz="1544" b="1" dirty="0">
                <a:latin typeface="Courier New"/>
                <a:cs typeface="Courier New"/>
              </a:rPr>
              <a:t>=</a:t>
            </a:r>
            <a:r>
              <a:rPr sz="1544" b="1" spc="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d.department_id)</a:t>
            </a:r>
            <a:r>
              <a:rPr sz="1544" b="1" spc="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;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9942" y="263649"/>
            <a:ext cx="2896721" cy="874221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>
                <a:latin typeface="Courier New"/>
                <a:cs typeface="Courier New"/>
              </a:rPr>
              <a:t>RIGHT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spc="4" dirty="0">
                <a:latin typeface="Courier New"/>
                <a:cs typeface="Courier New"/>
              </a:rPr>
              <a:t>OUTER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J</a:t>
            </a:r>
            <a:r>
              <a:rPr spc="4" dirty="0">
                <a:latin typeface="Courier New"/>
                <a:cs typeface="Courier New"/>
              </a:rPr>
              <a:t>OIN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8668" y="4781325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64946" y="2186491"/>
            <a:ext cx="2022101" cy="256615"/>
          </a:xfrm>
          <a:custGeom>
            <a:avLst/>
            <a:gdLst/>
            <a:ahLst/>
            <a:cxnLst/>
            <a:rect l="l" t="t" r="r" b="b"/>
            <a:pathLst>
              <a:path w="2291715" h="290830">
                <a:moveTo>
                  <a:pt x="2291333" y="290321"/>
                </a:moveTo>
                <a:lnTo>
                  <a:pt x="2291333" y="0"/>
                </a:lnTo>
                <a:lnTo>
                  <a:pt x="0" y="0"/>
                </a:lnTo>
                <a:lnTo>
                  <a:pt x="0" y="290321"/>
                </a:lnTo>
                <a:lnTo>
                  <a:pt x="2291333" y="290321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2" name="object 12"/>
          <p:cNvGrpSpPr/>
          <p:nvPr/>
        </p:nvGrpSpPr>
        <p:grpSpPr>
          <a:xfrm>
            <a:off x="1021639" y="5182497"/>
            <a:ext cx="4333315" cy="693644"/>
            <a:chOff x="1005458" y="5873496"/>
            <a:chExt cx="4911090" cy="78613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603" y="5887212"/>
              <a:ext cx="4879847" cy="7543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15745" y="5880354"/>
              <a:ext cx="4893945" cy="768350"/>
            </a:xfrm>
            <a:custGeom>
              <a:avLst/>
              <a:gdLst/>
              <a:ahLst/>
              <a:cxnLst/>
              <a:rect l="l" t="t" r="r" b="b"/>
              <a:pathLst>
                <a:path w="4893945" h="768350">
                  <a:moveTo>
                    <a:pt x="4893564" y="768096"/>
                  </a:moveTo>
                  <a:lnTo>
                    <a:pt x="4893563" y="0"/>
                  </a:lnTo>
                  <a:lnTo>
                    <a:pt x="0" y="0"/>
                  </a:lnTo>
                  <a:lnTo>
                    <a:pt x="0" y="768096"/>
                  </a:lnTo>
                  <a:lnTo>
                    <a:pt x="4893564" y="76809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079" y="6393942"/>
              <a:ext cx="4879975" cy="250190"/>
            </a:xfrm>
            <a:custGeom>
              <a:avLst/>
              <a:gdLst/>
              <a:ahLst/>
              <a:cxnLst/>
              <a:rect l="l" t="t" r="r" b="b"/>
              <a:pathLst>
                <a:path w="4879975" h="250190">
                  <a:moveTo>
                    <a:pt x="4879848" y="249936"/>
                  </a:moveTo>
                  <a:lnTo>
                    <a:pt x="4879848" y="0"/>
                  </a:lnTo>
                  <a:lnTo>
                    <a:pt x="0" y="0"/>
                  </a:lnTo>
                  <a:lnTo>
                    <a:pt x="0" y="249936"/>
                  </a:lnTo>
                  <a:lnTo>
                    <a:pt x="4879848" y="249936"/>
                  </a:lnTo>
                  <a:close/>
                </a:path>
              </a:pathLst>
            </a:custGeom>
            <a:ln w="312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1128" y="1876874"/>
            <a:ext cx="7092203" cy="880222"/>
            <a:chOff x="936878" y="2127123"/>
            <a:chExt cx="8037830" cy="997585"/>
          </a:xfrm>
        </p:grpSpPr>
        <p:sp>
          <p:nvSpPr>
            <p:cNvPr id="3" name="object 3"/>
            <p:cNvSpPr/>
            <p:nvPr/>
          </p:nvSpPr>
          <p:spPr>
            <a:xfrm>
              <a:off x="952499" y="2142744"/>
              <a:ext cx="8006715" cy="966469"/>
            </a:xfrm>
            <a:custGeom>
              <a:avLst/>
              <a:gdLst/>
              <a:ahLst/>
              <a:cxnLst/>
              <a:rect l="l" t="t" r="r" b="b"/>
              <a:pathLst>
                <a:path w="8006715" h="966469">
                  <a:moveTo>
                    <a:pt x="8006333" y="966215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966216"/>
                  </a:lnTo>
                  <a:lnTo>
                    <a:pt x="8006333" y="96621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952499" y="2142744"/>
              <a:ext cx="8006715" cy="966469"/>
            </a:xfrm>
            <a:custGeom>
              <a:avLst/>
              <a:gdLst/>
              <a:ahLst/>
              <a:cxnLst/>
              <a:rect l="l" t="t" r="r" b="b"/>
              <a:pathLst>
                <a:path w="8006715" h="966469">
                  <a:moveTo>
                    <a:pt x="8006333" y="966215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966216"/>
                  </a:lnTo>
                  <a:lnTo>
                    <a:pt x="8006333" y="966215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78453" y="1927187"/>
            <a:ext cx="6415927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SELECT</a:t>
            </a:r>
            <a:r>
              <a:rPr sz="1544" b="1" spc="26" dirty="0">
                <a:latin typeface="Courier New"/>
                <a:cs typeface="Courier New"/>
              </a:rPr>
              <a:t> </a:t>
            </a:r>
            <a:r>
              <a:rPr sz="1544" b="1" spc="4" dirty="0">
                <a:latin typeface="Courier New"/>
                <a:cs typeface="Courier New"/>
              </a:rPr>
              <a:t>e.last_name,</a:t>
            </a:r>
            <a:r>
              <a:rPr sz="1544" b="1" spc="35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d.department_id,</a:t>
            </a:r>
            <a:r>
              <a:rPr sz="1544" b="1" spc="31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d.department_name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66963" y="2179096"/>
            <a:ext cx="1901638" cy="232500"/>
          </a:xfrm>
          <a:prstGeom prst="rect">
            <a:avLst/>
          </a:prstGeom>
          <a:solidFill>
            <a:srgbClr val="CCCCCC"/>
          </a:solidFill>
          <a:ln w="3124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317">
              <a:lnSpc>
                <a:spcPts val="1835"/>
              </a:lnSpc>
            </a:pPr>
            <a:r>
              <a:rPr sz="1544" b="1" dirty="0">
                <a:latin typeface="Courier New"/>
                <a:cs typeface="Courier New"/>
              </a:rPr>
              <a:t>FULL OUTER</a:t>
            </a:r>
            <a:r>
              <a:rPr sz="1544" b="1" spc="-4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JOIN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9586" y="2164532"/>
            <a:ext cx="1552015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departments</a:t>
            </a:r>
            <a:r>
              <a:rPr sz="1544" b="1" spc="-31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8473" y="2164532"/>
            <a:ext cx="2144806" cy="490187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R="4483">
              <a:lnSpc>
                <a:spcPct val="100899"/>
              </a:lnSpc>
              <a:spcBef>
                <a:spcPts val="79"/>
              </a:spcBef>
              <a:tabLst>
                <a:tab pos="829280" algn="l"/>
              </a:tabLst>
            </a:pPr>
            <a:r>
              <a:rPr sz="1544" b="1" dirty="0">
                <a:latin typeface="Courier New"/>
                <a:cs typeface="Courier New"/>
              </a:rPr>
              <a:t>FROM	employees</a:t>
            </a:r>
            <a:r>
              <a:rPr sz="1544" b="1" spc="-40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e </a:t>
            </a:r>
            <a:r>
              <a:rPr sz="1544" b="1" spc="-913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ON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1895" y="2401877"/>
            <a:ext cx="4398869" cy="24951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1544" b="1" dirty="0">
                <a:latin typeface="Courier New"/>
                <a:cs typeface="Courier New"/>
              </a:rPr>
              <a:t>(e.department_id</a:t>
            </a:r>
            <a:r>
              <a:rPr sz="1544" b="1" spc="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=</a:t>
            </a:r>
            <a:r>
              <a:rPr sz="1544" b="1" spc="22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d.department_id)</a:t>
            </a:r>
            <a:r>
              <a:rPr sz="1544" b="1" spc="18" dirty="0">
                <a:latin typeface="Courier New"/>
                <a:cs typeface="Courier New"/>
              </a:rPr>
              <a:t> </a:t>
            </a:r>
            <a:r>
              <a:rPr sz="1544" b="1" dirty="0">
                <a:latin typeface="Courier New"/>
                <a:cs typeface="Courier New"/>
              </a:rPr>
              <a:t>;</a:t>
            </a:r>
            <a:endParaRPr sz="154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16088" y="263649"/>
            <a:ext cx="2703979" cy="874221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>
                <a:latin typeface="Courier New"/>
                <a:cs typeface="Courier New"/>
              </a:rPr>
              <a:t>FULL</a:t>
            </a:r>
            <a:r>
              <a:rPr spc="-807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O</a:t>
            </a:r>
            <a:r>
              <a:rPr spc="4" dirty="0">
                <a:latin typeface="Courier New"/>
                <a:cs typeface="Courier New"/>
              </a:rPr>
              <a:t>UTER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>
                <a:latin typeface="Courier New"/>
                <a:cs typeface="Courier New"/>
              </a:rPr>
              <a:t>JOIN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6235" y="3873649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4836" y="2901875"/>
            <a:ext cx="4329953" cy="1134035"/>
            <a:chOff x="1031747" y="3288791"/>
            <a:chExt cx="4907280" cy="128524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463" y="3302507"/>
              <a:ext cx="4879847" cy="1257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38605" y="3295649"/>
              <a:ext cx="4893945" cy="1271270"/>
            </a:xfrm>
            <a:custGeom>
              <a:avLst/>
              <a:gdLst/>
              <a:ahLst/>
              <a:cxnLst/>
              <a:rect l="l" t="t" r="r" b="b"/>
              <a:pathLst>
                <a:path w="4893945" h="1271270">
                  <a:moveTo>
                    <a:pt x="4893564" y="1271015"/>
                  </a:moveTo>
                  <a:lnTo>
                    <a:pt x="4893564" y="0"/>
                  </a:lnTo>
                  <a:lnTo>
                    <a:pt x="0" y="0"/>
                  </a:lnTo>
                  <a:lnTo>
                    <a:pt x="0" y="1271016"/>
                  </a:lnTo>
                  <a:lnTo>
                    <a:pt x="4893564" y="127101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55257" y="4290283"/>
            <a:ext cx="4347882" cy="1137397"/>
            <a:chOff x="1043558" y="4862321"/>
            <a:chExt cx="4927600" cy="128905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323" y="4876037"/>
              <a:ext cx="4879085" cy="1257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61465" y="4869179"/>
              <a:ext cx="4893310" cy="1271270"/>
            </a:xfrm>
            <a:custGeom>
              <a:avLst/>
              <a:gdLst/>
              <a:ahLst/>
              <a:cxnLst/>
              <a:rect l="l" t="t" r="r" b="b"/>
              <a:pathLst>
                <a:path w="4893310" h="1271270">
                  <a:moveTo>
                    <a:pt x="4892802" y="1271015"/>
                  </a:moveTo>
                  <a:lnTo>
                    <a:pt x="4892802" y="0"/>
                  </a:lnTo>
                  <a:lnTo>
                    <a:pt x="0" y="0"/>
                  </a:lnTo>
                  <a:lnTo>
                    <a:pt x="0" y="1271016"/>
                  </a:lnTo>
                  <a:lnTo>
                    <a:pt x="4892802" y="127101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9179" y="5623559"/>
              <a:ext cx="4895850" cy="512445"/>
            </a:xfrm>
            <a:custGeom>
              <a:avLst/>
              <a:gdLst/>
              <a:ahLst/>
              <a:cxnLst/>
              <a:rect l="l" t="t" r="r" b="b"/>
              <a:pathLst>
                <a:path w="4895850" h="512445">
                  <a:moveTo>
                    <a:pt x="4895850" y="512063"/>
                  </a:moveTo>
                  <a:lnTo>
                    <a:pt x="4895850" y="0"/>
                  </a:lnTo>
                  <a:lnTo>
                    <a:pt x="0" y="0"/>
                  </a:lnTo>
                  <a:lnTo>
                    <a:pt x="0" y="512064"/>
                  </a:lnTo>
                  <a:lnTo>
                    <a:pt x="4895850" y="512063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305" y="177354"/>
            <a:ext cx="740764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Cartesian</a:t>
            </a:r>
            <a:r>
              <a:rPr spc="-53" dirty="0"/>
              <a:t> </a:t>
            </a:r>
            <a:r>
              <a:rPr dirty="0"/>
              <a:t>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34238"/>
            <a:ext cx="7407649" cy="2494793"/>
          </a:xfrm>
          <a:prstGeom prst="rect">
            <a:avLst/>
          </a:prstGeom>
        </p:spPr>
        <p:txBody>
          <a:bodyPr vert="horz" wrap="square" lIns="0" tIns="79001" rIns="0" bIns="0" rtlCol="0">
            <a:spAutoFit/>
          </a:bodyPr>
          <a:lstStyle/>
          <a:p>
            <a:pPr marL="457785" indent="-447139">
              <a:spcBef>
                <a:spcPts val="622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A</a:t>
            </a:r>
            <a:r>
              <a:rPr sz="2118" spc="4" dirty="0">
                <a:latin typeface="Arial MT"/>
                <a:cs typeface="Arial MT"/>
              </a:rPr>
              <a:t> Cartesian product is formed when:</a:t>
            </a:r>
            <a:endParaRPr sz="2118">
              <a:latin typeface="Arial MT"/>
              <a:cs typeface="Arial MT"/>
            </a:endParaRPr>
          </a:p>
          <a:p>
            <a:pPr marL="890915" lvl="1" indent="-322186">
              <a:spcBef>
                <a:spcPts val="481"/>
              </a:spcBef>
              <a:buClr>
                <a:srgbClr val="FF0000"/>
              </a:buClr>
              <a:buChar char="–"/>
              <a:tabLst>
                <a:tab pos="890915" algn="l"/>
                <a:tab pos="891475" algn="l"/>
              </a:tabLst>
            </a:pPr>
            <a:r>
              <a:rPr sz="1941" dirty="0">
                <a:latin typeface="Arial MT"/>
                <a:cs typeface="Arial MT"/>
              </a:rPr>
              <a:t>A</a:t>
            </a:r>
            <a:r>
              <a:rPr sz="1941" spc="-18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join</a:t>
            </a:r>
            <a:r>
              <a:rPr sz="1941" spc="-18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condition</a:t>
            </a:r>
            <a:r>
              <a:rPr sz="1941" spc="-13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is</a:t>
            </a:r>
            <a:r>
              <a:rPr sz="1941" spc="-18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omitted</a:t>
            </a:r>
            <a:endParaRPr sz="1941">
              <a:latin typeface="Arial MT"/>
              <a:cs typeface="Arial MT"/>
            </a:endParaRPr>
          </a:p>
          <a:p>
            <a:pPr marL="890915" lvl="1" indent="-322186">
              <a:spcBef>
                <a:spcPts val="459"/>
              </a:spcBef>
              <a:buClr>
                <a:srgbClr val="FF0000"/>
              </a:buClr>
              <a:buChar char="–"/>
              <a:tabLst>
                <a:tab pos="890915" algn="l"/>
                <a:tab pos="891475" algn="l"/>
              </a:tabLst>
            </a:pPr>
            <a:r>
              <a:rPr sz="1941" dirty="0">
                <a:latin typeface="Arial MT"/>
                <a:cs typeface="Arial MT"/>
              </a:rPr>
              <a:t>A</a:t>
            </a:r>
            <a:r>
              <a:rPr sz="1941" spc="-22" dirty="0">
                <a:latin typeface="Arial MT"/>
                <a:cs typeface="Arial MT"/>
              </a:rPr>
              <a:t> </a:t>
            </a:r>
            <a:r>
              <a:rPr sz="1941" dirty="0">
                <a:latin typeface="Arial MT"/>
                <a:cs typeface="Arial MT"/>
              </a:rPr>
              <a:t>join</a:t>
            </a:r>
            <a:r>
              <a:rPr sz="1941" spc="-18" dirty="0">
                <a:latin typeface="Arial MT"/>
                <a:cs typeface="Arial MT"/>
              </a:rPr>
              <a:t> </a:t>
            </a:r>
            <a:r>
              <a:rPr sz="1941" dirty="0">
                <a:latin typeface="Arial MT"/>
                <a:cs typeface="Arial MT"/>
              </a:rPr>
              <a:t>condition</a:t>
            </a:r>
            <a:r>
              <a:rPr sz="1941" spc="-18" dirty="0">
                <a:latin typeface="Arial MT"/>
                <a:cs typeface="Arial MT"/>
              </a:rPr>
              <a:t> </a:t>
            </a:r>
            <a:r>
              <a:rPr sz="1941" dirty="0">
                <a:latin typeface="Arial MT"/>
                <a:cs typeface="Arial MT"/>
              </a:rPr>
              <a:t>is</a:t>
            </a:r>
            <a:r>
              <a:rPr sz="1941" spc="-22" dirty="0">
                <a:latin typeface="Arial MT"/>
                <a:cs typeface="Arial MT"/>
              </a:rPr>
              <a:t> </a:t>
            </a:r>
            <a:r>
              <a:rPr sz="1941" dirty="0">
                <a:latin typeface="Arial MT"/>
                <a:cs typeface="Arial MT"/>
              </a:rPr>
              <a:t>invalid</a:t>
            </a:r>
            <a:endParaRPr sz="1941">
              <a:latin typeface="Arial MT"/>
              <a:cs typeface="Arial MT"/>
            </a:endParaRPr>
          </a:p>
          <a:p>
            <a:pPr marL="890915" marR="49869" lvl="1" indent="-322186">
              <a:spcBef>
                <a:spcPts val="459"/>
              </a:spcBef>
              <a:buClr>
                <a:srgbClr val="FF0000"/>
              </a:buClr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latin typeface="Arial MT"/>
                <a:cs typeface="Arial MT"/>
              </a:rPr>
              <a:t>All rows in the first table are</a:t>
            </a:r>
            <a:r>
              <a:rPr sz="1941" spc="4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joined to all rows in the</a:t>
            </a:r>
            <a:r>
              <a:rPr sz="1941" spc="-13" dirty="0">
                <a:latin typeface="Arial MT"/>
                <a:cs typeface="Arial MT"/>
              </a:rPr>
              <a:t> </a:t>
            </a:r>
            <a:r>
              <a:rPr sz="1941" spc="-4" dirty="0">
                <a:latin typeface="Arial MT"/>
                <a:cs typeface="Arial MT"/>
              </a:rPr>
              <a:t>second </a:t>
            </a:r>
            <a:r>
              <a:rPr sz="1941" spc="-529" dirty="0">
                <a:latin typeface="Arial MT"/>
                <a:cs typeface="Arial MT"/>
              </a:rPr>
              <a:t> </a:t>
            </a:r>
            <a:r>
              <a:rPr sz="1941" dirty="0">
                <a:latin typeface="Arial MT"/>
                <a:cs typeface="Arial MT"/>
              </a:rPr>
              <a:t>table</a:t>
            </a:r>
            <a:endParaRPr sz="1941">
              <a:latin typeface="Arial MT"/>
              <a:cs typeface="Arial MT"/>
            </a:endParaRPr>
          </a:p>
          <a:p>
            <a:pPr marL="457785" marR="4483" indent="-447139">
              <a:lnSpc>
                <a:spcPct val="100600"/>
              </a:lnSpc>
              <a:spcBef>
                <a:spcPts val="50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Always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include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valid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dirty="0">
                <a:latin typeface="Arial MT"/>
                <a:cs typeface="Arial MT"/>
              </a:rPr>
              <a:t>if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want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avoid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Cartesian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product.</a:t>
            </a:r>
            <a:endParaRPr sz="211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15766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Generating</a:t>
            </a:r>
            <a:r>
              <a:rPr spc="-18" dirty="0"/>
              <a:t> </a:t>
            </a:r>
            <a:r>
              <a:rPr spc="4" dirty="0"/>
              <a:t>a</a:t>
            </a:r>
            <a:r>
              <a:rPr spc="-13" dirty="0"/>
              <a:t> </a:t>
            </a:r>
            <a:r>
              <a:rPr spc="4" dirty="0"/>
              <a:t>Cartesian</a:t>
            </a:r>
            <a:r>
              <a:rPr spc="-18" dirty="0"/>
              <a:t> </a:t>
            </a:r>
            <a:r>
              <a:rPr spc="4" dirty="0"/>
              <a:t>Product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39445" y="3641463"/>
            <a:ext cx="90768" cy="518832"/>
            <a:chOff x="3972305" y="4126991"/>
            <a:chExt cx="102870" cy="588010"/>
          </a:xfrm>
        </p:grpSpPr>
        <p:sp>
          <p:nvSpPr>
            <p:cNvPr id="4" name="object 4"/>
            <p:cNvSpPr/>
            <p:nvPr/>
          </p:nvSpPr>
          <p:spPr>
            <a:xfrm>
              <a:off x="4023359" y="4126991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485393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3972305" y="4610861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70" y="0"/>
                  </a:moveTo>
                  <a:lnTo>
                    <a:pt x="0" y="0"/>
                  </a:lnTo>
                  <a:lnTo>
                    <a:pt x="51816" y="103632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7644" y="1514362"/>
            <a:ext cx="2396378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b="1" spc="-4" dirty="0">
                <a:latin typeface="Courier New"/>
                <a:cs typeface="Courier New"/>
              </a:rPr>
              <a:t>EMPLOYEE</a:t>
            </a:r>
            <a:r>
              <a:rPr sz="1941" b="1" dirty="0">
                <a:latin typeface="Courier New"/>
                <a:cs typeface="Courier New"/>
              </a:rPr>
              <a:t>S</a:t>
            </a:r>
            <a:r>
              <a:rPr sz="1941" b="1" spc="-63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Arial"/>
                <a:cs typeface="Arial"/>
              </a:rPr>
              <a:t>(2</a:t>
            </a:r>
            <a:r>
              <a:rPr sz="1721" b="1" spc="13" dirty="0">
                <a:latin typeface="Arial"/>
                <a:cs typeface="Arial"/>
              </a:rPr>
              <a:t>0</a:t>
            </a:r>
            <a:r>
              <a:rPr sz="1721" b="1" spc="9" dirty="0">
                <a:latin typeface="Arial"/>
                <a:cs typeface="Arial"/>
              </a:rPr>
              <a:t> rows)</a:t>
            </a:r>
            <a:endParaRPr sz="172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6258" y="1514362"/>
            <a:ext cx="2568949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b="1" spc="-4" dirty="0">
                <a:latin typeface="Courier New"/>
                <a:cs typeface="Courier New"/>
              </a:rPr>
              <a:t>DEPARTMENT</a:t>
            </a:r>
            <a:r>
              <a:rPr sz="1941" b="1" dirty="0">
                <a:latin typeface="Courier New"/>
                <a:cs typeface="Courier New"/>
              </a:rPr>
              <a:t>S</a:t>
            </a:r>
            <a:r>
              <a:rPr sz="1941" b="1" spc="-631" dirty="0">
                <a:latin typeface="Courier New"/>
                <a:cs typeface="Courier New"/>
              </a:rPr>
              <a:t> </a:t>
            </a:r>
            <a:r>
              <a:rPr sz="1721" b="1" dirty="0">
                <a:latin typeface="Arial"/>
                <a:cs typeface="Arial"/>
              </a:rPr>
              <a:t>(</a:t>
            </a:r>
            <a:r>
              <a:rPr sz="1721" b="1" spc="13" dirty="0">
                <a:latin typeface="Arial"/>
                <a:cs typeface="Arial"/>
              </a:rPr>
              <a:t>8</a:t>
            </a:r>
            <a:r>
              <a:rPr sz="1721" b="1" spc="9" dirty="0">
                <a:latin typeface="Arial"/>
                <a:cs typeface="Arial"/>
              </a:rPr>
              <a:t> rows)</a:t>
            </a:r>
            <a:endParaRPr sz="172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419" y="2623746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54880" y="3779969"/>
            <a:ext cx="90768" cy="389404"/>
            <a:chOff x="5236464" y="4283964"/>
            <a:chExt cx="102870" cy="441325"/>
          </a:xfrm>
        </p:grpSpPr>
        <p:sp>
          <p:nvSpPr>
            <p:cNvPr id="10" name="object 10"/>
            <p:cNvSpPr/>
            <p:nvPr/>
          </p:nvSpPr>
          <p:spPr>
            <a:xfrm>
              <a:off x="5287518" y="4283964"/>
              <a:ext cx="0" cy="339090"/>
            </a:xfrm>
            <a:custGeom>
              <a:avLst/>
              <a:gdLst/>
              <a:ahLst/>
              <a:cxnLst/>
              <a:rect l="l" t="t" r="r" b="b"/>
              <a:pathLst>
                <a:path h="339089">
                  <a:moveTo>
                    <a:pt x="0" y="0"/>
                  </a:moveTo>
                  <a:lnTo>
                    <a:pt x="0" y="339090"/>
                  </a:lnTo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5236464" y="4621530"/>
              <a:ext cx="102870" cy="104139"/>
            </a:xfrm>
            <a:custGeom>
              <a:avLst/>
              <a:gdLst/>
              <a:ahLst/>
              <a:cxnLst/>
              <a:rect l="l" t="t" r="r" b="b"/>
              <a:pathLst>
                <a:path w="102870" h="104139">
                  <a:moveTo>
                    <a:pt x="102870" y="0"/>
                  </a:moveTo>
                  <a:lnTo>
                    <a:pt x="0" y="0"/>
                  </a:lnTo>
                  <a:lnTo>
                    <a:pt x="51054" y="103632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32553" y="1894018"/>
            <a:ext cx="3138768" cy="912159"/>
            <a:chOff x="904494" y="2146554"/>
            <a:chExt cx="3557270" cy="103378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210" y="2160270"/>
              <a:ext cx="3529584" cy="10058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1352" y="2153412"/>
              <a:ext cx="3543300" cy="1019810"/>
            </a:xfrm>
            <a:custGeom>
              <a:avLst/>
              <a:gdLst/>
              <a:ahLst/>
              <a:cxnLst/>
              <a:rect l="l" t="t" r="r" b="b"/>
              <a:pathLst>
                <a:path w="3543300" h="1019810">
                  <a:moveTo>
                    <a:pt x="3543300" y="1019556"/>
                  </a:moveTo>
                  <a:lnTo>
                    <a:pt x="3543300" y="0"/>
                  </a:lnTo>
                  <a:lnTo>
                    <a:pt x="0" y="0"/>
                  </a:lnTo>
                  <a:lnTo>
                    <a:pt x="0" y="1019556"/>
                  </a:lnTo>
                  <a:lnTo>
                    <a:pt x="3543300" y="101955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33897" y="3010124"/>
            <a:ext cx="3138768" cy="378758"/>
            <a:chOff x="906017" y="3411473"/>
            <a:chExt cx="3557270" cy="429259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733" y="3425189"/>
              <a:ext cx="3529584" cy="4015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12875" y="3418331"/>
              <a:ext cx="3543300" cy="415290"/>
            </a:xfrm>
            <a:custGeom>
              <a:avLst/>
              <a:gdLst/>
              <a:ahLst/>
              <a:cxnLst/>
              <a:rect l="l" t="t" r="r" b="b"/>
              <a:pathLst>
                <a:path w="3543300" h="415289">
                  <a:moveTo>
                    <a:pt x="3543300" y="415289"/>
                  </a:moveTo>
                  <a:lnTo>
                    <a:pt x="3543300" y="0"/>
                  </a:lnTo>
                  <a:lnTo>
                    <a:pt x="0" y="0"/>
                  </a:lnTo>
                  <a:lnTo>
                    <a:pt x="0" y="415289"/>
                  </a:lnTo>
                  <a:lnTo>
                    <a:pt x="3543300" y="415289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598221" y="1872504"/>
            <a:ext cx="3565712" cy="1621490"/>
            <a:chOff x="5058917" y="2122170"/>
            <a:chExt cx="4041140" cy="1837689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2633" y="2135886"/>
              <a:ext cx="4013453" cy="18097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065775" y="2129028"/>
              <a:ext cx="4027170" cy="1823720"/>
            </a:xfrm>
            <a:custGeom>
              <a:avLst/>
              <a:gdLst/>
              <a:ahLst/>
              <a:cxnLst/>
              <a:rect l="l" t="t" r="r" b="b"/>
              <a:pathLst>
                <a:path w="4027170" h="1823720">
                  <a:moveTo>
                    <a:pt x="4027170" y="1823465"/>
                  </a:moveTo>
                  <a:lnTo>
                    <a:pt x="4027170" y="0"/>
                  </a:lnTo>
                  <a:lnTo>
                    <a:pt x="0" y="0"/>
                  </a:lnTo>
                  <a:lnTo>
                    <a:pt x="0" y="1823466"/>
                  </a:lnTo>
                  <a:lnTo>
                    <a:pt x="4027170" y="182346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965077" y="4310455"/>
            <a:ext cx="3235699" cy="556372"/>
            <a:chOff x="3208020" y="4885182"/>
            <a:chExt cx="3667125" cy="63055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1736" y="4898898"/>
              <a:ext cx="3639311" cy="60274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14878" y="4892040"/>
              <a:ext cx="3653154" cy="616585"/>
            </a:xfrm>
            <a:custGeom>
              <a:avLst/>
              <a:gdLst/>
              <a:ahLst/>
              <a:cxnLst/>
              <a:rect l="l" t="t" r="r" b="b"/>
              <a:pathLst>
                <a:path w="3653154" h="616585">
                  <a:moveTo>
                    <a:pt x="3653028" y="616458"/>
                  </a:moveTo>
                  <a:lnTo>
                    <a:pt x="3653028" y="0"/>
                  </a:lnTo>
                  <a:lnTo>
                    <a:pt x="0" y="0"/>
                  </a:lnTo>
                  <a:lnTo>
                    <a:pt x="0" y="616458"/>
                  </a:lnTo>
                  <a:lnTo>
                    <a:pt x="3653028" y="616458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965077" y="5101142"/>
            <a:ext cx="3253628" cy="389404"/>
            <a:chOff x="3208020" y="5781294"/>
            <a:chExt cx="3687445" cy="441325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1736" y="5795009"/>
              <a:ext cx="3660647" cy="41376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14878" y="5788152"/>
              <a:ext cx="3674110" cy="427990"/>
            </a:xfrm>
            <a:custGeom>
              <a:avLst/>
              <a:gdLst/>
              <a:ahLst/>
              <a:cxnLst/>
              <a:rect l="l" t="t" r="r" b="b"/>
              <a:pathLst>
                <a:path w="3674109" h="427989">
                  <a:moveTo>
                    <a:pt x="3673602" y="427482"/>
                  </a:moveTo>
                  <a:lnTo>
                    <a:pt x="3673602" y="0"/>
                  </a:lnTo>
                  <a:lnTo>
                    <a:pt x="0" y="0"/>
                  </a:lnTo>
                  <a:lnTo>
                    <a:pt x="0" y="427482"/>
                  </a:lnTo>
                  <a:lnTo>
                    <a:pt x="3673602" y="427482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975833" y="5763410"/>
            <a:ext cx="3235699" cy="378758"/>
            <a:chOff x="3220211" y="6531864"/>
            <a:chExt cx="3667125" cy="429259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3927" y="6545580"/>
              <a:ext cx="3639311" cy="40157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27069" y="6538722"/>
              <a:ext cx="3653154" cy="415290"/>
            </a:xfrm>
            <a:custGeom>
              <a:avLst/>
              <a:gdLst/>
              <a:ahLst/>
              <a:cxnLst/>
              <a:rect l="l" t="t" r="r" b="b"/>
              <a:pathLst>
                <a:path w="3653154" h="415290">
                  <a:moveTo>
                    <a:pt x="3653028" y="415290"/>
                  </a:moveTo>
                  <a:lnTo>
                    <a:pt x="3653028" y="0"/>
                  </a:lnTo>
                  <a:lnTo>
                    <a:pt x="0" y="0"/>
                  </a:lnTo>
                  <a:lnTo>
                    <a:pt x="0" y="415290"/>
                  </a:lnTo>
                  <a:lnTo>
                    <a:pt x="3653028" y="415290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91765" y="4264955"/>
            <a:ext cx="2368363" cy="153873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64175" marR="377658" indent="-153529">
              <a:lnSpc>
                <a:spcPct val="111500"/>
              </a:lnSpc>
              <a:spcBef>
                <a:spcPts val="84"/>
              </a:spcBef>
            </a:pPr>
            <a:r>
              <a:rPr sz="1721" b="1" spc="13" dirty="0">
                <a:latin typeface="Arial"/>
                <a:cs typeface="Arial"/>
              </a:rPr>
              <a:t>Cartesian</a:t>
            </a:r>
            <a:r>
              <a:rPr sz="1721" b="1" spc="-84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product: </a:t>
            </a:r>
            <a:r>
              <a:rPr sz="1721" b="1" spc="-468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20</a:t>
            </a:r>
            <a:r>
              <a:rPr sz="1721" b="1" spc="-13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x</a:t>
            </a:r>
            <a:r>
              <a:rPr sz="1721" b="1" spc="-9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8</a:t>
            </a:r>
            <a:r>
              <a:rPr sz="1721" b="1" spc="-9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=</a:t>
            </a:r>
            <a:r>
              <a:rPr sz="1721" b="1" spc="-9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160</a:t>
            </a:r>
            <a:r>
              <a:rPr sz="1721" b="1" spc="-9" dirty="0">
                <a:latin typeface="Arial"/>
                <a:cs typeface="Arial"/>
              </a:rPr>
              <a:t> </a:t>
            </a:r>
            <a:r>
              <a:rPr sz="1721" b="1" spc="13" dirty="0">
                <a:latin typeface="Arial"/>
                <a:cs typeface="Arial"/>
              </a:rPr>
              <a:t>rows</a:t>
            </a:r>
            <a:endParaRPr sz="1721">
              <a:latin typeface="Arial"/>
              <a:cs typeface="Arial"/>
            </a:endParaRPr>
          </a:p>
          <a:p>
            <a:pPr marL="2057510">
              <a:lnSpc>
                <a:spcPts val="2105"/>
              </a:lnSpc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2030">
              <a:latin typeface="Arial"/>
              <a:cs typeface="Arial"/>
            </a:endParaRPr>
          </a:p>
          <a:p>
            <a:pPr marL="2060872"/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471" y="5573806"/>
            <a:ext cx="8875059" cy="974351"/>
            <a:chOff x="0" y="6316979"/>
            <a:chExt cx="10058400" cy="1104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849" y="6330695"/>
              <a:ext cx="3419094" cy="7543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78991" y="6323837"/>
              <a:ext cx="3432810" cy="768350"/>
            </a:xfrm>
            <a:custGeom>
              <a:avLst/>
              <a:gdLst/>
              <a:ahLst/>
              <a:cxnLst/>
              <a:rect l="l" t="t" r="r" b="b"/>
              <a:pathLst>
                <a:path w="3432810" h="768350">
                  <a:moveTo>
                    <a:pt x="3432810" y="768096"/>
                  </a:moveTo>
                  <a:lnTo>
                    <a:pt x="3432810" y="0"/>
                  </a:lnTo>
                  <a:lnTo>
                    <a:pt x="0" y="0"/>
                  </a:lnTo>
                  <a:lnTo>
                    <a:pt x="0" y="768096"/>
                  </a:lnTo>
                  <a:lnTo>
                    <a:pt x="3432810" y="76809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4277" y="3045199"/>
            <a:ext cx="7092763" cy="857250"/>
            <a:chOff x="1031113" y="3451225"/>
            <a:chExt cx="8038465" cy="971550"/>
          </a:xfrm>
        </p:grpSpPr>
        <p:sp>
          <p:nvSpPr>
            <p:cNvPr id="6" name="object 6"/>
            <p:cNvSpPr/>
            <p:nvPr/>
          </p:nvSpPr>
          <p:spPr>
            <a:xfrm>
              <a:off x="1046988" y="3467100"/>
              <a:ext cx="8006715" cy="939800"/>
            </a:xfrm>
            <a:custGeom>
              <a:avLst/>
              <a:gdLst/>
              <a:ahLst/>
              <a:cxnLst/>
              <a:rect l="l" t="t" r="r" b="b"/>
              <a:pathLst>
                <a:path w="8006715" h="939800">
                  <a:moveTo>
                    <a:pt x="8006333" y="939546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939546"/>
                  </a:lnTo>
                  <a:lnTo>
                    <a:pt x="8006333" y="93954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1046988" y="3467100"/>
              <a:ext cx="8006715" cy="939800"/>
            </a:xfrm>
            <a:custGeom>
              <a:avLst/>
              <a:gdLst/>
              <a:ahLst/>
              <a:cxnLst/>
              <a:rect l="l" t="t" r="r" b="b"/>
              <a:pathLst>
                <a:path w="8006715" h="939800">
                  <a:moveTo>
                    <a:pt x="8006333" y="939546"/>
                  </a:moveTo>
                  <a:lnTo>
                    <a:pt x="8006333" y="0"/>
                  </a:lnTo>
                  <a:lnTo>
                    <a:pt x="0" y="0"/>
                  </a:lnTo>
                  <a:lnTo>
                    <a:pt x="0" y="939546"/>
                  </a:lnTo>
                  <a:lnTo>
                    <a:pt x="8006333" y="939546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7277" y="1459621"/>
            <a:ext cx="7272057" cy="240999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187709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90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CROSS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JOIN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produces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cross-product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of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two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tables.</a:t>
            </a:r>
            <a:endParaRPr sz="2118">
              <a:latin typeface="Arial MT"/>
              <a:cs typeface="Arial MT"/>
            </a:endParaRPr>
          </a:p>
          <a:p>
            <a:pPr marL="457785" marR="169218" indent="-447139">
              <a:lnSpc>
                <a:spcPct val="100600"/>
              </a:lnSpc>
              <a:spcBef>
                <a:spcPts val="512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also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called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Cartesian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product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between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two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tables.</a:t>
            </a:r>
            <a:endParaRPr sz="2118">
              <a:latin typeface="Arial MT"/>
              <a:cs typeface="Arial MT"/>
            </a:endParaRPr>
          </a:p>
          <a:p>
            <a:pPr marL="324428" marR="2569086">
              <a:lnSpc>
                <a:spcPct val="101499"/>
              </a:lnSpc>
              <a:spcBef>
                <a:spcPts val="1363"/>
              </a:spcBef>
              <a:tabLst>
                <a:tab pos="1251764" algn="l"/>
              </a:tabLst>
            </a:pPr>
            <a:r>
              <a:rPr sz="1721" b="1" spc="4" dirty="0">
                <a:latin typeface="Courier New"/>
                <a:cs typeface="Courier New"/>
              </a:rPr>
              <a:t>SELECT last_name,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department_name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FROM	</a:t>
            </a:r>
            <a:r>
              <a:rPr sz="1721" b="1" spc="4" dirty="0">
                <a:latin typeface="Courier New"/>
                <a:cs typeface="Courier New"/>
              </a:rPr>
              <a:t>employees</a:t>
            </a:r>
            <a:endParaRPr sz="1721">
              <a:latin typeface="Courier New"/>
              <a:cs typeface="Courier New"/>
            </a:endParaRPr>
          </a:p>
          <a:p>
            <a:pPr marL="324428">
              <a:spcBef>
                <a:spcPts val="35"/>
              </a:spcBef>
            </a:pPr>
            <a:r>
              <a:rPr sz="1721" b="1" spc="4" dirty="0">
                <a:latin typeface="Courier New"/>
                <a:cs typeface="Courier New"/>
              </a:rPr>
              <a:t>CROSS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JOIN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departments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;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064895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Creating</a:t>
            </a:r>
            <a:r>
              <a:rPr spc="-26" dirty="0"/>
              <a:t> </a:t>
            </a:r>
            <a:r>
              <a:rPr dirty="0"/>
              <a:t>Cross</a:t>
            </a:r>
            <a:r>
              <a:rPr spc="-22" dirty="0"/>
              <a:t> </a:t>
            </a:r>
            <a:r>
              <a:rPr dirty="0"/>
              <a:t>Joins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1698" y="5195496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1313" y="3587676"/>
            <a:ext cx="3022226" cy="257175"/>
          </a:xfrm>
          <a:custGeom>
            <a:avLst/>
            <a:gdLst/>
            <a:ahLst/>
            <a:cxnLst/>
            <a:rect l="l" t="t" r="r" b="b"/>
            <a:pathLst>
              <a:path w="3425190" h="291464">
                <a:moveTo>
                  <a:pt x="3425190" y="291084"/>
                </a:moveTo>
                <a:lnTo>
                  <a:pt x="3425190" y="0"/>
                </a:lnTo>
                <a:lnTo>
                  <a:pt x="0" y="0"/>
                </a:lnTo>
                <a:lnTo>
                  <a:pt x="0" y="291084"/>
                </a:lnTo>
                <a:lnTo>
                  <a:pt x="3425190" y="291084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2" name="object 12"/>
          <p:cNvGrpSpPr/>
          <p:nvPr/>
        </p:nvGrpSpPr>
        <p:grpSpPr>
          <a:xfrm>
            <a:off x="1085177" y="4031428"/>
            <a:ext cx="3041276" cy="1355912"/>
            <a:chOff x="1077467" y="4568952"/>
            <a:chExt cx="3446779" cy="15367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421" y="4582668"/>
              <a:ext cx="3419855" cy="15087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84325" y="4575810"/>
              <a:ext cx="3432810" cy="1522730"/>
            </a:xfrm>
            <a:custGeom>
              <a:avLst/>
              <a:gdLst/>
              <a:ahLst/>
              <a:cxnLst/>
              <a:rect l="l" t="t" r="r" b="b"/>
              <a:pathLst>
                <a:path w="3432810" h="1522729">
                  <a:moveTo>
                    <a:pt x="3432810" y="1522476"/>
                  </a:moveTo>
                  <a:lnTo>
                    <a:pt x="3432809" y="0"/>
                  </a:lnTo>
                  <a:lnTo>
                    <a:pt x="0" y="0"/>
                  </a:lnTo>
                  <a:lnTo>
                    <a:pt x="0" y="1522476"/>
                  </a:lnTo>
                  <a:lnTo>
                    <a:pt x="3432810" y="152247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16632"/>
            <a:ext cx="8352927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500244"/>
            <a:ext cx="7878084" cy="302221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In 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lesson,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you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should have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learned</a:t>
            </a:r>
            <a:r>
              <a:rPr sz="2118" spc="9" dirty="0">
                <a:latin typeface="Arial MT"/>
                <a:cs typeface="Arial MT"/>
              </a:rPr>
              <a:t> how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 joins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display data from multiple tables by using: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Equijoins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Nonequijoins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375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r>
              <a:rPr sz="2118" spc="13" dirty="0">
                <a:latin typeface="Courier New"/>
                <a:cs typeface="Courier New"/>
              </a:rPr>
              <a:t>OUTE</a:t>
            </a:r>
            <a:r>
              <a:rPr sz="2118" spc="9" dirty="0">
                <a:latin typeface="Courier New"/>
                <a:cs typeface="Courier New"/>
              </a:rPr>
              <a:t>R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joins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684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Self-joins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1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Cross</a:t>
            </a:r>
            <a:r>
              <a:rPr sz="2118" spc="-26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joins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Natural</a:t>
            </a:r>
            <a:r>
              <a:rPr sz="2118" spc="-26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joins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88640"/>
            <a:ext cx="763284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Practice</a:t>
            </a:r>
            <a:r>
              <a:rPr spc="-26" dirty="0"/>
              <a:t> </a:t>
            </a:r>
            <a:r>
              <a:rPr spc="4" dirty="0"/>
              <a:t>6:</a:t>
            </a:r>
            <a:r>
              <a:rPr spc="-26" dirty="0"/>
              <a:t> </a:t>
            </a:r>
            <a:r>
              <a:rPr spc="4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34085"/>
            <a:ext cx="4881843" cy="1574692"/>
          </a:xfrm>
          <a:prstGeom prst="rect">
            <a:avLst/>
          </a:prstGeom>
        </p:spPr>
        <p:txBody>
          <a:bodyPr vert="horz" wrap="square" lIns="0" tIns="77881" rIns="0" bIns="0" rtlCol="0">
            <a:spAutoFit/>
          </a:bodyPr>
          <a:lstStyle/>
          <a:p>
            <a:pPr marL="11206">
              <a:spcBef>
                <a:spcPts val="613"/>
              </a:spcBef>
            </a:pPr>
            <a:r>
              <a:rPr sz="2118" spc="4" dirty="0">
                <a:latin typeface="Arial MT"/>
                <a:cs typeface="Arial MT"/>
              </a:rPr>
              <a:t>This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practice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covers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topics: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Joining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using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an equijoin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Performing outer and self-joins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Adding</a:t>
            </a:r>
            <a:r>
              <a:rPr sz="2118" spc="-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conditions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77354"/>
            <a:ext cx="8424936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Lesson</a:t>
            </a:r>
            <a:r>
              <a:rPr spc="-49" dirty="0"/>
              <a:t> </a:t>
            </a:r>
            <a:r>
              <a:rPr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396423"/>
            <a:ext cx="7551120" cy="4589800"/>
          </a:xfrm>
          <a:prstGeom prst="rect">
            <a:avLst/>
          </a:prstGeom>
        </p:spPr>
        <p:txBody>
          <a:bodyPr vert="horz" wrap="square" lIns="0" tIns="97490" rIns="0" bIns="0" rtlCol="0">
            <a:spAutoFit/>
          </a:bodyPr>
          <a:lstStyle/>
          <a:p>
            <a:pPr marL="457785" indent="-447139">
              <a:spcBef>
                <a:spcPts val="767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Types of</a:t>
            </a:r>
            <a:r>
              <a:rPr sz="2118" spc="9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 </a:t>
            </a:r>
            <a:r>
              <a:rPr sz="2118" spc="1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JOIN</a:t>
            </a:r>
            <a:r>
              <a:rPr sz="2118" spc="9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</a:t>
            </a:r>
            <a:r>
              <a:rPr sz="2118" spc="-675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118" spc="4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and its syntax</a:t>
            </a:r>
            <a:endParaRPr sz="2118" dirty="0">
              <a:solidFill>
                <a:schemeClr val="tx1">
                  <a:lumMod val="75000"/>
                  <a:lumOff val="25000"/>
                </a:schemeClr>
              </a:solidFill>
              <a:latin typeface="Arial MT"/>
              <a:cs typeface="Arial MT"/>
            </a:endParaRPr>
          </a:p>
          <a:p>
            <a:pPr marL="457785" indent="-447139">
              <a:spcBef>
                <a:spcPts val="684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Natural</a:t>
            </a:r>
            <a:r>
              <a:rPr sz="2118" spc="-31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 </a:t>
            </a:r>
            <a:r>
              <a:rPr sz="2118" spc="4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join:</a:t>
            </a:r>
            <a:endParaRPr sz="2118" dirty="0">
              <a:solidFill>
                <a:schemeClr val="tx1">
                  <a:lumMod val="75000"/>
                  <a:lumOff val="25000"/>
                </a:schemeClr>
              </a:solidFill>
              <a:latin typeface="Arial MT"/>
              <a:cs typeface="Arial MT"/>
            </a:endParaRPr>
          </a:p>
          <a:p>
            <a:pPr marL="890915" lvl="1" indent="-322186">
              <a:spcBef>
                <a:spcPts val="335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USIN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G</a:t>
            </a:r>
            <a:r>
              <a:rPr sz="1941" spc="-635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clause</a:t>
            </a:r>
          </a:p>
          <a:p>
            <a:pPr marL="890915" lvl="1" indent="-322186">
              <a:spcBef>
                <a:spcPts val="459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</a:t>
            </a:r>
            <a:r>
              <a:rPr sz="1941" spc="-635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clause</a:t>
            </a:r>
          </a:p>
          <a:p>
            <a:pPr marL="457785" indent="-447139">
              <a:spcBef>
                <a:spcPts val="662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Self-join</a:t>
            </a:r>
            <a:endParaRPr sz="2118" dirty="0">
              <a:solidFill>
                <a:schemeClr val="tx1">
                  <a:lumMod val="75000"/>
                  <a:lumOff val="25000"/>
                </a:schemeClr>
              </a:solidFill>
              <a:latin typeface="Arial MT"/>
              <a:cs typeface="Arial MT"/>
            </a:endParaRPr>
          </a:p>
          <a:p>
            <a:pPr marL="457785" indent="-447139">
              <a:spcBef>
                <a:spcPts val="521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Nonequijoins</a:t>
            </a:r>
            <a:endParaRPr sz="2118" dirty="0">
              <a:solidFill>
                <a:schemeClr val="tx1">
                  <a:lumMod val="75000"/>
                  <a:lumOff val="25000"/>
                </a:schemeClr>
              </a:solidFill>
              <a:latin typeface="Arial MT"/>
              <a:cs typeface="Arial MT"/>
            </a:endParaRPr>
          </a:p>
          <a:p>
            <a:pPr marL="457785" indent="-447139">
              <a:spcBef>
                <a:spcPts val="379"/>
              </a:spcBef>
              <a:buFont typeface="Arial MT"/>
              <a:buChar char="•"/>
              <a:tabLst>
                <a:tab pos="457785" algn="l"/>
                <a:tab pos="458345" algn="l"/>
              </a:tabLst>
            </a:pPr>
            <a:r>
              <a:rPr sz="2118" spc="13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OUTE</a:t>
            </a:r>
            <a:r>
              <a:rPr sz="2118" spc="9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</a:t>
            </a:r>
            <a:r>
              <a:rPr sz="2118" spc="-679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118" spc="4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join:</a:t>
            </a:r>
            <a:endParaRPr sz="2118" dirty="0">
              <a:solidFill>
                <a:schemeClr val="tx1">
                  <a:lumMod val="75000"/>
                  <a:lumOff val="25000"/>
                </a:schemeClr>
              </a:solidFill>
              <a:latin typeface="Arial MT"/>
              <a:cs typeface="Arial MT"/>
            </a:endParaRPr>
          </a:p>
          <a:p>
            <a:pPr marL="890915" lvl="1" indent="-322186">
              <a:spcBef>
                <a:spcPts val="481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LEF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T</a:t>
            </a:r>
            <a:r>
              <a:rPr sz="1941" spc="-635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941" spc="-4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OUTE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</a:t>
            </a:r>
            <a:r>
              <a:rPr sz="1941" spc="-63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join</a:t>
            </a:r>
          </a:p>
          <a:p>
            <a:pPr marL="890915" lvl="1" indent="-322186">
              <a:spcBef>
                <a:spcPts val="468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RIGH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T</a:t>
            </a:r>
            <a:r>
              <a:rPr sz="1941" spc="-627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941" spc="-4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OUTE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</a:t>
            </a:r>
            <a:r>
              <a:rPr sz="1941" spc="-63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join</a:t>
            </a:r>
          </a:p>
          <a:p>
            <a:pPr marL="890915" lvl="1" indent="-322186">
              <a:spcBef>
                <a:spcPts val="459"/>
              </a:spcBef>
              <a:buFont typeface="Arial MT"/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FUL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</a:t>
            </a:r>
            <a:r>
              <a:rPr sz="1941" spc="-635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941" spc="-4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OUTE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</a:t>
            </a:r>
            <a:r>
              <a:rPr sz="1941" spc="-63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join</a:t>
            </a:r>
          </a:p>
          <a:p>
            <a:pPr marL="457785" indent="-447139">
              <a:spcBef>
                <a:spcPts val="662"/>
              </a:spcBef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Cartesian</a:t>
            </a:r>
            <a:r>
              <a:rPr sz="2118" spc="-18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 </a:t>
            </a:r>
            <a:r>
              <a:rPr sz="2118" spc="4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product</a:t>
            </a:r>
            <a:endParaRPr sz="2118" dirty="0">
              <a:solidFill>
                <a:schemeClr val="tx1">
                  <a:lumMod val="75000"/>
                  <a:lumOff val="25000"/>
                </a:schemeClr>
              </a:solidFill>
              <a:latin typeface="Arial MT"/>
              <a:cs typeface="Arial MT"/>
            </a:endParaRPr>
          </a:p>
          <a:p>
            <a:pPr marL="890915" lvl="1" indent="-322186">
              <a:spcBef>
                <a:spcPts val="472"/>
              </a:spcBef>
              <a:buChar char="–"/>
              <a:tabLst>
                <a:tab pos="890915" algn="l"/>
                <a:tab pos="891475" algn="l"/>
              </a:tabLst>
            </a:pPr>
            <a:r>
              <a:rPr sz="1941" spc="-4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Cross</a:t>
            </a:r>
            <a:r>
              <a:rPr sz="1941" spc="-31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 </a:t>
            </a:r>
            <a:r>
              <a:rPr sz="1941" dirty="0">
                <a:solidFill>
                  <a:schemeClr val="tx1">
                    <a:lumMod val="75000"/>
                    <a:lumOff val="25000"/>
                  </a:schemeClr>
                </a:solidFill>
                <a:latin typeface="Arial MT"/>
                <a:cs typeface="Arial MT"/>
              </a:rPr>
              <a:t>join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9557" y="1989492"/>
            <a:ext cx="4214307" cy="1910827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7453" y="1977390"/>
          <a:ext cx="4226298" cy="1922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229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76274" y="1973915"/>
            <a:ext cx="3724835" cy="1855694"/>
            <a:chOff x="614044" y="2237104"/>
            <a:chExt cx="4221480" cy="2103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87" y="3609593"/>
              <a:ext cx="4182617" cy="7162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1029" y="3602735"/>
              <a:ext cx="4196715" cy="730250"/>
            </a:xfrm>
            <a:custGeom>
              <a:avLst/>
              <a:gdLst/>
              <a:ahLst/>
              <a:cxnLst/>
              <a:rect l="l" t="t" r="r" b="b"/>
              <a:pathLst>
                <a:path w="4196715" h="730250">
                  <a:moveTo>
                    <a:pt x="4196334" y="729996"/>
                  </a:moveTo>
                  <a:lnTo>
                    <a:pt x="4196334" y="0"/>
                  </a:lnTo>
                  <a:lnTo>
                    <a:pt x="0" y="0"/>
                  </a:lnTo>
                  <a:lnTo>
                    <a:pt x="0" y="729996"/>
                  </a:lnTo>
                  <a:lnTo>
                    <a:pt x="4196334" y="729996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887" y="2250947"/>
              <a:ext cx="4193285" cy="9555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1029" y="2244089"/>
              <a:ext cx="4207510" cy="969644"/>
            </a:xfrm>
            <a:custGeom>
              <a:avLst/>
              <a:gdLst/>
              <a:ahLst/>
              <a:cxnLst/>
              <a:rect l="l" t="t" r="r" b="b"/>
              <a:pathLst>
                <a:path w="4207510" h="969644">
                  <a:moveTo>
                    <a:pt x="4207002" y="969263"/>
                  </a:moveTo>
                  <a:lnTo>
                    <a:pt x="4207002" y="0"/>
                  </a:lnTo>
                  <a:lnTo>
                    <a:pt x="0" y="0"/>
                  </a:lnTo>
                  <a:lnTo>
                    <a:pt x="0" y="969264"/>
                  </a:lnTo>
                  <a:lnTo>
                    <a:pt x="4207002" y="969263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9796" y="105346"/>
            <a:ext cx="8686700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Obtaining</a:t>
            </a:r>
            <a:r>
              <a:rPr spc="-13" dirty="0"/>
              <a:t> </a:t>
            </a:r>
            <a:r>
              <a:rPr spc="4" dirty="0"/>
              <a:t>Data</a:t>
            </a:r>
            <a:r>
              <a:rPr spc="-9" dirty="0"/>
              <a:t> </a:t>
            </a:r>
            <a:r>
              <a:rPr spc="4" dirty="0"/>
              <a:t>from</a:t>
            </a:r>
            <a:r>
              <a:rPr spc="-9" dirty="0"/>
              <a:t> </a:t>
            </a:r>
            <a:r>
              <a:rPr spc="4" dirty="0"/>
              <a:t>Multiple</a:t>
            </a:r>
            <a:r>
              <a:rPr spc="-9" dirty="0"/>
              <a:t> </a:t>
            </a:r>
            <a:r>
              <a:rPr spc="4" dirty="0"/>
              <a:t>Tables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4027" y="1662280"/>
            <a:ext cx="1354231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b="1" spc="-4" dirty="0">
                <a:latin typeface="Courier New"/>
                <a:cs typeface="Courier New"/>
              </a:rPr>
              <a:t>EMPLOYEES</a:t>
            </a:r>
            <a:endParaRPr sz="1941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07919" y="1671015"/>
            <a:ext cx="1650066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b="1" spc="-4" dirty="0">
                <a:latin typeface="Courier New"/>
                <a:cs typeface="Courier New"/>
              </a:rPr>
              <a:t>DEPARTMENTS</a:t>
            </a:r>
            <a:endParaRPr sz="1941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61864" y="3960158"/>
            <a:ext cx="90768" cy="459441"/>
            <a:chOff x="4564379" y="4488179"/>
            <a:chExt cx="102870" cy="520700"/>
          </a:xfrm>
        </p:grpSpPr>
        <p:sp>
          <p:nvSpPr>
            <p:cNvPr id="13" name="object 13"/>
            <p:cNvSpPr/>
            <p:nvPr/>
          </p:nvSpPr>
          <p:spPr>
            <a:xfrm>
              <a:off x="4615433" y="4488179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4379" y="4905755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0"/>
                  </a:moveTo>
                  <a:lnTo>
                    <a:pt x="0" y="0"/>
                  </a:lnTo>
                  <a:lnTo>
                    <a:pt x="51054" y="10287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750172" y="3960158"/>
            <a:ext cx="90768" cy="459441"/>
            <a:chOff x="5231129" y="4488179"/>
            <a:chExt cx="102870" cy="520700"/>
          </a:xfrm>
        </p:grpSpPr>
        <p:sp>
          <p:nvSpPr>
            <p:cNvPr id="16" name="object 16"/>
            <p:cNvSpPr/>
            <p:nvPr/>
          </p:nvSpPr>
          <p:spPr>
            <a:xfrm>
              <a:off x="5282183" y="4488179"/>
              <a:ext cx="0" cy="419100"/>
            </a:xfrm>
            <a:custGeom>
              <a:avLst/>
              <a:gdLst/>
              <a:ahLst/>
              <a:cxnLst/>
              <a:rect l="l" t="t" r="r" b="b"/>
              <a:pathLst>
                <a:path h="419100">
                  <a:moveTo>
                    <a:pt x="0" y="419100"/>
                  </a:moveTo>
                  <a:lnTo>
                    <a:pt x="0" y="0"/>
                  </a:lnTo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5231129" y="4905755"/>
              <a:ext cx="102870" cy="102870"/>
            </a:xfrm>
            <a:custGeom>
              <a:avLst/>
              <a:gdLst/>
              <a:ahLst/>
              <a:cxnLst/>
              <a:rect l="l" t="t" r="r" b="b"/>
              <a:pathLst>
                <a:path w="102870" h="102870">
                  <a:moveTo>
                    <a:pt x="102870" y="0"/>
                  </a:moveTo>
                  <a:lnTo>
                    <a:pt x="0" y="0"/>
                  </a:lnTo>
                  <a:lnTo>
                    <a:pt x="51816" y="10287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99832" y="2768974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22053" y="5405280"/>
            <a:ext cx="318247" cy="368887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11206">
              <a:spcBef>
                <a:spcPts val="124"/>
              </a:spcBef>
            </a:pPr>
            <a:r>
              <a:rPr sz="2294" b="1" spc="35" dirty="0">
                <a:latin typeface="Arial"/>
                <a:cs typeface="Arial"/>
              </a:rPr>
              <a:t>…</a:t>
            </a:r>
            <a:endParaRPr sz="229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41655" y="1961926"/>
            <a:ext cx="3237379" cy="1854013"/>
          </a:xfrm>
          <a:custGeom>
            <a:avLst/>
            <a:gdLst/>
            <a:ahLst/>
            <a:cxnLst/>
            <a:rect l="l" t="t" r="r" b="b"/>
            <a:pathLst>
              <a:path w="3669029" h="2101215">
                <a:moveTo>
                  <a:pt x="3669029" y="2100834"/>
                </a:moveTo>
                <a:lnTo>
                  <a:pt x="3669029" y="0"/>
                </a:lnTo>
                <a:lnTo>
                  <a:pt x="2277617" y="0"/>
                </a:lnTo>
                <a:lnTo>
                  <a:pt x="2277617" y="2100834"/>
                </a:lnTo>
                <a:lnTo>
                  <a:pt x="3669029" y="2100834"/>
                </a:lnTo>
                <a:close/>
              </a:path>
              <a:path w="3669029" h="2101215">
                <a:moveTo>
                  <a:pt x="1189482" y="2099310"/>
                </a:moveTo>
                <a:lnTo>
                  <a:pt x="1189481" y="0"/>
                </a:lnTo>
                <a:lnTo>
                  <a:pt x="0" y="0"/>
                </a:lnTo>
                <a:lnTo>
                  <a:pt x="0" y="2099310"/>
                </a:lnTo>
                <a:lnTo>
                  <a:pt x="1189482" y="2099310"/>
                </a:lnTo>
                <a:close/>
              </a:path>
            </a:pathLst>
          </a:custGeom>
          <a:ln w="3124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1" name="object 21"/>
          <p:cNvGrpSpPr/>
          <p:nvPr/>
        </p:nvGrpSpPr>
        <p:grpSpPr>
          <a:xfrm>
            <a:off x="2444003" y="4453666"/>
            <a:ext cx="4203887" cy="1080247"/>
            <a:chOff x="2617470" y="5047488"/>
            <a:chExt cx="4764405" cy="122428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1186" y="5061204"/>
              <a:ext cx="4736591" cy="11963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624328" y="5054346"/>
              <a:ext cx="4750435" cy="1210310"/>
            </a:xfrm>
            <a:custGeom>
              <a:avLst/>
              <a:gdLst/>
              <a:ahLst/>
              <a:cxnLst/>
              <a:rect l="l" t="t" r="r" b="b"/>
              <a:pathLst>
                <a:path w="4750434" h="1210310">
                  <a:moveTo>
                    <a:pt x="4750308" y="1210055"/>
                  </a:moveTo>
                  <a:lnTo>
                    <a:pt x="4750308" y="0"/>
                  </a:lnTo>
                  <a:lnTo>
                    <a:pt x="0" y="0"/>
                  </a:lnTo>
                  <a:lnTo>
                    <a:pt x="0" y="1210056"/>
                  </a:lnTo>
                  <a:lnTo>
                    <a:pt x="4750308" y="1210055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445347" y="5794338"/>
            <a:ext cx="4197724" cy="446554"/>
            <a:chOff x="2618994" y="6566916"/>
            <a:chExt cx="4757420" cy="506095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2710" y="6580632"/>
              <a:ext cx="4729734" cy="47853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625852" y="6573774"/>
              <a:ext cx="4743450" cy="492759"/>
            </a:xfrm>
            <a:custGeom>
              <a:avLst/>
              <a:gdLst/>
              <a:ahLst/>
              <a:cxnLst/>
              <a:rect l="l" t="t" r="r" b="b"/>
              <a:pathLst>
                <a:path w="4743450" h="492759">
                  <a:moveTo>
                    <a:pt x="4743450" y="492251"/>
                  </a:moveTo>
                  <a:lnTo>
                    <a:pt x="4743450" y="0"/>
                  </a:lnTo>
                  <a:lnTo>
                    <a:pt x="0" y="0"/>
                  </a:lnTo>
                  <a:lnTo>
                    <a:pt x="0" y="492251"/>
                  </a:lnTo>
                  <a:lnTo>
                    <a:pt x="4743450" y="492251"/>
                  </a:lnTo>
                  <a:close/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105346"/>
            <a:ext cx="7992888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Types</a:t>
            </a:r>
            <a:r>
              <a:rPr spc="-31" dirty="0"/>
              <a:t> </a:t>
            </a:r>
            <a:r>
              <a:rPr spc="4" dirty="0"/>
              <a:t>of</a:t>
            </a:r>
            <a:r>
              <a:rPr spc="-31" dirty="0"/>
              <a:t> </a:t>
            </a:r>
            <a:r>
              <a:rPr spc="4"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4" y="1500244"/>
            <a:ext cx="8238123" cy="401601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0800"/>
              </a:lnSpc>
              <a:spcBef>
                <a:spcPts val="84"/>
              </a:spcBef>
            </a:pPr>
            <a:r>
              <a:rPr sz="2118" spc="4" dirty="0">
                <a:latin typeface="Arial MT"/>
                <a:cs typeface="Arial MT"/>
              </a:rPr>
              <a:t>Joins that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are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compliant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with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SQL:1999 </a:t>
            </a:r>
            <a:r>
              <a:rPr sz="2118" spc="4" dirty="0">
                <a:latin typeface="Arial MT"/>
                <a:cs typeface="Arial MT"/>
              </a:rPr>
              <a:t>standard include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following:</a:t>
            </a:r>
            <a:endParaRPr sz="2118" dirty="0">
              <a:latin typeface="Arial MT"/>
              <a:cs typeface="Arial MT"/>
            </a:endParaRPr>
          </a:p>
          <a:p>
            <a:pPr marL="568729" indent="-447699">
              <a:spcBef>
                <a:spcPts val="529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Natural</a:t>
            </a:r>
            <a:r>
              <a:rPr sz="2118" spc="-26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joins:</a:t>
            </a:r>
            <a:endParaRPr sz="2118" dirty="0">
              <a:latin typeface="Arial MT"/>
              <a:cs typeface="Arial MT"/>
            </a:endParaRPr>
          </a:p>
          <a:p>
            <a:pPr marL="1001859" lvl="1" indent="-322186">
              <a:spcBef>
                <a:spcPts val="326"/>
              </a:spcBef>
              <a:buClr>
                <a:srgbClr val="FF0000"/>
              </a:buClr>
              <a:buFont typeface="Arial MT"/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Courier New"/>
                <a:cs typeface="Courier New"/>
              </a:rPr>
              <a:t>NATURA</a:t>
            </a:r>
            <a:r>
              <a:rPr sz="1941" dirty="0">
                <a:latin typeface="Courier New"/>
                <a:cs typeface="Courier New"/>
              </a:rPr>
              <a:t>L</a:t>
            </a:r>
            <a:r>
              <a:rPr sz="1941" spc="-627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JOI</a:t>
            </a:r>
            <a:r>
              <a:rPr sz="1941" dirty="0">
                <a:latin typeface="Courier New"/>
                <a:cs typeface="Courier New"/>
              </a:rPr>
              <a:t>N</a:t>
            </a:r>
            <a:r>
              <a:rPr sz="1941" spc="-635" dirty="0">
                <a:latin typeface="Courier New"/>
                <a:cs typeface="Courier New"/>
              </a:rPr>
              <a:t> </a:t>
            </a:r>
            <a:r>
              <a:rPr sz="1941" dirty="0">
                <a:latin typeface="Arial MT"/>
                <a:cs typeface="Arial MT"/>
              </a:rPr>
              <a:t>clause</a:t>
            </a:r>
          </a:p>
          <a:p>
            <a:pPr marL="1001859" lvl="1" indent="-322186">
              <a:spcBef>
                <a:spcPts val="463"/>
              </a:spcBef>
              <a:buClr>
                <a:srgbClr val="FF0000"/>
              </a:buClr>
              <a:buFont typeface="Arial MT"/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Courier New"/>
                <a:cs typeface="Courier New"/>
              </a:rPr>
              <a:t>USIN</a:t>
            </a:r>
            <a:r>
              <a:rPr sz="1941" dirty="0">
                <a:latin typeface="Courier New"/>
                <a:cs typeface="Courier New"/>
              </a:rPr>
              <a:t>G</a:t>
            </a:r>
            <a:r>
              <a:rPr sz="1941" spc="-635" dirty="0">
                <a:latin typeface="Courier New"/>
                <a:cs typeface="Courier New"/>
              </a:rPr>
              <a:t> </a:t>
            </a:r>
            <a:r>
              <a:rPr sz="1941" dirty="0">
                <a:latin typeface="Arial MT"/>
                <a:cs typeface="Arial MT"/>
              </a:rPr>
              <a:t>clause</a:t>
            </a:r>
          </a:p>
          <a:p>
            <a:pPr marL="1001859" lvl="1" indent="-322186">
              <a:spcBef>
                <a:spcPts val="459"/>
              </a:spcBef>
              <a:buClr>
                <a:srgbClr val="FF0000"/>
              </a:buClr>
              <a:buFont typeface="Arial MT"/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Courier New"/>
                <a:cs typeface="Courier New"/>
              </a:rPr>
              <a:t>O</a:t>
            </a:r>
            <a:r>
              <a:rPr sz="1941" dirty="0">
                <a:latin typeface="Courier New"/>
                <a:cs typeface="Courier New"/>
              </a:rPr>
              <a:t>N</a:t>
            </a:r>
            <a:r>
              <a:rPr sz="1941" spc="-635" dirty="0">
                <a:latin typeface="Courier New"/>
                <a:cs typeface="Courier New"/>
              </a:rPr>
              <a:t> </a:t>
            </a:r>
            <a:r>
              <a:rPr sz="1941" dirty="0">
                <a:latin typeface="Arial MT"/>
                <a:cs typeface="Arial MT"/>
              </a:rPr>
              <a:t>clause</a:t>
            </a:r>
          </a:p>
          <a:p>
            <a:pPr marL="568729" indent="-447139">
              <a:spcBef>
                <a:spcPts val="507"/>
              </a:spcBef>
              <a:buClr>
                <a:srgbClr val="FF0000"/>
              </a:buClr>
              <a:buFont typeface="Arial MT"/>
              <a:buChar char="•"/>
              <a:tabLst>
                <a:tab pos="568729" algn="l"/>
                <a:tab pos="569289" algn="l"/>
              </a:tabLst>
            </a:pPr>
            <a:r>
              <a:rPr sz="2118" spc="13" dirty="0">
                <a:latin typeface="Courier New"/>
                <a:cs typeface="Courier New"/>
              </a:rPr>
              <a:t>OUTE</a:t>
            </a:r>
            <a:r>
              <a:rPr sz="2118" spc="9" dirty="0">
                <a:latin typeface="Courier New"/>
                <a:cs typeface="Courier New"/>
              </a:rPr>
              <a:t>R</a:t>
            </a:r>
            <a:r>
              <a:rPr sz="2118" spc="-679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joins:</a:t>
            </a:r>
            <a:endParaRPr sz="2118" dirty="0">
              <a:latin typeface="Arial MT"/>
              <a:cs typeface="Arial MT"/>
            </a:endParaRPr>
          </a:p>
          <a:p>
            <a:pPr marL="1001859" lvl="1" indent="-322186">
              <a:spcBef>
                <a:spcPts val="485"/>
              </a:spcBef>
              <a:buClr>
                <a:srgbClr val="FF0000"/>
              </a:buClr>
              <a:buFont typeface="Arial MT"/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Courier New"/>
                <a:cs typeface="Courier New"/>
              </a:rPr>
              <a:t>LEF</a:t>
            </a:r>
            <a:r>
              <a:rPr sz="1941" dirty="0">
                <a:latin typeface="Courier New"/>
                <a:cs typeface="Courier New"/>
              </a:rPr>
              <a:t>T</a:t>
            </a:r>
            <a:r>
              <a:rPr sz="1941" spc="-635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OUTE</a:t>
            </a:r>
            <a:r>
              <a:rPr sz="1941" dirty="0">
                <a:latin typeface="Courier New"/>
                <a:cs typeface="Courier New"/>
              </a:rPr>
              <a:t>R</a:t>
            </a:r>
            <a:r>
              <a:rPr sz="1941" spc="-627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JOIN</a:t>
            </a:r>
            <a:endParaRPr sz="1941" dirty="0">
              <a:latin typeface="Courier New"/>
              <a:cs typeface="Courier New"/>
            </a:endParaRPr>
          </a:p>
          <a:p>
            <a:pPr marL="1001859" lvl="1" indent="-322186">
              <a:spcBef>
                <a:spcPts val="463"/>
              </a:spcBef>
              <a:buClr>
                <a:srgbClr val="FF0000"/>
              </a:buClr>
              <a:buFont typeface="Arial MT"/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Courier New"/>
                <a:cs typeface="Courier New"/>
              </a:rPr>
              <a:t>RIGH</a:t>
            </a:r>
            <a:r>
              <a:rPr sz="1941" dirty="0">
                <a:latin typeface="Courier New"/>
                <a:cs typeface="Courier New"/>
              </a:rPr>
              <a:t>T</a:t>
            </a:r>
            <a:r>
              <a:rPr sz="1941" spc="-627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OUTE</a:t>
            </a:r>
            <a:r>
              <a:rPr sz="1941" dirty="0">
                <a:latin typeface="Courier New"/>
                <a:cs typeface="Courier New"/>
              </a:rPr>
              <a:t>R</a:t>
            </a:r>
            <a:r>
              <a:rPr sz="1941" spc="-627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JOIN</a:t>
            </a:r>
            <a:endParaRPr sz="1941" dirty="0">
              <a:latin typeface="Courier New"/>
              <a:cs typeface="Courier New"/>
            </a:endParaRPr>
          </a:p>
          <a:p>
            <a:pPr marL="1001859" lvl="1" indent="-322186">
              <a:spcBef>
                <a:spcPts val="463"/>
              </a:spcBef>
              <a:buClr>
                <a:srgbClr val="FF0000"/>
              </a:buClr>
              <a:buFont typeface="Arial MT"/>
              <a:buChar char="–"/>
              <a:tabLst>
                <a:tab pos="1001859" algn="l"/>
                <a:tab pos="1002420" algn="l"/>
              </a:tabLst>
            </a:pPr>
            <a:r>
              <a:rPr sz="1941" spc="-4" dirty="0">
                <a:latin typeface="Courier New"/>
                <a:cs typeface="Courier New"/>
              </a:rPr>
              <a:t>FUL</a:t>
            </a:r>
            <a:r>
              <a:rPr sz="1941" dirty="0">
                <a:latin typeface="Courier New"/>
                <a:cs typeface="Courier New"/>
              </a:rPr>
              <a:t>L</a:t>
            </a:r>
            <a:r>
              <a:rPr sz="1941" spc="-635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OUTE</a:t>
            </a:r>
            <a:r>
              <a:rPr sz="1941" dirty="0">
                <a:latin typeface="Courier New"/>
                <a:cs typeface="Courier New"/>
              </a:rPr>
              <a:t>R</a:t>
            </a:r>
            <a:r>
              <a:rPr sz="1941" spc="-627" dirty="0">
                <a:latin typeface="Courier New"/>
                <a:cs typeface="Courier New"/>
              </a:rPr>
              <a:t> </a:t>
            </a:r>
            <a:r>
              <a:rPr sz="1941" spc="-4" dirty="0">
                <a:latin typeface="Courier New"/>
                <a:cs typeface="Courier New"/>
              </a:rPr>
              <a:t>JOIN</a:t>
            </a:r>
            <a:endParaRPr sz="1941" dirty="0">
              <a:latin typeface="Courier New"/>
              <a:cs typeface="Courier New"/>
            </a:endParaRPr>
          </a:p>
          <a:p>
            <a:pPr marL="568729" indent="-447139">
              <a:spcBef>
                <a:spcPts val="657"/>
              </a:spcBef>
              <a:buClr>
                <a:srgbClr val="FF0000"/>
              </a:buClr>
              <a:buChar char="•"/>
              <a:tabLst>
                <a:tab pos="568729" algn="l"/>
                <a:tab pos="569289" algn="l"/>
              </a:tabLst>
            </a:pPr>
            <a:r>
              <a:rPr sz="2118" spc="4" dirty="0">
                <a:latin typeface="Arial MT"/>
                <a:cs typeface="Arial MT"/>
              </a:rPr>
              <a:t>Cross</a:t>
            </a:r>
            <a:r>
              <a:rPr sz="2118" spc="-26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joins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568951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pc="4" dirty="0"/>
              <a:t>Joining</a:t>
            </a:r>
            <a:r>
              <a:rPr spc="-9" dirty="0"/>
              <a:t> </a:t>
            </a:r>
            <a:r>
              <a:rPr spc="4" dirty="0"/>
              <a:t>Tables</a:t>
            </a:r>
            <a:r>
              <a:rPr spc="-9" dirty="0"/>
              <a:t> </a:t>
            </a:r>
            <a:r>
              <a:rPr spc="4" dirty="0"/>
              <a:t>Using</a:t>
            </a:r>
            <a:r>
              <a:rPr spc="-9" dirty="0"/>
              <a:t> </a:t>
            </a:r>
            <a:r>
              <a:rPr spc="4" dirty="0"/>
              <a:t>SQL:1999</a:t>
            </a:r>
            <a:r>
              <a:rPr spc="-4" dirty="0"/>
              <a:t> </a:t>
            </a:r>
            <a:r>
              <a:rPr spc="4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365" y="1498899"/>
            <a:ext cx="6076390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2118" spc="9" dirty="0">
                <a:latin typeface="Arial MT"/>
                <a:cs typeface="Arial MT"/>
              </a:rPr>
              <a:t>Use </a:t>
            </a:r>
            <a:r>
              <a:rPr sz="2118" spc="4" dirty="0">
                <a:latin typeface="Arial MT"/>
                <a:cs typeface="Arial MT"/>
              </a:rPr>
              <a:t>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join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query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from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more </a:t>
            </a:r>
            <a:r>
              <a:rPr sz="2118" spc="4" dirty="0">
                <a:latin typeface="Arial MT"/>
                <a:cs typeface="Arial MT"/>
              </a:rPr>
              <a:t>than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table:</a:t>
            </a:r>
            <a:endParaRPr sz="2118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1127" y="2157244"/>
            <a:ext cx="7101168" cy="2473699"/>
            <a:chOff x="936878" y="2444876"/>
            <a:chExt cx="8047990" cy="2803525"/>
          </a:xfrm>
        </p:grpSpPr>
        <p:sp>
          <p:nvSpPr>
            <p:cNvPr id="5" name="object 5"/>
            <p:cNvSpPr/>
            <p:nvPr/>
          </p:nvSpPr>
          <p:spPr>
            <a:xfrm>
              <a:off x="952499" y="2460497"/>
              <a:ext cx="8016240" cy="2772410"/>
            </a:xfrm>
            <a:custGeom>
              <a:avLst/>
              <a:gdLst/>
              <a:ahLst/>
              <a:cxnLst/>
              <a:rect l="l" t="t" r="r" b="b"/>
              <a:pathLst>
                <a:path w="8016240" h="2772410">
                  <a:moveTo>
                    <a:pt x="8016240" y="2772156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2772156"/>
                  </a:lnTo>
                  <a:lnTo>
                    <a:pt x="8016240" y="277215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952499" y="2460497"/>
              <a:ext cx="8016240" cy="2772410"/>
            </a:xfrm>
            <a:custGeom>
              <a:avLst/>
              <a:gdLst/>
              <a:ahLst/>
              <a:cxnLst/>
              <a:rect l="l" t="t" r="r" b="b"/>
              <a:pathLst>
                <a:path w="8016240" h="2772410">
                  <a:moveTo>
                    <a:pt x="8016240" y="2772156"/>
                  </a:moveTo>
                  <a:lnTo>
                    <a:pt x="8016240" y="0"/>
                  </a:lnTo>
                  <a:lnTo>
                    <a:pt x="0" y="0"/>
                  </a:lnTo>
                  <a:lnTo>
                    <a:pt x="0" y="2772156"/>
                  </a:lnTo>
                  <a:lnTo>
                    <a:pt x="8016240" y="2772156"/>
                  </a:lnTo>
                  <a:close/>
                </a:path>
              </a:pathLst>
            </a:custGeom>
            <a:ln w="312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8454" y="2157132"/>
            <a:ext cx="806263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spc="4" dirty="0">
                <a:latin typeface="Courier New"/>
                <a:cs typeface="Courier New"/>
              </a:rPr>
              <a:t>SELECT  FROM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3638" y="2157132"/>
            <a:ext cx="3720353" cy="5498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4483">
              <a:lnSpc>
                <a:spcPct val="101800"/>
              </a:lnSpc>
              <a:spcBef>
                <a:spcPts val="75"/>
              </a:spcBef>
            </a:pPr>
            <a:r>
              <a:rPr sz="1721" b="1" i="1" spc="4" dirty="0">
                <a:latin typeface="Courier New"/>
                <a:cs typeface="Courier New"/>
              </a:rPr>
              <a:t>table1.column, table2.column </a:t>
            </a:r>
            <a:r>
              <a:rPr sz="1721" b="1" i="1" spc="-1024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table1</a:t>
            </a:r>
            <a:endParaRPr sz="172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8453" y="2690302"/>
            <a:ext cx="6369424" cy="188419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1721" b="1" spc="4" dirty="0">
                <a:latin typeface="Courier New"/>
                <a:cs typeface="Courier New"/>
              </a:rPr>
              <a:t>[NATURAL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JOIN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table2</a:t>
            </a:r>
            <a:r>
              <a:rPr sz="1721" b="1" spc="4" dirty="0">
                <a:latin typeface="Courier New"/>
                <a:cs typeface="Courier New"/>
              </a:rPr>
              <a:t>]</a:t>
            </a:r>
            <a:r>
              <a:rPr sz="1721" b="1" spc="-4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|</a:t>
            </a:r>
            <a:endParaRPr sz="1721">
              <a:latin typeface="Courier New"/>
              <a:cs typeface="Courier New"/>
            </a:endParaRPr>
          </a:p>
          <a:p>
            <a:pPr marR="1725798">
              <a:lnSpc>
                <a:spcPct val="101499"/>
              </a:lnSpc>
              <a:spcBef>
                <a:spcPts val="4"/>
              </a:spcBef>
            </a:pPr>
            <a:r>
              <a:rPr sz="1721" b="1" spc="4" dirty="0">
                <a:latin typeface="Courier New"/>
                <a:cs typeface="Courier New"/>
              </a:rPr>
              <a:t>[JOIN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table2</a:t>
            </a:r>
            <a:r>
              <a:rPr sz="1721" b="1" i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USING</a:t>
            </a:r>
            <a:r>
              <a:rPr sz="1721" b="1" spc="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(</a:t>
            </a:r>
            <a:r>
              <a:rPr sz="1721" b="1" i="1" spc="4" dirty="0">
                <a:latin typeface="Courier New"/>
                <a:cs typeface="Courier New"/>
              </a:rPr>
              <a:t>column_name</a:t>
            </a:r>
            <a:r>
              <a:rPr sz="1721" b="1" spc="4" dirty="0">
                <a:latin typeface="Courier New"/>
                <a:cs typeface="Courier New"/>
              </a:rPr>
              <a:t>)]</a:t>
            </a:r>
            <a:r>
              <a:rPr sz="1721" b="1" spc="13" dirty="0">
                <a:latin typeface="Courier New"/>
                <a:cs typeface="Courier New"/>
              </a:rPr>
              <a:t> |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[JOIN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table2</a:t>
            </a:r>
            <a:endParaRPr sz="1721">
              <a:latin typeface="Courier New"/>
              <a:cs typeface="Courier New"/>
            </a:endParaRPr>
          </a:p>
          <a:p>
            <a:pPr marR="4483" indent="264473">
              <a:lnSpc>
                <a:spcPct val="101499"/>
              </a:lnSpc>
              <a:spcBef>
                <a:spcPts val="4"/>
              </a:spcBef>
            </a:pPr>
            <a:r>
              <a:rPr sz="1721" b="1" spc="9" dirty="0">
                <a:latin typeface="Courier New"/>
                <a:cs typeface="Courier New"/>
              </a:rPr>
              <a:t>ON </a:t>
            </a:r>
            <a:r>
              <a:rPr sz="1721" b="1" spc="4" dirty="0">
                <a:latin typeface="Courier New"/>
                <a:cs typeface="Courier New"/>
              </a:rPr>
              <a:t>(</a:t>
            </a:r>
            <a:r>
              <a:rPr sz="1721" b="1" i="1" spc="4" dirty="0">
                <a:latin typeface="Courier New"/>
                <a:cs typeface="Courier New"/>
              </a:rPr>
              <a:t>table1.column_name</a:t>
            </a:r>
            <a:r>
              <a:rPr sz="1721" b="1" i="1" spc="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 </a:t>
            </a:r>
            <a:r>
              <a:rPr sz="1721" b="1" i="1" spc="4" dirty="0">
                <a:latin typeface="Courier New"/>
                <a:cs typeface="Courier New"/>
              </a:rPr>
              <a:t>table2.column_name</a:t>
            </a:r>
            <a:r>
              <a:rPr sz="1721" b="1" spc="4" dirty="0">
                <a:latin typeface="Courier New"/>
                <a:cs typeface="Courier New"/>
              </a:rPr>
              <a:t>)]|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[LEFT|RIGHT|FULL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OUTER </a:t>
            </a:r>
            <a:r>
              <a:rPr sz="1721" b="1" spc="9" dirty="0">
                <a:latin typeface="Courier New"/>
                <a:cs typeface="Courier New"/>
              </a:rPr>
              <a:t>JOIN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table2</a:t>
            </a:r>
            <a:endParaRPr sz="1721">
              <a:latin typeface="Courier New"/>
              <a:cs typeface="Courier New"/>
            </a:endParaRPr>
          </a:p>
          <a:p>
            <a:pPr marR="4483" indent="264473">
              <a:lnSpc>
                <a:spcPct val="101499"/>
              </a:lnSpc>
              <a:spcBef>
                <a:spcPts val="9"/>
              </a:spcBef>
            </a:pPr>
            <a:r>
              <a:rPr sz="1721" b="1" spc="9" dirty="0">
                <a:latin typeface="Courier New"/>
                <a:cs typeface="Courier New"/>
              </a:rPr>
              <a:t>ON </a:t>
            </a:r>
            <a:r>
              <a:rPr sz="1721" b="1" spc="4" dirty="0">
                <a:latin typeface="Courier New"/>
                <a:cs typeface="Courier New"/>
              </a:rPr>
              <a:t>(</a:t>
            </a:r>
            <a:r>
              <a:rPr sz="1721" b="1" i="1" spc="4" dirty="0">
                <a:latin typeface="Courier New"/>
                <a:cs typeface="Courier New"/>
              </a:rPr>
              <a:t>table1.column_name</a:t>
            </a:r>
            <a:r>
              <a:rPr sz="1721" b="1" i="1" spc="9" dirty="0">
                <a:latin typeface="Courier New"/>
                <a:cs typeface="Courier New"/>
              </a:rPr>
              <a:t> </a:t>
            </a:r>
            <a:r>
              <a:rPr sz="1721" b="1" spc="13" dirty="0">
                <a:latin typeface="Courier New"/>
                <a:cs typeface="Courier New"/>
              </a:rPr>
              <a:t>= </a:t>
            </a:r>
            <a:r>
              <a:rPr sz="1721" b="1" i="1" spc="4" dirty="0">
                <a:latin typeface="Courier New"/>
                <a:cs typeface="Courier New"/>
              </a:rPr>
              <a:t>table2.column_name</a:t>
            </a:r>
            <a:r>
              <a:rPr sz="1721" b="1" spc="4" dirty="0">
                <a:latin typeface="Courier New"/>
                <a:cs typeface="Courier New"/>
              </a:rPr>
              <a:t>)]| </a:t>
            </a:r>
            <a:r>
              <a:rPr sz="1721" b="1" spc="-1019" dirty="0">
                <a:latin typeface="Courier New"/>
                <a:cs typeface="Courier New"/>
              </a:rPr>
              <a:t> </a:t>
            </a:r>
            <a:r>
              <a:rPr sz="1721" b="1" spc="4" dirty="0">
                <a:latin typeface="Courier New"/>
                <a:cs typeface="Courier New"/>
              </a:rPr>
              <a:t>[CROSS</a:t>
            </a:r>
            <a:r>
              <a:rPr sz="1721" b="1" dirty="0">
                <a:latin typeface="Courier New"/>
                <a:cs typeface="Courier New"/>
              </a:rPr>
              <a:t> </a:t>
            </a:r>
            <a:r>
              <a:rPr sz="1721" b="1" spc="9" dirty="0">
                <a:latin typeface="Courier New"/>
                <a:cs typeface="Courier New"/>
              </a:rPr>
              <a:t>JOIN</a:t>
            </a:r>
            <a:r>
              <a:rPr sz="1721" b="1" spc="4" dirty="0">
                <a:latin typeface="Courier New"/>
                <a:cs typeface="Courier New"/>
              </a:rPr>
              <a:t> </a:t>
            </a:r>
            <a:r>
              <a:rPr sz="1721" b="1" i="1" spc="4" dirty="0">
                <a:latin typeface="Courier New"/>
                <a:cs typeface="Courier New"/>
              </a:rPr>
              <a:t>table2</a:t>
            </a:r>
            <a:r>
              <a:rPr sz="1721" b="1" spc="4" dirty="0">
                <a:latin typeface="Courier New"/>
                <a:cs typeface="Courier New"/>
              </a:rPr>
              <a:t>];</a:t>
            </a:r>
            <a:endParaRPr sz="172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799" y="188640"/>
            <a:ext cx="768945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Creating</a:t>
            </a:r>
            <a:r>
              <a:rPr spc="-26" dirty="0"/>
              <a:t> </a:t>
            </a:r>
            <a:r>
              <a:rPr dirty="0"/>
              <a:t>Natural</a:t>
            </a:r>
            <a:r>
              <a:rPr spc="-26" dirty="0"/>
              <a:t> </a:t>
            </a:r>
            <a:r>
              <a:rPr dirty="0"/>
              <a:t>Joins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04" y="1460965"/>
            <a:ext cx="7442947" cy="290814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65558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NATURAL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JOIN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based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two tables that have the </a:t>
            </a:r>
            <a:r>
              <a:rPr sz="2118" spc="9" dirty="0">
                <a:latin typeface="Arial MT"/>
                <a:cs typeface="Arial MT"/>
              </a:rPr>
              <a:t>same</a:t>
            </a:r>
            <a:r>
              <a:rPr sz="2118" spc="4" dirty="0">
                <a:latin typeface="Arial MT"/>
                <a:cs typeface="Arial MT"/>
              </a:rPr>
              <a:t> name.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65558" indent="-447139">
              <a:lnSpc>
                <a:spcPct val="1069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96936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It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selects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rows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from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two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tables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that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have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equal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values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in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all matched columns.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96936" indent="-447139">
              <a:lnSpc>
                <a:spcPct val="100800"/>
              </a:lnSpc>
              <a:spcBef>
                <a:spcPts val="507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0800"/>
              </a:lnSpc>
              <a:spcBef>
                <a:spcPts val="503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If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having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same names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have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different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data </a:t>
            </a:r>
            <a:r>
              <a:rPr sz="2118" spc="-574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types, an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error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is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returned.</a:t>
            </a: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0891" y="3267299"/>
            <a:ext cx="5413562" cy="2098862"/>
            <a:chOff x="1843277" y="3702939"/>
            <a:chExt cx="6135370" cy="2378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277" y="3718560"/>
              <a:ext cx="6123432" cy="23134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48299" y="3718560"/>
              <a:ext cx="2514600" cy="2346960"/>
            </a:xfrm>
            <a:custGeom>
              <a:avLst/>
              <a:gdLst/>
              <a:ahLst/>
              <a:cxnLst/>
              <a:rect l="l" t="t" r="r" b="b"/>
              <a:pathLst>
                <a:path w="2514600" h="2346960">
                  <a:moveTo>
                    <a:pt x="2514600" y="2346960"/>
                  </a:moveTo>
                  <a:lnTo>
                    <a:pt x="2514600" y="0"/>
                  </a:lnTo>
                  <a:lnTo>
                    <a:pt x="0" y="0"/>
                  </a:lnTo>
                  <a:lnTo>
                    <a:pt x="0" y="2346960"/>
                  </a:lnTo>
                  <a:lnTo>
                    <a:pt x="2514600" y="2346960"/>
                  </a:lnTo>
                  <a:close/>
                </a:path>
              </a:pathLst>
            </a:custGeom>
            <a:ln w="3124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93095"/>
              </p:ext>
            </p:extLst>
          </p:nvPr>
        </p:nvGraphicFramePr>
        <p:xfrm>
          <a:off x="961128" y="1923266"/>
          <a:ext cx="7859344" cy="1061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1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7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397">
                <a:tc gridSpan="2">
                  <a:txBody>
                    <a:bodyPr/>
                    <a:lstStyle/>
                    <a:p>
                      <a:pPr marL="116839">
                        <a:lnSpc>
                          <a:spcPts val="2030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department_id,</a:t>
                      </a:r>
                      <a:r>
                        <a:rPr sz="1700" b="1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department_name,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  <a:p>
                      <a:pPr marL="116839" marR="4288155" indent="1050290">
                        <a:lnSpc>
                          <a:spcPct val="101499"/>
                        </a:lnSpc>
                        <a:tabLst>
                          <a:tab pos="1167765" algn="l"/>
                        </a:tabLst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location_id, city </a:t>
                      </a:r>
                      <a:r>
                        <a:rPr sz="1700" b="1" spc="-11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FROM	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departments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32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NATURAL</a:t>
                      </a:r>
                      <a:r>
                        <a:rPr sz="17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10" dirty="0">
                          <a:latin typeface="Courier New"/>
                          <a:cs typeface="Courier New"/>
                        </a:rPr>
                        <a:t>JOIN</a:t>
                      </a:r>
                      <a:r>
                        <a:rPr sz="17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5" dirty="0">
                          <a:latin typeface="Courier New"/>
                          <a:cs typeface="Courier New"/>
                        </a:rPr>
                        <a:t>locations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8404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8404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844" y="116632"/>
            <a:ext cx="8274612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Retrieving</a:t>
            </a:r>
            <a:r>
              <a:rPr spc="-9" dirty="0"/>
              <a:t> </a:t>
            </a:r>
            <a:r>
              <a:rPr dirty="0"/>
              <a:t>Records</a:t>
            </a:r>
            <a:r>
              <a:rPr spc="-9" dirty="0"/>
              <a:t> </a:t>
            </a:r>
            <a:r>
              <a:rPr spc="4" dirty="0"/>
              <a:t>with</a:t>
            </a:r>
            <a:r>
              <a:rPr spc="-4" dirty="0"/>
              <a:t> </a:t>
            </a:r>
            <a:r>
              <a:rPr dirty="0"/>
              <a:t>Natural</a:t>
            </a:r>
            <a:r>
              <a:rPr spc="-9" dirty="0"/>
              <a:t> </a:t>
            </a:r>
            <a:r>
              <a:rPr dirty="0"/>
              <a:t>Joins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318" y="177354"/>
            <a:ext cx="8612154" cy="443334"/>
          </a:xfrm>
          <a:prstGeom prst="rect">
            <a:avLst/>
          </a:prstGeom>
        </p:spPr>
        <p:txBody>
          <a:bodyPr vert="horz" wrap="square" lIns="0" tIns="1232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dirty="0"/>
              <a:t>Creatin</a:t>
            </a:r>
            <a:r>
              <a:rPr spc="4" dirty="0"/>
              <a:t>g </a:t>
            </a:r>
            <a:r>
              <a:rPr dirty="0"/>
              <a:t>Join</a:t>
            </a:r>
            <a:r>
              <a:rPr spc="4" dirty="0"/>
              <a:t>s </a:t>
            </a:r>
            <a:r>
              <a:rPr dirty="0"/>
              <a:t>wit</a:t>
            </a:r>
            <a:r>
              <a:rPr spc="4" dirty="0"/>
              <a:t>h </a:t>
            </a:r>
            <a:r>
              <a:rPr dirty="0"/>
              <a:t>th</a:t>
            </a:r>
            <a:r>
              <a:rPr spc="4" dirty="0"/>
              <a:t>e </a:t>
            </a:r>
            <a:r>
              <a:rPr spc="4" dirty="0">
                <a:latin typeface="Courier New"/>
                <a:cs typeface="Courier New"/>
              </a:rPr>
              <a:t>USING</a:t>
            </a:r>
            <a:r>
              <a:rPr spc="-803" dirty="0">
                <a:latin typeface="Courier New"/>
                <a:cs typeface="Courier New"/>
              </a:rPr>
              <a:t> </a:t>
            </a:r>
            <a:r>
              <a:rPr spc="4" dirty="0"/>
              <a:t>Clause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552" y="1500244"/>
            <a:ext cx="7920880" cy="206381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57785" marR="4483" indent="-447139">
              <a:lnSpc>
                <a:spcPct val="1008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4" dirty="0">
                <a:latin typeface="Arial MT"/>
                <a:cs typeface="Arial MT"/>
              </a:rPr>
              <a:t>If several columns have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9" dirty="0">
                <a:latin typeface="Arial MT"/>
                <a:cs typeface="Arial MT"/>
              </a:rPr>
              <a:t>same</a:t>
            </a:r>
            <a:r>
              <a:rPr sz="2118" spc="4" dirty="0">
                <a:latin typeface="Arial MT"/>
                <a:cs typeface="Arial MT"/>
              </a:rPr>
              <a:t> </a:t>
            </a:r>
            <a:r>
              <a:rPr sz="2118" spc="9" dirty="0">
                <a:latin typeface="Arial MT"/>
                <a:cs typeface="Arial MT"/>
              </a:rPr>
              <a:t>names </a:t>
            </a:r>
            <a:r>
              <a:rPr sz="2118" spc="4" dirty="0">
                <a:latin typeface="Arial MT"/>
                <a:cs typeface="Arial MT"/>
              </a:rPr>
              <a:t>but the data 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types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do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not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match,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use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</a:t>
            </a:r>
            <a:r>
              <a:rPr sz="2118" spc="18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USING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specify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the </a:t>
            </a:r>
            <a:r>
              <a:rPr sz="2118" spc="-57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columns</a:t>
            </a:r>
            <a:r>
              <a:rPr sz="2118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for the join.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4483" indent="-447139">
              <a:lnSpc>
                <a:spcPct val="100800"/>
              </a:lnSpc>
              <a:spcBef>
                <a:spcPts val="84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  <a:p>
            <a:pPr marL="457785" marR="187148" indent="-447139">
              <a:lnSpc>
                <a:spcPct val="106700"/>
              </a:lnSpc>
              <a:spcBef>
                <a:spcPts val="202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r>
              <a:rPr sz="2118" spc="9" dirty="0">
                <a:latin typeface="Arial MT"/>
                <a:cs typeface="Arial MT"/>
              </a:rPr>
              <a:t>Use</a:t>
            </a:r>
            <a:r>
              <a:rPr sz="2118" spc="4" dirty="0">
                <a:latin typeface="Arial MT"/>
                <a:cs typeface="Arial MT"/>
              </a:rPr>
              <a:t> the</a:t>
            </a:r>
            <a:r>
              <a:rPr sz="2118" spc="13" dirty="0">
                <a:latin typeface="Arial MT"/>
                <a:cs typeface="Arial MT"/>
              </a:rPr>
              <a:t> </a:t>
            </a:r>
            <a:r>
              <a:rPr sz="2118" spc="9" dirty="0">
                <a:latin typeface="Courier New"/>
                <a:cs typeface="Courier New"/>
              </a:rPr>
              <a:t>USING</a:t>
            </a:r>
            <a:r>
              <a:rPr sz="2118" spc="-671" dirty="0">
                <a:latin typeface="Courier New"/>
                <a:cs typeface="Courier New"/>
              </a:rPr>
              <a:t> </a:t>
            </a:r>
            <a:r>
              <a:rPr sz="2118" spc="4" dirty="0">
                <a:latin typeface="Arial MT"/>
                <a:cs typeface="Arial MT"/>
              </a:rPr>
              <a:t>clause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to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match only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one</a:t>
            </a:r>
            <a:r>
              <a:rPr sz="2118" spc="9" dirty="0">
                <a:latin typeface="Arial MT"/>
                <a:cs typeface="Arial MT"/>
              </a:rPr>
              <a:t> </a:t>
            </a:r>
            <a:r>
              <a:rPr sz="2118" spc="4" dirty="0">
                <a:latin typeface="Arial MT"/>
                <a:cs typeface="Arial MT"/>
              </a:rPr>
              <a:t>column</a:t>
            </a:r>
            <a:endParaRPr lang="en-US" sz="2118" spc="4" dirty="0">
              <a:latin typeface="Arial MT"/>
              <a:cs typeface="Arial MT"/>
            </a:endParaRPr>
          </a:p>
          <a:p>
            <a:pPr marL="457785" marR="187148" indent="-447139">
              <a:lnSpc>
                <a:spcPct val="106700"/>
              </a:lnSpc>
              <a:spcBef>
                <a:spcPts val="202"/>
              </a:spcBef>
              <a:buClr>
                <a:srgbClr val="FF0000"/>
              </a:buClr>
              <a:buChar char="•"/>
              <a:tabLst>
                <a:tab pos="457785" algn="l"/>
                <a:tab pos="458345" algn="l"/>
              </a:tabLst>
            </a:pPr>
            <a:endParaRPr sz="2118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776</TotalTime>
  <Words>1191</Words>
  <Application>Microsoft Office PowerPoint</Application>
  <PresentationFormat>On-screen Show (4:3)</PresentationFormat>
  <Paragraphs>178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Courier New</vt:lpstr>
      <vt:lpstr>Segoe UI</vt:lpstr>
      <vt:lpstr>Segoe Light</vt:lpstr>
      <vt:lpstr>Arial MT</vt:lpstr>
      <vt:lpstr>Wingdings</vt:lpstr>
      <vt:lpstr>Verdana</vt:lpstr>
      <vt:lpstr>Times New Roman</vt:lpstr>
      <vt:lpstr>Presentation1</vt:lpstr>
      <vt:lpstr>Displaying Data from Multiple Tables Using Joins</vt:lpstr>
      <vt:lpstr>Objectives</vt:lpstr>
      <vt:lpstr>Lesson Agenda</vt:lpstr>
      <vt:lpstr>Obtaining Data from Multiple Tables</vt:lpstr>
      <vt:lpstr>Types of Joins</vt:lpstr>
      <vt:lpstr>Joining Tables Using SQL:1999 Syntax</vt:lpstr>
      <vt:lpstr>Creating Natural Joins</vt:lpstr>
      <vt:lpstr>Retrieving Records with Natural Joins</vt:lpstr>
      <vt:lpstr>Creating Joins with the USING Clause</vt:lpstr>
      <vt:lpstr>Joining Column Names</vt:lpstr>
      <vt:lpstr>Retrieving Records with the USING Clause</vt:lpstr>
      <vt:lpstr>Creating Joins with the ON Clause</vt:lpstr>
      <vt:lpstr>Retrieving Records with the ON Clause</vt:lpstr>
      <vt:lpstr>Creating Three-Way Joins with the ON Clause</vt:lpstr>
      <vt:lpstr>Applying Additional Conditions to a Join</vt:lpstr>
      <vt:lpstr>Joining a Table to Itself</vt:lpstr>
      <vt:lpstr>Self-Joins Using the ON Clause</vt:lpstr>
      <vt:lpstr>Nonequijoins</vt:lpstr>
      <vt:lpstr>Retrieving Records with Nonequijoins</vt:lpstr>
      <vt:lpstr>LEFT OUTER JOIN</vt:lpstr>
      <vt:lpstr>RIGHT OUTER JOIN</vt:lpstr>
      <vt:lpstr>FULL OUTER JOIN</vt:lpstr>
      <vt:lpstr>Cartesian Products</vt:lpstr>
      <vt:lpstr>Generating a Cartesian Product</vt:lpstr>
      <vt:lpstr>Creating Cross Joins</vt:lpstr>
      <vt:lpstr>Summary</vt:lpstr>
      <vt:lpstr>Practice 6: Overview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</dc:title>
  <dc:creator>Richard Strange</dc:creator>
  <cp:lastModifiedBy>Nilkant, Jagtap</cp:lastModifiedBy>
  <cp:revision>42</cp:revision>
  <dcterms:created xsi:type="dcterms:W3CDTF">2013-05-24T12:15:38Z</dcterms:created>
  <dcterms:modified xsi:type="dcterms:W3CDTF">2021-09-05T17:12:16Z</dcterms:modified>
</cp:coreProperties>
</file>