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sldIdLst>
    <p:sldId id="296" r:id="rId2"/>
    <p:sldId id="257" r:id="rId3"/>
    <p:sldId id="29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9" r:id="rId20"/>
    <p:sldId id="280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Segoe Light" panose="020B0604020202020204" charset="0"/>
      <p:regular r:id="rId27"/>
      <p:italic r:id="rId28"/>
    </p:embeddedFont>
    <p:embeddedFont>
      <p:font typeface="Segoe UI" panose="020B0502040204020203" pitchFamily="34" charset="0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71" autoAdjust="0"/>
  </p:normalViewPr>
  <p:slideViewPr>
    <p:cSldViewPr>
      <p:cViewPr varScale="1">
        <p:scale>
          <a:sx n="100" d="100"/>
          <a:sy n="100" d="100"/>
        </p:scale>
        <p:origin x="191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3B0C9-6D21-4CD6-B425-4F5304420F08}" type="datetimeFigureOut">
              <a:rPr lang="en-GB" smtClean="0"/>
              <a:t>05/09/2021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87457-846B-41E0-8F6E-69FCCEC992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6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7B71AD94-DE39-4D42-B265-2CB3B41DD2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25938" y="73025"/>
            <a:ext cx="2466975" cy="1851025"/>
          </a:xfrm>
          <a:ln/>
        </p:spPr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4FA5564E-712D-4B4F-A9EC-9D6700308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49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101">
            <a:extLst>
              <a:ext uri="{FF2B5EF4-FFF2-40B4-BE49-F238E27FC236}">
                <a16:creationId xmlns:a16="http://schemas.microsoft.com/office/drawing/2014/main" id="{8DCECE14-B79A-40E2-8F6B-3FD886E089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06782" y="3769876"/>
            <a:ext cx="5732417" cy="1046440"/>
          </a:xfrm>
        </p:spPr>
        <p:txBody>
          <a:bodyPr/>
          <a:lstStyle/>
          <a:p>
            <a:pPr algn="ctr" eaLnBrk="1" hangingPunct="1"/>
            <a:r>
              <a:rPr lang="en-US" altLang="en-US" sz="4000" dirty="0"/>
              <a:t>Using Subqueries to Solve Queries</a:t>
            </a:r>
          </a:p>
        </p:txBody>
      </p:sp>
      <p:sp>
        <p:nvSpPr>
          <p:cNvPr id="3" name="Rectangle 4101">
            <a:extLst>
              <a:ext uri="{FF2B5EF4-FFF2-40B4-BE49-F238E27FC236}">
                <a16:creationId xmlns:a16="http://schemas.microsoft.com/office/drawing/2014/main" id="{B227FBF8-21FA-4380-ACB6-08862FEEF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182" y="2565426"/>
            <a:ext cx="5732417" cy="5755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600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  <a:ea typeface="Segoe UI" pitchFamily="34" charset="0"/>
                <a:cs typeface="Segoe UI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4400" kern="0" dirty="0"/>
              <a:t>7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904" y="1870598"/>
            <a:ext cx="7101168" cy="2814357"/>
            <a:chOff x="936625" y="2120010"/>
            <a:chExt cx="8047990" cy="3189605"/>
          </a:xfrm>
        </p:grpSpPr>
        <p:sp>
          <p:nvSpPr>
            <p:cNvPr id="3" name="object 3"/>
            <p:cNvSpPr/>
            <p:nvPr/>
          </p:nvSpPr>
          <p:spPr>
            <a:xfrm>
              <a:off x="952500" y="2135885"/>
              <a:ext cx="8016240" cy="3157855"/>
            </a:xfrm>
            <a:custGeom>
              <a:avLst/>
              <a:gdLst/>
              <a:ahLst/>
              <a:cxnLst/>
              <a:rect l="l" t="t" r="r" b="b"/>
              <a:pathLst>
                <a:path w="8016240" h="3157854">
                  <a:moveTo>
                    <a:pt x="8016240" y="3157728"/>
                  </a:moveTo>
                  <a:lnTo>
                    <a:pt x="8016240" y="0"/>
                  </a:lnTo>
                  <a:lnTo>
                    <a:pt x="0" y="0"/>
                  </a:lnTo>
                  <a:lnTo>
                    <a:pt x="0" y="3157728"/>
                  </a:lnTo>
                  <a:lnTo>
                    <a:pt x="8016240" y="315772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952500" y="2135885"/>
              <a:ext cx="8016240" cy="3157855"/>
            </a:xfrm>
            <a:custGeom>
              <a:avLst/>
              <a:gdLst/>
              <a:ahLst/>
              <a:cxnLst/>
              <a:rect l="l" t="t" r="r" b="b"/>
              <a:pathLst>
                <a:path w="8016240" h="3157854">
                  <a:moveTo>
                    <a:pt x="8016240" y="3157728"/>
                  </a:moveTo>
                  <a:lnTo>
                    <a:pt x="8016240" y="0"/>
                  </a:lnTo>
                  <a:lnTo>
                    <a:pt x="0" y="0"/>
                  </a:lnTo>
                  <a:lnTo>
                    <a:pt x="0" y="3157728"/>
                  </a:lnTo>
                  <a:lnTo>
                    <a:pt x="8016240" y="3157728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78453" y="1907690"/>
            <a:ext cx="4250391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SELECT last_name,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job_id,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salary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8454" y="2173941"/>
            <a:ext cx="674034" cy="5498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4483">
              <a:lnSpc>
                <a:spcPct val="101800"/>
              </a:lnSpc>
              <a:spcBef>
                <a:spcPts val="75"/>
              </a:spcBef>
            </a:pPr>
            <a:r>
              <a:rPr sz="1721" b="1" spc="4" dirty="0">
                <a:latin typeface="Courier New"/>
                <a:cs typeface="Courier New"/>
              </a:rPr>
              <a:t>FROM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WHERE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5676" y="2173941"/>
            <a:ext cx="3058084" cy="8147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1858595">
              <a:lnSpc>
                <a:spcPct val="101800"/>
              </a:lnSpc>
              <a:spcBef>
                <a:spcPts val="75"/>
              </a:spcBef>
            </a:pPr>
            <a:r>
              <a:rPr sz="1721" b="1" spc="4" dirty="0">
                <a:latin typeface="Courier New"/>
                <a:cs typeface="Courier New"/>
              </a:rPr>
              <a:t>employees  job_id</a:t>
            </a:r>
            <a:r>
              <a:rPr sz="1721" b="1" spc="-26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=</a:t>
            </a:r>
            <a:endParaRPr sz="1721">
              <a:latin typeface="Courier New"/>
              <a:cs typeface="Courier New"/>
            </a:endParaRPr>
          </a:p>
          <a:p>
            <a:pPr marL="1191809">
              <a:spcBef>
                <a:spcPts val="40"/>
              </a:spcBef>
            </a:pPr>
            <a:r>
              <a:rPr sz="1721" b="1" spc="4" dirty="0">
                <a:latin typeface="Courier New"/>
                <a:cs typeface="Courier New"/>
              </a:rPr>
              <a:t>(SELECT</a:t>
            </a:r>
            <a:r>
              <a:rPr sz="1721" b="1" spc="-40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job_id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0167" y="2974027"/>
            <a:ext cx="674034" cy="5498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4483">
              <a:lnSpc>
                <a:spcPct val="101800"/>
              </a:lnSpc>
              <a:spcBef>
                <a:spcPts val="75"/>
              </a:spcBef>
            </a:pPr>
            <a:r>
              <a:rPr sz="1721" b="1" spc="4" dirty="0">
                <a:latin typeface="Courier New"/>
                <a:cs typeface="Courier New"/>
              </a:rPr>
              <a:t>FROM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WHERE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8453" y="3507197"/>
            <a:ext cx="409015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AND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5676" y="3507197"/>
            <a:ext cx="1071843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salary</a:t>
            </a:r>
            <a:r>
              <a:rPr sz="1721" b="1" spc="-53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&gt;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0167" y="4040366"/>
            <a:ext cx="3852582" cy="544342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  <a:tabLst>
                <a:tab pos="926776" algn="l"/>
              </a:tabLst>
            </a:pP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  <a:p>
            <a:pPr>
              <a:spcBef>
                <a:spcPts val="35"/>
              </a:spcBef>
              <a:tabLst>
                <a:tab pos="926776" algn="l"/>
              </a:tabLst>
            </a:pPr>
            <a:r>
              <a:rPr sz="1721" b="1" spc="4" dirty="0">
                <a:latin typeface="Courier New"/>
                <a:cs typeface="Courier New"/>
              </a:rPr>
              <a:t>WHERE	last_name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=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'Taylor');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67544" y="116632"/>
            <a:ext cx="8208912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Executing</a:t>
            </a:r>
            <a:r>
              <a:rPr spc="-22" dirty="0"/>
              <a:t> </a:t>
            </a:r>
            <a:r>
              <a:rPr spc="4" dirty="0"/>
              <a:t>Single-Row</a:t>
            </a:r>
            <a:r>
              <a:rPr spc="-22" dirty="0"/>
              <a:t> </a:t>
            </a:r>
            <a:r>
              <a:rPr spc="4" dirty="0"/>
              <a:t>Subqueries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206702" y="2444227"/>
            <a:ext cx="796737" cy="24951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>
              <a:spcBef>
                <a:spcPts val="93"/>
              </a:spcBef>
            </a:pPr>
            <a:r>
              <a:rPr sz="1544" b="1" dirty="0">
                <a:solidFill>
                  <a:srgbClr val="FF5050"/>
                </a:solidFill>
                <a:latin typeface="Arial"/>
                <a:cs typeface="Arial"/>
              </a:rPr>
              <a:t>SA_REP</a:t>
            </a:r>
            <a:endParaRPr sz="154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97707" y="2974027"/>
            <a:ext cx="3852582" cy="1075385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059573"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  <a:p>
            <a:pPr marL="1059573">
              <a:spcBef>
                <a:spcPts val="35"/>
              </a:spcBef>
            </a:pPr>
            <a:r>
              <a:rPr sz="1721" b="1" spc="4" dirty="0">
                <a:latin typeface="Courier New"/>
                <a:cs typeface="Courier New"/>
              </a:rPr>
              <a:t>last_name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=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'Taylor')</a:t>
            </a:r>
            <a:endParaRPr sz="1721">
              <a:latin typeface="Courier New"/>
              <a:cs typeface="Courier New"/>
            </a:endParaRPr>
          </a:p>
          <a:p>
            <a:pPr marL="2289484">
              <a:lnSpc>
                <a:spcPts val="1733"/>
              </a:lnSpc>
              <a:spcBef>
                <a:spcPts val="521"/>
              </a:spcBef>
            </a:pPr>
            <a:r>
              <a:rPr sz="1544" b="1" dirty="0">
                <a:solidFill>
                  <a:srgbClr val="FF5050"/>
                </a:solidFill>
                <a:latin typeface="Arial"/>
                <a:cs typeface="Arial"/>
              </a:rPr>
              <a:t>8600</a:t>
            </a:r>
            <a:endParaRPr sz="1544">
              <a:latin typeface="Arial"/>
              <a:cs typeface="Arial"/>
            </a:endParaRPr>
          </a:p>
          <a:p>
            <a:pPr>
              <a:lnSpc>
                <a:spcPts val="1946"/>
              </a:lnSpc>
            </a:pPr>
            <a:r>
              <a:rPr sz="1721" b="1" spc="4" dirty="0">
                <a:latin typeface="Courier New"/>
                <a:cs typeface="Courier New"/>
              </a:rPr>
              <a:t>(SELECT</a:t>
            </a:r>
            <a:r>
              <a:rPr sz="1721" b="1" spc="-26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salary</a:t>
            </a:r>
            <a:endParaRPr sz="1721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97194" y="2538133"/>
            <a:ext cx="4151219" cy="2064684"/>
            <a:chOff x="3357753" y="2876550"/>
            <a:chExt cx="4704715" cy="2339975"/>
          </a:xfrm>
        </p:grpSpPr>
        <p:sp>
          <p:nvSpPr>
            <p:cNvPr id="16" name="object 16"/>
            <p:cNvSpPr/>
            <p:nvPr/>
          </p:nvSpPr>
          <p:spPr>
            <a:xfrm>
              <a:off x="3373374" y="3102102"/>
              <a:ext cx="4673600" cy="2098675"/>
            </a:xfrm>
            <a:custGeom>
              <a:avLst/>
              <a:gdLst/>
              <a:ahLst/>
              <a:cxnLst/>
              <a:rect l="l" t="t" r="r" b="b"/>
              <a:pathLst>
                <a:path w="4673600" h="2098675">
                  <a:moveTo>
                    <a:pt x="4673346" y="972311"/>
                  </a:moveTo>
                  <a:lnTo>
                    <a:pt x="4673346" y="0"/>
                  </a:lnTo>
                  <a:lnTo>
                    <a:pt x="0" y="0"/>
                  </a:lnTo>
                  <a:lnTo>
                    <a:pt x="0" y="972312"/>
                  </a:lnTo>
                  <a:lnTo>
                    <a:pt x="4673346" y="972311"/>
                  </a:lnTo>
                  <a:close/>
                </a:path>
                <a:path w="4673600" h="2098675">
                  <a:moveTo>
                    <a:pt x="4673346" y="2098547"/>
                  </a:moveTo>
                  <a:lnTo>
                    <a:pt x="4673346" y="1210055"/>
                  </a:lnTo>
                  <a:lnTo>
                    <a:pt x="22860" y="1210056"/>
                  </a:lnTo>
                  <a:lnTo>
                    <a:pt x="22860" y="2098548"/>
                  </a:lnTo>
                  <a:lnTo>
                    <a:pt x="4673346" y="2098547"/>
                  </a:lnTo>
                  <a:close/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582162" y="2927603"/>
              <a:ext cx="1798320" cy="161925"/>
            </a:xfrm>
            <a:custGeom>
              <a:avLst/>
              <a:gdLst/>
              <a:ahLst/>
              <a:cxnLst/>
              <a:rect l="l" t="t" r="r" b="b"/>
              <a:pathLst>
                <a:path w="1798320" h="161925">
                  <a:moveTo>
                    <a:pt x="1798319" y="161544"/>
                  </a:moveTo>
                  <a:lnTo>
                    <a:pt x="1798319" y="0"/>
                  </a:lnTo>
                  <a:lnTo>
                    <a:pt x="0" y="0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3481578" y="2876550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69">
                  <a:moveTo>
                    <a:pt x="102870" y="102870"/>
                  </a:moveTo>
                  <a:lnTo>
                    <a:pt x="102870" y="0"/>
                  </a:lnTo>
                  <a:lnTo>
                    <a:pt x="0" y="51816"/>
                  </a:lnTo>
                  <a:lnTo>
                    <a:pt x="102870" y="1028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3582162" y="4181855"/>
              <a:ext cx="1798320" cy="120014"/>
            </a:xfrm>
            <a:custGeom>
              <a:avLst/>
              <a:gdLst/>
              <a:ahLst/>
              <a:cxnLst/>
              <a:rect l="l" t="t" r="r" b="b"/>
              <a:pathLst>
                <a:path w="1798320" h="120014">
                  <a:moveTo>
                    <a:pt x="1798319" y="119634"/>
                  </a:moveTo>
                  <a:lnTo>
                    <a:pt x="1798319" y="0"/>
                  </a:lnTo>
                  <a:lnTo>
                    <a:pt x="0" y="0"/>
                  </a:lnTo>
                </a:path>
              </a:pathLst>
            </a:custGeom>
            <a:ln w="3124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3481578" y="4130802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70">
                  <a:moveTo>
                    <a:pt x="102870" y="102870"/>
                  </a:moveTo>
                  <a:lnTo>
                    <a:pt x="102870" y="0"/>
                  </a:lnTo>
                  <a:lnTo>
                    <a:pt x="0" y="51816"/>
                  </a:lnTo>
                  <a:lnTo>
                    <a:pt x="102870" y="1028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992392" y="4860438"/>
            <a:ext cx="2986368" cy="468406"/>
            <a:chOff x="972311" y="5508497"/>
            <a:chExt cx="3384550" cy="53086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27" y="5522213"/>
              <a:ext cx="3356609" cy="50291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79169" y="5515355"/>
              <a:ext cx="3370579" cy="516890"/>
            </a:xfrm>
            <a:custGeom>
              <a:avLst/>
              <a:gdLst/>
              <a:ahLst/>
              <a:cxnLst/>
              <a:rect l="l" t="t" r="r" b="b"/>
              <a:pathLst>
                <a:path w="3370579" h="516889">
                  <a:moveTo>
                    <a:pt x="3370326" y="516636"/>
                  </a:moveTo>
                  <a:lnTo>
                    <a:pt x="3370326" y="0"/>
                  </a:lnTo>
                  <a:lnTo>
                    <a:pt x="0" y="0"/>
                  </a:lnTo>
                  <a:lnTo>
                    <a:pt x="0" y="516636"/>
                  </a:lnTo>
                  <a:lnTo>
                    <a:pt x="3370326" y="51663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904" y="1895474"/>
            <a:ext cx="7101168" cy="1478056"/>
            <a:chOff x="936625" y="2148204"/>
            <a:chExt cx="8047990" cy="1675130"/>
          </a:xfrm>
        </p:grpSpPr>
        <p:sp>
          <p:nvSpPr>
            <p:cNvPr id="3" name="object 3"/>
            <p:cNvSpPr/>
            <p:nvPr/>
          </p:nvSpPr>
          <p:spPr>
            <a:xfrm>
              <a:off x="952500" y="2164079"/>
              <a:ext cx="8016240" cy="1643380"/>
            </a:xfrm>
            <a:custGeom>
              <a:avLst/>
              <a:gdLst/>
              <a:ahLst/>
              <a:cxnLst/>
              <a:rect l="l" t="t" r="r" b="b"/>
              <a:pathLst>
                <a:path w="8016240" h="1643379">
                  <a:moveTo>
                    <a:pt x="8016240" y="1642872"/>
                  </a:moveTo>
                  <a:lnTo>
                    <a:pt x="8016240" y="0"/>
                  </a:lnTo>
                  <a:lnTo>
                    <a:pt x="0" y="0"/>
                  </a:lnTo>
                  <a:lnTo>
                    <a:pt x="0" y="1642872"/>
                  </a:lnTo>
                  <a:lnTo>
                    <a:pt x="8016240" y="164287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952500" y="2164079"/>
              <a:ext cx="8016240" cy="1643380"/>
            </a:xfrm>
            <a:custGeom>
              <a:avLst/>
              <a:gdLst/>
              <a:ahLst/>
              <a:cxnLst/>
              <a:rect l="l" t="t" r="r" b="b"/>
              <a:pathLst>
                <a:path w="8016240" h="1643379">
                  <a:moveTo>
                    <a:pt x="8016240" y="1642872"/>
                  </a:moveTo>
                  <a:lnTo>
                    <a:pt x="8016240" y="0"/>
                  </a:lnTo>
                  <a:lnTo>
                    <a:pt x="0" y="0"/>
                  </a:lnTo>
                  <a:lnTo>
                    <a:pt x="0" y="1642872"/>
                  </a:lnTo>
                  <a:lnTo>
                    <a:pt x="8016240" y="164287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67247" y="1930549"/>
            <a:ext cx="4261597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SELECT last_name,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job_id,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salary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7248" y="2197467"/>
            <a:ext cx="2142004" cy="54564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1499"/>
              </a:lnSpc>
              <a:spcBef>
                <a:spcPts val="84"/>
              </a:spcBef>
              <a:tabLst>
                <a:tab pos="937982" algn="l"/>
              </a:tabLst>
            </a:pPr>
            <a:r>
              <a:rPr sz="1721" b="1" spc="4" dirty="0">
                <a:latin typeface="Courier New"/>
                <a:cs typeface="Courier New"/>
              </a:rPr>
              <a:t>FRO</a:t>
            </a:r>
            <a:r>
              <a:rPr sz="1721" b="1" spc="13" dirty="0">
                <a:latin typeface="Courier New"/>
                <a:cs typeface="Courier New"/>
              </a:rPr>
              <a:t>M</a:t>
            </a:r>
            <a:r>
              <a:rPr sz="1721" b="1" dirty="0">
                <a:latin typeface="Courier New"/>
                <a:cs typeface="Courier New"/>
              </a:rPr>
              <a:t>	</a:t>
            </a:r>
            <a:r>
              <a:rPr sz="1721" b="1" spc="4" dirty="0">
                <a:latin typeface="Courier New"/>
                <a:cs typeface="Courier New"/>
              </a:rPr>
              <a:t>employees  WHERE	salary</a:t>
            </a:r>
            <a:r>
              <a:rPr sz="1721" b="1" spc="-26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=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4348" y="2732442"/>
            <a:ext cx="2594722" cy="543376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8404" rIns="0" bIns="0" rtlCol="0">
            <a:spAutoFit/>
          </a:bodyPr>
          <a:lstStyle/>
          <a:p>
            <a:pPr marL="135598" marR="67239" indent="-132797">
              <a:lnSpc>
                <a:spcPct val="101499"/>
              </a:lnSpc>
              <a:spcBef>
                <a:spcPts val="66"/>
              </a:spcBef>
              <a:tabLst>
                <a:tab pos="1062935" algn="l"/>
              </a:tabLst>
            </a:pPr>
            <a:r>
              <a:rPr sz="1721" b="1" spc="4" dirty="0">
                <a:latin typeface="Courier New"/>
                <a:cs typeface="Courier New"/>
              </a:rPr>
              <a:t>(SELECT MIN(salary)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FRO</a:t>
            </a:r>
            <a:r>
              <a:rPr sz="1721" b="1" spc="13" dirty="0">
                <a:latin typeface="Courier New"/>
                <a:cs typeface="Courier New"/>
              </a:rPr>
              <a:t>M</a:t>
            </a:r>
            <a:r>
              <a:rPr sz="1721" b="1" dirty="0">
                <a:latin typeface="Courier New"/>
                <a:cs typeface="Courier New"/>
              </a:rPr>
              <a:t>	</a:t>
            </a:r>
            <a:r>
              <a:rPr sz="1721" b="1" spc="4" dirty="0">
                <a:latin typeface="Courier New"/>
                <a:cs typeface="Courier New"/>
              </a:rPr>
              <a:t>employees);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1520" y="177354"/>
            <a:ext cx="8640960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Using</a:t>
            </a:r>
            <a:r>
              <a:rPr spc="-4" dirty="0"/>
              <a:t> </a:t>
            </a:r>
            <a:r>
              <a:rPr spc="4" dirty="0"/>
              <a:t>Group</a:t>
            </a:r>
            <a:r>
              <a:rPr spc="-4" dirty="0"/>
              <a:t> </a:t>
            </a:r>
            <a:r>
              <a:rPr spc="4" dirty="0"/>
              <a:t>Functions</a:t>
            </a:r>
            <a:r>
              <a:rPr spc="-4" dirty="0"/>
              <a:t> </a:t>
            </a:r>
            <a:r>
              <a:rPr spc="4" dirty="0"/>
              <a:t>in</a:t>
            </a:r>
            <a:r>
              <a:rPr spc="-4" dirty="0"/>
              <a:t> </a:t>
            </a:r>
            <a:r>
              <a:rPr spc="4" dirty="0"/>
              <a:t>a</a:t>
            </a:r>
            <a:r>
              <a:rPr spc="-4" dirty="0"/>
              <a:t> </a:t>
            </a:r>
            <a:r>
              <a:rPr dirty="0"/>
              <a:t>Subquery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51743" y="2426746"/>
            <a:ext cx="461122" cy="24951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544" b="1" dirty="0">
                <a:solidFill>
                  <a:srgbClr val="FF5050"/>
                </a:solidFill>
                <a:latin typeface="Arial"/>
                <a:cs typeface="Arial"/>
              </a:rPr>
              <a:t>2500</a:t>
            </a:r>
            <a:endParaRPr sz="1544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58403" y="2530736"/>
            <a:ext cx="1224243" cy="189379"/>
            <a:chOff x="3653790" y="2868167"/>
            <a:chExt cx="1387475" cy="214629"/>
          </a:xfrm>
        </p:grpSpPr>
        <p:sp>
          <p:nvSpPr>
            <p:cNvPr id="11" name="object 11"/>
            <p:cNvSpPr/>
            <p:nvPr/>
          </p:nvSpPr>
          <p:spPr>
            <a:xfrm>
              <a:off x="3754374" y="2919221"/>
              <a:ext cx="1271270" cy="147955"/>
            </a:xfrm>
            <a:custGeom>
              <a:avLst/>
              <a:gdLst/>
              <a:ahLst/>
              <a:cxnLst/>
              <a:rect l="l" t="t" r="r" b="b"/>
              <a:pathLst>
                <a:path w="1271270" h="147955">
                  <a:moveTo>
                    <a:pt x="1271015" y="147827"/>
                  </a:moveTo>
                  <a:lnTo>
                    <a:pt x="1271015" y="0"/>
                  </a:lnTo>
                  <a:lnTo>
                    <a:pt x="0" y="0"/>
                  </a:lnTo>
                </a:path>
              </a:pathLst>
            </a:custGeom>
            <a:ln w="3124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3653790" y="2868167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69">
                  <a:moveTo>
                    <a:pt x="102870" y="102870"/>
                  </a:moveTo>
                  <a:lnTo>
                    <a:pt x="102870" y="0"/>
                  </a:lnTo>
                  <a:lnTo>
                    <a:pt x="0" y="51054"/>
                  </a:lnTo>
                  <a:lnTo>
                    <a:pt x="102870" y="1028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001806" y="3624654"/>
            <a:ext cx="2986368" cy="468406"/>
            <a:chOff x="982980" y="4107941"/>
            <a:chExt cx="3384550" cy="53086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696" y="4121657"/>
              <a:ext cx="3356609" cy="50291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89838" y="4114799"/>
              <a:ext cx="3370579" cy="516890"/>
            </a:xfrm>
            <a:custGeom>
              <a:avLst/>
              <a:gdLst/>
              <a:ahLst/>
              <a:cxnLst/>
              <a:rect l="l" t="t" r="r" b="b"/>
              <a:pathLst>
                <a:path w="3370579" h="516889">
                  <a:moveTo>
                    <a:pt x="3370326" y="516636"/>
                  </a:moveTo>
                  <a:lnTo>
                    <a:pt x="3370326" y="0"/>
                  </a:lnTo>
                  <a:lnTo>
                    <a:pt x="0" y="0"/>
                  </a:lnTo>
                  <a:lnTo>
                    <a:pt x="0" y="516636"/>
                  </a:lnTo>
                  <a:lnTo>
                    <a:pt x="3370326" y="51663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904" y="2650526"/>
            <a:ext cx="7101168" cy="2020421"/>
            <a:chOff x="936625" y="3003930"/>
            <a:chExt cx="8047990" cy="2289810"/>
          </a:xfrm>
        </p:grpSpPr>
        <p:sp>
          <p:nvSpPr>
            <p:cNvPr id="3" name="object 3"/>
            <p:cNvSpPr/>
            <p:nvPr/>
          </p:nvSpPr>
          <p:spPr>
            <a:xfrm>
              <a:off x="952500" y="3019805"/>
              <a:ext cx="8016240" cy="2258060"/>
            </a:xfrm>
            <a:custGeom>
              <a:avLst/>
              <a:gdLst/>
              <a:ahLst/>
              <a:cxnLst/>
              <a:rect l="l" t="t" r="r" b="b"/>
              <a:pathLst>
                <a:path w="8016240" h="2258060">
                  <a:moveTo>
                    <a:pt x="8016240" y="2257805"/>
                  </a:moveTo>
                  <a:lnTo>
                    <a:pt x="8016240" y="0"/>
                  </a:lnTo>
                  <a:lnTo>
                    <a:pt x="0" y="0"/>
                  </a:lnTo>
                  <a:lnTo>
                    <a:pt x="0" y="2257806"/>
                  </a:lnTo>
                  <a:lnTo>
                    <a:pt x="8016240" y="225780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952500" y="3019805"/>
              <a:ext cx="8016240" cy="2258060"/>
            </a:xfrm>
            <a:custGeom>
              <a:avLst/>
              <a:gdLst/>
              <a:ahLst/>
              <a:cxnLst/>
              <a:rect l="l" t="t" r="r" b="b"/>
              <a:pathLst>
                <a:path w="8016240" h="2258060">
                  <a:moveTo>
                    <a:pt x="8016240" y="2257805"/>
                  </a:moveTo>
                  <a:lnTo>
                    <a:pt x="8016240" y="0"/>
                  </a:lnTo>
                  <a:lnTo>
                    <a:pt x="0" y="0"/>
                  </a:lnTo>
                  <a:lnTo>
                    <a:pt x="0" y="2257806"/>
                  </a:lnTo>
                  <a:lnTo>
                    <a:pt x="8016240" y="2257805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78454" y="2690309"/>
            <a:ext cx="806263" cy="5498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4483">
              <a:lnSpc>
                <a:spcPct val="101800"/>
              </a:lnSpc>
              <a:spcBef>
                <a:spcPts val="75"/>
              </a:spcBef>
            </a:pPr>
            <a:r>
              <a:rPr sz="1721" b="1" spc="4" dirty="0">
                <a:latin typeface="Courier New"/>
                <a:cs typeface="Courier New"/>
              </a:rPr>
              <a:t>SELECT  FROM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0596" y="2690309"/>
            <a:ext cx="3455334" cy="5498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4483">
              <a:lnSpc>
                <a:spcPct val="101800"/>
              </a:lnSpc>
              <a:spcBef>
                <a:spcPts val="75"/>
              </a:spcBef>
            </a:pPr>
            <a:r>
              <a:rPr sz="1721" b="1" spc="4" dirty="0">
                <a:latin typeface="Courier New"/>
                <a:cs typeface="Courier New"/>
              </a:rPr>
              <a:t>department_id, MIN(salary)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8453" y="3223477"/>
            <a:ext cx="2925856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GROUP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BY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department_id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8453" y="3490395"/>
            <a:ext cx="2926415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  <a:tabLst>
                <a:tab pos="1191809" algn="l"/>
              </a:tabLst>
            </a:pPr>
            <a:r>
              <a:rPr sz="1721" b="1" spc="4" dirty="0">
                <a:latin typeface="Courier New"/>
                <a:cs typeface="Courier New"/>
              </a:rPr>
              <a:t>HAVING	MIN(salary)</a:t>
            </a:r>
            <a:r>
              <a:rPr sz="1721" b="1" spc="-40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&gt;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7344" y="4023564"/>
            <a:ext cx="3588124" cy="544342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  <a:tabLst>
                <a:tab pos="926776" algn="l"/>
              </a:tabLst>
            </a:pP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  <a:p>
            <a:pPr>
              <a:spcBef>
                <a:spcPts val="31"/>
              </a:spcBef>
              <a:tabLst>
                <a:tab pos="926776" algn="l"/>
              </a:tabLst>
            </a:pPr>
            <a:r>
              <a:rPr sz="1721" b="1" spc="4" dirty="0">
                <a:latin typeface="Courier New"/>
                <a:cs typeface="Courier New"/>
              </a:rPr>
              <a:t>WHERE	department_id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=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50);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1520" y="188640"/>
            <a:ext cx="7992887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>
                <a:latin typeface="Courier New"/>
                <a:cs typeface="Courier New"/>
              </a:rPr>
              <a:t>HAVIN</a:t>
            </a:r>
            <a:r>
              <a:rPr spc="4" dirty="0">
                <a:latin typeface="Courier New"/>
                <a:cs typeface="Courier New"/>
              </a:rPr>
              <a:t>G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spc="4" dirty="0"/>
              <a:t>Clause with</a:t>
            </a:r>
            <a:r>
              <a:rPr spc="9" dirty="0"/>
              <a:t> </a:t>
            </a:r>
            <a:r>
              <a:rPr spc="4" dirty="0"/>
              <a:t>Subqueries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37304" y="1453595"/>
            <a:ext cx="7321363" cy="1082582"/>
          </a:xfrm>
          <a:prstGeom prst="rect">
            <a:avLst/>
          </a:prstGeom>
        </p:spPr>
        <p:txBody>
          <a:bodyPr vert="horz" wrap="square" lIns="0" tIns="58271" rIns="0" bIns="0" rtlCol="0">
            <a:spAutoFit/>
          </a:bodyPr>
          <a:lstStyle/>
          <a:p>
            <a:pPr marL="457785" indent="-447139">
              <a:spcBef>
                <a:spcPts val="459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The</a:t>
            </a:r>
            <a:r>
              <a:rPr sz="2118" spc="4" dirty="0">
                <a:latin typeface="Arial MT"/>
                <a:cs typeface="Arial MT"/>
              </a:rPr>
              <a:t> Oracle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server executes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subqueries first.</a:t>
            </a:r>
            <a:endParaRPr sz="2118">
              <a:latin typeface="Arial MT"/>
              <a:cs typeface="Arial MT"/>
            </a:endParaRPr>
          </a:p>
          <a:p>
            <a:pPr marL="458345" marR="4483" indent="-447699">
              <a:lnSpc>
                <a:spcPct val="106900"/>
              </a:lnSpc>
              <a:spcBef>
                <a:spcPts val="202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Oracle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server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returns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results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26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HAVING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main query.</a:t>
            </a:r>
            <a:endParaRPr sz="2118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34078" y="3524473"/>
            <a:ext cx="6652372" cy="1069041"/>
          </a:xfrm>
          <a:custGeom>
            <a:avLst/>
            <a:gdLst/>
            <a:ahLst/>
            <a:cxnLst/>
            <a:rect l="l" t="t" r="r" b="b"/>
            <a:pathLst>
              <a:path w="7539355" h="1211579">
                <a:moveTo>
                  <a:pt x="7539228" y="1211579"/>
                </a:moveTo>
                <a:lnTo>
                  <a:pt x="7539228" y="305562"/>
                </a:lnTo>
                <a:lnTo>
                  <a:pt x="3485388" y="305562"/>
                </a:lnTo>
                <a:lnTo>
                  <a:pt x="3485388" y="1211580"/>
                </a:lnTo>
                <a:lnTo>
                  <a:pt x="7539228" y="1211579"/>
                </a:lnTo>
                <a:close/>
              </a:path>
              <a:path w="7539355" h="1211579">
                <a:moveTo>
                  <a:pt x="3033522" y="293370"/>
                </a:moveTo>
                <a:lnTo>
                  <a:pt x="3033522" y="0"/>
                </a:lnTo>
                <a:lnTo>
                  <a:pt x="0" y="0"/>
                </a:lnTo>
                <a:lnTo>
                  <a:pt x="0" y="293370"/>
                </a:lnTo>
                <a:lnTo>
                  <a:pt x="3033522" y="293370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4124884" y="3345180"/>
            <a:ext cx="2528047" cy="693862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436110">
              <a:spcBef>
                <a:spcPts val="93"/>
              </a:spcBef>
            </a:pPr>
            <a:r>
              <a:rPr sz="1544" b="1" dirty="0">
                <a:solidFill>
                  <a:srgbClr val="FF5050"/>
                </a:solidFill>
                <a:latin typeface="Arial"/>
                <a:cs typeface="Arial"/>
              </a:rPr>
              <a:t>2500</a:t>
            </a:r>
            <a:endParaRPr sz="1544">
              <a:latin typeface="Arial"/>
              <a:cs typeface="Arial"/>
            </a:endParaRPr>
          </a:p>
          <a:p>
            <a:pPr>
              <a:spcBef>
                <a:spcPts val="1407"/>
              </a:spcBef>
            </a:pPr>
            <a:r>
              <a:rPr sz="1721" b="1" spc="4" dirty="0">
                <a:latin typeface="Courier New"/>
                <a:cs typeface="Courier New"/>
              </a:rPr>
              <a:t>(SELECT</a:t>
            </a:r>
            <a:r>
              <a:rPr sz="1721" b="1" spc="-26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MIN(salary)</a:t>
            </a:r>
            <a:endParaRPr sz="1721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194809" y="3613898"/>
            <a:ext cx="2856940" cy="174251"/>
            <a:chOff x="4601717" y="4095750"/>
            <a:chExt cx="3237865" cy="197485"/>
          </a:xfrm>
        </p:grpSpPr>
        <p:sp>
          <p:nvSpPr>
            <p:cNvPr id="15" name="object 15"/>
            <p:cNvSpPr/>
            <p:nvPr/>
          </p:nvSpPr>
          <p:spPr>
            <a:xfrm>
              <a:off x="4703063" y="4146803"/>
              <a:ext cx="3120390" cy="130810"/>
            </a:xfrm>
            <a:custGeom>
              <a:avLst/>
              <a:gdLst/>
              <a:ahLst/>
              <a:cxnLst/>
              <a:rect l="l" t="t" r="r" b="b"/>
              <a:pathLst>
                <a:path w="3120390" h="130810">
                  <a:moveTo>
                    <a:pt x="3120390" y="130301"/>
                  </a:moveTo>
                  <a:lnTo>
                    <a:pt x="3120390" y="0"/>
                  </a:lnTo>
                  <a:lnTo>
                    <a:pt x="0" y="0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4601717" y="4095750"/>
              <a:ext cx="104139" cy="102870"/>
            </a:xfrm>
            <a:custGeom>
              <a:avLst/>
              <a:gdLst/>
              <a:ahLst/>
              <a:cxnLst/>
              <a:rect l="l" t="t" r="r" b="b"/>
              <a:pathLst>
                <a:path w="104139" h="102870">
                  <a:moveTo>
                    <a:pt x="103632" y="102870"/>
                  </a:moveTo>
                  <a:lnTo>
                    <a:pt x="103632" y="0"/>
                  </a:lnTo>
                  <a:lnTo>
                    <a:pt x="0" y="51816"/>
                  </a:lnTo>
                  <a:lnTo>
                    <a:pt x="103632" y="1028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969533" y="4726640"/>
            <a:ext cx="2455769" cy="1512794"/>
            <a:chOff x="946403" y="5356859"/>
            <a:chExt cx="2783205" cy="171450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9" y="5370575"/>
              <a:ext cx="2755392" cy="168706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53261" y="5363717"/>
              <a:ext cx="2769235" cy="1701164"/>
            </a:xfrm>
            <a:custGeom>
              <a:avLst/>
              <a:gdLst/>
              <a:ahLst/>
              <a:cxnLst/>
              <a:rect l="l" t="t" r="r" b="b"/>
              <a:pathLst>
                <a:path w="2769235" h="1701165">
                  <a:moveTo>
                    <a:pt x="2769108" y="1700783"/>
                  </a:moveTo>
                  <a:lnTo>
                    <a:pt x="2769107" y="0"/>
                  </a:lnTo>
                  <a:lnTo>
                    <a:pt x="0" y="0"/>
                  </a:lnTo>
                  <a:lnTo>
                    <a:pt x="0" y="1700783"/>
                  </a:lnTo>
                  <a:lnTo>
                    <a:pt x="2769108" y="1700783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4912" y="1833506"/>
            <a:ext cx="7073153" cy="1809750"/>
          </a:xfrm>
          <a:custGeom>
            <a:avLst/>
            <a:gdLst/>
            <a:ahLst/>
            <a:cxnLst/>
            <a:rect l="l" t="t" r="r" b="b"/>
            <a:pathLst>
              <a:path w="8016240" h="2051050">
                <a:moveTo>
                  <a:pt x="8016240" y="2050542"/>
                </a:moveTo>
                <a:lnTo>
                  <a:pt x="8016240" y="0"/>
                </a:lnTo>
                <a:lnTo>
                  <a:pt x="0" y="0"/>
                </a:lnTo>
                <a:lnTo>
                  <a:pt x="0" y="2050542"/>
                </a:lnTo>
                <a:lnTo>
                  <a:pt x="8016240" y="205054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1919567" y="2477620"/>
            <a:ext cx="959224" cy="239296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30">
              <a:lnSpc>
                <a:spcPts val="1844"/>
              </a:lnSpc>
            </a:pPr>
            <a:r>
              <a:rPr sz="1721" b="1" spc="4" dirty="0">
                <a:latin typeface="Courier New"/>
                <a:cs typeface="Courier New"/>
              </a:rPr>
              <a:t>salary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4912" y="1833506"/>
            <a:ext cx="7073153" cy="878913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78441" rIns="0" bIns="0" rtlCol="0">
            <a:spAutoFit/>
          </a:bodyPr>
          <a:lstStyle/>
          <a:p>
            <a:pPr marL="103099" marR="3121565">
              <a:lnSpc>
                <a:spcPct val="101499"/>
              </a:lnSpc>
              <a:spcBef>
                <a:spcPts val="618"/>
              </a:spcBef>
              <a:tabLst>
                <a:tab pos="1030436" algn="l"/>
              </a:tabLst>
            </a:pPr>
            <a:r>
              <a:rPr sz="1721" b="1" spc="4" dirty="0">
                <a:latin typeface="Courier New"/>
                <a:cs typeface="Courier New"/>
              </a:rPr>
              <a:t>SELECT employee_id, last_name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  <a:p>
            <a:pPr marL="103099">
              <a:spcBef>
                <a:spcPts val="40"/>
              </a:spcBef>
              <a:tabLst>
                <a:tab pos="1957772" algn="l"/>
              </a:tabLst>
            </a:pPr>
            <a:r>
              <a:rPr sz="1721" b="1" spc="4" dirty="0">
                <a:latin typeface="Courier New"/>
                <a:cs typeface="Courier New"/>
              </a:rPr>
              <a:t>WHERE	</a:t>
            </a:r>
            <a:r>
              <a:rPr sz="1721" b="1" spc="13" dirty="0">
                <a:latin typeface="Courier New"/>
                <a:cs typeface="Courier New"/>
              </a:rPr>
              <a:t>=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7707" y="2701059"/>
            <a:ext cx="938493" cy="5498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2236" marR="4483" indent="-132797">
              <a:lnSpc>
                <a:spcPct val="101800"/>
              </a:lnSpc>
              <a:spcBef>
                <a:spcPts val="75"/>
              </a:spcBef>
            </a:pPr>
            <a:r>
              <a:rPr sz="1721" b="1" spc="4" dirty="0">
                <a:latin typeface="Courier New"/>
                <a:cs typeface="Courier New"/>
              </a:rPr>
              <a:t>(SELECT  FROM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2310" y="2701059"/>
            <a:ext cx="1468531" cy="5498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4483">
              <a:lnSpc>
                <a:spcPct val="101800"/>
              </a:lnSpc>
              <a:spcBef>
                <a:spcPts val="75"/>
              </a:spcBef>
            </a:pPr>
            <a:r>
              <a:rPr sz="1721" b="1" spc="4" dirty="0">
                <a:latin typeface="Courier New"/>
                <a:cs typeface="Courier New"/>
              </a:rPr>
              <a:t>MIN(salary)  employees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0167" y="3234228"/>
            <a:ext cx="3190315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GROUP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BY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department_id);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7544" y="116632"/>
            <a:ext cx="8064896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What</a:t>
            </a:r>
            <a:r>
              <a:rPr spc="-4" dirty="0"/>
              <a:t> </a:t>
            </a:r>
            <a:r>
              <a:rPr dirty="0"/>
              <a:t>Is</a:t>
            </a:r>
            <a:r>
              <a:rPr spc="-4" dirty="0"/>
              <a:t> </a:t>
            </a:r>
            <a:r>
              <a:rPr spc="4" dirty="0"/>
              <a:t>Wrong</a:t>
            </a:r>
            <a:r>
              <a:rPr spc="-4" dirty="0"/>
              <a:t> </a:t>
            </a:r>
            <a:r>
              <a:rPr spc="4" dirty="0"/>
              <a:t>with</a:t>
            </a:r>
            <a:r>
              <a:rPr spc="-4" dirty="0"/>
              <a:t> </a:t>
            </a:r>
            <a:r>
              <a:rPr spc="4" dirty="0"/>
              <a:t>This</a:t>
            </a:r>
            <a:r>
              <a:rPr spc="-4" dirty="0"/>
              <a:t> </a:t>
            </a:r>
            <a:r>
              <a:rPr dirty="0"/>
              <a:t>Statement?</a:t>
            </a:r>
          </a:p>
        </p:txBody>
      </p:sp>
      <p:sp>
        <p:nvSpPr>
          <p:cNvPr id="9" name="object 9"/>
          <p:cNvSpPr/>
          <p:nvPr/>
        </p:nvSpPr>
        <p:spPr>
          <a:xfrm>
            <a:off x="3174179" y="2738494"/>
            <a:ext cx="3356722" cy="858370"/>
          </a:xfrm>
          <a:custGeom>
            <a:avLst/>
            <a:gdLst/>
            <a:ahLst/>
            <a:cxnLst/>
            <a:rect l="l" t="t" r="r" b="b"/>
            <a:pathLst>
              <a:path w="3804284" h="972820">
                <a:moveTo>
                  <a:pt x="3803904" y="972311"/>
                </a:moveTo>
                <a:lnTo>
                  <a:pt x="3803904" y="0"/>
                </a:lnTo>
                <a:lnTo>
                  <a:pt x="0" y="0"/>
                </a:lnTo>
                <a:lnTo>
                  <a:pt x="0" y="972312"/>
                </a:lnTo>
                <a:lnTo>
                  <a:pt x="3803904" y="972311"/>
                </a:lnTo>
                <a:close/>
              </a:path>
              <a:path w="3804284" h="972820">
                <a:moveTo>
                  <a:pt x="3580638" y="916685"/>
                </a:moveTo>
                <a:lnTo>
                  <a:pt x="3580638" y="623315"/>
                </a:lnTo>
                <a:lnTo>
                  <a:pt x="141732" y="623315"/>
                </a:lnTo>
                <a:lnTo>
                  <a:pt x="141732" y="916686"/>
                </a:lnTo>
                <a:lnTo>
                  <a:pt x="3580638" y="916685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5399219" y="3899871"/>
            <a:ext cx="2118472" cy="80328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0646" marR="4483" algn="ctr">
              <a:lnSpc>
                <a:spcPct val="101699"/>
              </a:lnSpc>
              <a:spcBef>
                <a:spcPts val="79"/>
              </a:spcBef>
            </a:pPr>
            <a:r>
              <a:rPr sz="1721" b="1" spc="9" dirty="0">
                <a:solidFill>
                  <a:srgbClr val="FF3300"/>
                </a:solidFill>
                <a:latin typeface="Arial"/>
                <a:cs typeface="Arial"/>
              </a:rPr>
              <a:t>Single-row</a:t>
            </a:r>
            <a:r>
              <a:rPr sz="1721" b="1" spc="-66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721" b="1" spc="13" dirty="0">
                <a:solidFill>
                  <a:srgbClr val="FF3300"/>
                </a:solidFill>
                <a:latin typeface="Arial"/>
                <a:cs typeface="Arial"/>
              </a:rPr>
              <a:t>operator </a:t>
            </a:r>
            <a:r>
              <a:rPr sz="1721" b="1" spc="-463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721" b="1" spc="13" dirty="0">
                <a:solidFill>
                  <a:srgbClr val="FF3300"/>
                </a:solidFill>
                <a:latin typeface="Arial"/>
                <a:cs typeface="Arial"/>
              </a:rPr>
              <a:t>with </a:t>
            </a:r>
            <a:r>
              <a:rPr sz="1721" b="1" spc="9" dirty="0">
                <a:solidFill>
                  <a:srgbClr val="FF3300"/>
                </a:solidFill>
                <a:latin typeface="Arial"/>
                <a:cs typeface="Arial"/>
              </a:rPr>
              <a:t>multiple-row </a:t>
            </a:r>
            <a:r>
              <a:rPr sz="1721" b="1" spc="13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721" b="1" spc="9" dirty="0">
                <a:solidFill>
                  <a:srgbClr val="FF3300"/>
                </a:solidFill>
                <a:latin typeface="Arial"/>
                <a:cs typeface="Arial"/>
              </a:rPr>
              <a:t>subquery</a:t>
            </a:r>
            <a:endParaRPr sz="1721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04495" y="3847876"/>
            <a:ext cx="4026834" cy="2314575"/>
            <a:chOff x="986027" y="4360926"/>
            <a:chExt cx="4563745" cy="262318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9743" y="4374642"/>
              <a:ext cx="4536185" cy="259537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92885" y="4367784"/>
              <a:ext cx="4550410" cy="2609215"/>
            </a:xfrm>
            <a:custGeom>
              <a:avLst/>
              <a:gdLst/>
              <a:ahLst/>
              <a:cxnLst/>
              <a:rect l="l" t="t" r="r" b="b"/>
              <a:pathLst>
                <a:path w="4550410" h="2609215">
                  <a:moveTo>
                    <a:pt x="4549902" y="2609088"/>
                  </a:moveTo>
                  <a:lnTo>
                    <a:pt x="4549902" y="0"/>
                  </a:lnTo>
                  <a:lnTo>
                    <a:pt x="0" y="0"/>
                  </a:lnTo>
                  <a:lnTo>
                    <a:pt x="0" y="2609088"/>
                  </a:lnTo>
                  <a:lnTo>
                    <a:pt x="4549902" y="2609088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905" y="1843031"/>
            <a:ext cx="7092763" cy="2117912"/>
            <a:chOff x="936625" y="2088769"/>
            <a:chExt cx="8038465" cy="2400300"/>
          </a:xfrm>
        </p:grpSpPr>
        <p:sp>
          <p:nvSpPr>
            <p:cNvPr id="3" name="object 3"/>
            <p:cNvSpPr/>
            <p:nvPr/>
          </p:nvSpPr>
          <p:spPr>
            <a:xfrm>
              <a:off x="952500" y="2104644"/>
              <a:ext cx="8006715" cy="2368550"/>
            </a:xfrm>
            <a:custGeom>
              <a:avLst/>
              <a:gdLst/>
              <a:ahLst/>
              <a:cxnLst/>
              <a:rect l="l" t="t" r="r" b="b"/>
              <a:pathLst>
                <a:path w="8006715" h="2368550">
                  <a:moveTo>
                    <a:pt x="8006333" y="2368296"/>
                  </a:moveTo>
                  <a:lnTo>
                    <a:pt x="8006333" y="0"/>
                  </a:lnTo>
                  <a:lnTo>
                    <a:pt x="0" y="0"/>
                  </a:lnTo>
                  <a:lnTo>
                    <a:pt x="0" y="2368296"/>
                  </a:lnTo>
                  <a:lnTo>
                    <a:pt x="8006333" y="2368296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952500" y="2104644"/>
              <a:ext cx="8006715" cy="2368550"/>
            </a:xfrm>
            <a:custGeom>
              <a:avLst/>
              <a:gdLst/>
              <a:ahLst/>
              <a:cxnLst/>
              <a:rect l="l" t="t" r="r" b="b"/>
              <a:pathLst>
                <a:path w="8006715" h="2368550">
                  <a:moveTo>
                    <a:pt x="8006333" y="2368296"/>
                  </a:moveTo>
                  <a:lnTo>
                    <a:pt x="8006333" y="0"/>
                  </a:lnTo>
                  <a:lnTo>
                    <a:pt x="0" y="0"/>
                  </a:lnTo>
                  <a:lnTo>
                    <a:pt x="0" y="2368296"/>
                  </a:lnTo>
                  <a:lnTo>
                    <a:pt x="8006333" y="2368296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78454" y="2065019"/>
            <a:ext cx="3985372" cy="107527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R="799022">
              <a:lnSpc>
                <a:spcPct val="101499"/>
              </a:lnSpc>
              <a:spcBef>
                <a:spcPts val="84"/>
              </a:spcBef>
              <a:tabLst>
                <a:tab pos="926776" algn="l"/>
              </a:tabLst>
            </a:pPr>
            <a:r>
              <a:rPr sz="1721" b="1" spc="4" dirty="0">
                <a:latin typeface="Courier New"/>
                <a:cs typeface="Courier New"/>
              </a:rPr>
              <a:t>SELECT last_name, job_id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  <a:p>
            <a:pPr>
              <a:spcBef>
                <a:spcPts val="35"/>
              </a:spcBef>
              <a:tabLst>
                <a:tab pos="926776" algn="l"/>
              </a:tabLst>
            </a:pPr>
            <a:r>
              <a:rPr sz="1721" b="1" spc="4" dirty="0">
                <a:latin typeface="Courier New"/>
                <a:cs typeface="Courier New"/>
              </a:rPr>
              <a:t>WHERE	job_id</a:t>
            </a:r>
            <a:r>
              <a:rPr sz="1721" b="1" spc="-40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=</a:t>
            </a:r>
            <a:endParaRPr sz="1721">
              <a:latin typeface="Courier New"/>
              <a:cs typeface="Courier New"/>
            </a:endParaRPr>
          </a:p>
          <a:p>
            <a:pPr marL="2119145">
              <a:spcBef>
                <a:spcPts val="31"/>
              </a:spcBef>
            </a:pPr>
            <a:r>
              <a:rPr sz="1721" b="1" spc="4" dirty="0">
                <a:latin typeface="Courier New"/>
                <a:cs typeface="Courier New"/>
              </a:rPr>
              <a:t>(SELECT</a:t>
            </a:r>
            <a:r>
              <a:rPr sz="1721" b="1" spc="-40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job_id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0167" y="3131358"/>
            <a:ext cx="674034" cy="54564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R="4483">
              <a:lnSpc>
                <a:spcPct val="101499"/>
              </a:lnSpc>
              <a:spcBef>
                <a:spcPts val="84"/>
              </a:spcBef>
            </a:pPr>
            <a:r>
              <a:rPr sz="1721" b="1" spc="4" dirty="0">
                <a:latin typeface="Courier New"/>
                <a:cs typeface="Courier New"/>
              </a:rPr>
              <a:t>FROM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WHERE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7389" y="3131358"/>
            <a:ext cx="2660837" cy="544342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  <a:p>
            <a:pPr>
              <a:spcBef>
                <a:spcPts val="31"/>
              </a:spcBef>
            </a:pPr>
            <a:r>
              <a:rPr sz="1721" b="1" spc="4" dirty="0">
                <a:latin typeface="Courier New"/>
                <a:cs typeface="Courier New"/>
              </a:rPr>
              <a:t>last_name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=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'Haas');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3528" y="116632"/>
            <a:ext cx="8640960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No</a:t>
            </a:r>
            <a:r>
              <a:rPr spc="-4" dirty="0"/>
              <a:t> </a:t>
            </a:r>
            <a:r>
              <a:rPr spc="4" dirty="0"/>
              <a:t>Rows</a:t>
            </a:r>
            <a:r>
              <a:rPr spc="-4" dirty="0"/>
              <a:t> </a:t>
            </a:r>
            <a:r>
              <a:rPr spc="4" dirty="0"/>
              <a:t>Returned</a:t>
            </a:r>
            <a:r>
              <a:rPr spc="-4" dirty="0"/>
              <a:t> </a:t>
            </a:r>
            <a:r>
              <a:rPr spc="4" dirty="0"/>
              <a:t>by</a:t>
            </a:r>
            <a:r>
              <a:rPr spc="-4" dirty="0"/>
              <a:t> </a:t>
            </a:r>
            <a:r>
              <a:rPr spc="4" dirty="0"/>
              <a:t>the</a:t>
            </a:r>
            <a:r>
              <a:rPr dirty="0"/>
              <a:t> </a:t>
            </a:r>
            <a:r>
              <a:rPr spc="4" dirty="0"/>
              <a:t>Inner</a:t>
            </a:r>
            <a:r>
              <a:rPr spc="-4" dirty="0"/>
              <a:t> </a:t>
            </a:r>
            <a:r>
              <a:rPr spc="4" dirty="0"/>
              <a:t>Query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095262" y="2823547"/>
            <a:ext cx="5688106" cy="1070722"/>
            <a:chOff x="1088897" y="3200019"/>
            <a:chExt cx="6446520" cy="1213485"/>
          </a:xfrm>
        </p:grpSpPr>
        <p:sp>
          <p:nvSpPr>
            <p:cNvPr id="10" name="object 10"/>
            <p:cNvSpPr/>
            <p:nvPr/>
          </p:nvSpPr>
          <p:spPr>
            <a:xfrm>
              <a:off x="3415283" y="3215640"/>
              <a:ext cx="4104640" cy="1089660"/>
            </a:xfrm>
            <a:custGeom>
              <a:avLst/>
              <a:gdLst/>
              <a:ahLst/>
              <a:cxnLst/>
              <a:rect l="l" t="t" r="r" b="b"/>
              <a:pathLst>
                <a:path w="4104640" h="1089660">
                  <a:moveTo>
                    <a:pt x="4104132" y="1089660"/>
                  </a:moveTo>
                  <a:lnTo>
                    <a:pt x="4104132" y="0"/>
                  </a:lnTo>
                  <a:lnTo>
                    <a:pt x="0" y="0"/>
                  </a:lnTo>
                  <a:lnTo>
                    <a:pt x="0" y="1089660"/>
                  </a:lnTo>
                  <a:lnTo>
                    <a:pt x="4104132" y="1089660"/>
                  </a:lnTo>
                  <a:close/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8897" y="4137660"/>
              <a:ext cx="1434083" cy="27584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986354" y="4269665"/>
            <a:ext cx="4917141" cy="52903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1208" marR="4483" indent="-1110562">
              <a:lnSpc>
                <a:spcPct val="101499"/>
              </a:lnSpc>
              <a:spcBef>
                <a:spcPts val="84"/>
              </a:spcBef>
            </a:pPr>
            <a:r>
              <a:rPr sz="1721" b="1" spc="13" dirty="0">
                <a:solidFill>
                  <a:srgbClr val="FF3300"/>
                </a:solidFill>
                <a:latin typeface="Arial"/>
                <a:cs typeface="Arial"/>
              </a:rPr>
              <a:t>Subquery</a:t>
            </a:r>
            <a:r>
              <a:rPr sz="1721" b="1" spc="4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721" b="1" spc="9" dirty="0">
                <a:solidFill>
                  <a:srgbClr val="FF3300"/>
                </a:solidFill>
                <a:latin typeface="Arial"/>
                <a:cs typeface="Arial"/>
              </a:rPr>
              <a:t>returns</a:t>
            </a:r>
            <a:r>
              <a:rPr sz="1721" b="1" spc="4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721" b="1" spc="13" dirty="0">
                <a:solidFill>
                  <a:srgbClr val="FF3300"/>
                </a:solidFill>
                <a:latin typeface="Arial"/>
                <a:cs typeface="Arial"/>
              </a:rPr>
              <a:t>no</a:t>
            </a:r>
            <a:r>
              <a:rPr sz="1721" b="1" spc="4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721" b="1" spc="13" dirty="0">
                <a:solidFill>
                  <a:srgbClr val="FF3300"/>
                </a:solidFill>
                <a:latin typeface="Arial"/>
                <a:cs typeface="Arial"/>
              </a:rPr>
              <a:t>rows</a:t>
            </a:r>
            <a:r>
              <a:rPr sz="1721" b="1" spc="4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721" b="1" spc="13" dirty="0">
                <a:solidFill>
                  <a:srgbClr val="FF3300"/>
                </a:solidFill>
                <a:latin typeface="Arial"/>
                <a:cs typeface="Arial"/>
              </a:rPr>
              <a:t>because</a:t>
            </a:r>
            <a:r>
              <a:rPr sz="1721" b="1" spc="4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721" b="1" spc="9" dirty="0">
                <a:solidFill>
                  <a:srgbClr val="FF3300"/>
                </a:solidFill>
                <a:latin typeface="Arial"/>
                <a:cs typeface="Arial"/>
              </a:rPr>
              <a:t>there</a:t>
            </a:r>
            <a:r>
              <a:rPr sz="1721" b="1" spc="4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721" b="1" spc="9" dirty="0">
                <a:solidFill>
                  <a:srgbClr val="FF3300"/>
                </a:solidFill>
                <a:latin typeface="Arial"/>
                <a:cs typeface="Arial"/>
              </a:rPr>
              <a:t>is</a:t>
            </a:r>
            <a:r>
              <a:rPr sz="1721" b="1" spc="4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721" b="1" spc="13" dirty="0">
                <a:solidFill>
                  <a:srgbClr val="FF3300"/>
                </a:solidFill>
                <a:latin typeface="Arial"/>
                <a:cs typeface="Arial"/>
              </a:rPr>
              <a:t>no </a:t>
            </a:r>
            <a:r>
              <a:rPr sz="1721" b="1" spc="-463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721" b="1" spc="9" dirty="0">
                <a:solidFill>
                  <a:srgbClr val="FF3300"/>
                </a:solidFill>
                <a:latin typeface="Arial"/>
                <a:cs typeface="Arial"/>
              </a:rPr>
              <a:t>employee</a:t>
            </a:r>
            <a:r>
              <a:rPr sz="1721" b="1" spc="-4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721" b="1" spc="13" dirty="0">
                <a:solidFill>
                  <a:srgbClr val="FF3300"/>
                </a:solidFill>
                <a:latin typeface="Arial"/>
                <a:cs typeface="Arial"/>
              </a:rPr>
              <a:t>named</a:t>
            </a:r>
            <a:r>
              <a:rPr sz="1721" b="1" spc="-4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721" b="1" spc="9" dirty="0">
                <a:solidFill>
                  <a:srgbClr val="FF3300"/>
                </a:solidFill>
                <a:latin typeface="Arial"/>
                <a:cs typeface="Arial"/>
              </a:rPr>
              <a:t>“Haas.”</a:t>
            </a:r>
            <a:endParaRPr sz="172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0" y="177354"/>
            <a:ext cx="7797624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Multiple-Row</a:t>
            </a:r>
            <a:r>
              <a:rPr spc="-44" dirty="0"/>
              <a:t> </a:t>
            </a:r>
            <a:r>
              <a:rPr dirty="0"/>
              <a:t>Subqueries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4" y="1434085"/>
            <a:ext cx="5193366" cy="794607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457785" indent="-447139">
              <a:spcBef>
                <a:spcPts val="613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Return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9" dirty="0">
                <a:latin typeface="Arial MT"/>
                <a:cs typeface="Arial MT"/>
              </a:rPr>
              <a:t>more</a:t>
            </a:r>
            <a:r>
              <a:rPr sz="2118" spc="4" dirty="0">
                <a:latin typeface="Arial MT"/>
                <a:cs typeface="Arial MT"/>
              </a:rPr>
              <a:t> than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one row</a:t>
            </a:r>
            <a:endParaRPr sz="2118">
              <a:latin typeface="Arial MT"/>
              <a:cs typeface="Arial MT"/>
            </a:endParaRPr>
          </a:p>
          <a:p>
            <a:pPr marL="457785" indent="-447139">
              <a:spcBef>
                <a:spcPts val="529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Use </a:t>
            </a:r>
            <a:r>
              <a:rPr sz="2118" spc="4" dirty="0">
                <a:latin typeface="Arial MT"/>
                <a:cs typeface="Arial MT"/>
              </a:rPr>
              <a:t>multiple-row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comparison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operators</a:t>
            </a:r>
            <a:endParaRPr sz="2118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22181" y="2354915"/>
          <a:ext cx="6423772" cy="3135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Meaning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117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700" spc="5" dirty="0">
                          <a:latin typeface="Courier New"/>
                          <a:cs typeface="Courier New"/>
                        </a:rPr>
                        <a:t>IN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6051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700" spc="10" dirty="0">
                          <a:latin typeface="Arial MT"/>
                          <a:cs typeface="Arial MT"/>
                        </a:rPr>
                        <a:t>Equal</a:t>
                      </a:r>
                      <a:r>
                        <a:rPr sz="17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any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member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 list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8460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1389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700" spc="5" dirty="0">
                          <a:latin typeface="Courier New"/>
                          <a:cs typeface="Courier New"/>
                        </a:rPr>
                        <a:t>ANY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6051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2235" marR="105410" algn="just">
                        <a:lnSpc>
                          <a:spcPct val="122300"/>
                        </a:lnSpc>
                        <a:spcBef>
                          <a:spcPts val="75"/>
                        </a:spcBef>
                      </a:pPr>
                      <a:r>
                        <a:rPr sz="1700" spc="10" dirty="0">
                          <a:latin typeface="Arial MT"/>
                          <a:cs typeface="Arial MT"/>
                        </a:rPr>
                        <a:t>Must be preceded by </a:t>
                      </a:r>
                      <a:r>
                        <a:rPr sz="2600" spc="7" baseline="4273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spc="5" dirty="0">
                          <a:latin typeface="Arial MT"/>
                          <a:cs typeface="Arial MT"/>
                        </a:rPr>
                        <a:t>, </a:t>
                      </a:r>
                      <a:r>
                        <a:rPr sz="2600" spc="15" baseline="4273" dirty="0">
                          <a:latin typeface="Courier New"/>
                          <a:cs typeface="Courier New"/>
                        </a:rPr>
                        <a:t>!=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, </a:t>
                      </a:r>
                      <a:r>
                        <a:rPr sz="2600" spc="15" baseline="4273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, </a:t>
                      </a:r>
                      <a:r>
                        <a:rPr sz="2600" spc="7" baseline="4273" dirty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700" spc="5" dirty="0">
                          <a:latin typeface="Arial MT"/>
                          <a:cs typeface="Arial MT"/>
                        </a:rPr>
                        <a:t>, </a:t>
                      </a:r>
                      <a:r>
                        <a:rPr sz="2600" spc="15" baseline="4273" dirty="0"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, </a:t>
                      </a:r>
                      <a:r>
                        <a:rPr sz="2600" spc="15" baseline="4273" dirty="0">
                          <a:latin typeface="Courier New"/>
                          <a:cs typeface="Courier New"/>
                        </a:rPr>
                        <a:t>&gt;=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. Compares </a:t>
                      </a:r>
                      <a:r>
                        <a:rPr sz="1700" spc="15" dirty="0">
                          <a:latin typeface="Arial MT"/>
                          <a:cs typeface="Arial MT"/>
                        </a:rPr>
                        <a:t> a 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value to each value </a:t>
                      </a:r>
                      <a:r>
                        <a:rPr sz="1700" spc="5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700" spc="15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700" spc="5" dirty="0">
                          <a:latin typeface="Arial MT"/>
                          <a:cs typeface="Arial MT"/>
                        </a:rPr>
                        <a:t>list 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or returned </a:t>
                      </a:r>
                      <a:r>
                        <a:rPr sz="1700" spc="15" dirty="0">
                          <a:latin typeface="Arial MT"/>
                          <a:cs typeface="Arial MT"/>
                        </a:rPr>
                        <a:t>by a 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query. </a:t>
                      </a:r>
                      <a:r>
                        <a:rPr sz="1700" spc="-5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-5" dirty="0">
                          <a:latin typeface="Arial MT"/>
                          <a:cs typeface="Arial MT"/>
                        </a:rPr>
                        <a:t>Evaluate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s </a:t>
                      </a:r>
                      <a:r>
                        <a:rPr sz="1700" spc="-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7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600" spc="-15" baseline="4273" dirty="0">
                          <a:latin typeface="Courier New"/>
                          <a:cs typeface="Courier New"/>
                        </a:rPr>
                        <a:t>FALS</a:t>
                      </a:r>
                      <a:r>
                        <a:rPr sz="2600" baseline="4273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600" spc="-937" baseline="4273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7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-5" dirty="0">
                          <a:latin typeface="Arial MT"/>
                          <a:cs typeface="Arial MT"/>
                        </a:rPr>
                        <a:t>th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7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-5" dirty="0">
                          <a:latin typeface="Arial MT"/>
                          <a:cs typeface="Arial MT"/>
                        </a:rPr>
                        <a:t>quer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7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-5" dirty="0">
                          <a:latin typeface="Arial MT"/>
                          <a:cs typeface="Arial MT"/>
                        </a:rPr>
                        <a:t>return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7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-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7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-5" dirty="0">
                          <a:latin typeface="Arial MT"/>
                          <a:cs typeface="Arial MT"/>
                        </a:rPr>
                        <a:t>rows.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840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201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700" spc="5" dirty="0">
                          <a:latin typeface="Courier New"/>
                          <a:cs typeface="Courier New"/>
                        </a:rPr>
                        <a:t>ALL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649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11760" marR="169545">
                        <a:lnSpc>
                          <a:spcPct val="124500"/>
                        </a:lnSpc>
                        <a:spcBef>
                          <a:spcPts val="80"/>
                        </a:spcBef>
                      </a:pPr>
                      <a:r>
                        <a:rPr sz="1700" spc="10" dirty="0">
                          <a:latin typeface="Arial MT"/>
                          <a:cs typeface="Arial MT"/>
                        </a:rPr>
                        <a:t>Must be preceded by </a:t>
                      </a:r>
                      <a:r>
                        <a:rPr sz="2600" spc="7" baseline="4273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spc="5" dirty="0">
                          <a:latin typeface="Arial MT"/>
                          <a:cs typeface="Arial MT"/>
                        </a:rPr>
                        <a:t>, </a:t>
                      </a:r>
                      <a:r>
                        <a:rPr sz="2600" spc="15" baseline="4273" dirty="0">
                          <a:latin typeface="Courier New"/>
                          <a:cs typeface="Courier New"/>
                        </a:rPr>
                        <a:t>!=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, </a:t>
                      </a:r>
                      <a:r>
                        <a:rPr sz="2600" spc="15" baseline="4273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, </a:t>
                      </a:r>
                      <a:r>
                        <a:rPr sz="2600" spc="7" baseline="4273" dirty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700" spc="5" dirty="0">
                          <a:latin typeface="Arial MT"/>
                          <a:cs typeface="Arial MT"/>
                        </a:rPr>
                        <a:t>, </a:t>
                      </a:r>
                      <a:r>
                        <a:rPr sz="2600" spc="15" baseline="4273" dirty="0"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, </a:t>
                      </a:r>
                      <a:r>
                        <a:rPr sz="2600" spc="15" baseline="4273" dirty="0">
                          <a:latin typeface="Courier New"/>
                          <a:cs typeface="Courier New"/>
                        </a:rPr>
                        <a:t>&gt;=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. Compares </a:t>
                      </a:r>
                      <a:r>
                        <a:rPr sz="1700" spc="-5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5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value to every value </a:t>
                      </a:r>
                      <a:r>
                        <a:rPr sz="1700" spc="5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700" spc="15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700" spc="5" dirty="0">
                          <a:latin typeface="Arial MT"/>
                          <a:cs typeface="Arial MT"/>
                        </a:rPr>
                        <a:t>list 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or </a:t>
                      </a:r>
                      <a:r>
                        <a:rPr sz="1700" spc="5" dirty="0">
                          <a:latin typeface="Arial MT"/>
                          <a:cs typeface="Arial MT"/>
                        </a:rPr>
                        <a:t>returned 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by </a:t>
                      </a:r>
                      <a:r>
                        <a:rPr sz="1700" spc="15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7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-5" dirty="0">
                          <a:latin typeface="Arial MT"/>
                          <a:cs typeface="Arial MT"/>
                        </a:rPr>
                        <a:t>query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. </a:t>
                      </a:r>
                      <a:r>
                        <a:rPr sz="1700" spc="-5" dirty="0">
                          <a:latin typeface="Arial MT"/>
                          <a:cs typeface="Arial MT"/>
                        </a:rPr>
                        <a:t>Evaluate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s </a:t>
                      </a:r>
                      <a:r>
                        <a:rPr sz="1700" spc="-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600" spc="-15" baseline="4273" dirty="0">
                          <a:latin typeface="Courier New"/>
                          <a:cs typeface="Courier New"/>
                        </a:rPr>
                        <a:t>TRU</a:t>
                      </a:r>
                      <a:r>
                        <a:rPr sz="2600" baseline="4273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600" spc="-930" baseline="4273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-5" dirty="0">
                          <a:latin typeface="Arial MT"/>
                          <a:cs typeface="Arial MT"/>
                        </a:rPr>
                        <a:t>th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7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-5" dirty="0">
                          <a:latin typeface="Arial MT"/>
                          <a:cs typeface="Arial MT"/>
                        </a:rPr>
                        <a:t>quer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7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-5" dirty="0">
                          <a:latin typeface="Arial MT"/>
                          <a:cs typeface="Arial MT"/>
                        </a:rPr>
                        <a:t>return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7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-5" dirty="0">
                          <a:latin typeface="Arial MT"/>
                          <a:cs typeface="Arial MT"/>
                        </a:rPr>
                        <a:t>no  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rows.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89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905" y="1895475"/>
            <a:ext cx="7092763" cy="1952625"/>
            <a:chOff x="936625" y="2148204"/>
            <a:chExt cx="8038465" cy="2212975"/>
          </a:xfrm>
        </p:grpSpPr>
        <p:sp>
          <p:nvSpPr>
            <p:cNvPr id="3" name="object 3"/>
            <p:cNvSpPr/>
            <p:nvPr/>
          </p:nvSpPr>
          <p:spPr>
            <a:xfrm>
              <a:off x="952500" y="2164079"/>
              <a:ext cx="8006715" cy="2181225"/>
            </a:xfrm>
            <a:custGeom>
              <a:avLst/>
              <a:gdLst/>
              <a:ahLst/>
              <a:cxnLst/>
              <a:rect l="l" t="t" r="r" b="b"/>
              <a:pathLst>
                <a:path w="8006715" h="2181225">
                  <a:moveTo>
                    <a:pt x="8006333" y="2180843"/>
                  </a:moveTo>
                  <a:lnTo>
                    <a:pt x="8006333" y="0"/>
                  </a:lnTo>
                  <a:lnTo>
                    <a:pt x="0" y="0"/>
                  </a:lnTo>
                  <a:lnTo>
                    <a:pt x="0" y="2180844"/>
                  </a:lnTo>
                  <a:lnTo>
                    <a:pt x="8006333" y="2180843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952500" y="2164079"/>
              <a:ext cx="8006715" cy="2181225"/>
            </a:xfrm>
            <a:custGeom>
              <a:avLst/>
              <a:gdLst/>
              <a:ahLst/>
              <a:cxnLst/>
              <a:rect l="l" t="t" r="r" b="b"/>
              <a:pathLst>
                <a:path w="8006715" h="2181225">
                  <a:moveTo>
                    <a:pt x="8006333" y="2180843"/>
                  </a:moveTo>
                  <a:lnTo>
                    <a:pt x="8006333" y="0"/>
                  </a:lnTo>
                  <a:lnTo>
                    <a:pt x="0" y="0"/>
                  </a:lnTo>
                  <a:lnTo>
                    <a:pt x="0" y="2180844"/>
                  </a:lnTo>
                  <a:lnTo>
                    <a:pt x="8006333" y="2180843"/>
                  </a:lnTo>
                  <a:close/>
                </a:path>
              </a:pathLst>
            </a:custGeom>
            <a:ln w="31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78454" y="1901638"/>
            <a:ext cx="5972175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employee_id,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last_name,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job_id,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salary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8454" y="2167890"/>
            <a:ext cx="674034" cy="5498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4483">
              <a:lnSpc>
                <a:spcPct val="101800"/>
              </a:lnSpc>
              <a:spcBef>
                <a:spcPts val="75"/>
              </a:spcBef>
            </a:pPr>
            <a:r>
              <a:rPr sz="1721" b="1" spc="4" dirty="0">
                <a:latin typeface="Courier New"/>
                <a:cs typeface="Courier New"/>
              </a:rPr>
              <a:t>FROM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WHERE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5675" y="2167890"/>
            <a:ext cx="1203512" cy="5498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4483">
              <a:lnSpc>
                <a:spcPct val="101800"/>
              </a:lnSpc>
              <a:spcBef>
                <a:spcPts val="75"/>
              </a:spcBef>
            </a:pPr>
            <a:r>
              <a:rPr sz="1721" b="1" spc="4" dirty="0">
                <a:latin typeface="Courier New"/>
                <a:cs typeface="Courier New"/>
              </a:rPr>
              <a:t>employees  salary</a:t>
            </a:r>
            <a:r>
              <a:rPr sz="1721" b="1" spc="-26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&lt;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4339" y="2477620"/>
            <a:ext cx="508747" cy="239296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2928">
              <a:lnSpc>
                <a:spcPts val="1844"/>
              </a:lnSpc>
            </a:pPr>
            <a:r>
              <a:rPr sz="1721" b="1" spc="4" dirty="0">
                <a:latin typeface="Courier New"/>
                <a:cs typeface="Courier New"/>
              </a:rPr>
              <a:t>ANY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27526" y="2701059"/>
            <a:ext cx="2263028" cy="5498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2236" marR="4483" indent="-132797">
              <a:lnSpc>
                <a:spcPct val="101800"/>
              </a:lnSpc>
              <a:spcBef>
                <a:spcPts val="75"/>
              </a:spcBef>
              <a:tabLst>
                <a:tab pos="1059573" algn="l"/>
              </a:tabLst>
            </a:pPr>
            <a:r>
              <a:rPr sz="1721" b="1" spc="4" dirty="0">
                <a:latin typeface="Courier New"/>
                <a:cs typeface="Courier New"/>
              </a:rPr>
              <a:t>(SELECT salary 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FRO</a:t>
            </a:r>
            <a:r>
              <a:rPr sz="1721" b="1" spc="13" dirty="0">
                <a:latin typeface="Courier New"/>
                <a:cs typeface="Courier New"/>
              </a:rPr>
              <a:t>M</a:t>
            </a:r>
            <a:r>
              <a:rPr sz="1721" b="1" dirty="0">
                <a:latin typeface="Courier New"/>
                <a:cs typeface="Courier New"/>
              </a:rPr>
              <a:t>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8453" y="3501146"/>
            <a:ext cx="409015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AND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05676" y="3234228"/>
            <a:ext cx="5309907" cy="5498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4483" indent="1854112">
              <a:lnSpc>
                <a:spcPct val="101800"/>
              </a:lnSpc>
              <a:spcBef>
                <a:spcPts val="75"/>
              </a:spcBef>
              <a:tabLst>
                <a:tab pos="2781448" algn="l"/>
              </a:tabLst>
            </a:pPr>
            <a:r>
              <a:rPr sz="1721" b="1" spc="4" dirty="0">
                <a:latin typeface="Courier New"/>
                <a:cs typeface="Courier New"/>
              </a:rPr>
              <a:t>WHERE	job_id </a:t>
            </a:r>
            <a:r>
              <a:rPr sz="1721" b="1" spc="13" dirty="0">
                <a:latin typeface="Courier New"/>
                <a:cs typeface="Courier New"/>
              </a:rPr>
              <a:t>= </a:t>
            </a:r>
            <a:r>
              <a:rPr sz="1721" b="1" spc="4" dirty="0">
                <a:latin typeface="Courier New"/>
                <a:cs typeface="Courier New"/>
              </a:rPr>
              <a:t>'IT_PROG')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job_id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&lt;&gt;</a:t>
            </a:r>
            <a:r>
              <a:rPr sz="1721" b="1" spc="4" dirty="0">
                <a:latin typeface="Courier New"/>
                <a:cs typeface="Courier New"/>
              </a:rPr>
              <a:t> 'IT_PROG';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5496" y="150965"/>
            <a:ext cx="8928992" cy="398164"/>
          </a:xfrm>
          <a:prstGeom prst="rect">
            <a:avLst/>
          </a:prstGeom>
        </p:spPr>
        <p:txBody>
          <a:bodyPr vert="horz" wrap="square" lIns="0" tIns="1064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 marR="4483" indent="316583">
              <a:lnSpc>
                <a:spcPct val="106500"/>
              </a:lnSpc>
              <a:spcBef>
                <a:spcPts val="84"/>
              </a:spcBef>
            </a:pPr>
            <a:r>
              <a:rPr sz="2400" dirty="0"/>
              <a:t>Usin</a:t>
            </a:r>
            <a:r>
              <a:rPr sz="2400" spc="4" dirty="0"/>
              <a:t>g</a:t>
            </a:r>
            <a:r>
              <a:rPr sz="2400" dirty="0"/>
              <a:t> th</a:t>
            </a:r>
            <a:r>
              <a:rPr sz="2400" spc="4" dirty="0"/>
              <a:t>e </a:t>
            </a:r>
            <a:r>
              <a:rPr sz="2400" spc="4" dirty="0">
                <a:latin typeface="Courier New"/>
                <a:cs typeface="Courier New"/>
              </a:rPr>
              <a:t>ANY</a:t>
            </a:r>
            <a:r>
              <a:rPr sz="2400" spc="-803" dirty="0">
                <a:latin typeface="Courier New"/>
                <a:cs typeface="Courier New"/>
              </a:rPr>
              <a:t> </a:t>
            </a:r>
            <a:r>
              <a:rPr sz="2400" spc="4" dirty="0"/>
              <a:t>Operator  in</a:t>
            </a:r>
            <a:r>
              <a:rPr sz="2400" spc="-26" dirty="0"/>
              <a:t> </a:t>
            </a:r>
            <a:r>
              <a:rPr sz="2400" dirty="0"/>
              <a:t>Multiple-Row</a:t>
            </a:r>
            <a:r>
              <a:rPr sz="2400" spc="-22" dirty="0"/>
              <a:t> </a:t>
            </a:r>
            <a:r>
              <a:rPr sz="2400" dirty="0"/>
              <a:t>Subqueries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790725" y="2247899"/>
            <a:ext cx="1158688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>
              <a:spcBef>
                <a:spcPts val="106"/>
              </a:spcBef>
            </a:pPr>
            <a:r>
              <a:rPr sz="1147" b="1" spc="4" dirty="0">
                <a:solidFill>
                  <a:srgbClr val="FF5050"/>
                </a:solidFill>
                <a:latin typeface="Arial"/>
                <a:cs typeface="Arial"/>
              </a:rPr>
              <a:t>9000,</a:t>
            </a:r>
            <a:r>
              <a:rPr sz="1147" b="1" spc="-35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1147" b="1" spc="4" dirty="0">
                <a:solidFill>
                  <a:srgbClr val="FF5050"/>
                </a:solidFill>
                <a:latin typeface="Arial"/>
                <a:cs typeface="Arial"/>
              </a:rPr>
              <a:t>6000,</a:t>
            </a:r>
            <a:r>
              <a:rPr sz="1147" b="1" spc="-31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1147" b="1" spc="4" dirty="0">
                <a:solidFill>
                  <a:srgbClr val="FF5050"/>
                </a:solidFill>
                <a:latin typeface="Arial"/>
                <a:cs typeface="Arial"/>
              </a:rPr>
              <a:t>4200</a:t>
            </a:r>
            <a:endParaRPr sz="1147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50204" y="2547545"/>
            <a:ext cx="3698501" cy="1019735"/>
            <a:chOff x="3984497" y="2887217"/>
            <a:chExt cx="4191635" cy="1155700"/>
          </a:xfrm>
        </p:grpSpPr>
        <p:sp>
          <p:nvSpPr>
            <p:cNvPr id="15" name="object 15"/>
            <p:cNvSpPr/>
            <p:nvPr/>
          </p:nvSpPr>
          <p:spPr>
            <a:xfrm>
              <a:off x="4070603" y="3106673"/>
              <a:ext cx="4090035" cy="920750"/>
            </a:xfrm>
            <a:custGeom>
              <a:avLst/>
              <a:gdLst/>
              <a:ahLst/>
              <a:cxnLst/>
              <a:rect l="l" t="t" r="r" b="b"/>
              <a:pathLst>
                <a:path w="4090034" h="920750">
                  <a:moveTo>
                    <a:pt x="4089654" y="920495"/>
                  </a:moveTo>
                  <a:lnTo>
                    <a:pt x="4089654" y="0"/>
                  </a:lnTo>
                  <a:lnTo>
                    <a:pt x="0" y="0"/>
                  </a:lnTo>
                  <a:lnTo>
                    <a:pt x="0" y="920496"/>
                  </a:lnTo>
                  <a:lnTo>
                    <a:pt x="4089654" y="920495"/>
                  </a:lnTo>
                  <a:close/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4085081" y="2938271"/>
              <a:ext cx="1798320" cy="161925"/>
            </a:xfrm>
            <a:custGeom>
              <a:avLst/>
              <a:gdLst/>
              <a:ahLst/>
              <a:cxnLst/>
              <a:rect l="l" t="t" r="r" b="b"/>
              <a:pathLst>
                <a:path w="1798320" h="161925">
                  <a:moveTo>
                    <a:pt x="1798320" y="161544"/>
                  </a:moveTo>
                  <a:lnTo>
                    <a:pt x="1798320" y="0"/>
                  </a:lnTo>
                  <a:lnTo>
                    <a:pt x="0" y="0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984497" y="2887217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69">
                  <a:moveTo>
                    <a:pt x="102870" y="102870"/>
                  </a:moveTo>
                  <a:lnTo>
                    <a:pt x="102870" y="0"/>
                  </a:lnTo>
                  <a:lnTo>
                    <a:pt x="0" y="51816"/>
                  </a:lnTo>
                  <a:lnTo>
                    <a:pt x="102870" y="1028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93961" y="5195496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95755" y="3994448"/>
            <a:ext cx="4317626" cy="1355912"/>
            <a:chOff x="976122" y="4527041"/>
            <a:chExt cx="4893310" cy="153670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9838" y="4540757"/>
              <a:ext cx="4865370" cy="150876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82980" y="4533899"/>
              <a:ext cx="4879340" cy="1522730"/>
            </a:xfrm>
            <a:custGeom>
              <a:avLst/>
              <a:gdLst/>
              <a:ahLst/>
              <a:cxnLst/>
              <a:rect l="l" t="t" r="r" b="b"/>
              <a:pathLst>
                <a:path w="4879340" h="1522729">
                  <a:moveTo>
                    <a:pt x="4879086" y="1522476"/>
                  </a:moveTo>
                  <a:lnTo>
                    <a:pt x="4879085" y="0"/>
                  </a:lnTo>
                  <a:lnTo>
                    <a:pt x="0" y="0"/>
                  </a:lnTo>
                  <a:lnTo>
                    <a:pt x="0" y="1522476"/>
                  </a:lnTo>
                  <a:lnTo>
                    <a:pt x="4879086" y="152247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995755" y="5629611"/>
            <a:ext cx="4317626" cy="468406"/>
            <a:chOff x="976122" y="6380226"/>
            <a:chExt cx="4893310" cy="530860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9838" y="6393942"/>
              <a:ext cx="4865370" cy="50291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982980" y="6387084"/>
              <a:ext cx="4879340" cy="516890"/>
            </a:xfrm>
            <a:custGeom>
              <a:avLst/>
              <a:gdLst/>
              <a:ahLst/>
              <a:cxnLst/>
              <a:rect l="l" t="t" r="r" b="b"/>
              <a:pathLst>
                <a:path w="4879340" h="516890">
                  <a:moveTo>
                    <a:pt x="4879086" y="516636"/>
                  </a:moveTo>
                  <a:lnTo>
                    <a:pt x="4879086" y="0"/>
                  </a:lnTo>
                  <a:lnTo>
                    <a:pt x="0" y="0"/>
                  </a:lnTo>
                  <a:lnTo>
                    <a:pt x="0" y="516636"/>
                  </a:lnTo>
                  <a:lnTo>
                    <a:pt x="4879086" y="516636"/>
                  </a:lnTo>
                  <a:close/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905" y="1896820"/>
            <a:ext cx="7092763" cy="1953185"/>
            <a:chOff x="936625" y="2149729"/>
            <a:chExt cx="8038465" cy="2213610"/>
          </a:xfrm>
        </p:grpSpPr>
        <p:sp>
          <p:nvSpPr>
            <p:cNvPr id="3" name="object 3"/>
            <p:cNvSpPr/>
            <p:nvPr/>
          </p:nvSpPr>
          <p:spPr>
            <a:xfrm>
              <a:off x="952500" y="2165604"/>
              <a:ext cx="8006715" cy="2181860"/>
            </a:xfrm>
            <a:custGeom>
              <a:avLst/>
              <a:gdLst/>
              <a:ahLst/>
              <a:cxnLst/>
              <a:rect l="l" t="t" r="r" b="b"/>
              <a:pathLst>
                <a:path w="8006715" h="2181860">
                  <a:moveTo>
                    <a:pt x="8006333" y="2181605"/>
                  </a:moveTo>
                  <a:lnTo>
                    <a:pt x="8006333" y="0"/>
                  </a:lnTo>
                  <a:lnTo>
                    <a:pt x="0" y="0"/>
                  </a:lnTo>
                  <a:lnTo>
                    <a:pt x="0" y="2181606"/>
                  </a:lnTo>
                  <a:lnTo>
                    <a:pt x="8006333" y="218160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952500" y="2165604"/>
              <a:ext cx="8006715" cy="2181860"/>
            </a:xfrm>
            <a:custGeom>
              <a:avLst/>
              <a:gdLst/>
              <a:ahLst/>
              <a:cxnLst/>
              <a:rect l="l" t="t" r="r" b="b"/>
              <a:pathLst>
                <a:path w="8006715" h="2181860">
                  <a:moveTo>
                    <a:pt x="8006333" y="2181605"/>
                  </a:moveTo>
                  <a:lnTo>
                    <a:pt x="8006333" y="0"/>
                  </a:lnTo>
                  <a:lnTo>
                    <a:pt x="0" y="0"/>
                  </a:lnTo>
                  <a:lnTo>
                    <a:pt x="0" y="2181606"/>
                  </a:lnTo>
                  <a:lnTo>
                    <a:pt x="8006333" y="2181605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78454" y="1902982"/>
            <a:ext cx="5972175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employee_id,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last_name,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job_id,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salary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8454" y="2169901"/>
            <a:ext cx="674034" cy="54564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R="4483">
              <a:lnSpc>
                <a:spcPct val="101499"/>
              </a:lnSpc>
              <a:spcBef>
                <a:spcPts val="84"/>
              </a:spcBef>
            </a:pPr>
            <a:r>
              <a:rPr sz="1721" b="1" spc="4" dirty="0">
                <a:latin typeface="Courier New"/>
                <a:cs typeface="Courier New"/>
              </a:rPr>
              <a:t>FROM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WHERE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5675" y="2169901"/>
            <a:ext cx="1203512" cy="54564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R="4483">
              <a:lnSpc>
                <a:spcPct val="101499"/>
              </a:lnSpc>
              <a:spcBef>
                <a:spcPts val="84"/>
              </a:spcBef>
            </a:pPr>
            <a:r>
              <a:rPr sz="1721" b="1" spc="4" dirty="0">
                <a:latin typeface="Courier New"/>
                <a:cs typeface="Courier New"/>
              </a:rPr>
              <a:t>employees  salary</a:t>
            </a:r>
            <a:r>
              <a:rPr sz="1721" b="1" spc="-26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&lt;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4339" y="2477621"/>
            <a:ext cx="508747" cy="248914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2928">
              <a:lnSpc>
                <a:spcPts val="1853"/>
              </a:lnSpc>
            </a:pPr>
            <a:r>
              <a:rPr sz="1721" b="1" spc="4" dirty="0">
                <a:latin typeface="Courier New"/>
                <a:cs typeface="Courier New"/>
              </a:rPr>
              <a:t>ALL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27526" y="2703070"/>
            <a:ext cx="2263028" cy="54564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32236" marR="4483" indent="-132797">
              <a:lnSpc>
                <a:spcPct val="101499"/>
              </a:lnSpc>
              <a:spcBef>
                <a:spcPts val="84"/>
              </a:spcBef>
              <a:tabLst>
                <a:tab pos="1059573" algn="l"/>
              </a:tabLst>
            </a:pPr>
            <a:r>
              <a:rPr sz="1721" b="1" spc="4" dirty="0">
                <a:latin typeface="Courier New"/>
                <a:cs typeface="Courier New"/>
              </a:rPr>
              <a:t>(SELECT salary 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FRO</a:t>
            </a:r>
            <a:r>
              <a:rPr sz="1721" b="1" spc="13" dirty="0">
                <a:latin typeface="Courier New"/>
                <a:cs typeface="Courier New"/>
              </a:rPr>
              <a:t>M</a:t>
            </a:r>
            <a:r>
              <a:rPr sz="1721" b="1" dirty="0">
                <a:latin typeface="Courier New"/>
                <a:cs typeface="Courier New"/>
              </a:rPr>
              <a:t>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8453" y="3502491"/>
            <a:ext cx="409015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AND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05676" y="3236239"/>
            <a:ext cx="5309907" cy="54564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R="4483" indent="1854112">
              <a:lnSpc>
                <a:spcPct val="101499"/>
              </a:lnSpc>
              <a:spcBef>
                <a:spcPts val="84"/>
              </a:spcBef>
              <a:tabLst>
                <a:tab pos="2781448" algn="l"/>
              </a:tabLst>
            </a:pPr>
            <a:r>
              <a:rPr sz="1721" b="1" spc="4" dirty="0">
                <a:latin typeface="Courier New"/>
                <a:cs typeface="Courier New"/>
              </a:rPr>
              <a:t>WHERE	job_id </a:t>
            </a:r>
            <a:r>
              <a:rPr sz="1721" b="1" spc="13" dirty="0">
                <a:latin typeface="Courier New"/>
                <a:cs typeface="Courier New"/>
              </a:rPr>
              <a:t>= </a:t>
            </a:r>
            <a:r>
              <a:rPr sz="1721" b="1" spc="4" dirty="0">
                <a:latin typeface="Courier New"/>
                <a:cs typeface="Courier New"/>
              </a:rPr>
              <a:t>'IT_PROG')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job_id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&lt;&gt;</a:t>
            </a:r>
            <a:r>
              <a:rPr sz="1721" b="1" spc="4" dirty="0">
                <a:latin typeface="Courier New"/>
                <a:cs typeface="Courier New"/>
              </a:rPr>
              <a:t> 'IT_PROG';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9512" y="150965"/>
            <a:ext cx="8784975" cy="398164"/>
          </a:xfrm>
          <a:prstGeom prst="rect">
            <a:avLst/>
          </a:prstGeom>
        </p:spPr>
        <p:txBody>
          <a:bodyPr vert="horz" wrap="square" lIns="0" tIns="1064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 marR="4483" indent="316583">
              <a:lnSpc>
                <a:spcPct val="106500"/>
              </a:lnSpc>
              <a:spcBef>
                <a:spcPts val="84"/>
              </a:spcBef>
            </a:pPr>
            <a:r>
              <a:rPr sz="2400" dirty="0"/>
              <a:t>Usin</a:t>
            </a:r>
            <a:r>
              <a:rPr sz="2400" spc="4" dirty="0"/>
              <a:t>g</a:t>
            </a:r>
            <a:r>
              <a:rPr sz="2400" dirty="0"/>
              <a:t> th</a:t>
            </a:r>
            <a:r>
              <a:rPr sz="2400" spc="4" dirty="0"/>
              <a:t>e </a:t>
            </a:r>
            <a:r>
              <a:rPr sz="2400" spc="4" dirty="0">
                <a:latin typeface="Courier New"/>
                <a:cs typeface="Courier New"/>
              </a:rPr>
              <a:t>ALL</a:t>
            </a:r>
            <a:r>
              <a:rPr sz="2400" spc="-803" dirty="0">
                <a:latin typeface="Courier New"/>
                <a:cs typeface="Courier New"/>
              </a:rPr>
              <a:t> </a:t>
            </a:r>
            <a:r>
              <a:rPr sz="2400" spc="4" dirty="0"/>
              <a:t>Operator  in</a:t>
            </a:r>
            <a:r>
              <a:rPr sz="2400" spc="-26" dirty="0"/>
              <a:t> </a:t>
            </a:r>
            <a:r>
              <a:rPr sz="2400" dirty="0"/>
              <a:t>Multiple-Row</a:t>
            </a:r>
            <a:r>
              <a:rPr sz="2400" spc="-22" dirty="0"/>
              <a:t> </a:t>
            </a:r>
            <a:r>
              <a:rPr sz="2400" dirty="0"/>
              <a:t>Subqueries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790725" y="2247899"/>
            <a:ext cx="1158688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>
              <a:spcBef>
                <a:spcPts val="106"/>
              </a:spcBef>
            </a:pPr>
            <a:r>
              <a:rPr sz="1147" b="1" spc="4" dirty="0">
                <a:solidFill>
                  <a:srgbClr val="FF5050"/>
                </a:solidFill>
                <a:latin typeface="Arial"/>
                <a:cs typeface="Arial"/>
              </a:rPr>
              <a:t>9000,</a:t>
            </a:r>
            <a:r>
              <a:rPr sz="1147" b="1" spc="-35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1147" b="1" spc="4" dirty="0">
                <a:solidFill>
                  <a:srgbClr val="FF5050"/>
                </a:solidFill>
                <a:latin typeface="Arial"/>
                <a:cs typeface="Arial"/>
              </a:rPr>
              <a:t>6000,</a:t>
            </a:r>
            <a:r>
              <a:rPr sz="1147" b="1" spc="-31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1147" b="1" spc="4" dirty="0">
                <a:solidFill>
                  <a:srgbClr val="FF5050"/>
                </a:solidFill>
                <a:latin typeface="Arial"/>
                <a:cs typeface="Arial"/>
              </a:rPr>
              <a:t>4200</a:t>
            </a:r>
            <a:endParaRPr sz="1147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50204" y="2547545"/>
            <a:ext cx="3698501" cy="1019735"/>
            <a:chOff x="3984497" y="2887217"/>
            <a:chExt cx="4191635" cy="1155700"/>
          </a:xfrm>
        </p:grpSpPr>
        <p:sp>
          <p:nvSpPr>
            <p:cNvPr id="15" name="object 15"/>
            <p:cNvSpPr/>
            <p:nvPr/>
          </p:nvSpPr>
          <p:spPr>
            <a:xfrm>
              <a:off x="4070603" y="3106673"/>
              <a:ext cx="4090035" cy="920750"/>
            </a:xfrm>
            <a:custGeom>
              <a:avLst/>
              <a:gdLst/>
              <a:ahLst/>
              <a:cxnLst/>
              <a:rect l="l" t="t" r="r" b="b"/>
              <a:pathLst>
                <a:path w="4090034" h="920750">
                  <a:moveTo>
                    <a:pt x="4089654" y="920495"/>
                  </a:moveTo>
                  <a:lnTo>
                    <a:pt x="4089654" y="0"/>
                  </a:lnTo>
                  <a:lnTo>
                    <a:pt x="0" y="0"/>
                  </a:lnTo>
                  <a:lnTo>
                    <a:pt x="0" y="920496"/>
                  </a:lnTo>
                  <a:lnTo>
                    <a:pt x="4089654" y="920495"/>
                  </a:lnTo>
                  <a:close/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4085081" y="2938271"/>
              <a:ext cx="1798320" cy="161925"/>
            </a:xfrm>
            <a:custGeom>
              <a:avLst/>
              <a:gdLst/>
              <a:ahLst/>
              <a:cxnLst/>
              <a:rect l="l" t="t" r="r" b="b"/>
              <a:pathLst>
                <a:path w="1798320" h="161925">
                  <a:moveTo>
                    <a:pt x="1798320" y="161544"/>
                  </a:moveTo>
                  <a:lnTo>
                    <a:pt x="1798320" y="0"/>
                  </a:lnTo>
                  <a:lnTo>
                    <a:pt x="0" y="0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984497" y="2887217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69">
                  <a:moveTo>
                    <a:pt x="102870" y="102870"/>
                  </a:moveTo>
                  <a:lnTo>
                    <a:pt x="102870" y="0"/>
                  </a:lnTo>
                  <a:lnTo>
                    <a:pt x="0" y="51816"/>
                  </a:lnTo>
                  <a:lnTo>
                    <a:pt x="102870" y="1028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019959" y="4093284"/>
            <a:ext cx="4084544" cy="1122829"/>
            <a:chOff x="1003553" y="4639055"/>
            <a:chExt cx="4629150" cy="127254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269" y="4652771"/>
              <a:ext cx="4602479" cy="124510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10411" y="4645913"/>
              <a:ext cx="4615815" cy="1259205"/>
            </a:xfrm>
            <a:custGeom>
              <a:avLst/>
              <a:gdLst/>
              <a:ahLst/>
              <a:cxnLst/>
              <a:rect l="l" t="t" r="r" b="b"/>
              <a:pathLst>
                <a:path w="4615815" h="1259204">
                  <a:moveTo>
                    <a:pt x="4615434" y="1258824"/>
                  </a:moveTo>
                  <a:lnTo>
                    <a:pt x="4615433" y="0"/>
                  </a:lnTo>
                  <a:lnTo>
                    <a:pt x="0" y="0"/>
                  </a:lnTo>
                  <a:lnTo>
                    <a:pt x="0" y="1258824"/>
                  </a:lnTo>
                  <a:lnTo>
                    <a:pt x="4615434" y="1258824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056" y="1910827"/>
            <a:ext cx="7819465" cy="1185324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103099" marR="4397423">
              <a:lnSpc>
                <a:spcPct val="101800"/>
              </a:lnSpc>
              <a:spcBef>
                <a:spcPts val="900"/>
              </a:spcBef>
            </a:pPr>
            <a:r>
              <a:rPr sz="1721" b="1" spc="4" dirty="0">
                <a:latin typeface="Courier New"/>
                <a:cs typeface="Courier New"/>
              </a:rPr>
              <a:t>SELECT </a:t>
            </a:r>
            <a:r>
              <a:rPr sz="1721" b="1" spc="13" dirty="0">
                <a:latin typeface="Courier New"/>
                <a:cs typeface="Courier New"/>
              </a:rPr>
              <a:t>* </a:t>
            </a:r>
            <a:r>
              <a:rPr sz="1721" b="1" spc="9" dirty="0">
                <a:latin typeface="Courier New"/>
                <a:cs typeface="Courier New"/>
              </a:rPr>
              <a:t>FROM </a:t>
            </a:r>
            <a:r>
              <a:rPr sz="1721" b="1" spc="4" dirty="0">
                <a:latin typeface="Courier New"/>
                <a:cs typeface="Courier New"/>
              </a:rPr>
              <a:t>departments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WHERE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NOT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EXISTS</a:t>
            </a:r>
            <a:endParaRPr sz="1721">
              <a:latin typeface="Courier New"/>
              <a:cs typeface="Courier New"/>
            </a:endParaRPr>
          </a:p>
          <a:p>
            <a:pPr marL="103099">
              <a:spcBef>
                <a:spcPts val="31"/>
              </a:spcBef>
            </a:pPr>
            <a:r>
              <a:rPr sz="1721" b="1" spc="4" dirty="0">
                <a:latin typeface="Courier New"/>
                <a:cs typeface="Courier New"/>
              </a:rPr>
              <a:t>(SELECT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*</a:t>
            </a:r>
            <a:r>
              <a:rPr sz="1721" b="1" spc="-4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</a:t>
            </a:r>
            <a:r>
              <a:rPr sz="1721" b="1" spc="-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  <a:p>
            <a:pPr marL="235896">
              <a:spcBef>
                <a:spcPts val="35"/>
              </a:spcBef>
            </a:pPr>
            <a:r>
              <a:rPr sz="1721" b="1" spc="4" dirty="0">
                <a:latin typeface="Courier New"/>
                <a:cs typeface="Courier New"/>
              </a:rPr>
              <a:t>WHERE</a:t>
            </a:r>
            <a:r>
              <a:rPr sz="1721" b="1" spc="4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employees.department_id=departments.department_id);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544" y="105346"/>
            <a:ext cx="8352928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EXISTS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spc="4" dirty="0"/>
              <a:t>Operator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294" y="3539937"/>
            <a:ext cx="5536826" cy="46526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1127" y="3077695"/>
            <a:ext cx="7101168" cy="1433232"/>
            <a:chOff x="936878" y="3488054"/>
            <a:chExt cx="8047990" cy="1624330"/>
          </a:xfrm>
        </p:grpSpPr>
        <p:sp>
          <p:nvSpPr>
            <p:cNvPr id="3" name="object 3"/>
            <p:cNvSpPr/>
            <p:nvPr/>
          </p:nvSpPr>
          <p:spPr>
            <a:xfrm>
              <a:off x="952499" y="3503675"/>
              <a:ext cx="8016240" cy="1592580"/>
            </a:xfrm>
            <a:custGeom>
              <a:avLst/>
              <a:gdLst/>
              <a:ahLst/>
              <a:cxnLst/>
              <a:rect l="l" t="t" r="r" b="b"/>
              <a:pathLst>
                <a:path w="8016240" h="1592579">
                  <a:moveTo>
                    <a:pt x="8016240" y="1592579"/>
                  </a:moveTo>
                  <a:lnTo>
                    <a:pt x="8016240" y="0"/>
                  </a:lnTo>
                  <a:lnTo>
                    <a:pt x="0" y="0"/>
                  </a:lnTo>
                  <a:lnTo>
                    <a:pt x="0" y="1592580"/>
                  </a:lnTo>
                  <a:lnTo>
                    <a:pt x="8016240" y="159257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952499" y="3503675"/>
              <a:ext cx="8016240" cy="1592580"/>
            </a:xfrm>
            <a:custGeom>
              <a:avLst/>
              <a:gdLst/>
              <a:ahLst/>
              <a:cxnLst/>
              <a:rect l="l" t="t" r="r" b="b"/>
              <a:pathLst>
                <a:path w="8016240" h="1592579">
                  <a:moveTo>
                    <a:pt x="8016240" y="1592579"/>
                  </a:moveTo>
                  <a:lnTo>
                    <a:pt x="8016240" y="0"/>
                  </a:lnTo>
                  <a:lnTo>
                    <a:pt x="0" y="0"/>
                  </a:lnTo>
                  <a:lnTo>
                    <a:pt x="0" y="1592580"/>
                  </a:lnTo>
                  <a:lnTo>
                    <a:pt x="8016240" y="1592579"/>
                  </a:lnTo>
                  <a:close/>
                </a:path>
              </a:pathLst>
            </a:custGeom>
            <a:ln w="31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78454" y="3091031"/>
            <a:ext cx="806263" cy="820598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R="4483">
              <a:lnSpc>
                <a:spcPct val="101699"/>
              </a:lnSpc>
              <a:spcBef>
                <a:spcPts val="79"/>
              </a:spcBef>
            </a:pPr>
            <a:r>
              <a:rPr sz="1721" b="1" spc="4" dirty="0">
                <a:latin typeface="Courier New"/>
                <a:cs typeface="Courier New"/>
              </a:rPr>
              <a:t>SELECT  FROM 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WHERE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3639" y="3091031"/>
            <a:ext cx="1733549" cy="8147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268956">
              <a:lnSpc>
                <a:spcPct val="101800"/>
              </a:lnSpc>
              <a:spcBef>
                <a:spcPts val="75"/>
              </a:spcBef>
            </a:pPr>
            <a:r>
              <a:rPr sz="1721" b="1" i="1" spc="4" dirty="0">
                <a:latin typeface="Courier New"/>
                <a:cs typeface="Courier New"/>
              </a:rPr>
              <a:t>select_list  table</a:t>
            </a:r>
            <a:endParaRPr sz="1721">
              <a:latin typeface="Courier New"/>
              <a:cs typeface="Courier New"/>
            </a:endParaRPr>
          </a:p>
          <a:p>
            <a:pPr>
              <a:spcBef>
                <a:spcPts val="31"/>
              </a:spcBef>
            </a:pPr>
            <a:r>
              <a:rPr sz="1721" b="1" i="1" spc="9" dirty="0">
                <a:latin typeface="Courier New"/>
                <a:cs typeface="Courier New"/>
              </a:rPr>
              <a:t>expr</a:t>
            </a:r>
            <a:r>
              <a:rPr sz="1721" b="1" i="1" spc="-57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operator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2476" y="3905026"/>
            <a:ext cx="2723029" cy="530198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560" rIns="0" bIns="0" rtlCol="0">
            <a:spAutoFit/>
          </a:bodyPr>
          <a:lstStyle/>
          <a:p>
            <a:pPr marL="58274">
              <a:spcBef>
                <a:spcPts val="4"/>
              </a:spcBef>
            </a:pPr>
            <a:r>
              <a:rPr sz="1721" b="1" spc="4" dirty="0">
                <a:latin typeface="Courier New"/>
                <a:cs typeface="Courier New"/>
              </a:rPr>
              <a:t>(SELECT</a:t>
            </a:r>
            <a:r>
              <a:rPr sz="1721" b="1" spc="-22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select_list</a:t>
            </a:r>
            <a:endParaRPr sz="1721">
              <a:latin typeface="Courier New"/>
              <a:cs typeface="Courier New"/>
            </a:endParaRPr>
          </a:p>
          <a:p>
            <a:pPr marL="98057">
              <a:spcBef>
                <a:spcPts val="31"/>
              </a:spcBef>
              <a:tabLst>
                <a:tab pos="1157629" algn="l"/>
              </a:tabLst>
            </a:pP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i="1" spc="4" dirty="0">
                <a:latin typeface="Courier New"/>
                <a:cs typeface="Courier New"/>
              </a:rPr>
              <a:t>table</a:t>
            </a:r>
            <a:r>
              <a:rPr sz="1721" b="1" spc="4" dirty="0">
                <a:latin typeface="Courier New"/>
                <a:cs typeface="Courier New"/>
              </a:rPr>
              <a:t>);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2948" y="177354"/>
            <a:ext cx="4987164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Summary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6365" y="1434085"/>
            <a:ext cx="6949328" cy="1496658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11206">
              <a:spcBef>
                <a:spcPts val="613"/>
              </a:spcBef>
            </a:pPr>
            <a:r>
              <a:rPr sz="2118" spc="4" dirty="0">
                <a:latin typeface="Arial MT"/>
                <a:cs typeface="Arial MT"/>
              </a:rPr>
              <a:t>In this lesson,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you should have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learned </a:t>
            </a:r>
            <a:r>
              <a:rPr sz="2118" spc="9" dirty="0">
                <a:latin typeface="Arial MT"/>
                <a:cs typeface="Arial MT"/>
              </a:rPr>
              <a:t>how</a:t>
            </a:r>
            <a:r>
              <a:rPr sz="2118" spc="4" dirty="0">
                <a:latin typeface="Arial MT"/>
                <a:cs typeface="Arial MT"/>
              </a:rPr>
              <a:t> to:</a:t>
            </a:r>
            <a:endParaRPr sz="2118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Identify</a:t>
            </a:r>
            <a:r>
              <a:rPr sz="2118" spc="9" dirty="0">
                <a:latin typeface="Arial MT"/>
                <a:cs typeface="Arial MT"/>
              </a:rPr>
              <a:t> when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subquery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help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solve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problem</a:t>
            </a:r>
            <a:endParaRPr sz="2118">
              <a:latin typeface="Arial MT"/>
              <a:cs typeface="Arial MT"/>
            </a:endParaRPr>
          </a:p>
          <a:p>
            <a:pPr marL="568729" marR="4483" indent="-447139">
              <a:lnSpc>
                <a:spcPct val="100800"/>
              </a:lnSpc>
              <a:spcBef>
                <a:spcPts val="507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Write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subqueries</a:t>
            </a:r>
            <a:r>
              <a:rPr sz="2118" spc="9" dirty="0">
                <a:latin typeface="Arial MT"/>
                <a:cs typeface="Arial MT"/>
              </a:rPr>
              <a:t> when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query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based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</a:t>
            </a:r>
            <a:r>
              <a:rPr sz="2118" spc="9" dirty="0">
                <a:latin typeface="Arial MT"/>
                <a:cs typeface="Arial MT"/>
              </a:rPr>
              <a:t> unknown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values</a:t>
            </a:r>
            <a:endParaRPr sz="211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365" y="177354"/>
            <a:ext cx="8022099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5536" y="1500244"/>
            <a:ext cx="8496943" cy="190338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321066">
              <a:lnSpc>
                <a:spcPct val="100800"/>
              </a:lnSpc>
              <a:spcBef>
                <a:spcPts val="84"/>
              </a:spcBef>
            </a:pPr>
            <a:r>
              <a:rPr sz="2118" spc="4" dirty="0">
                <a:latin typeface="Arial MT"/>
                <a:cs typeface="Arial MT"/>
              </a:rPr>
              <a:t>After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completing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lesson,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you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should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able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following: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Define</a:t>
            </a:r>
            <a:r>
              <a:rPr sz="2118" spc="-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subqueries</a:t>
            </a:r>
            <a:endParaRPr sz="2118" dirty="0">
              <a:latin typeface="Arial MT"/>
              <a:cs typeface="Arial MT"/>
            </a:endParaRPr>
          </a:p>
          <a:p>
            <a:pPr marL="568729" marR="4483" indent="-447139">
              <a:lnSpc>
                <a:spcPct val="100600"/>
              </a:lnSpc>
              <a:spcBef>
                <a:spcPts val="512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Describe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types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problems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subqueries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can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solve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List the types of subqueries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Write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single-row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multiple-row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subqueries</a:t>
            </a: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88640"/>
            <a:ext cx="7672668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Practice</a:t>
            </a:r>
            <a:r>
              <a:rPr spc="-26" dirty="0"/>
              <a:t> </a:t>
            </a:r>
            <a:r>
              <a:rPr spc="4" dirty="0"/>
              <a:t>7:</a:t>
            </a:r>
            <a:r>
              <a:rPr spc="-26" dirty="0"/>
              <a:t> </a:t>
            </a:r>
            <a:r>
              <a:rPr spc="4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4" y="1435430"/>
            <a:ext cx="7672668" cy="1829121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11206">
              <a:spcBef>
                <a:spcPts val="613"/>
              </a:spcBef>
            </a:pPr>
            <a:r>
              <a:rPr sz="2118" spc="4" dirty="0">
                <a:latin typeface="Arial MT"/>
                <a:cs typeface="Arial MT"/>
              </a:rPr>
              <a:t>This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practice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covers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following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topics:</a:t>
            </a:r>
            <a:endParaRPr sz="2118">
              <a:latin typeface="Arial MT"/>
              <a:cs typeface="Arial MT"/>
            </a:endParaRPr>
          </a:p>
          <a:p>
            <a:pPr marL="568729" marR="397270" indent="-447139">
              <a:lnSpc>
                <a:spcPct val="100800"/>
              </a:lnSpc>
              <a:spcBef>
                <a:spcPts val="507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Creating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subqueries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query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values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based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Arial MT"/>
                <a:cs typeface="Arial MT"/>
              </a:rPr>
              <a:t>unknown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criteria</a:t>
            </a:r>
            <a:endParaRPr sz="2118">
              <a:latin typeface="Arial MT"/>
              <a:cs typeface="Arial MT"/>
            </a:endParaRPr>
          </a:p>
          <a:p>
            <a:pPr marL="568729" marR="4483" indent="-447139">
              <a:lnSpc>
                <a:spcPct val="100600"/>
              </a:lnSpc>
              <a:spcBef>
                <a:spcPts val="516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Using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subqueries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find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out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values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exist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set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data and not in another</a:t>
            </a:r>
            <a:endParaRPr sz="211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576" y="188640"/>
            <a:ext cx="8064896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Lesson</a:t>
            </a:r>
            <a:r>
              <a:rPr spc="-49" dirty="0"/>
              <a:t> </a:t>
            </a:r>
            <a:r>
              <a:rPr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4" y="1435429"/>
            <a:ext cx="5359213" cy="3053110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457785" indent="-447139">
              <a:spcBef>
                <a:spcPts val="613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Subquery: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Types,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syntax,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guidelines</a:t>
            </a:r>
            <a:endParaRPr sz="2118" dirty="0">
              <a:latin typeface="Arial MT"/>
              <a:cs typeface="Arial MT"/>
            </a:endParaRPr>
          </a:p>
          <a:p>
            <a:pPr marL="457785" indent="-447139">
              <a:spcBef>
                <a:spcPts val="529"/>
              </a:spcBef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Single-row</a:t>
            </a:r>
            <a:r>
              <a:rPr sz="2118" spc="-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subqueries:</a:t>
            </a:r>
            <a:endParaRPr sz="2118" dirty="0">
              <a:latin typeface="Arial MT"/>
              <a:cs typeface="Arial MT"/>
            </a:endParaRPr>
          </a:p>
          <a:p>
            <a:pPr marL="890915" lvl="1" indent="-322186">
              <a:spcBef>
                <a:spcPts val="476"/>
              </a:spcBef>
              <a:buChar char="–"/>
              <a:tabLst>
                <a:tab pos="890915" algn="l"/>
                <a:tab pos="891475" algn="l"/>
              </a:tabLst>
            </a:pPr>
            <a:r>
              <a:rPr sz="1941" spc="-4" dirty="0">
                <a:latin typeface="Arial MT"/>
                <a:cs typeface="Arial MT"/>
              </a:rPr>
              <a:t>Group</a:t>
            </a:r>
            <a:r>
              <a:rPr sz="1941" spc="-18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functions</a:t>
            </a:r>
            <a:r>
              <a:rPr sz="1941" spc="-13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in</a:t>
            </a:r>
            <a:r>
              <a:rPr sz="1941" spc="-18" dirty="0">
                <a:latin typeface="Arial MT"/>
                <a:cs typeface="Arial MT"/>
              </a:rPr>
              <a:t> </a:t>
            </a:r>
            <a:r>
              <a:rPr sz="1941" dirty="0">
                <a:latin typeface="Arial MT"/>
                <a:cs typeface="Arial MT"/>
              </a:rPr>
              <a:t>a</a:t>
            </a:r>
            <a:r>
              <a:rPr sz="1941" spc="-13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subquery</a:t>
            </a:r>
            <a:endParaRPr sz="1941" dirty="0">
              <a:latin typeface="Arial MT"/>
              <a:cs typeface="Arial MT"/>
            </a:endParaRPr>
          </a:p>
          <a:p>
            <a:pPr marL="890915" lvl="1" indent="-322186">
              <a:spcBef>
                <a:spcPts val="318"/>
              </a:spcBef>
              <a:buFont typeface="Arial MT"/>
              <a:buChar char="–"/>
              <a:tabLst>
                <a:tab pos="890915" algn="l"/>
                <a:tab pos="891475" algn="l"/>
              </a:tabLst>
            </a:pPr>
            <a:r>
              <a:rPr sz="1941" spc="-4" dirty="0">
                <a:latin typeface="Courier New"/>
                <a:cs typeface="Courier New"/>
              </a:rPr>
              <a:t>HAVIN</a:t>
            </a:r>
            <a:r>
              <a:rPr sz="1941" dirty="0">
                <a:latin typeface="Courier New"/>
                <a:cs typeface="Courier New"/>
              </a:rPr>
              <a:t>G</a:t>
            </a:r>
            <a:r>
              <a:rPr sz="1941" spc="-635" dirty="0">
                <a:latin typeface="Courier New"/>
                <a:cs typeface="Courier New"/>
              </a:rPr>
              <a:t> </a:t>
            </a:r>
            <a:r>
              <a:rPr sz="1941" spc="-4" dirty="0">
                <a:latin typeface="Arial MT"/>
                <a:cs typeface="Arial MT"/>
              </a:rPr>
              <a:t>claus</a:t>
            </a:r>
            <a:r>
              <a:rPr sz="1941" dirty="0">
                <a:latin typeface="Arial MT"/>
                <a:cs typeface="Arial MT"/>
              </a:rPr>
              <a:t>e</a:t>
            </a:r>
            <a:r>
              <a:rPr sz="1941" spc="-4" dirty="0">
                <a:latin typeface="Arial MT"/>
                <a:cs typeface="Arial MT"/>
              </a:rPr>
              <a:t> wit</a:t>
            </a:r>
            <a:r>
              <a:rPr sz="1941" dirty="0">
                <a:latin typeface="Arial MT"/>
                <a:cs typeface="Arial MT"/>
              </a:rPr>
              <a:t>h</a:t>
            </a:r>
            <a:r>
              <a:rPr sz="1941" spc="-4" dirty="0">
                <a:latin typeface="Arial MT"/>
                <a:cs typeface="Arial MT"/>
              </a:rPr>
              <a:t> subqueries</a:t>
            </a:r>
            <a:endParaRPr sz="1941" dirty="0">
              <a:latin typeface="Arial MT"/>
              <a:cs typeface="Arial MT"/>
            </a:endParaRPr>
          </a:p>
          <a:p>
            <a:pPr marL="457785" indent="-447139">
              <a:spcBef>
                <a:spcPts val="662"/>
              </a:spcBef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Multiple-row</a:t>
            </a:r>
            <a:r>
              <a:rPr sz="2118" spc="-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subqueries</a:t>
            </a:r>
            <a:endParaRPr sz="2118" dirty="0">
              <a:latin typeface="Arial MT"/>
              <a:cs typeface="Arial MT"/>
            </a:endParaRPr>
          </a:p>
          <a:p>
            <a:pPr marL="321626" marR="1659680" lvl="1" indent="-321626" algn="r">
              <a:spcBef>
                <a:spcPts val="331"/>
              </a:spcBef>
              <a:buChar char="–"/>
              <a:tabLst>
                <a:tab pos="321626" algn="l"/>
                <a:tab pos="322186" algn="l"/>
              </a:tabLst>
            </a:pPr>
            <a:r>
              <a:rPr sz="1941" spc="-4" dirty="0">
                <a:latin typeface="Arial MT"/>
                <a:cs typeface="Arial MT"/>
              </a:rPr>
              <a:t>U</a:t>
            </a:r>
            <a:r>
              <a:rPr sz="1941" dirty="0">
                <a:latin typeface="Arial MT"/>
                <a:cs typeface="Arial MT"/>
              </a:rPr>
              <a:t>se </a:t>
            </a:r>
            <a:r>
              <a:rPr sz="1941" spc="-4" dirty="0">
                <a:latin typeface="Courier New"/>
                <a:cs typeface="Courier New"/>
              </a:rPr>
              <a:t>AL</a:t>
            </a:r>
            <a:r>
              <a:rPr sz="1941" dirty="0">
                <a:latin typeface="Courier New"/>
                <a:cs typeface="Courier New"/>
              </a:rPr>
              <a:t>L</a:t>
            </a:r>
            <a:r>
              <a:rPr sz="1941" spc="-627" dirty="0">
                <a:latin typeface="Courier New"/>
                <a:cs typeface="Courier New"/>
              </a:rPr>
              <a:t> </a:t>
            </a:r>
            <a:r>
              <a:rPr sz="1941" spc="-9" dirty="0">
                <a:latin typeface="Arial MT"/>
                <a:cs typeface="Arial MT"/>
              </a:rPr>
              <a:t>o</a:t>
            </a:r>
            <a:r>
              <a:rPr sz="1941" dirty="0">
                <a:latin typeface="Arial MT"/>
                <a:cs typeface="Arial MT"/>
              </a:rPr>
              <a:t>r</a:t>
            </a:r>
            <a:r>
              <a:rPr sz="1941" spc="-13" dirty="0">
                <a:latin typeface="Arial MT"/>
                <a:cs typeface="Arial MT"/>
              </a:rPr>
              <a:t> </a:t>
            </a:r>
            <a:r>
              <a:rPr sz="1941" spc="-4" dirty="0">
                <a:latin typeface="Courier New"/>
                <a:cs typeface="Courier New"/>
              </a:rPr>
              <a:t>AN</a:t>
            </a:r>
            <a:r>
              <a:rPr sz="1941" dirty="0">
                <a:latin typeface="Courier New"/>
                <a:cs typeface="Courier New"/>
              </a:rPr>
              <a:t>Y</a:t>
            </a:r>
            <a:r>
              <a:rPr sz="1941" spc="-627" dirty="0">
                <a:latin typeface="Courier New"/>
                <a:cs typeface="Courier New"/>
              </a:rPr>
              <a:t> </a:t>
            </a:r>
            <a:r>
              <a:rPr sz="1941" spc="-4" dirty="0">
                <a:latin typeface="Arial MT"/>
                <a:cs typeface="Arial MT"/>
              </a:rPr>
              <a:t>operator.</a:t>
            </a:r>
            <a:endParaRPr sz="1941" dirty="0">
              <a:latin typeface="Arial MT"/>
              <a:cs typeface="Arial MT"/>
            </a:endParaRPr>
          </a:p>
          <a:p>
            <a:pPr marL="446578" marR="1603087" indent="-446578" algn="r">
              <a:spcBef>
                <a:spcPts val="507"/>
              </a:spcBef>
              <a:buChar char="•"/>
              <a:tabLst>
                <a:tab pos="446578" algn="l"/>
                <a:tab pos="447139" algn="l"/>
              </a:tabLst>
            </a:pPr>
            <a:r>
              <a:rPr sz="2118" spc="4" dirty="0">
                <a:latin typeface="Arial MT"/>
                <a:cs typeface="Arial MT"/>
              </a:rPr>
              <a:t>Using 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EXIST</a:t>
            </a:r>
            <a:r>
              <a:rPr sz="2118" spc="9" dirty="0">
                <a:latin typeface="Courier New"/>
                <a:cs typeface="Courier New"/>
              </a:rPr>
              <a:t>S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operator</a:t>
            </a:r>
            <a:endParaRPr sz="2118" dirty="0">
              <a:latin typeface="Arial MT"/>
              <a:cs typeface="Arial MT"/>
            </a:endParaRPr>
          </a:p>
          <a:p>
            <a:pPr marL="457785" indent="-447139">
              <a:spcBef>
                <a:spcPts val="675"/>
              </a:spcBef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Null</a:t>
            </a:r>
            <a:r>
              <a:rPr sz="2118" spc="-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values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</a:t>
            </a:r>
            <a:r>
              <a:rPr sz="2118" spc="-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subquery</a:t>
            </a: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552" y="188640"/>
            <a:ext cx="8280920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Using</a:t>
            </a:r>
            <a:r>
              <a:rPr spc="-4" dirty="0"/>
              <a:t> </a:t>
            </a:r>
            <a:r>
              <a:rPr spc="4" dirty="0"/>
              <a:t>a</a:t>
            </a:r>
            <a:r>
              <a:rPr spc="-4" dirty="0"/>
              <a:t> </a:t>
            </a:r>
            <a:r>
              <a:rPr spc="4" dirty="0"/>
              <a:t>Subquery</a:t>
            </a:r>
            <a:r>
              <a:rPr spc="-4" dirty="0"/>
              <a:t> </a:t>
            </a:r>
            <a:r>
              <a:rPr spc="4" dirty="0"/>
              <a:t>to</a:t>
            </a:r>
            <a:r>
              <a:rPr spc="-4" dirty="0"/>
              <a:t> </a:t>
            </a:r>
            <a:r>
              <a:rPr spc="4" dirty="0"/>
              <a:t>Solve</a:t>
            </a:r>
            <a:r>
              <a:rPr spc="-4" dirty="0"/>
              <a:t> </a:t>
            </a:r>
            <a:r>
              <a:rPr spc="4" dirty="0"/>
              <a:t>a</a:t>
            </a:r>
            <a:r>
              <a:rPr spc="-4" dirty="0"/>
              <a:t> </a:t>
            </a:r>
            <a:r>
              <a:rPr spc="4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4" y="1498899"/>
            <a:ext cx="4709731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2118" spc="9" dirty="0">
                <a:latin typeface="Arial MT"/>
                <a:cs typeface="Arial MT"/>
              </a:rPr>
              <a:t>Who</a:t>
            </a:r>
            <a:r>
              <a:rPr sz="2118" spc="4" dirty="0">
                <a:latin typeface="Arial MT"/>
                <a:cs typeface="Arial MT"/>
              </a:rPr>
              <a:t> has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salary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greater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Abel’s?</a:t>
            </a:r>
            <a:endParaRPr sz="2118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4912" y="2097069"/>
            <a:ext cx="7061387" cy="3378013"/>
            <a:chOff x="952500" y="2376677"/>
            <a:chExt cx="8002905" cy="3828415"/>
          </a:xfrm>
        </p:grpSpPr>
        <p:sp>
          <p:nvSpPr>
            <p:cNvPr id="5" name="object 5"/>
            <p:cNvSpPr/>
            <p:nvPr/>
          </p:nvSpPr>
          <p:spPr>
            <a:xfrm>
              <a:off x="952500" y="2376677"/>
              <a:ext cx="8002905" cy="3828415"/>
            </a:xfrm>
            <a:custGeom>
              <a:avLst/>
              <a:gdLst/>
              <a:ahLst/>
              <a:cxnLst/>
              <a:rect l="l" t="t" r="r" b="b"/>
              <a:pathLst>
                <a:path w="8002905" h="3828415">
                  <a:moveTo>
                    <a:pt x="8002524" y="3828288"/>
                  </a:moveTo>
                  <a:lnTo>
                    <a:pt x="8002524" y="0"/>
                  </a:lnTo>
                  <a:lnTo>
                    <a:pt x="0" y="0"/>
                  </a:lnTo>
                  <a:lnTo>
                    <a:pt x="0" y="3828288"/>
                  </a:lnTo>
                  <a:lnTo>
                    <a:pt x="8002524" y="3828288"/>
                  </a:lnTo>
                  <a:close/>
                </a:path>
              </a:pathLst>
            </a:custGeom>
            <a:solidFill>
              <a:srgbClr val="FFFF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1063752" y="2980181"/>
              <a:ext cx="1229995" cy="1188085"/>
            </a:xfrm>
            <a:custGeom>
              <a:avLst/>
              <a:gdLst/>
              <a:ahLst/>
              <a:cxnLst/>
              <a:rect l="l" t="t" r="r" b="b"/>
              <a:pathLst>
                <a:path w="1229995" h="1188085">
                  <a:moveTo>
                    <a:pt x="1229868" y="594360"/>
                  </a:moveTo>
                  <a:lnTo>
                    <a:pt x="1228019" y="547889"/>
                  </a:lnTo>
                  <a:lnTo>
                    <a:pt x="1222564" y="502401"/>
                  </a:lnTo>
                  <a:lnTo>
                    <a:pt x="1213639" y="458026"/>
                  </a:lnTo>
                  <a:lnTo>
                    <a:pt x="1201380" y="414897"/>
                  </a:lnTo>
                  <a:lnTo>
                    <a:pt x="1185924" y="373145"/>
                  </a:lnTo>
                  <a:lnTo>
                    <a:pt x="1167406" y="332902"/>
                  </a:lnTo>
                  <a:lnTo>
                    <a:pt x="1145963" y="294301"/>
                  </a:lnTo>
                  <a:lnTo>
                    <a:pt x="1121731" y="257472"/>
                  </a:lnTo>
                  <a:lnTo>
                    <a:pt x="1094847" y="222548"/>
                  </a:lnTo>
                  <a:lnTo>
                    <a:pt x="1065446" y="189660"/>
                  </a:lnTo>
                  <a:lnTo>
                    <a:pt x="1033666" y="158941"/>
                  </a:lnTo>
                  <a:lnTo>
                    <a:pt x="999641" y="130521"/>
                  </a:lnTo>
                  <a:lnTo>
                    <a:pt x="963509" y="104534"/>
                  </a:lnTo>
                  <a:lnTo>
                    <a:pt x="925406" y="81110"/>
                  </a:lnTo>
                  <a:lnTo>
                    <a:pt x="885468" y="60382"/>
                  </a:lnTo>
                  <a:lnTo>
                    <a:pt x="843831" y="42481"/>
                  </a:lnTo>
                  <a:lnTo>
                    <a:pt x="800631" y="27539"/>
                  </a:lnTo>
                  <a:lnTo>
                    <a:pt x="756006" y="15688"/>
                  </a:lnTo>
                  <a:lnTo>
                    <a:pt x="710090" y="7060"/>
                  </a:lnTo>
                  <a:lnTo>
                    <a:pt x="663020" y="1787"/>
                  </a:lnTo>
                  <a:lnTo>
                    <a:pt x="614934" y="0"/>
                  </a:lnTo>
                  <a:lnTo>
                    <a:pt x="566847" y="1787"/>
                  </a:lnTo>
                  <a:lnTo>
                    <a:pt x="519777" y="7060"/>
                  </a:lnTo>
                  <a:lnTo>
                    <a:pt x="473861" y="15688"/>
                  </a:lnTo>
                  <a:lnTo>
                    <a:pt x="429236" y="27539"/>
                  </a:lnTo>
                  <a:lnTo>
                    <a:pt x="386036" y="42481"/>
                  </a:lnTo>
                  <a:lnTo>
                    <a:pt x="344399" y="60382"/>
                  </a:lnTo>
                  <a:lnTo>
                    <a:pt x="304461" y="81110"/>
                  </a:lnTo>
                  <a:lnTo>
                    <a:pt x="266358" y="104534"/>
                  </a:lnTo>
                  <a:lnTo>
                    <a:pt x="230226" y="130521"/>
                  </a:lnTo>
                  <a:lnTo>
                    <a:pt x="196201" y="158941"/>
                  </a:lnTo>
                  <a:lnTo>
                    <a:pt x="164421" y="189660"/>
                  </a:lnTo>
                  <a:lnTo>
                    <a:pt x="135020" y="222548"/>
                  </a:lnTo>
                  <a:lnTo>
                    <a:pt x="108136" y="257472"/>
                  </a:lnTo>
                  <a:lnTo>
                    <a:pt x="83904" y="294301"/>
                  </a:lnTo>
                  <a:lnTo>
                    <a:pt x="62461" y="332902"/>
                  </a:lnTo>
                  <a:lnTo>
                    <a:pt x="43943" y="373145"/>
                  </a:lnTo>
                  <a:lnTo>
                    <a:pt x="28487" y="414897"/>
                  </a:lnTo>
                  <a:lnTo>
                    <a:pt x="16228" y="458026"/>
                  </a:lnTo>
                  <a:lnTo>
                    <a:pt x="7303" y="502401"/>
                  </a:lnTo>
                  <a:lnTo>
                    <a:pt x="1848" y="547889"/>
                  </a:lnTo>
                  <a:lnTo>
                    <a:pt x="0" y="594360"/>
                  </a:lnTo>
                  <a:lnTo>
                    <a:pt x="1848" y="640726"/>
                  </a:lnTo>
                  <a:lnTo>
                    <a:pt x="7303" y="686121"/>
                  </a:lnTo>
                  <a:lnTo>
                    <a:pt x="16228" y="730411"/>
                  </a:lnTo>
                  <a:lnTo>
                    <a:pt x="28487" y="773464"/>
                  </a:lnTo>
                  <a:lnTo>
                    <a:pt x="43943" y="815149"/>
                  </a:lnTo>
                  <a:lnTo>
                    <a:pt x="62461" y="855332"/>
                  </a:lnTo>
                  <a:lnTo>
                    <a:pt x="83904" y="893882"/>
                  </a:lnTo>
                  <a:lnTo>
                    <a:pt x="108136" y="930666"/>
                  </a:lnTo>
                  <a:lnTo>
                    <a:pt x="135020" y="965551"/>
                  </a:lnTo>
                  <a:lnTo>
                    <a:pt x="164421" y="998406"/>
                  </a:lnTo>
                  <a:lnTo>
                    <a:pt x="196201" y="1029098"/>
                  </a:lnTo>
                  <a:lnTo>
                    <a:pt x="230226" y="1057496"/>
                  </a:lnTo>
                  <a:lnTo>
                    <a:pt x="266358" y="1083465"/>
                  </a:lnTo>
                  <a:lnTo>
                    <a:pt x="304461" y="1106875"/>
                  </a:lnTo>
                  <a:lnTo>
                    <a:pt x="344399" y="1127593"/>
                  </a:lnTo>
                  <a:lnTo>
                    <a:pt x="386036" y="1145486"/>
                  </a:lnTo>
                  <a:lnTo>
                    <a:pt x="429236" y="1160423"/>
                  </a:lnTo>
                  <a:lnTo>
                    <a:pt x="473861" y="1172271"/>
                  </a:lnTo>
                  <a:lnTo>
                    <a:pt x="519777" y="1180898"/>
                  </a:lnTo>
                  <a:lnTo>
                    <a:pt x="566847" y="1186170"/>
                  </a:lnTo>
                  <a:lnTo>
                    <a:pt x="614934" y="1187958"/>
                  </a:lnTo>
                  <a:lnTo>
                    <a:pt x="663020" y="1186170"/>
                  </a:lnTo>
                  <a:lnTo>
                    <a:pt x="710090" y="1180898"/>
                  </a:lnTo>
                  <a:lnTo>
                    <a:pt x="756006" y="1172271"/>
                  </a:lnTo>
                  <a:lnTo>
                    <a:pt x="800631" y="1160423"/>
                  </a:lnTo>
                  <a:lnTo>
                    <a:pt x="843831" y="1145486"/>
                  </a:lnTo>
                  <a:lnTo>
                    <a:pt x="885468" y="1127593"/>
                  </a:lnTo>
                  <a:lnTo>
                    <a:pt x="925406" y="1106875"/>
                  </a:lnTo>
                  <a:lnTo>
                    <a:pt x="963509" y="1083465"/>
                  </a:lnTo>
                  <a:lnTo>
                    <a:pt x="999641" y="1057496"/>
                  </a:lnTo>
                  <a:lnTo>
                    <a:pt x="1033666" y="1029098"/>
                  </a:lnTo>
                  <a:lnTo>
                    <a:pt x="1065446" y="998406"/>
                  </a:lnTo>
                  <a:lnTo>
                    <a:pt x="1094847" y="965551"/>
                  </a:lnTo>
                  <a:lnTo>
                    <a:pt x="1121731" y="930666"/>
                  </a:lnTo>
                  <a:lnTo>
                    <a:pt x="1145963" y="893882"/>
                  </a:lnTo>
                  <a:lnTo>
                    <a:pt x="1167406" y="855332"/>
                  </a:lnTo>
                  <a:lnTo>
                    <a:pt x="1185924" y="815149"/>
                  </a:lnTo>
                  <a:lnTo>
                    <a:pt x="1201380" y="773464"/>
                  </a:lnTo>
                  <a:lnTo>
                    <a:pt x="1213639" y="730411"/>
                  </a:lnTo>
                  <a:lnTo>
                    <a:pt x="1222564" y="686121"/>
                  </a:lnTo>
                  <a:lnTo>
                    <a:pt x="1228019" y="640726"/>
                  </a:lnTo>
                  <a:lnTo>
                    <a:pt x="1229868" y="594360"/>
                  </a:lnTo>
                  <a:close/>
                </a:path>
              </a:pathLst>
            </a:custGeom>
            <a:solidFill>
              <a:srgbClr val="FFFFE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2332482" y="4197095"/>
              <a:ext cx="6467475" cy="1864995"/>
            </a:xfrm>
            <a:custGeom>
              <a:avLst/>
              <a:gdLst/>
              <a:ahLst/>
              <a:cxnLst/>
              <a:rect l="l" t="t" r="r" b="b"/>
              <a:pathLst>
                <a:path w="6467475" h="1864995">
                  <a:moveTo>
                    <a:pt x="6467094" y="1864614"/>
                  </a:moveTo>
                  <a:lnTo>
                    <a:pt x="6467094" y="0"/>
                  </a:lnTo>
                  <a:lnTo>
                    <a:pt x="0" y="0"/>
                  </a:lnTo>
                  <a:lnTo>
                    <a:pt x="0" y="1864614"/>
                  </a:lnTo>
                  <a:lnTo>
                    <a:pt x="6467094" y="1864614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2332482" y="4197095"/>
              <a:ext cx="6467475" cy="1864995"/>
            </a:xfrm>
            <a:custGeom>
              <a:avLst/>
              <a:gdLst/>
              <a:ahLst/>
              <a:cxnLst/>
              <a:rect l="l" t="t" r="r" b="b"/>
              <a:pathLst>
                <a:path w="6467475" h="1864995">
                  <a:moveTo>
                    <a:pt x="6467094" y="1864614"/>
                  </a:moveTo>
                  <a:lnTo>
                    <a:pt x="6467094" y="0"/>
                  </a:lnTo>
                  <a:lnTo>
                    <a:pt x="0" y="0"/>
                  </a:lnTo>
                  <a:lnTo>
                    <a:pt x="0" y="1864614"/>
                  </a:lnTo>
                  <a:lnTo>
                    <a:pt x="6467094" y="1864614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2474975" y="4758689"/>
              <a:ext cx="1229995" cy="1217295"/>
            </a:xfrm>
            <a:custGeom>
              <a:avLst/>
              <a:gdLst/>
              <a:ahLst/>
              <a:cxnLst/>
              <a:rect l="l" t="t" r="r" b="b"/>
              <a:pathLst>
                <a:path w="1229995" h="1217295">
                  <a:moveTo>
                    <a:pt x="1229868" y="608838"/>
                  </a:moveTo>
                  <a:lnTo>
                    <a:pt x="1228019" y="561284"/>
                  </a:lnTo>
                  <a:lnTo>
                    <a:pt x="1222564" y="514727"/>
                  </a:lnTo>
                  <a:lnTo>
                    <a:pt x="1213639" y="469303"/>
                  </a:lnTo>
                  <a:lnTo>
                    <a:pt x="1201380" y="425146"/>
                  </a:lnTo>
                  <a:lnTo>
                    <a:pt x="1185924" y="382392"/>
                  </a:lnTo>
                  <a:lnTo>
                    <a:pt x="1167406" y="341178"/>
                  </a:lnTo>
                  <a:lnTo>
                    <a:pt x="1145963" y="301639"/>
                  </a:lnTo>
                  <a:lnTo>
                    <a:pt x="1121731" y="263910"/>
                  </a:lnTo>
                  <a:lnTo>
                    <a:pt x="1094847" y="228129"/>
                  </a:lnTo>
                  <a:lnTo>
                    <a:pt x="1065446" y="194429"/>
                  </a:lnTo>
                  <a:lnTo>
                    <a:pt x="1033666" y="162948"/>
                  </a:lnTo>
                  <a:lnTo>
                    <a:pt x="999641" y="133820"/>
                  </a:lnTo>
                  <a:lnTo>
                    <a:pt x="963509" y="107183"/>
                  </a:lnTo>
                  <a:lnTo>
                    <a:pt x="925406" y="83170"/>
                  </a:lnTo>
                  <a:lnTo>
                    <a:pt x="885468" y="61919"/>
                  </a:lnTo>
                  <a:lnTo>
                    <a:pt x="843831" y="43565"/>
                  </a:lnTo>
                  <a:lnTo>
                    <a:pt x="800631" y="28243"/>
                  </a:lnTo>
                  <a:lnTo>
                    <a:pt x="756006" y="16090"/>
                  </a:lnTo>
                  <a:lnTo>
                    <a:pt x="710090" y="7242"/>
                  </a:lnTo>
                  <a:lnTo>
                    <a:pt x="663020" y="1833"/>
                  </a:lnTo>
                  <a:lnTo>
                    <a:pt x="614934" y="0"/>
                  </a:lnTo>
                  <a:lnTo>
                    <a:pt x="566847" y="1833"/>
                  </a:lnTo>
                  <a:lnTo>
                    <a:pt x="519777" y="7242"/>
                  </a:lnTo>
                  <a:lnTo>
                    <a:pt x="473861" y="16090"/>
                  </a:lnTo>
                  <a:lnTo>
                    <a:pt x="429236" y="28243"/>
                  </a:lnTo>
                  <a:lnTo>
                    <a:pt x="386036" y="43565"/>
                  </a:lnTo>
                  <a:lnTo>
                    <a:pt x="344399" y="61919"/>
                  </a:lnTo>
                  <a:lnTo>
                    <a:pt x="304461" y="83170"/>
                  </a:lnTo>
                  <a:lnTo>
                    <a:pt x="266358" y="107183"/>
                  </a:lnTo>
                  <a:lnTo>
                    <a:pt x="230226" y="133820"/>
                  </a:lnTo>
                  <a:lnTo>
                    <a:pt x="196201" y="162948"/>
                  </a:lnTo>
                  <a:lnTo>
                    <a:pt x="164421" y="194429"/>
                  </a:lnTo>
                  <a:lnTo>
                    <a:pt x="135020" y="228129"/>
                  </a:lnTo>
                  <a:lnTo>
                    <a:pt x="108136" y="263910"/>
                  </a:lnTo>
                  <a:lnTo>
                    <a:pt x="83904" y="301639"/>
                  </a:lnTo>
                  <a:lnTo>
                    <a:pt x="62461" y="341178"/>
                  </a:lnTo>
                  <a:lnTo>
                    <a:pt x="43943" y="382392"/>
                  </a:lnTo>
                  <a:lnTo>
                    <a:pt x="28487" y="425146"/>
                  </a:lnTo>
                  <a:lnTo>
                    <a:pt x="16228" y="469303"/>
                  </a:lnTo>
                  <a:lnTo>
                    <a:pt x="7303" y="514727"/>
                  </a:lnTo>
                  <a:lnTo>
                    <a:pt x="1848" y="561284"/>
                  </a:lnTo>
                  <a:lnTo>
                    <a:pt x="0" y="608838"/>
                  </a:lnTo>
                  <a:lnTo>
                    <a:pt x="1848" y="656287"/>
                  </a:lnTo>
                  <a:lnTo>
                    <a:pt x="7303" y="702750"/>
                  </a:lnTo>
                  <a:lnTo>
                    <a:pt x="16228" y="748090"/>
                  </a:lnTo>
                  <a:lnTo>
                    <a:pt x="28487" y="792172"/>
                  </a:lnTo>
                  <a:lnTo>
                    <a:pt x="43943" y="834858"/>
                  </a:lnTo>
                  <a:lnTo>
                    <a:pt x="62461" y="876013"/>
                  </a:lnTo>
                  <a:lnTo>
                    <a:pt x="83904" y="915500"/>
                  </a:lnTo>
                  <a:lnTo>
                    <a:pt x="108136" y="953183"/>
                  </a:lnTo>
                  <a:lnTo>
                    <a:pt x="135020" y="988927"/>
                  </a:lnTo>
                  <a:lnTo>
                    <a:pt x="164421" y="1022593"/>
                  </a:lnTo>
                  <a:lnTo>
                    <a:pt x="196201" y="1054047"/>
                  </a:lnTo>
                  <a:lnTo>
                    <a:pt x="230226" y="1083153"/>
                  </a:lnTo>
                  <a:lnTo>
                    <a:pt x="266358" y="1109772"/>
                  </a:lnTo>
                  <a:lnTo>
                    <a:pt x="304461" y="1133771"/>
                  </a:lnTo>
                  <a:lnTo>
                    <a:pt x="344399" y="1155012"/>
                  </a:lnTo>
                  <a:lnTo>
                    <a:pt x="386036" y="1173358"/>
                  </a:lnTo>
                  <a:lnTo>
                    <a:pt x="429236" y="1188675"/>
                  </a:lnTo>
                  <a:lnTo>
                    <a:pt x="473861" y="1200825"/>
                  </a:lnTo>
                  <a:lnTo>
                    <a:pt x="519777" y="1209672"/>
                  </a:lnTo>
                  <a:lnTo>
                    <a:pt x="566847" y="1215080"/>
                  </a:lnTo>
                  <a:lnTo>
                    <a:pt x="614934" y="1216914"/>
                  </a:lnTo>
                  <a:lnTo>
                    <a:pt x="663020" y="1215080"/>
                  </a:lnTo>
                  <a:lnTo>
                    <a:pt x="710090" y="1209672"/>
                  </a:lnTo>
                  <a:lnTo>
                    <a:pt x="756006" y="1200825"/>
                  </a:lnTo>
                  <a:lnTo>
                    <a:pt x="800631" y="1188675"/>
                  </a:lnTo>
                  <a:lnTo>
                    <a:pt x="843831" y="1173358"/>
                  </a:lnTo>
                  <a:lnTo>
                    <a:pt x="885468" y="1155012"/>
                  </a:lnTo>
                  <a:lnTo>
                    <a:pt x="925406" y="1133771"/>
                  </a:lnTo>
                  <a:lnTo>
                    <a:pt x="963509" y="1109772"/>
                  </a:lnTo>
                  <a:lnTo>
                    <a:pt x="999641" y="1083153"/>
                  </a:lnTo>
                  <a:lnTo>
                    <a:pt x="1033666" y="1054047"/>
                  </a:lnTo>
                  <a:lnTo>
                    <a:pt x="1065446" y="1022593"/>
                  </a:lnTo>
                  <a:lnTo>
                    <a:pt x="1094847" y="988927"/>
                  </a:lnTo>
                  <a:lnTo>
                    <a:pt x="1121731" y="953183"/>
                  </a:lnTo>
                  <a:lnTo>
                    <a:pt x="1145963" y="915500"/>
                  </a:lnTo>
                  <a:lnTo>
                    <a:pt x="1167406" y="876013"/>
                  </a:lnTo>
                  <a:lnTo>
                    <a:pt x="1185924" y="834858"/>
                  </a:lnTo>
                  <a:lnTo>
                    <a:pt x="1201380" y="792172"/>
                  </a:lnTo>
                  <a:lnTo>
                    <a:pt x="1213639" y="748090"/>
                  </a:lnTo>
                  <a:lnTo>
                    <a:pt x="1222564" y="702750"/>
                  </a:lnTo>
                  <a:lnTo>
                    <a:pt x="1228019" y="656287"/>
                  </a:lnTo>
                  <a:lnTo>
                    <a:pt x="1229868" y="60883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74912" y="2097068"/>
            <a:ext cx="7061387" cy="2810762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92449" rIns="0" bIns="0" rtlCol="0">
            <a:spAutoFit/>
          </a:bodyPr>
          <a:lstStyle/>
          <a:p>
            <a:pPr marL="138960">
              <a:spcBef>
                <a:spcPts val="728"/>
              </a:spcBef>
            </a:pPr>
            <a:r>
              <a:rPr sz="1721" b="1" spc="13" dirty="0">
                <a:latin typeface="Arial"/>
                <a:cs typeface="Arial"/>
              </a:rPr>
              <a:t>Main</a:t>
            </a:r>
            <a:r>
              <a:rPr sz="1721" b="1" spc="-26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query:</a:t>
            </a:r>
            <a:endParaRPr sz="1721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559">
              <a:latin typeface="Arial"/>
              <a:cs typeface="Arial"/>
            </a:endParaRPr>
          </a:p>
          <a:p>
            <a:pPr marL="1397448" marR="256628">
              <a:lnSpc>
                <a:spcPct val="101800"/>
              </a:lnSpc>
            </a:pPr>
            <a:r>
              <a:rPr sz="1721" b="1" spc="9" dirty="0">
                <a:latin typeface="Arial"/>
                <a:cs typeface="Arial"/>
              </a:rPr>
              <a:t>Which</a:t>
            </a:r>
            <a:r>
              <a:rPr sz="1721" b="1" spc="4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employees have </a:t>
            </a:r>
            <a:r>
              <a:rPr sz="1721" b="1" spc="4" dirty="0">
                <a:latin typeface="Arial"/>
                <a:cs typeface="Arial"/>
              </a:rPr>
              <a:t>salaries</a:t>
            </a:r>
            <a:r>
              <a:rPr sz="1721" b="1" spc="9" dirty="0">
                <a:latin typeface="Arial"/>
                <a:cs typeface="Arial"/>
              </a:rPr>
              <a:t> greater than </a:t>
            </a:r>
            <a:r>
              <a:rPr sz="1721" b="1" spc="4" dirty="0">
                <a:latin typeface="Arial"/>
                <a:cs typeface="Arial"/>
              </a:rPr>
              <a:t>Abel’s </a:t>
            </a:r>
            <a:r>
              <a:rPr sz="1721" b="1" spc="-468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salary?</a:t>
            </a:r>
            <a:endParaRPr sz="1721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41">
              <a:latin typeface="Arial"/>
              <a:cs typeface="Arial"/>
            </a:endParaRPr>
          </a:p>
          <a:p>
            <a:pPr marL="1355984">
              <a:spcBef>
                <a:spcPts val="1209"/>
              </a:spcBef>
            </a:pPr>
            <a:r>
              <a:rPr sz="1721" b="1" spc="13" dirty="0">
                <a:latin typeface="Arial"/>
                <a:cs typeface="Arial"/>
              </a:rPr>
              <a:t>Subquery:</a:t>
            </a:r>
            <a:endParaRPr sz="1721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41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544">
              <a:latin typeface="Arial"/>
              <a:cs typeface="Arial"/>
            </a:endParaRPr>
          </a:p>
          <a:p>
            <a:pPr marL="2673866"/>
            <a:r>
              <a:rPr sz="1721" b="1" spc="9" dirty="0">
                <a:latin typeface="Arial"/>
                <a:cs typeface="Arial"/>
              </a:rPr>
              <a:t>What</a:t>
            </a:r>
            <a:r>
              <a:rPr sz="1721" b="1" spc="-4" dirty="0">
                <a:latin typeface="Arial"/>
                <a:cs typeface="Arial"/>
              </a:rPr>
              <a:t> </a:t>
            </a:r>
            <a:r>
              <a:rPr sz="1721" b="1" spc="4" dirty="0">
                <a:latin typeface="Arial"/>
                <a:cs typeface="Arial"/>
              </a:rPr>
              <a:t>is</a:t>
            </a:r>
            <a:r>
              <a:rPr sz="1721" b="1" spc="-4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Abel’s</a:t>
            </a:r>
            <a:r>
              <a:rPr sz="1721" b="1" dirty="0">
                <a:latin typeface="Arial"/>
                <a:cs typeface="Arial"/>
              </a:rPr>
              <a:t> </a:t>
            </a:r>
            <a:r>
              <a:rPr sz="1721" b="1" spc="4" dirty="0">
                <a:latin typeface="Arial"/>
                <a:cs typeface="Arial"/>
              </a:rPr>
              <a:t>salary?</a:t>
            </a:r>
            <a:endParaRPr sz="1721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88047" y="2744544"/>
            <a:ext cx="4746812" cy="2261347"/>
            <a:chOff x="1194053" y="3110483"/>
            <a:chExt cx="5379720" cy="2562860"/>
          </a:xfrm>
        </p:grpSpPr>
        <p:sp>
          <p:nvSpPr>
            <p:cNvPr id="12" name="object 12"/>
            <p:cNvSpPr/>
            <p:nvPr/>
          </p:nvSpPr>
          <p:spPr>
            <a:xfrm>
              <a:off x="6521957" y="3921251"/>
              <a:ext cx="0" cy="887094"/>
            </a:xfrm>
            <a:custGeom>
              <a:avLst/>
              <a:gdLst/>
              <a:ahLst/>
              <a:cxnLst/>
              <a:rect l="l" t="t" r="r" b="b"/>
              <a:pathLst>
                <a:path h="887095">
                  <a:moveTo>
                    <a:pt x="0" y="886967"/>
                  </a:moveTo>
                  <a:lnTo>
                    <a:pt x="0" y="0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6470903" y="3819905"/>
              <a:ext cx="102870" cy="104139"/>
            </a:xfrm>
            <a:custGeom>
              <a:avLst/>
              <a:gdLst/>
              <a:ahLst/>
              <a:cxnLst/>
              <a:rect l="l" t="t" r="r" b="b"/>
              <a:pathLst>
                <a:path w="102870" h="104139">
                  <a:moveTo>
                    <a:pt x="102870" y="103632"/>
                  </a:moveTo>
                  <a:lnTo>
                    <a:pt x="51054" y="0"/>
                  </a:lnTo>
                  <a:lnTo>
                    <a:pt x="0" y="103632"/>
                  </a:lnTo>
                  <a:lnTo>
                    <a:pt x="102870" y="1036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4053" y="3110483"/>
              <a:ext cx="2437638" cy="25626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221" y="188640"/>
            <a:ext cx="8415243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Subquery</a:t>
            </a:r>
            <a:r>
              <a:rPr spc="-57" dirty="0"/>
              <a:t> </a:t>
            </a:r>
            <a:r>
              <a:rPr spc="4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277" y="3217432"/>
            <a:ext cx="7767171" cy="174377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57785" marR="4483" indent="-447139">
              <a:lnSpc>
                <a:spcPct val="100600"/>
              </a:lnSpc>
              <a:spcBef>
                <a:spcPts val="88"/>
              </a:spcBef>
              <a:buClr>
                <a:srgbClr val="FF0000"/>
              </a:buClr>
              <a:buChar char="•"/>
              <a:tabLst>
                <a:tab pos="457785" algn="l"/>
                <a:tab pos="458905" algn="l"/>
              </a:tabLst>
            </a:pPr>
            <a:endParaRPr lang="en-US" sz="2118" spc="9" dirty="0">
              <a:latin typeface="Arial MT"/>
              <a:cs typeface="Arial MT"/>
            </a:endParaRPr>
          </a:p>
          <a:p>
            <a:pPr marL="457785" marR="4483" indent="-447139">
              <a:lnSpc>
                <a:spcPct val="100600"/>
              </a:lnSpc>
              <a:spcBef>
                <a:spcPts val="88"/>
              </a:spcBef>
              <a:buClr>
                <a:srgbClr val="FF0000"/>
              </a:buClr>
              <a:buChar char="•"/>
              <a:tabLst>
                <a:tab pos="457785" algn="l"/>
                <a:tab pos="458905" algn="l"/>
              </a:tabLst>
            </a:pPr>
            <a:r>
              <a:rPr sz="2118" spc="9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subquery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(inner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query)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executes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i="1" spc="4" dirty="0">
                <a:latin typeface="Arial"/>
                <a:cs typeface="Arial"/>
              </a:rPr>
              <a:t>before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main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query (outer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query).</a:t>
            </a:r>
            <a:endParaRPr lang="en-US" sz="2118" spc="4" dirty="0">
              <a:latin typeface="Arial MT"/>
              <a:cs typeface="Arial MT"/>
            </a:endParaRPr>
          </a:p>
          <a:p>
            <a:pPr marL="457785" marR="4483" indent="-447139">
              <a:lnSpc>
                <a:spcPct val="100600"/>
              </a:lnSpc>
              <a:spcBef>
                <a:spcPts val="88"/>
              </a:spcBef>
              <a:buClr>
                <a:srgbClr val="FF0000"/>
              </a:buClr>
              <a:buChar char="•"/>
              <a:tabLst>
                <a:tab pos="457785" algn="l"/>
                <a:tab pos="458905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457785" indent="-447139">
              <a:spcBef>
                <a:spcPts val="529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The </a:t>
            </a:r>
            <a:r>
              <a:rPr sz="2118" spc="4" dirty="0">
                <a:latin typeface="Arial MT"/>
                <a:cs typeface="Arial MT"/>
              </a:rPr>
              <a:t>result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subquery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used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main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query.</a:t>
            </a:r>
            <a:endParaRPr sz="2118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0904" y="1685700"/>
            <a:ext cx="7101168" cy="1433232"/>
            <a:chOff x="936625" y="1910460"/>
            <a:chExt cx="8047990" cy="1624330"/>
          </a:xfrm>
        </p:grpSpPr>
        <p:sp>
          <p:nvSpPr>
            <p:cNvPr id="5" name="object 5"/>
            <p:cNvSpPr/>
            <p:nvPr/>
          </p:nvSpPr>
          <p:spPr>
            <a:xfrm>
              <a:off x="952500" y="1926335"/>
              <a:ext cx="8016240" cy="1592580"/>
            </a:xfrm>
            <a:custGeom>
              <a:avLst/>
              <a:gdLst/>
              <a:ahLst/>
              <a:cxnLst/>
              <a:rect l="l" t="t" r="r" b="b"/>
              <a:pathLst>
                <a:path w="8016240" h="1592579">
                  <a:moveTo>
                    <a:pt x="8016240" y="1592579"/>
                  </a:moveTo>
                  <a:lnTo>
                    <a:pt x="8016240" y="0"/>
                  </a:lnTo>
                  <a:lnTo>
                    <a:pt x="0" y="0"/>
                  </a:lnTo>
                  <a:lnTo>
                    <a:pt x="0" y="1592580"/>
                  </a:lnTo>
                  <a:lnTo>
                    <a:pt x="8016240" y="159257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52500" y="1926335"/>
              <a:ext cx="8016240" cy="1592580"/>
            </a:xfrm>
            <a:custGeom>
              <a:avLst/>
              <a:gdLst/>
              <a:ahLst/>
              <a:cxnLst/>
              <a:rect l="l" t="t" r="r" b="b"/>
              <a:pathLst>
                <a:path w="8016240" h="1592579">
                  <a:moveTo>
                    <a:pt x="8016240" y="1592579"/>
                  </a:moveTo>
                  <a:lnTo>
                    <a:pt x="8016240" y="0"/>
                  </a:lnTo>
                  <a:lnTo>
                    <a:pt x="0" y="0"/>
                  </a:lnTo>
                  <a:lnTo>
                    <a:pt x="0" y="1592580"/>
                  </a:lnTo>
                  <a:lnTo>
                    <a:pt x="8016240" y="1592579"/>
                  </a:lnTo>
                  <a:close/>
                </a:path>
              </a:pathLst>
            </a:custGeom>
            <a:ln w="31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78454" y="1699932"/>
            <a:ext cx="806263" cy="820598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R="4483">
              <a:lnSpc>
                <a:spcPct val="101699"/>
              </a:lnSpc>
              <a:spcBef>
                <a:spcPts val="79"/>
              </a:spcBef>
            </a:pPr>
            <a:r>
              <a:rPr sz="1721" b="1" spc="4" dirty="0">
                <a:latin typeface="Courier New"/>
                <a:cs typeface="Courier New"/>
              </a:rPr>
              <a:t>SELECT  FROM 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WHERE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3639" y="1699932"/>
            <a:ext cx="1733549" cy="8104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R="268956">
              <a:lnSpc>
                <a:spcPct val="101499"/>
              </a:lnSpc>
              <a:spcBef>
                <a:spcPts val="84"/>
              </a:spcBef>
            </a:pPr>
            <a:r>
              <a:rPr sz="1721" b="1" i="1" spc="4" dirty="0">
                <a:latin typeface="Courier New"/>
                <a:cs typeface="Courier New"/>
              </a:rPr>
              <a:t>select_list  table</a:t>
            </a:r>
            <a:endParaRPr sz="1721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r>
              <a:rPr sz="1721" b="1" i="1" spc="9" dirty="0">
                <a:latin typeface="Courier New"/>
                <a:cs typeface="Courier New"/>
              </a:rPr>
              <a:t>expr</a:t>
            </a:r>
            <a:r>
              <a:rPr sz="1721" b="1" i="1" spc="-57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operator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40971" y="2499353"/>
            <a:ext cx="938493" cy="5498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9223" marR="4483" indent="-39783">
              <a:lnSpc>
                <a:spcPct val="101800"/>
              </a:lnSpc>
              <a:spcBef>
                <a:spcPts val="75"/>
              </a:spcBef>
            </a:pPr>
            <a:r>
              <a:rPr sz="1721" b="1" spc="4" dirty="0">
                <a:latin typeface="Courier New"/>
                <a:cs typeface="Courier New"/>
              </a:rPr>
              <a:t>(SELECT  FROM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15983" y="2499353"/>
            <a:ext cx="1468531" cy="5498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4483">
              <a:lnSpc>
                <a:spcPct val="101800"/>
              </a:lnSpc>
              <a:spcBef>
                <a:spcPts val="75"/>
              </a:spcBef>
            </a:pPr>
            <a:r>
              <a:rPr sz="1721" b="1" i="1" spc="4" dirty="0">
                <a:latin typeface="Courier New"/>
                <a:cs typeface="Courier New"/>
              </a:rPr>
              <a:t>select_list  table</a:t>
            </a:r>
            <a:r>
              <a:rPr sz="1721" b="1" spc="4" dirty="0">
                <a:latin typeface="Courier New"/>
                <a:cs typeface="Courier New"/>
              </a:rPr>
              <a:t>);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81133" y="2533426"/>
            <a:ext cx="3575237" cy="536762"/>
          </a:xfrm>
          <a:custGeom>
            <a:avLst/>
            <a:gdLst/>
            <a:ahLst/>
            <a:cxnLst/>
            <a:rect l="l" t="t" r="r" b="b"/>
            <a:pathLst>
              <a:path w="4051934" h="608329">
                <a:moveTo>
                  <a:pt x="4051554" y="608076"/>
                </a:moveTo>
                <a:lnTo>
                  <a:pt x="4051554" y="0"/>
                </a:lnTo>
                <a:lnTo>
                  <a:pt x="0" y="0"/>
                </a:lnTo>
                <a:lnTo>
                  <a:pt x="0" y="608076"/>
                </a:lnTo>
                <a:lnTo>
                  <a:pt x="4051554" y="608076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904" y="1852444"/>
            <a:ext cx="7101168" cy="1772210"/>
            <a:chOff x="936625" y="2099436"/>
            <a:chExt cx="8047990" cy="2008505"/>
          </a:xfrm>
        </p:grpSpPr>
        <p:sp>
          <p:nvSpPr>
            <p:cNvPr id="3" name="object 3"/>
            <p:cNvSpPr/>
            <p:nvPr/>
          </p:nvSpPr>
          <p:spPr>
            <a:xfrm>
              <a:off x="952500" y="2115311"/>
              <a:ext cx="8016240" cy="1976755"/>
            </a:xfrm>
            <a:custGeom>
              <a:avLst/>
              <a:gdLst/>
              <a:ahLst/>
              <a:cxnLst/>
              <a:rect l="l" t="t" r="r" b="b"/>
              <a:pathLst>
                <a:path w="8016240" h="1976754">
                  <a:moveTo>
                    <a:pt x="8016240" y="1976627"/>
                  </a:moveTo>
                  <a:lnTo>
                    <a:pt x="8016240" y="0"/>
                  </a:lnTo>
                  <a:lnTo>
                    <a:pt x="0" y="0"/>
                  </a:lnTo>
                  <a:lnTo>
                    <a:pt x="0" y="1976628"/>
                  </a:lnTo>
                  <a:lnTo>
                    <a:pt x="8016240" y="197662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952500" y="2115311"/>
              <a:ext cx="8016240" cy="1976755"/>
            </a:xfrm>
            <a:custGeom>
              <a:avLst/>
              <a:gdLst/>
              <a:ahLst/>
              <a:cxnLst/>
              <a:rect l="l" t="t" r="r" b="b"/>
              <a:pathLst>
                <a:path w="8016240" h="1976754">
                  <a:moveTo>
                    <a:pt x="8016240" y="1976627"/>
                  </a:moveTo>
                  <a:lnTo>
                    <a:pt x="8016240" y="0"/>
                  </a:lnTo>
                  <a:lnTo>
                    <a:pt x="0" y="0"/>
                  </a:lnTo>
                  <a:lnTo>
                    <a:pt x="0" y="1976628"/>
                  </a:lnTo>
                  <a:lnTo>
                    <a:pt x="8016240" y="1976627"/>
                  </a:lnTo>
                  <a:close/>
                </a:path>
              </a:pathLst>
            </a:custGeom>
            <a:ln w="31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197707" y="2967977"/>
            <a:ext cx="674034" cy="54564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R="4483">
              <a:lnSpc>
                <a:spcPct val="101499"/>
              </a:lnSpc>
              <a:spcBef>
                <a:spcPts val="84"/>
              </a:spcBef>
            </a:pPr>
            <a:r>
              <a:rPr sz="1721" b="1" spc="4" dirty="0">
                <a:latin typeface="Courier New"/>
                <a:cs typeface="Courier New"/>
              </a:rPr>
              <a:t>FROM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WHERE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4929" y="2967977"/>
            <a:ext cx="2660837" cy="544342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  <a:p>
            <a:pPr>
              <a:spcBef>
                <a:spcPts val="31"/>
              </a:spcBef>
            </a:pPr>
            <a:r>
              <a:rPr sz="1721" b="1" spc="4" dirty="0">
                <a:latin typeface="Courier New"/>
                <a:cs typeface="Courier New"/>
              </a:rPr>
              <a:t>last_name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=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'Abel');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8453" y="1901638"/>
            <a:ext cx="3852582" cy="107527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R="666225">
              <a:lnSpc>
                <a:spcPct val="101499"/>
              </a:lnSpc>
              <a:spcBef>
                <a:spcPts val="84"/>
              </a:spcBef>
              <a:tabLst>
                <a:tab pos="926776" algn="l"/>
              </a:tabLst>
            </a:pPr>
            <a:r>
              <a:rPr sz="1721" b="1" spc="4" dirty="0">
                <a:latin typeface="Courier New"/>
                <a:cs typeface="Courier New"/>
              </a:rPr>
              <a:t>SELECT last_name, salary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  <a:p>
            <a:pPr>
              <a:spcBef>
                <a:spcPts val="35"/>
              </a:spcBef>
              <a:tabLst>
                <a:tab pos="926776" algn="l"/>
                <a:tab pos="2325345" algn="l"/>
              </a:tabLst>
            </a:pPr>
            <a:r>
              <a:rPr sz="1721" b="1" spc="4" dirty="0">
                <a:latin typeface="Courier New"/>
                <a:cs typeface="Courier New"/>
              </a:rPr>
              <a:t>WHERE	salary</a:t>
            </a:r>
            <a:r>
              <a:rPr sz="1721" b="1" spc="13" dirty="0">
                <a:latin typeface="Courier New"/>
                <a:cs typeface="Courier New"/>
              </a:rPr>
              <a:t> &gt;	</a:t>
            </a:r>
            <a:r>
              <a:rPr sz="2316" b="1" baseline="1587" dirty="0">
                <a:solidFill>
                  <a:srgbClr val="FF5050"/>
                </a:solidFill>
                <a:latin typeface="Arial"/>
                <a:cs typeface="Arial"/>
              </a:rPr>
              <a:t>11000</a:t>
            </a:r>
            <a:endParaRPr sz="2316" baseline="1587">
              <a:latin typeface="Arial"/>
              <a:cs typeface="Arial"/>
            </a:endParaRPr>
          </a:p>
          <a:p>
            <a:pPr marL="1986349">
              <a:spcBef>
                <a:spcPts val="31"/>
              </a:spcBef>
            </a:pPr>
            <a:r>
              <a:rPr sz="1721" b="1" spc="4" dirty="0">
                <a:latin typeface="Courier New"/>
                <a:cs typeface="Courier New"/>
              </a:rPr>
              <a:t>(SELECT</a:t>
            </a:r>
            <a:r>
              <a:rPr sz="1721" b="1" spc="-40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salary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7776864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Using</a:t>
            </a:r>
            <a:r>
              <a:rPr spc="-26" dirty="0"/>
              <a:t> </a:t>
            </a:r>
            <a:r>
              <a:rPr spc="4" dirty="0"/>
              <a:t>a</a:t>
            </a:r>
            <a:r>
              <a:rPr spc="-26" dirty="0"/>
              <a:t> </a:t>
            </a:r>
            <a:r>
              <a:rPr dirty="0"/>
              <a:t>Subquery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3037354" y="2527374"/>
            <a:ext cx="3592046" cy="1021976"/>
            <a:chOff x="3289934" y="2864357"/>
            <a:chExt cx="4070985" cy="1158240"/>
          </a:xfrm>
        </p:grpSpPr>
        <p:sp>
          <p:nvSpPr>
            <p:cNvPr id="10" name="object 10"/>
            <p:cNvSpPr/>
            <p:nvPr/>
          </p:nvSpPr>
          <p:spPr>
            <a:xfrm>
              <a:off x="3305555" y="3098291"/>
              <a:ext cx="4039870" cy="908685"/>
            </a:xfrm>
            <a:custGeom>
              <a:avLst/>
              <a:gdLst/>
              <a:ahLst/>
              <a:cxnLst/>
              <a:rect l="l" t="t" r="r" b="b"/>
              <a:pathLst>
                <a:path w="4039870" h="908685">
                  <a:moveTo>
                    <a:pt x="4039362" y="908303"/>
                  </a:moveTo>
                  <a:lnTo>
                    <a:pt x="4039362" y="0"/>
                  </a:lnTo>
                  <a:lnTo>
                    <a:pt x="0" y="0"/>
                  </a:lnTo>
                  <a:lnTo>
                    <a:pt x="0" y="908303"/>
                  </a:lnTo>
                  <a:lnTo>
                    <a:pt x="4039362" y="908303"/>
                  </a:lnTo>
                  <a:close/>
                </a:path>
              </a:pathLst>
            </a:custGeom>
            <a:ln w="3124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4507229" y="2915411"/>
              <a:ext cx="1443990" cy="182880"/>
            </a:xfrm>
            <a:custGeom>
              <a:avLst/>
              <a:gdLst/>
              <a:ahLst/>
              <a:cxnLst/>
              <a:rect l="l" t="t" r="r" b="b"/>
              <a:pathLst>
                <a:path w="1443989" h="182880">
                  <a:moveTo>
                    <a:pt x="1443989" y="182879"/>
                  </a:moveTo>
                  <a:lnTo>
                    <a:pt x="1443989" y="0"/>
                  </a:lnTo>
                  <a:lnTo>
                    <a:pt x="0" y="0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06645" y="2864357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69">
                  <a:moveTo>
                    <a:pt x="102870" y="102870"/>
                  </a:moveTo>
                  <a:lnTo>
                    <a:pt x="102870" y="0"/>
                  </a:lnTo>
                  <a:lnTo>
                    <a:pt x="0" y="51816"/>
                  </a:lnTo>
                  <a:lnTo>
                    <a:pt x="102870" y="1028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987686" y="3821655"/>
            <a:ext cx="2298887" cy="1356472"/>
            <a:chOff x="966977" y="4331208"/>
            <a:chExt cx="2605405" cy="153733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" y="4344924"/>
              <a:ext cx="2577845" cy="150952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73835" y="4338066"/>
              <a:ext cx="2592070" cy="1523365"/>
            </a:xfrm>
            <a:custGeom>
              <a:avLst/>
              <a:gdLst/>
              <a:ahLst/>
              <a:cxnLst/>
              <a:rect l="l" t="t" r="r" b="b"/>
              <a:pathLst>
                <a:path w="2592070" h="1523364">
                  <a:moveTo>
                    <a:pt x="2591562" y="1523238"/>
                  </a:moveTo>
                  <a:lnTo>
                    <a:pt x="2591562" y="0"/>
                  </a:lnTo>
                  <a:lnTo>
                    <a:pt x="0" y="0"/>
                  </a:lnTo>
                  <a:lnTo>
                    <a:pt x="0" y="1523238"/>
                  </a:lnTo>
                  <a:lnTo>
                    <a:pt x="2591562" y="1523238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20" y="116632"/>
            <a:ext cx="8208912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Guidelines</a:t>
            </a:r>
            <a:r>
              <a:rPr spc="-18" dirty="0"/>
              <a:t> </a:t>
            </a:r>
            <a:r>
              <a:rPr spc="4" dirty="0"/>
              <a:t>for</a:t>
            </a:r>
            <a:r>
              <a:rPr spc="-13" dirty="0"/>
              <a:t> </a:t>
            </a:r>
            <a:r>
              <a:rPr spc="4" dirty="0"/>
              <a:t>Using</a:t>
            </a:r>
            <a:r>
              <a:rPr spc="-13" dirty="0"/>
              <a:t> </a:t>
            </a:r>
            <a:r>
              <a:rPr spc="4" dirty="0"/>
              <a:t>Subqueries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3" y="1435430"/>
            <a:ext cx="7479113" cy="2954493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457785" indent="-447139" algn="just">
              <a:spcBef>
                <a:spcPts val="613"/>
              </a:spcBef>
              <a:buClr>
                <a:srgbClr val="FF0000"/>
              </a:buClr>
              <a:buChar char="•"/>
              <a:tabLst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Enclose subqueries in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parentheses.</a:t>
            </a:r>
            <a:endParaRPr lang="en-US" sz="2118" spc="4" dirty="0">
              <a:latin typeface="Arial MT"/>
              <a:cs typeface="Arial MT"/>
            </a:endParaRPr>
          </a:p>
          <a:p>
            <a:pPr marL="457785" indent="-447139" algn="just">
              <a:spcBef>
                <a:spcPts val="613"/>
              </a:spcBef>
              <a:buClr>
                <a:srgbClr val="FF0000"/>
              </a:buClr>
              <a:buChar char="•"/>
              <a:tabLst>
                <a:tab pos="458345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457785" marR="491964" indent="-447139" algn="just">
              <a:lnSpc>
                <a:spcPct val="100800"/>
              </a:lnSpc>
              <a:spcBef>
                <a:spcPts val="507"/>
              </a:spcBef>
              <a:buClr>
                <a:srgbClr val="FF0000"/>
              </a:buClr>
              <a:buChar char="•"/>
              <a:tabLst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Place subqueries on the right side of the comparison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condition for readability. (However, the subquery can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appear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either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side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comparison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operator.)</a:t>
            </a:r>
            <a:endParaRPr lang="en-US" sz="2118" spc="4" dirty="0">
              <a:latin typeface="Arial MT"/>
              <a:cs typeface="Arial MT"/>
            </a:endParaRPr>
          </a:p>
          <a:p>
            <a:pPr marL="457785" marR="491964" indent="-447139" algn="just">
              <a:lnSpc>
                <a:spcPct val="100800"/>
              </a:lnSpc>
              <a:spcBef>
                <a:spcPts val="507"/>
              </a:spcBef>
              <a:buClr>
                <a:srgbClr val="FF0000"/>
              </a:buClr>
              <a:buChar char="•"/>
              <a:tabLst>
                <a:tab pos="458345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457785" marR="4483" indent="-447139" algn="just">
              <a:lnSpc>
                <a:spcPct val="100800"/>
              </a:lnSpc>
              <a:spcBef>
                <a:spcPts val="507"/>
              </a:spcBef>
              <a:buClr>
                <a:srgbClr val="FF0000"/>
              </a:buClr>
              <a:buChar char="•"/>
              <a:tabLst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Use </a:t>
            </a:r>
            <a:r>
              <a:rPr sz="2118" spc="4" dirty="0">
                <a:latin typeface="Arial MT"/>
                <a:cs typeface="Arial MT"/>
              </a:rPr>
              <a:t>single-row operators with single-row subqueries and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multiple-row operators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with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multiple-row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subqueries.</a:t>
            </a: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0" y="116632"/>
            <a:ext cx="8301680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Types</a:t>
            </a:r>
            <a:r>
              <a:rPr spc="-31" dirty="0"/>
              <a:t> </a:t>
            </a:r>
            <a:r>
              <a:rPr spc="4" dirty="0"/>
              <a:t>of</a:t>
            </a:r>
            <a:r>
              <a:rPr spc="-26" dirty="0"/>
              <a:t> </a:t>
            </a:r>
            <a:r>
              <a:rPr spc="4" dirty="0"/>
              <a:t>Subqueries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4" y="1500244"/>
            <a:ext cx="2944346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457785" indent="-447139">
              <a:spcBef>
                <a:spcPts val="101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Single-row</a:t>
            </a:r>
            <a:r>
              <a:rPr sz="2118" spc="-22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subquery</a:t>
            </a:r>
            <a:endParaRPr sz="211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304" y="3060095"/>
            <a:ext cx="3124760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457785" indent="-447139">
              <a:spcBef>
                <a:spcPts val="101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Multiple-row</a:t>
            </a:r>
            <a:r>
              <a:rPr sz="2118" spc="-22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subquery</a:t>
            </a:r>
            <a:endParaRPr sz="2118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68986" y="1997224"/>
          <a:ext cx="3738842" cy="9786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186">
                <a:tc gridSpan="3"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700" b="1" spc="15" dirty="0">
                          <a:latin typeface="Arial"/>
                          <a:cs typeface="Arial"/>
                        </a:rPr>
                        <a:t>Main</a:t>
                      </a:r>
                      <a:r>
                        <a:rPr sz="17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query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577215">
                        <a:lnSpc>
                          <a:spcPct val="100000"/>
                        </a:lnSpc>
                      </a:pPr>
                      <a:r>
                        <a:rPr sz="1700" b="1" spc="5" dirty="0">
                          <a:latin typeface="Arial"/>
                          <a:cs typeface="Arial"/>
                        </a:rPr>
                        <a:t>returns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801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35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700" b="1" spc="15" dirty="0">
                          <a:latin typeface="Arial"/>
                          <a:cs typeface="Arial"/>
                        </a:rPr>
                        <a:t>Subquery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11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0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85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720379" y="2699496"/>
            <a:ext cx="90768" cy="90768"/>
          </a:xfrm>
          <a:custGeom>
            <a:avLst/>
            <a:gdLst/>
            <a:ahLst/>
            <a:cxnLst/>
            <a:rect l="l" t="t" r="r" b="b"/>
            <a:pathLst>
              <a:path w="102870" h="102869">
                <a:moveTo>
                  <a:pt x="102870" y="51816"/>
                </a:moveTo>
                <a:lnTo>
                  <a:pt x="0" y="0"/>
                </a:lnTo>
                <a:lnTo>
                  <a:pt x="0" y="102870"/>
                </a:lnTo>
                <a:lnTo>
                  <a:pt x="102870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6009045" y="2568604"/>
            <a:ext cx="1082488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ST_CLERK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9045" y="4057195"/>
            <a:ext cx="1082488" cy="5498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206" marR="4483">
              <a:lnSpc>
                <a:spcPct val="101800"/>
              </a:lnSpc>
              <a:spcBef>
                <a:spcPts val="75"/>
              </a:spcBef>
            </a:pPr>
            <a:r>
              <a:rPr sz="1721" b="1" spc="4" dirty="0">
                <a:latin typeface="Courier New"/>
                <a:cs typeface="Courier New"/>
              </a:rPr>
              <a:t>ST_CLERK  SA_MAN</a:t>
            </a:r>
            <a:endParaRPr sz="1721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68762" y="3610646"/>
            <a:ext cx="1925731" cy="1034303"/>
            <a:chOff x="2078863" y="4092066"/>
            <a:chExt cx="2182495" cy="1172210"/>
          </a:xfrm>
        </p:grpSpPr>
        <p:sp>
          <p:nvSpPr>
            <p:cNvPr id="10" name="object 10"/>
            <p:cNvSpPr/>
            <p:nvPr/>
          </p:nvSpPr>
          <p:spPr>
            <a:xfrm>
              <a:off x="2094738" y="4107941"/>
              <a:ext cx="2150745" cy="1140460"/>
            </a:xfrm>
            <a:custGeom>
              <a:avLst/>
              <a:gdLst/>
              <a:ahLst/>
              <a:cxnLst/>
              <a:rect l="l" t="t" r="r" b="b"/>
              <a:pathLst>
                <a:path w="2150745" h="1140460">
                  <a:moveTo>
                    <a:pt x="2150363" y="1139952"/>
                  </a:moveTo>
                  <a:lnTo>
                    <a:pt x="2150363" y="0"/>
                  </a:lnTo>
                  <a:lnTo>
                    <a:pt x="0" y="0"/>
                  </a:lnTo>
                  <a:lnTo>
                    <a:pt x="0" y="1139952"/>
                  </a:lnTo>
                  <a:lnTo>
                    <a:pt x="2150363" y="113995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2094738" y="4107941"/>
              <a:ext cx="2150745" cy="1140460"/>
            </a:xfrm>
            <a:custGeom>
              <a:avLst/>
              <a:gdLst/>
              <a:ahLst/>
              <a:cxnLst/>
              <a:rect l="l" t="t" r="r" b="b"/>
              <a:pathLst>
                <a:path w="2150745" h="1140460">
                  <a:moveTo>
                    <a:pt x="2150363" y="1139952"/>
                  </a:moveTo>
                  <a:lnTo>
                    <a:pt x="2150363" y="0"/>
                  </a:lnTo>
                  <a:lnTo>
                    <a:pt x="0" y="0"/>
                  </a:lnTo>
                  <a:lnTo>
                    <a:pt x="0" y="1139952"/>
                  </a:lnTo>
                  <a:lnTo>
                    <a:pt x="2150363" y="113995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82769" y="3624654"/>
            <a:ext cx="1897716" cy="304420"/>
          </a:xfrm>
          <a:prstGeom prst="rect">
            <a:avLst/>
          </a:prstGeom>
          <a:solidFill>
            <a:srgbClr val="FFFF00"/>
          </a:solidFill>
          <a:ln w="31242">
            <a:solidFill>
              <a:srgbClr val="000000"/>
            </a:solidFill>
          </a:ln>
        </p:spPr>
        <p:txBody>
          <a:bodyPr vert="horz" wrap="square" lIns="0" tIns="39221" rIns="0" bIns="0" rtlCol="0">
            <a:spAutoFit/>
          </a:bodyPr>
          <a:lstStyle/>
          <a:p>
            <a:pPr marL="66118">
              <a:spcBef>
                <a:spcPts val="309"/>
              </a:spcBef>
            </a:pPr>
            <a:r>
              <a:rPr sz="1721" b="1" spc="13" dirty="0">
                <a:latin typeface="Arial"/>
                <a:cs typeface="Arial"/>
              </a:rPr>
              <a:t>Main</a:t>
            </a:r>
            <a:r>
              <a:rPr sz="1721" b="1" spc="-26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query</a:t>
            </a:r>
            <a:endParaRPr sz="1721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43822" y="4054287"/>
            <a:ext cx="1382806" cy="534521"/>
          </a:xfrm>
          <a:custGeom>
            <a:avLst/>
            <a:gdLst/>
            <a:ahLst/>
            <a:cxnLst/>
            <a:rect l="l" t="t" r="r" b="b"/>
            <a:pathLst>
              <a:path w="1567179" h="605789">
                <a:moveTo>
                  <a:pt x="1566671" y="605789"/>
                </a:moveTo>
                <a:lnTo>
                  <a:pt x="1566671" y="0"/>
                </a:lnTo>
                <a:lnTo>
                  <a:pt x="0" y="0"/>
                </a:lnTo>
                <a:lnTo>
                  <a:pt x="0" y="605789"/>
                </a:lnTo>
                <a:lnTo>
                  <a:pt x="1566671" y="605789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 txBox="1"/>
          <p:nvPr/>
        </p:nvSpPr>
        <p:spPr>
          <a:xfrm>
            <a:off x="2357605" y="4068071"/>
            <a:ext cx="1354791" cy="383061"/>
          </a:xfrm>
          <a:prstGeom prst="rect">
            <a:avLst/>
          </a:prstGeom>
          <a:solidFill>
            <a:srgbClr val="FFCC9A"/>
          </a:solidFill>
        </p:spPr>
        <p:txBody>
          <a:bodyPr vert="horz" wrap="square" lIns="0" tIns="117101" rIns="0" bIns="0" rtlCol="0">
            <a:spAutoFit/>
          </a:bodyPr>
          <a:lstStyle/>
          <a:p>
            <a:pPr marL="164735">
              <a:spcBef>
                <a:spcPts val="922"/>
              </a:spcBef>
            </a:pPr>
            <a:r>
              <a:rPr sz="1721" b="1" spc="13" dirty="0">
                <a:latin typeface="Arial"/>
                <a:cs typeface="Arial"/>
              </a:rPr>
              <a:t>Subquery</a:t>
            </a:r>
            <a:endParaRPr sz="1721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33575" y="4313143"/>
            <a:ext cx="2077571" cy="90768"/>
            <a:chOff x="4078985" y="4888229"/>
            <a:chExt cx="2354580" cy="102870"/>
          </a:xfrm>
        </p:grpSpPr>
        <p:sp>
          <p:nvSpPr>
            <p:cNvPr id="16" name="object 16"/>
            <p:cNvSpPr/>
            <p:nvPr/>
          </p:nvSpPr>
          <p:spPr>
            <a:xfrm>
              <a:off x="4078985" y="4939283"/>
              <a:ext cx="2253615" cy="0"/>
            </a:xfrm>
            <a:custGeom>
              <a:avLst/>
              <a:gdLst/>
              <a:ahLst/>
              <a:cxnLst/>
              <a:rect l="l" t="t" r="r" b="b"/>
              <a:pathLst>
                <a:path w="2253615">
                  <a:moveTo>
                    <a:pt x="0" y="0"/>
                  </a:moveTo>
                  <a:lnTo>
                    <a:pt x="2253234" y="0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6330695" y="4888229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70">
                  <a:moveTo>
                    <a:pt x="102870" y="51815"/>
                  </a:moveTo>
                  <a:lnTo>
                    <a:pt x="0" y="0"/>
                  </a:lnTo>
                  <a:lnTo>
                    <a:pt x="0" y="102869"/>
                  </a:lnTo>
                  <a:lnTo>
                    <a:pt x="102870" y="518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78586" y="4006103"/>
            <a:ext cx="786653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4" dirty="0">
                <a:latin typeface="Arial"/>
                <a:cs typeface="Arial"/>
              </a:rPr>
              <a:t>returns</a:t>
            </a:r>
            <a:endParaRPr sz="172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799" y="116632"/>
            <a:ext cx="8085657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Single-Row</a:t>
            </a:r>
            <a:r>
              <a:rPr spc="-44" dirty="0"/>
              <a:t> </a:t>
            </a:r>
            <a:r>
              <a:rPr dirty="0"/>
              <a:t>Subqueries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4" y="1434085"/>
            <a:ext cx="4965887" cy="794607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457785" indent="-447139">
              <a:spcBef>
                <a:spcPts val="613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Return</a:t>
            </a:r>
            <a:r>
              <a:rPr sz="2118" spc="-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only</a:t>
            </a:r>
            <a:r>
              <a:rPr sz="2118" spc="-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one</a:t>
            </a:r>
            <a:r>
              <a:rPr sz="2118" spc="-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row</a:t>
            </a:r>
            <a:endParaRPr sz="2118">
              <a:latin typeface="Arial MT"/>
              <a:cs typeface="Arial MT"/>
            </a:endParaRPr>
          </a:p>
          <a:p>
            <a:pPr marL="457785" indent="-447139">
              <a:spcBef>
                <a:spcPts val="529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Use </a:t>
            </a:r>
            <a:r>
              <a:rPr sz="2118" spc="4" dirty="0">
                <a:latin typeface="Arial MT"/>
                <a:cs typeface="Arial MT"/>
              </a:rPr>
              <a:t>single-row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comparison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operators</a:t>
            </a:r>
            <a:endParaRPr sz="2118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71905" y="2740174"/>
          <a:ext cx="4070537" cy="28043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1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9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Meaning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118">
                <a:tc>
                  <a:txBody>
                    <a:bodyPr/>
                    <a:lstStyle/>
                    <a:p>
                      <a:pPr marL="4006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=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176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700" spc="15" dirty="0">
                          <a:latin typeface="Arial MT"/>
                          <a:cs typeface="Arial MT"/>
                        </a:rPr>
                        <a:t>Equal</a:t>
                      </a:r>
                      <a:r>
                        <a:rPr sz="17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to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8460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790">
                <a:tc>
                  <a:txBody>
                    <a:bodyPr/>
                    <a:lstStyle/>
                    <a:p>
                      <a:pPr marL="40068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&gt;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2887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700" spc="10" dirty="0">
                          <a:latin typeface="Arial MT"/>
                          <a:cs typeface="Arial MT"/>
                        </a:rPr>
                        <a:t>Greater</a:t>
                      </a:r>
                      <a:r>
                        <a:rPr sz="17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5" dirty="0">
                          <a:latin typeface="Arial MT"/>
                          <a:cs typeface="Arial MT"/>
                        </a:rPr>
                        <a:t>than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8460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118">
                <a:tc>
                  <a:txBody>
                    <a:bodyPr/>
                    <a:lstStyle/>
                    <a:p>
                      <a:pPr marL="4006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700" spc="5" dirty="0">
                          <a:latin typeface="Courier New"/>
                          <a:cs typeface="Courier New"/>
                        </a:rPr>
                        <a:t>&gt;=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176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700" spc="10" dirty="0">
                          <a:latin typeface="Arial MT"/>
                          <a:cs typeface="Arial MT"/>
                        </a:rPr>
                        <a:t>Greater</a:t>
                      </a:r>
                      <a:r>
                        <a:rPr sz="17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than</a:t>
                      </a:r>
                      <a:r>
                        <a:rPr sz="17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7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equal</a:t>
                      </a:r>
                      <a:r>
                        <a:rPr sz="17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5" dirty="0">
                          <a:latin typeface="Arial MT"/>
                          <a:cs typeface="Arial MT"/>
                        </a:rPr>
                        <a:t>to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8460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117">
                <a:tc>
                  <a:txBody>
                    <a:bodyPr/>
                    <a:lstStyle/>
                    <a:p>
                      <a:pPr marL="4006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&lt;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176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700" spc="10" dirty="0">
                          <a:latin typeface="Arial MT"/>
                          <a:cs typeface="Arial MT"/>
                        </a:rPr>
                        <a:t>Less</a:t>
                      </a:r>
                      <a:r>
                        <a:rPr sz="17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5" dirty="0">
                          <a:latin typeface="Arial MT"/>
                          <a:cs typeface="Arial MT"/>
                        </a:rPr>
                        <a:t>than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8460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791">
                <a:tc>
                  <a:txBody>
                    <a:bodyPr/>
                    <a:lstStyle/>
                    <a:p>
                      <a:pPr marL="4006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00" spc="5" dirty="0">
                          <a:latin typeface="Courier New"/>
                          <a:cs typeface="Courier New"/>
                        </a:rPr>
                        <a:t>&lt;=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232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700" spc="10" dirty="0">
                          <a:latin typeface="Arial MT"/>
                          <a:cs typeface="Arial MT"/>
                        </a:rPr>
                        <a:t>Less</a:t>
                      </a:r>
                      <a:r>
                        <a:rPr sz="17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than</a:t>
                      </a:r>
                      <a:r>
                        <a:rPr sz="17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7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equal</a:t>
                      </a:r>
                      <a:r>
                        <a:rPr sz="17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5" dirty="0">
                          <a:latin typeface="Arial MT"/>
                          <a:cs typeface="Arial MT"/>
                        </a:rPr>
                        <a:t>to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851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117">
                <a:tc>
                  <a:txBody>
                    <a:bodyPr/>
                    <a:lstStyle/>
                    <a:p>
                      <a:pPr marL="4006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700" spc="5" dirty="0">
                          <a:latin typeface="Courier New"/>
                          <a:cs typeface="Courier New"/>
                        </a:rPr>
                        <a:t>&lt;&gt;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176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700" spc="15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7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equal</a:t>
                      </a:r>
                      <a:r>
                        <a:rPr sz="17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10" dirty="0">
                          <a:latin typeface="Arial MT"/>
                          <a:cs typeface="Arial MT"/>
                        </a:rPr>
                        <a:t>to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8460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599</TotalTime>
  <Words>875</Words>
  <Application>Microsoft Office PowerPoint</Application>
  <PresentationFormat>On-screen Show (4:3)</PresentationFormat>
  <Paragraphs>173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Courier New</vt:lpstr>
      <vt:lpstr>Segoe UI</vt:lpstr>
      <vt:lpstr>Segoe Light</vt:lpstr>
      <vt:lpstr>Arial MT</vt:lpstr>
      <vt:lpstr>Wingdings</vt:lpstr>
      <vt:lpstr>Verdana</vt:lpstr>
      <vt:lpstr>Times New Roman</vt:lpstr>
      <vt:lpstr>Presentation1</vt:lpstr>
      <vt:lpstr>Using Subqueries to Solve Queries</vt:lpstr>
      <vt:lpstr>Objectives</vt:lpstr>
      <vt:lpstr>Lesson Agenda</vt:lpstr>
      <vt:lpstr>Using a Subquery to Solve a Problem</vt:lpstr>
      <vt:lpstr>Subquery Syntax</vt:lpstr>
      <vt:lpstr>Using a Subquery</vt:lpstr>
      <vt:lpstr>Guidelines for Using Subqueries</vt:lpstr>
      <vt:lpstr>Types of Subqueries</vt:lpstr>
      <vt:lpstr>Single-Row Subqueries</vt:lpstr>
      <vt:lpstr>Executing Single-Row Subqueries</vt:lpstr>
      <vt:lpstr>Using Group Functions in a Subquery</vt:lpstr>
      <vt:lpstr>HAVING Clause with Subqueries</vt:lpstr>
      <vt:lpstr>What Is Wrong with This Statement?</vt:lpstr>
      <vt:lpstr>No Rows Returned by the Inner Query</vt:lpstr>
      <vt:lpstr>Multiple-Row Subqueries</vt:lpstr>
      <vt:lpstr>Using the ANY Operator  in Multiple-Row Subqueries</vt:lpstr>
      <vt:lpstr>Using the ALL Operator  in Multiple-Row Subqueries</vt:lpstr>
      <vt:lpstr>Using the EXISTS Operator</vt:lpstr>
      <vt:lpstr>Summary</vt:lpstr>
      <vt:lpstr>Practice 7: Overview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Module2</dc:title>
  <dc:creator>Richard Strange</dc:creator>
  <cp:lastModifiedBy>Nilkant, Jagtap</cp:lastModifiedBy>
  <cp:revision>39</cp:revision>
  <dcterms:created xsi:type="dcterms:W3CDTF">2013-05-24T12:15:38Z</dcterms:created>
  <dcterms:modified xsi:type="dcterms:W3CDTF">2021-09-05T14:44:27Z</dcterms:modified>
</cp:coreProperties>
</file>