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96" r:id="rId2"/>
    <p:sldId id="257" r:id="rId3"/>
    <p:sldId id="297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6" r:id="rId20"/>
    <p:sldId id="287" r:id="rId21"/>
    <p:sldId id="288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Segoe Light" panose="020B0604020202020204" charset="0"/>
      <p:regular r:id="rId28"/>
      <p: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20/11/2023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81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06782" y="3874520"/>
            <a:ext cx="5732417" cy="837152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Retrieving Data by Using Subqueries</a:t>
            </a:r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id="{B227FBF8-21FA-4380-ACB6-08862FEE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564904"/>
            <a:ext cx="5732417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4400" kern="0" dirty="0"/>
              <a:t>9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469" y="2643019"/>
            <a:ext cx="7693399" cy="2052918"/>
          </a:xfrm>
          <a:custGeom>
            <a:avLst/>
            <a:gdLst/>
            <a:ahLst/>
            <a:cxnLst/>
            <a:rect l="l" t="t" r="r" b="b"/>
            <a:pathLst>
              <a:path w="8719185" h="2326640">
                <a:moveTo>
                  <a:pt x="8718804" y="2326386"/>
                </a:moveTo>
                <a:lnTo>
                  <a:pt x="8718804" y="0"/>
                </a:lnTo>
                <a:lnTo>
                  <a:pt x="0" y="0"/>
                </a:lnTo>
                <a:lnTo>
                  <a:pt x="0" y="2326386"/>
                </a:lnTo>
                <a:lnTo>
                  <a:pt x="8718804" y="232638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725469" y="2643020"/>
            <a:ext cx="7693399" cy="807913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0970">
              <a:lnSpc>
                <a:spcPts val="1985"/>
              </a:lnSpc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last_name,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salary,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department_id</a:t>
            </a:r>
            <a:endParaRPr sz="1721" dirty="0">
              <a:latin typeface="Courier New"/>
              <a:cs typeface="Courier New"/>
            </a:endParaRPr>
          </a:p>
          <a:p>
            <a:pPr marL="570970" marR="3405648">
              <a:lnSpc>
                <a:spcPts val="2100"/>
              </a:lnSpc>
              <a:spcBef>
                <a:spcPts val="71"/>
              </a:spcBef>
              <a:tabLst>
                <a:tab pos="1498305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 outer_table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	salary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&gt;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0410" y="3363781"/>
            <a:ext cx="4916581" cy="1144254"/>
          </a:xfrm>
          <a:prstGeom prst="rect">
            <a:avLst/>
          </a:prstGeom>
          <a:solidFill>
            <a:srgbClr val="CCCCCC"/>
          </a:solidFill>
          <a:ln w="31242">
            <a:solidFill>
              <a:srgbClr val="FC0128"/>
            </a:solidFill>
          </a:ln>
        </p:spPr>
        <p:txBody>
          <a:bodyPr vert="horz" wrap="square" lIns="0" tIns="68356" rIns="0" bIns="0" rtlCol="0">
            <a:spAutoFit/>
          </a:bodyPr>
          <a:lstStyle/>
          <a:p>
            <a:pPr marL="2802">
              <a:spcBef>
                <a:spcPts val="538"/>
              </a:spcBef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AVG(salary)</a:t>
            </a:r>
            <a:endParaRPr sz="1721" dirty="0">
              <a:latin typeface="Courier New"/>
              <a:cs typeface="Courier New"/>
            </a:endParaRPr>
          </a:p>
          <a:p>
            <a:pPr marL="228611" marR="308739">
              <a:lnSpc>
                <a:spcPct val="101699"/>
              </a:lnSpc>
              <a:spcBef>
                <a:spcPts val="4"/>
              </a:spcBef>
              <a:tabLst>
                <a:tab pos="1155388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r>
              <a:rPr sz="1721" b="1" spc="17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inner_table 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 inner_table.department_id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outer_table.department_id);</a:t>
            </a:r>
            <a:endParaRPr sz="1721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15766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Using</a:t>
            </a:r>
            <a:r>
              <a:rPr spc="-26" dirty="0"/>
              <a:t> </a:t>
            </a:r>
            <a:r>
              <a:rPr spc="4" dirty="0"/>
              <a:t>Correlated</a:t>
            </a:r>
            <a:r>
              <a:rPr spc="-26" dirty="0"/>
              <a:t> </a:t>
            </a:r>
            <a:r>
              <a:rPr spc="4" dirty="0"/>
              <a:t>Subqueries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6364" y="1498899"/>
            <a:ext cx="7373471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Find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who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earn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more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average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salary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their department.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9600" y="4814943"/>
            <a:ext cx="2266390" cy="13329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06" marR="4483">
              <a:lnSpc>
                <a:spcPct val="101800"/>
              </a:lnSpc>
              <a:spcBef>
                <a:spcPts val="75"/>
              </a:spcBef>
            </a:pPr>
            <a:r>
              <a:rPr sz="1721" b="1" spc="13" dirty="0">
                <a:latin typeface="Arial"/>
                <a:cs typeface="Arial"/>
              </a:rPr>
              <a:t>Each</a:t>
            </a:r>
            <a:r>
              <a:rPr sz="1721" b="1" spc="-13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time</a:t>
            </a:r>
            <a:r>
              <a:rPr sz="1721" b="1" spc="-13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a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row</a:t>
            </a:r>
            <a:r>
              <a:rPr sz="1721" b="1" spc="-13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from </a:t>
            </a:r>
            <a:r>
              <a:rPr sz="1721" b="1" spc="-463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the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outer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query</a:t>
            </a:r>
            <a:endParaRPr sz="1721">
              <a:latin typeface="Arial"/>
              <a:cs typeface="Arial"/>
            </a:endParaRPr>
          </a:p>
          <a:p>
            <a:pPr marL="11206">
              <a:spcBef>
                <a:spcPts val="31"/>
              </a:spcBef>
            </a:pPr>
            <a:r>
              <a:rPr sz="1721" b="1" spc="9" dirty="0">
                <a:latin typeface="Arial"/>
                <a:cs typeface="Arial"/>
              </a:rPr>
              <a:t>is</a:t>
            </a:r>
            <a:r>
              <a:rPr sz="1721" b="1" spc="-18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processed,</a:t>
            </a:r>
            <a:r>
              <a:rPr sz="1721" b="1" spc="-18" dirty="0">
                <a:latin typeface="Arial"/>
                <a:cs typeface="Arial"/>
              </a:rPr>
              <a:t> </a:t>
            </a:r>
            <a:r>
              <a:rPr sz="1721" b="1" spc="4" dirty="0">
                <a:latin typeface="Arial"/>
                <a:cs typeface="Arial"/>
              </a:rPr>
              <a:t>the</a:t>
            </a:r>
            <a:endParaRPr sz="1721">
              <a:latin typeface="Arial"/>
              <a:cs typeface="Arial"/>
            </a:endParaRPr>
          </a:p>
          <a:p>
            <a:pPr marL="11206" marR="793978">
              <a:lnSpc>
                <a:spcPct val="101499"/>
              </a:lnSpc>
              <a:spcBef>
                <a:spcPts val="9"/>
              </a:spcBef>
            </a:pPr>
            <a:r>
              <a:rPr sz="1721" b="1" spc="9" dirty="0">
                <a:latin typeface="Arial"/>
                <a:cs typeface="Arial"/>
              </a:rPr>
              <a:t>inner</a:t>
            </a:r>
            <a:r>
              <a:rPr sz="1721" b="1" spc="-22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query</a:t>
            </a:r>
            <a:r>
              <a:rPr sz="1721" b="1" spc="-1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is </a:t>
            </a:r>
            <a:r>
              <a:rPr sz="1721" b="1" spc="-463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evaluated.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82844" y="3497916"/>
            <a:ext cx="680197" cy="318807"/>
            <a:chOff x="2774823" y="3964304"/>
            <a:chExt cx="770890" cy="361315"/>
          </a:xfrm>
        </p:grpSpPr>
        <p:sp>
          <p:nvSpPr>
            <p:cNvPr id="9" name="object 9"/>
            <p:cNvSpPr/>
            <p:nvPr/>
          </p:nvSpPr>
          <p:spPr>
            <a:xfrm>
              <a:off x="2790444" y="3979925"/>
              <a:ext cx="653415" cy="293370"/>
            </a:xfrm>
            <a:custGeom>
              <a:avLst/>
              <a:gdLst/>
              <a:ahLst/>
              <a:cxnLst/>
              <a:rect l="l" t="t" r="r" b="b"/>
              <a:pathLst>
                <a:path w="653414" h="293370">
                  <a:moveTo>
                    <a:pt x="653034" y="293370"/>
                  </a:moveTo>
                  <a:lnTo>
                    <a:pt x="0" y="293370"/>
                  </a:ln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1954" y="4222241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103632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16632"/>
            <a:ext cx="794164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EXISTS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3" y="1460965"/>
            <a:ext cx="7036174" cy="104449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EXISTS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tests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existence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results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set of the </a:t>
            </a:r>
            <a:r>
              <a:rPr sz="2118" spc="4" dirty="0" err="1">
                <a:latin typeface="Arial MT"/>
                <a:cs typeface="Arial MT"/>
              </a:rPr>
              <a:t>subquery</a:t>
            </a:r>
            <a:r>
              <a:rPr sz="2118" spc="4" dirty="0">
                <a:latin typeface="Arial MT"/>
                <a:cs typeface="Arial MT"/>
              </a:rPr>
              <a:t>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0336" y="1594091"/>
            <a:ext cx="7748307" cy="147486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9221" rIns="0" bIns="0" rtlCol="0">
            <a:spAutoFit/>
          </a:bodyPr>
          <a:lstStyle/>
          <a:p>
            <a:pPr marL="102539" marR="1471971">
              <a:lnSpc>
                <a:spcPct val="100899"/>
              </a:lnSpc>
              <a:spcBef>
                <a:spcPts val="309"/>
              </a:spcBef>
              <a:tabLst>
                <a:tab pos="932379" algn="l"/>
              </a:tabLst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employee_id,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last_name,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job_id,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department_id </a:t>
            </a:r>
            <a:r>
              <a:rPr sz="1544" b="1" spc="-9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FROM	employees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outer</a:t>
            </a:r>
            <a:endParaRPr sz="1544" dirty="0">
              <a:latin typeface="Courier New"/>
              <a:cs typeface="Courier New"/>
            </a:endParaRPr>
          </a:p>
          <a:p>
            <a:pPr marL="102539">
              <a:spcBef>
                <a:spcPts val="13"/>
              </a:spcBef>
              <a:tabLst>
                <a:tab pos="1762779" algn="l"/>
              </a:tabLst>
            </a:pPr>
            <a:r>
              <a:rPr sz="1544" b="1" dirty="0">
                <a:latin typeface="Courier New"/>
                <a:cs typeface="Courier New"/>
              </a:rPr>
              <a:t>WHERE	(</a:t>
            </a:r>
            <a:r>
              <a:rPr sz="1544" b="1" spc="-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'X'</a:t>
            </a:r>
            <a:endParaRPr sz="1544" dirty="0">
              <a:latin typeface="Courier New"/>
              <a:cs typeface="Courier New"/>
            </a:endParaRPr>
          </a:p>
          <a:p>
            <a:pPr marL="2118585" marR="3370349">
              <a:lnSpc>
                <a:spcPct val="100899"/>
              </a:lnSpc>
              <a:tabLst>
                <a:tab pos="2948425" algn="l"/>
              </a:tabLst>
            </a:pPr>
            <a:r>
              <a:rPr sz="1544" b="1" dirty="0">
                <a:latin typeface="Courier New"/>
                <a:cs typeface="Courier New"/>
              </a:rPr>
              <a:t>FROM	employees 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WHERE	</a:t>
            </a:r>
            <a:r>
              <a:rPr sz="1544" b="1" dirty="0" err="1">
                <a:latin typeface="Courier New"/>
                <a:cs typeface="Courier New"/>
              </a:rPr>
              <a:t>manager_id</a:t>
            </a:r>
            <a:r>
              <a:rPr sz="1544" b="1" spc="-35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=</a:t>
            </a:r>
            <a:r>
              <a:rPr lang="en-US" sz="1544" b="1" dirty="0">
                <a:latin typeface="Courier New"/>
                <a:cs typeface="Courier New"/>
              </a:rPr>
              <a:t> </a:t>
            </a:r>
            <a:endParaRPr lang="en-US" sz="1544" dirty="0">
              <a:latin typeface="Courier New"/>
              <a:cs typeface="Courier New"/>
            </a:endParaRPr>
          </a:p>
          <a:p>
            <a:pPr marL="402873" algn="ctr">
              <a:spcBef>
                <a:spcPts val="18"/>
              </a:spcBef>
            </a:pPr>
            <a:r>
              <a:rPr lang="en-US" sz="1544" b="1" dirty="0" err="1">
                <a:latin typeface="Courier New"/>
                <a:cs typeface="Courier New"/>
              </a:rPr>
              <a:t>outer.employee_id</a:t>
            </a:r>
            <a:r>
              <a:rPr lang="en-US" sz="1544" b="1" dirty="0">
                <a:latin typeface="Courier New"/>
                <a:cs typeface="Courier New"/>
              </a:rPr>
              <a:t>);</a:t>
            </a:r>
            <a:endParaRPr lang="en-US" sz="154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527" y="116632"/>
            <a:ext cx="809511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</a:t>
            </a:r>
            <a:r>
              <a:rPr spc="4" dirty="0"/>
              <a:t>g</a:t>
            </a:r>
            <a:r>
              <a:rPr dirty="0"/>
              <a:t> 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EXISTS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Operator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09" y="3281081"/>
            <a:ext cx="3587675" cy="17010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60350" y="2127996"/>
            <a:ext cx="962585" cy="213264"/>
          </a:xfrm>
          <a:prstGeom prst="rect">
            <a:avLst/>
          </a:prstGeom>
          <a:solidFill>
            <a:srgbClr val="CCCCCC"/>
          </a:solidFill>
          <a:ln w="31241">
            <a:solidFill>
              <a:srgbClr val="FC0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2322">
              <a:lnSpc>
                <a:spcPts val="1597"/>
              </a:lnSpc>
            </a:pPr>
            <a:r>
              <a:rPr sz="1544" b="1" dirty="0">
                <a:latin typeface="Courier New"/>
                <a:cs typeface="Courier New"/>
              </a:rPr>
              <a:t>EXISTS</a:t>
            </a:r>
            <a:endParaRPr sz="1544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462" y="1787226"/>
            <a:ext cx="7721413" cy="1360394"/>
            <a:chOff x="653923" y="2025523"/>
            <a:chExt cx="8750935" cy="1541780"/>
          </a:xfrm>
        </p:grpSpPr>
        <p:sp>
          <p:nvSpPr>
            <p:cNvPr id="3" name="object 3"/>
            <p:cNvSpPr/>
            <p:nvPr/>
          </p:nvSpPr>
          <p:spPr>
            <a:xfrm>
              <a:off x="669798" y="2041398"/>
              <a:ext cx="8719185" cy="1510030"/>
            </a:xfrm>
            <a:custGeom>
              <a:avLst/>
              <a:gdLst/>
              <a:ahLst/>
              <a:cxnLst/>
              <a:rect l="l" t="t" r="r" b="b"/>
              <a:pathLst>
                <a:path w="8719185" h="1510029">
                  <a:moveTo>
                    <a:pt x="8718804" y="1509522"/>
                  </a:moveTo>
                  <a:lnTo>
                    <a:pt x="8718804" y="0"/>
                  </a:lnTo>
                  <a:lnTo>
                    <a:pt x="0" y="0"/>
                  </a:lnTo>
                  <a:lnTo>
                    <a:pt x="0" y="1509522"/>
                  </a:lnTo>
                  <a:lnTo>
                    <a:pt x="8718804" y="150952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669798" y="2041398"/>
              <a:ext cx="8719185" cy="1510030"/>
            </a:xfrm>
            <a:custGeom>
              <a:avLst/>
              <a:gdLst/>
              <a:ahLst/>
              <a:cxnLst/>
              <a:rect l="l" t="t" r="r" b="b"/>
              <a:pathLst>
                <a:path w="8719185" h="1510029">
                  <a:moveTo>
                    <a:pt x="8718804" y="1509522"/>
                  </a:moveTo>
                  <a:lnTo>
                    <a:pt x="8718804" y="0"/>
                  </a:lnTo>
                  <a:lnTo>
                    <a:pt x="0" y="0"/>
                  </a:lnTo>
                  <a:lnTo>
                    <a:pt x="0" y="1509522"/>
                  </a:lnTo>
                  <a:lnTo>
                    <a:pt x="8718804" y="150952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17805" y="1841126"/>
            <a:ext cx="4410075" cy="7278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0899"/>
              </a:lnSpc>
              <a:spcBef>
                <a:spcPts val="79"/>
              </a:spcBef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4" dirty="0">
                <a:latin typeface="Courier New"/>
                <a:cs typeface="Courier New"/>
              </a:rPr>
              <a:t> department_id, </a:t>
            </a:r>
            <a:r>
              <a:rPr sz="1544" b="1" dirty="0">
                <a:latin typeface="Courier New"/>
                <a:cs typeface="Courier New"/>
              </a:rPr>
              <a:t>department_name </a:t>
            </a:r>
            <a:r>
              <a:rPr sz="1544" b="1" spc="-9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FROM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departments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</a:t>
            </a:r>
            <a:endParaRPr sz="1544" dirty="0">
              <a:latin typeface="Courier New"/>
              <a:cs typeface="Courier New"/>
            </a:endParaRPr>
          </a:p>
          <a:p>
            <a:pPr marL="11206">
              <a:spcBef>
                <a:spcPts val="13"/>
              </a:spcBef>
            </a:pPr>
            <a:r>
              <a:rPr sz="1544" b="1" dirty="0">
                <a:latin typeface="Courier New"/>
                <a:cs typeface="Courier New"/>
              </a:rPr>
              <a:t>WHERE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NOT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EXISTS </a:t>
            </a:r>
            <a:r>
              <a:rPr sz="1544" b="1" dirty="0">
                <a:latin typeface="Courier New"/>
                <a:cs typeface="Courier New"/>
              </a:rPr>
              <a:t>(SELECT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'X'</a:t>
            </a:r>
            <a:endParaRPr sz="154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2530" y="2553161"/>
            <a:ext cx="615763" cy="49018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>
              <a:lnSpc>
                <a:spcPct val="100899"/>
              </a:lnSpc>
              <a:spcBef>
                <a:spcPts val="79"/>
              </a:spcBef>
            </a:pPr>
            <a:r>
              <a:rPr sz="1544" b="1" dirty="0">
                <a:latin typeface="Courier New"/>
                <a:cs typeface="Courier New"/>
              </a:rPr>
              <a:t>FROM </a:t>
            </a:r>
            <a:r>
              <a:rPr sz="1544" b="1" spc="-9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WHERE</a:t>
            </a:r>
            <a:endParaRPr sz="1544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2745" y="2553161"/>
            <a:ext cx="3936066" cy="48713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employees</a:t>
            </a:r>
            <a:endParaRPr sz="1544" dirty="0">
              <a:latin typeface="Courier New"/>
              <a:cs typeface="Courier New"/>
            </a:endParaRPr>
          </a:p>
          <a:p>
            <a:pPr marL="11206">
              <a:spcBef>
                <a:spcPts val="18"/>
              </a:spcBef>
            </a:pPr>
            <a:r>
              <a:rPr sz="1544" b="1" dirty="0">
                <a:latin typeface="Courier New"/>
                <a:cs typeface="Courier New"/>
              </a:rPr>
              <a:t>department_id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=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d.department_id);</a:t>
            </a:r>
            <a:endParaRPr sz="154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520" y="167499"/>
            <a:ext cx="8784976" cy="318527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04088" marR="4483" indent="-2493442">
              <a:lnSpc>
                <a:spcPct val="100499"/>
              </a:lnSpc>
              <a:spcBef>
                <a:spcPts val="84"/>
              </a:spcBef>
            </a:pPr>
            <a:r>
              <a:rPr sz="2000" dirty="0"/>
              <a:t>Find All Departments That </a:t>
            </a:r>
            <a:r>
              <a:rPr sz="2000" spc="4" dirty="0"/>
              <a:t>Do </a:t>
            </a:r>
            <a:r>
              <a:rPr sz="2000" dirty="0"/>
              <a:t>Not Have Any </a:t>
            </a:r>
            <a:r>
              <a:rPr sz="2000" spc="-688" dirty="0"/>
              <a:t> </a:t>
            </a:r>
            <a:r>
              <a:rPr sz="2000" spc="4" dirty="0"/>
              <a:t>Employees</a:t>
            </a:r>
          </a:p>
        </p:txBody>
      </p:sp>
      <p:sp>
        <p:nvSpPr>
          <p:cNvPr id="9" name="object 9"/>
          <p:cNvSpPr/>
          <p:nvPr/>
        </p:nvSpPr>
        <p:spPr>
          <a:xfrm>
            <a:off x="1423370" y="2318945"/>
            <a:ext cx="1406338" cy="295835"/>
          </a:xfrm>
          <a:custGeom>
            <a:avLst/>
            <a:gdLst/>
            <a:ahLst/>
            <a:cxnLst/>
            <a:rect l="l" t="t" r="r" b="b"/>
            <a:pathLst>
              <a:path w="1593850" h="335280">
                <a:moveTo>
                  <a:pt x="1593342" y="335280"/>
                </a:moveTo>
                <a:lnTo>
                  <a:pt x="1593341" y="0"/>
                </a:lnTo>
                <a:lnTo>
                  <a:pt x="0" y="0"/>
                </a:lnTo>
                <a:lnTo>
                  <a:pt x="0" y="335280"/>
                </a:lnTo>
                <a:lnTo>
                  <a:pt x="1593342" y="335280"/>
                </a:lnTo>
                <a:close/>
              </a:path>
            </a:pathLst>
          </a:custGeom>
          <a:ln w="31242">
            <a:solidFill>
              <a:srgbClr val="FC012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69" y="3502959"/>
            <a:ext cx="2589230" cy="15343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469" y="5421181"/>
            <a:ext cx="1479176" cy="30054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51242" y="5009254"/>
            <a:ext cx="244288" cy="27952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721" b="1" spc="26" dirty="0">
                <a:latin typeface="Arial"/>
                <a:cs typeface="Arial"/>
              </a:rPr>
              <a:t>…</a:t>
            </a:r>
            <a:endParaRPr sz="17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116632"/>
            <a:ext cx="788503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Correlated</a:t>
            </a:r>
            <a:r>
              <a:rPr spc="-53" dirty="0"/>
              <a:t> </a:t>
            </a:r>
            <a:r>
              <a:rPr spc="4" dirty="0">
                <a:latin typeface="Courier New"/>
                <a:cs typeface="Courier New"/>
              </a:rPr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7357221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update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based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 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another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table.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418" y="2318946"/>
            <a:ext cx="7699562" cy="1360290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5859" rIns="0" bIns="0" rtlCol="0">
            <a:spAutoFit/>
          </a:bodyPr>
          <a:lstStyle/>
          <a:p>
            <a:pPr marL="103099">
              <a:spcBef>
                <a:spcPts val="282"/>
              </a:spcBef>
            </a:pPr>
            <a:r>
              <a:rPr sz="1721" b="1" spc="4" dirty="0">
                <a:latin typeface="Courier New"/>
                <a:cs typeface="Courier New"/>
              </a:rPr>
              <a:t>UPDATE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table1</a:t>
            </a:r>
            <a:r>
              <a:rPr sz="1721" b="1" i="1" spc="-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alias1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40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SET	</a:t>
            </a:r>
            <a:r>
              <a:rPr sz="1721" b="1" spc="4" dirty="0">
                <a:latin typeface="Courier New"/>
                <a:cs typeface="Courier New"/>
              </a:rPr>
              <a:t>column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expression</a:t>
            </a:r>
            <a:endParaRPr sz="1721">
              <a:latin typeface="Courier New"/>
              <a:cs typeface="Courier New"/>
            </a:endParaRPr>
          </a:p>
          <a:p>
            <a:pPr marL="2355042">
              <a:spcBef>
                <a:spcPts val="31"/>
              </a:spcBef>
              <a:tabLst>
                <a:tab pos="3282377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i="1" spc="4" dirty="0">
                <a:latin typeface="Courier New"/>
                <a:cs typeface="Courier New"/>
              </a:rPr>
              <a:t>table2</a:t>
            </a:r>
            <a:r>
              <a:rPr sz="1721" b="1" i="1" spc="-31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alias2</a:t>
            </a:r>
            <a:endParaRPr sz="1721">
              <a:latin typeface="Courier New"/>
              <a:cs typeface="Courier New"/>
            </a:endParaRPr>
          </a:p>
          <a:p>
            <a:pPr marL="2355042">
              <a:spcBef>
                <a:spcPts val="35"/>
              </a:spcBef>
              <a:tabLst>
                <a:tab pos="3282377" algn="l"/>
              </a:tabLst>
            </a:pPr>
            <a:r>
              <a:rPr sz="1721" b="1" spc="4" dirty="0">
                <a:latin typeface="Courier New"/>
                <a:cs typeface="Courier New"/>
              </a:rPr>
              <a:t>WHERE	</a:t>
            </a:r>
            <a:r>
              <a:rPr sz="1721" b="1" i="1" spc="4" dirty="0">
                <a:latin typeface="Courier New"/>
                <a:cs typeface="Courier New"/>
              </a:rPr>
              <a:t>alias1.column</a:t>
            </a:r>
            <a:r>
              <a:rPr sz="1721" b="1" i="1" spc="-44" dirty="0">
                <a:latin typeface="Courier New"/>
                <a:cs typeface="Courier New"/>
              </a:rPr>
              <a:t> </a:t>
            </a:r>
            <a:r>
              <a:rPr sz="1721" b="1" i="1" spc="13" dirty="0">
                <a:latin typeface="Courier New"/>
                <a:cs typeface="Courier New"/>
              </a:rPr>
              <a:t>=</a:t>
            </a:r>
            <a:endParaRPr sz="1721">
              <a:latin typeface="Courier New"/>
              <a:cs typeface="Courier New"/>
            </a:endParaRPr>
          </a:p>
          <a:p>
            <a:pPr marL="3282377">
              <a:spcBef>
                <a:spcPts val="35"/>
              </a:spcBef>
            </a:pPr>
            <a:r>
              <a:rPr sz="1721" b="1" i="1" spc="4" dirty="0">
                <a:latin typeface="Courier New"/>
                <a:cs typeface="Courier New"/>
              </a:rPr>
              <a:t>alias2.column</a:t>
            </a:r>
            <a:r>
              <a:rPr sz="1721" b="1" spc="4" dirty="0">
                <a:latin typeface="Courier New"/>
                <a:cs typeface="Courier New"/>
              </a:rPr>
              <a:t>);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35292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22" dirty="0"/>
              <a:t> </a:t>
            </a:r>
            <a:r>
              <a:rPr dirty="0"/>
              <a:t>Correlated</a:t>
            </a:r>
            <a:r>
              <a:rPr spc="-18" dirty="0"/>
              <a:t> </a:t>
            </a:r>
            <a:r>
              <a:rPr spc="4" dirty="0">
                <a:latin typeface="Courier New"/>
                <a:cs typeface="Courier New"/>
              </a:rPr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3" y="1459621"/>
            <a:ext cx="7411571" cy="109829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Denormalize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EMPL6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table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adding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store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department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name.</a:t>
            </a:r>
            <a:endParaRPr sz="2118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Populate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update.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469" y="2688740"/>
            <a:ext cx="7693399" cy="514296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38660" rIns="0" bIns="0" rtlCol="0">
            <a:spAutoFit/>
          </a:bodyPr>
          <a:lstStyle/>
          <a:p>
            <a:pPr marL="103099">
              <a:spcBef>
                <a:spcPts val="304"/>
              </a:spcBef>
            </a:pPr>
            <a:r>
              <a:rPr sz="1544" b="1" dirty="0">
                <a:latin typeface="Courier New"/>
                <a:cs typeface="Courier New"/>
              </a:rPr>
              <a:t>ALTER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TABLE</a:t>
            </a:r>
            <a:r>
              <a:rPr sz="1544" b="1" spc="-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empl6</a:t>
            </a:r>
            <a:endParaRPr sz="1544">
              <a:latin typeface="Courier New"/>
              <a:cs typeface="Courier New"/>
            </a:endParaRPr>
          </a:p>
          <a:p>
            <a:pPr marL="103099">
              <a:spcBef>
                <a:spcPts val="13"/>
              </a:spcBef>
            </a:pPr>
            <a:r>
              <a:rPr sz="1544" b="1" dirty="0">
                <a:latin typeface="Courier New"/>
                <a:cs typeface="Courier New"/>
              </a:rPr>
              <a:t>ADD(department_name</a:t>
            </a:r>
            <a:r>
              <a:rPr sz="1544" b="1" spc="4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VARCHAR2(25));</a:t>
            </a:r>
            <a:endParaRPr sz="1544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1685" y="3428664"/>
            <a:ext cx="7720853" cy="1331259"/>
            <a:chOff x="654176" y="3885819"/>
            <a:chExt cx="8750300" cy="1508760"/>
          </a:xfrm>
        </p:grpSpPr>
        <p:sp>
          <p:nvSpPr>
            <p:cNvPr id="6" name="object 6"/>
            <p:cNvSpPr/>
            <p:nvPr/>
          </p:nvSpPr>
          <p:spPr>
            <a:xfrm>
              <a:off x="669797" y="3901440"/>
              <a:ext cx="8719185" cy="1477645"/>
            </a:xfrm>
            <a:custGeom>
              <a:avLst/>
              <a:gdLst/>
              <a:ahLst/>
              <a:cxnLst/>
              <a:rect l="l" t="t" r="r" b="b"/>
              <a:pathLst>
                <a:path w="8719185" h="1477645">
                  <a:moveTo>
                    <a:pt x="8718804" y="1477517"/>
                  </a:moveTo>
                  <a:lnTo>
                    <a:pt x="8718804" y="0"/>
                  </a:lnTo>
                  <a:lnTo>
                    <a:pt x="0" y="0"/>
                  </a:lnTo>
                  <a:lnTo>
                    <a:pt x="0" y="1477518"/>
                  </a:lnTo>
                  <a:lnTo>
                    <a:pt x="8718804" y="147751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669797" y="3901440"/>
              <a:ext cx="8719185" cy="1477645"/>
            </a:xfrm>
            <a:custGeom>
              <a:avLst/>
              <a:gdLst/>
              <a:ahLst/>
              <a:cxnLst/>
              <a:rect l="l" t="t" r="r" b="b"/>
              <a:pathLst>
                <a:path w="8719185" h="1477645">
                  <a:moveTo>
                    <a:pt x="8718804" y="1477517"/>
                  </a:moveTo>
                  <a:lnTo>
                    <a:pt x="8718804" y="0"/>
                  </a:lnTo>
                  <a:lnTo>
                    <a:pt x="0" y="0"/>
                  </a:lnTo>
                  <a:lnTo>
                    <a:pt x="0" y="1477518"/>
                  </a:lnTo>
                  <a:lnTo>
                    <a:pt x="8718804" y="1477517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9011" y="3468220"/>
            <a:ext cx="1671357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UPDATE</a:t>
            </a:r>
            <a:r>
              <a:rPr sz="1544" b="1" spc="-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empl6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011" y="3705564"/>
            <a:ext cx="366993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SET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9047" y="3705565"/>
            <a:ext cx="3569074" cy="48713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department_name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=</a:t>
            </a:r>
            <a:endParaRPr sz="1544">
              <a:latin typeface="Courier New"/>
              <a:cs typeface="Courier New"/>
            </a:endParaRPr>
          </a:p>
          <a:p>
            <a:pPr marL="829840">
              <a:spcBef>
                <a:spcPts val="18"/>
              </a:spcBef>
            </a:pPr>
            <a:r>
              <a:rPr sz="1544" b="1" dirty="0">
                <a:latin typeface="Courier New"/>
                <a:cs typeface="Courier New"/>
              </a:rPr>
              <a:t>(SELECT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department_name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6196" y="4180255"/>
            <a:ext cx="4992781" cy="48713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  <a:tabLst>
                <a:tab pos="829280" algn="l"/>
              </a:tabLst>
            </a:pPr>
            <a:r>
              <a:rPr sz="1544" b="1" dirty="0">
                <a:latin typeface="Courier New"/>
                <a:cs typeface="Courier New"/>
              </a:rPr>
              <a:t>FROM	departments</a:t>
            </a:r>
            <a:r>
              <a:rPr sz="1544" b="1" spc="-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</a:t>
            </a:r>
            <a:endParaRPr sz="1544">
              <a:latin typeface="Courier New"/>
              <a:cs typeface="Courier New"/>
            </a:endParaRPr>
          </a:p>
          <a:p>
            <a:pPr>
              <a:spcBef>
                <a:spcPts val="18"/>
              </a:spcBef>
              <a:tabLst>
                <a:tab pos="829840" algn="l"/>
              </a:tabLst>
            </a:pPr>
            <a:r>
              <a:rPr sz="1544" b="1" dirty="0">
                <a:latin typeface="Courier New"/>
                <a:cs typeface="Courier New"/>
              </a:rPr>
              <a:t>WHERE	</a:t>
            </a:r>
            <a:r>
              <a:rPr sz="1544" b="1" spc="4" dirty="0">
                <a:latin typeface="Courier New"/>
                <a:cs typeface="Courier New"/>
              </a:rPr>
              <a:t>e.department_id</a:t>
            </a:r>
            <a:r>
              <a:rPr sz="1544" b="1" dirty="0">
                <a:latin typeface="Courier New"/>
                <a:cs typeface="Courier New"/>
              </a:rPr>
              <a:t> =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d.department_id);</a:t>
            </a:r>
            <a:endParaRPr sz="154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8997" y="2305162"/>
            <a:ext cx="7723654" cy="1331259"/>
            <a:chOff x="651129" y="2612517"/>
            <a:chExt cx="8753475" cy="1508760"/>
          </a:xfrm>
        </p:grpSpPr>
        <p:sp>
          <p:nvSpPr>
            <p:cNvPr id="3" name="object 3"/>
            <p:cNvSpPr/>
            <p:nvPr/>
          </p:nvSpPr>
          <p:spPr>
            <a:xfrm>
              <a:off x="666750" y="2628138"/>
              <a:ext cx="8722360" cy="1477645"/>
            </a:xfrm>
            <a:custGeom>
              <a:avLst/>
              <a:gdLst/>
              <a:ahLst/>
              <a:cxnLst/>
              <a:rect l="l" t="t" r="r" b="b"/>
              <a:pathLst>
                <a:path w="8722360" h="1477645">
                  <a:moveTo>
                    <a:pt x="8721852" y="1477517"/>
                  </a:moveTo>
                  <a:lnTo>
                    <a:pt x="8721852" y="0"/>
                  </a:lnTo>
                  <a:lnTo>
                    <a:pt x="0" y="0"/>
                  </a:lnTo>
                  <a:lnTo>
                    <a:pt x="0" y="1477518"/>
                  </a:lnTo>
                  <a:lnTo>
                    <a:pt x="8721852" y="147751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666750" y="2628138"/>
              <a:ext cx="8722360" cy="1477645"/>
            </a:xfrm>
            <a:custGeom>
              <a:avLst/>
              <a:gdLst/>
              <a:ahLst/>
              <a:cxnLst/>
              <a:rect l="l" t="t" r="r" b="b"/>
              <a:pathLst>
                <a:path w="8722360" h="1477645">
                  <a:moveTo>
                    <a:pt x="8721852" y="1477517"/>
                  </a:moveTo>
                  <a:lnTo>
                    <a:pt x="8721852" y="0"/>
                  </a:lnTo>
                  <a:lnTo>
                    <a:pt x="0" y="0"/>
                  </a:lnTo>
                  <a:lnTo>
                    <a:pt x="0" y="1477518"/>
                  </a:lnTo>
                  <a:lnTo>
                    <a:pt x="8721852" y="1477517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74797" y="3056753"/>
            <a:ext cx="603997" cy="49018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0899"/>
              </a:lnSpc>
              <a:spcBef>
                <a:spcPts val="79"/>
              </a:spcBef>
            </a:pPr>
            <a:r>
              <a:rPr sz="1544" b="1" dirty="0">
                <a:latin typeface="Courier New"/>
                <a:cs typeface="Courier New"/>
              </a:rPr>
              <a:t>FROM </a:t>
            </a:r>
            <a:r>
              <a:rPr sz="1544" b="1" spc="-9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WHERE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5150" y="3056753"/>
            <a:ext cx="3688415" cy="487139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i="1" dirty="0">
                <a:latin typeface="Courier New"/>
                <a:cs typeface="Courier New"/>
              </a:rPr>
              <a:t>table2</a:t>
            </a:r>
            <a:r>
              <a:rPr sz="1544" b="1" i="1" spc="-18" dirty="0">
                <a:latin typeface="Courier New"/>
                <a:cs typeface="Courier New"/>
              </a:rPr>
              <a:t> </a:t>
            </a:r>
            <a:r>
              <a:rPr sz="1544" b="1" i="1" dirty="0">
                <a:latin typeface="Courier New"/>
                <a:cs typeface="Courier New"/>
              </a:rPr>
              <a:t>alias2</a:t>
            </a:r>
            <a:endParaRPr sz="1544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r>
              <a:rPr sz="1544" b="1" i="1" dirty="0">
                <a:latin typeface="Courier New"/>
                <a:cs typeface="Courier New"/>
              </a:rPr>
              <a:t>alias1.column</a:t>
            </a:r>
            <a:r>
              <a:rPr sz="1544" b="1" i="1" spc="18" dirty="0">
                <a:latin typeface="Courier New"/>
                <a:cs typeface="Courier New"/>
              </a:rPr>
              <a:t> </a:t>
            </a:r>
            <a:r>
              <a:rPr sz="1544" b="1" i="1" dirty="0">
                <a:latin typeface="Courier New"/>
                <a:cs typeface="Courier New"/>
              </a:rPr>
              <a:t>=</a:t>
            </a:r>
            <a:r>
              <a:rPr sz="1544" b="1" i="1" spc="18" dirty="0">
                <a:latin typeface="Courier New"/>
                <a:cs typeface="Courier New"/>
              </a:rPr>
              <a:t> </a:t>
            </a:r>
            <a:r>
              <a:rPr sz="1544" b="1" i="1" dirty="0">
                <a:latin typeface="Courier New"/>
                <a:cs typeface="Courier New"/>
              </a:rPr>
              <a:t>alias2.column);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64" y="1498899"/>
            <a:ext cx="7644653" cy="157438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delete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based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 from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another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table.</a:t>
            </a:r>
            <a:endParaRPr sz="2118">
              <a:latin typeface="Arial MT"/>
              <a:cs typeface="Arial MT"/>
            </a:endParaRPr>
          </a:p>
          <a:p>
            <a:pPr marL="217405">
              <a:spcBef>
                <a:spcPts val="1544"/>
              </a:spcBef>
            </a:pPr>
            <a:r>
              <a:rPr sz="1544" b="1" dirty="0">
                <a:latin typeface="Courier New"/>
                <a:cs typeface="Courier New"/>
              </a:rPr>
              <a:t>DELETE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FROM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i="1" dirty="0">
                <a:latin typeface="Courier New"/>
                <a:cs typeface="Courier New"/>
              </a:rPr>
              <a:t>table1</a:t>
            </a:r>
            <a:r>
              <a:rPr sz="1544" b="1" i="1" spc="13" dirty="0">
                <a:latin typeface="Courier New"/>
                <a:cs typeface="Courier New"/>
              </a:rPr>
              <a:t> </a:t>
            </a:r>
            <a:r>
              <a:rPr sz="1544" b="1" i="1" dirty="0">
                <a:latin typeface="Courier New"/>
                <a:cs typeface="Courier New"/>
              </a:rPr>
              <a:t>alias1</a:t>
            </a:r>
            <a:endParaRPr sz="1544">
              <a:latin typeface="Courier New"/>
              <a:cs typeface="Courier New"/>
            </a:endParaRPr>
          </a:p>
          <a:p>
            <a:pPr marL="217405">
              <a:spcBef>
                <a:spcPts val="18"/>
              </a:spcBef>
              <a:tabLst>
                <a:tab pos="1047806" algn="l"/>
              </a:tabLst>
            </a:pPr>
            <a:r>
              <a:rPr sz="1544" b="1" dirty="0">
                <a:latin typeface="Courier New"/>
                <a:cs typeface="Courier New"/>
              </a:rPr>
              <a:t>WHERE	</a:t>
            </a:r>
            <a:r>
              <a:rPr sz="1544" b="1" i="1" dirty="0">
                <a:latin typeface="Courier New"/>
                <a:cs typeface="Courier New"/>
              </a:rPr>
              <a:t>column</a:t>
            </a:r>
            <a:r>
              <a:rPr sz="1544" b="1" i="1" spc="-13" dirty="0">
                <a:latin typeface="Courier New"/>
                <a:cs typeface="Courier New"/>
              </a:rPr>
              <a:t> </a:t>
            </a:r>
            <a:r>
              <a:rPr sz="1544" b="1" i="1" dirty="0">
                <a:latin typeface="Courier New"/>
                <a:cs typeface="Courier New"/>
              </a:rPr>
              <a:t>operator</a:t>
            </a:r>
            <a:endParaRPr sz="1544">
              <a:latin typeface="Courier New"/>
              <a:cs typeface="Courier New"/>
            </a:endParaRPr>
          </a:p>
          <a:p>
            <a:pPr marL="1929756">
              <a:spcBef>
                <a:spcPts val="18"/>
              </a:spcBef>
            </a:pPr>
            <a:r>
              <a:rPr sz="1544" b="1" dirty="0">
                <a:latin typeface="Courier New"/>
                <a:cs typeface="Courier New"/>
              </a:rPr>
              <a:t>(SELECT </a:t>
            </a:r>
            <a:r>
              <a:rPr sz="1544" b="1" i="1" dirty="0">
                <a:latin typeface="Courier New"/>
                <a:cs typeface="Courier New"/>
              </a:rPr>
              <a:t>expression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795367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Correlated</a:t>
            </a:r>
            <a:r>
              <a:rPr spc="-53" dirty="0"/>
              <a:t> </a:t>
            </a:r>
            <a:r>
              <a:rPr spc="4" dirty="0">
                <a:latin typeface="Courier New"/>
                <a:cs typeface="Courier New"/>
              </a:rPr>
              <a:t>DELETE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047" y="2305162"/>
            <a:ext cx="7717491" cy="1478056"/>
            <a:chOff x="657987" y="2612517"/>
            <a:chExt cx="8746490" cy="1675130"/>
          </a:xfrm>
        </p:grpSpPr>
        <p:sp>
          <p:nvSpPr>
            <p:cNvPr id="3" name="object 3"/>
            <p:cNvSpPr/>
            <p:nvPr/>
          </p:nvSpPr>
          <p:spPr>
            <a:xfrm>
              <a:off x="673608" y="2628138"/>
              <a:ext cx="8715375" cy="1644014"/>
            </a:xfrm>
            <a:custGeom>
              <a:avLst/>
              <a:gdLst/>
              <a:ahLst/>
              <a:cxnLst/>
              <a:rect l="l" t="t" r="r" b="b"/>
              <a:pathLst>
                <a:path w="8715375" h="1644014">
                  <a:moveTo>
                    <a:pt x="8714994" y="1643634"/>
                  </a:moveTo>
                  <a:lnTo>
                    <a:pt x="8714994" y="0"/>
                  </a:lnTo>
                  <a:lnTo>
                    <a:pt x="0" y="0"/>
                  </a:lnTo>
                  <a:lnTo>
                    <a:pt x="0" y="1643634"/>
                  </a:lnTo>
                  <a:lnTo>
                    <a:pt x="8714994" y="164363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673608" y="2628138"/>
              <a:ext cx="8715375" cy="1644014"/>
            </a:xfrm>
            <a:custGeom>
              <a:avLst/>
              <a:gdLst/>
              <a:ahLst/>
              <a:cxnLst/>
              <a:rect l="l" t="t" r="r" b="b"/>
              <a:pathLst>
                <a:path w="8715375" h="1644014">
                  <a:moveTo>
                    <a:pt x="8714994" y="1643634"/>
                  </a:moveTo>
                  <a:lnTo>
                    <a:pt x="8714994" y="0"/>
                  </a:lnTo>
                  <a:lnTo>
                    <a:pt x="0" y="0"/>
                  </a:lnTo>
                  <a:lnTo>
                    <a:pt x="0" y="1643634"/>
                  </a:lnTo>
                  <a:lnTo>
                    <a:pt x="8714994" y="1643634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21157" y="3140771"/>
            <a:ext cx="674034" cy="54564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01499"/>
              </a:lnSpc>
              <a:spcBef>
                <a:spcPts val="84"/>
              </a:spcBef>
            </a:pPr>
            <a:r>
              <a:rPr sz="1721" b="1" spc="4" dirty="0">
                <a:latin typeface="Courier New"/>
                <a:cs typeface="Courier New"/>
              </a:rPr>
              <a:t>FROM </a:t>
            </a:r>
            <a:r>
              <a:rPr sz="1721" b="1" spc="-102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WHERE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8379" y="3140771"/>
            <a:ext cx="3852582" cy="54434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emp_history</a:t>
            </a:r>
            <a:endParaRPr sz="1721">
              <a:latin typeface="Courier New"/>
              <a:cs typeface="Courier New"/>
            </a:endParaRPr>
          </a:p>
          <a:p>
            <a:pPr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employee_id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E.employee_id);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65" y="1498899"/>
            <a:ext cx="7357221" cy="166667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lnSpc>
                <a:spcPts val="2475"/>
              </a:lnSpc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delete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only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those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endParaRPr sz="2118">
              <a:latin typeface="Arial MT"/>
              <a:cs typeface="Arial MT"/>
            </a:endParaRPr>
          </a:p>
          <a:p>
            <a:pPr marL="11206">
              <a:lnSpc>
                <a:spcPts val="2475"/>
              </a:lnSpc>
            </a:pPr>
            <a:r>
              <a:rPr sz="2118" spc="13" dirty="0">
                <a:latin typeface="Courier New"/>
                <a:cs typeface="Courier New"/>
              </a:rPr>
              <a:t>EMPL</a:t>
            </a:r>
            <a:r>
              <a:rPr sz="2118" spc="9" dirty="0">
                <a:latin typeface="Courier New"/>
                <a:cs typeface="Courier New"/>
              </a:rPr>
              <a:t>6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table that also exist in the </a:t>
            </a:r>
            <a:r>
              <a:rPr sz="2118" spc="13" dirty="0">
                <a:latin typeface="Courier New"/>
                <a:cs typeface="Courier New"/>
              </a:rPr>
              <a:t>EMP_HISTOR</a:t>
            </a:r>
            <a:r>
              <a:rPr sz="2118" spc="9" dirty="0">
                <a:latin typeface="Courier New"/>
                <a:cs typeface="Courier New"/>
              </a:rPr>
              <a:t>Y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table.</a:t>
            </a:r>
            <a:endParaRPr sz="2118">
              <a:latin typeface="Arial MT"/>
              <a:cs typeface="Arial MT"/>
            </a:endParaRPr>
          </a:p>
          <a:p>
            <a:pPr marL="105341">
              <a:spcBef>
                <a:spcPts val="1689"/>
              </a:spcBef>
            </a:pPr>
            <a:r>
              <a:rPr sz="1721" b="1" spc="4" dirty="0">
                <a:latin typeface="Courier New"/>
                <a:cs typeface="Courier New"/>
              </a:rPr>
              <a:t>DELETE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empl6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E</a:t>
            </a:r>
            <a:endParaRPr sz="1721">
              <a:latin typeface="Courier New"/>
              <a:cs typeface="Courier New"/>
            </a:endParaRPr>
          </a:p>
          <a:p>
            <a:pPr marL="105341">
              <a:spcBef>
                <a:spcPts val="40"/>
              </a:spcBef>
            </a:pPr>
            <a:r>
              <a:rPr sz="1721" b="1" spc="4" dirty="0">
                <a:latin typeface="Courier New"/>
                <a:cs typeface="Courier New"/>
              </a:rPr>
              <a:t>WHERE</a:t>
            </a:r>
            <a:r>
              <a:rPr sz="1721" b="1" spc="-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</a:t>
            </a:r>
            <a:r>
              <a:rPr sz="1721" b="1" spc="-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endParaRPr sz="1721">
              <a:latin typeface="Courier New"/>
              <a:cs typeface="Courier New"/>
            </a:endParaRPr>
          </a:p>
          <a:p>
            <a:pPr marL="1562183">
              <a:spcBef>
                <a:spcPts val="31"/>
              </a:spcBef>
            </a:pPr>
            <a:r>
              <a:rPr sz="1721" b="1" spc="4" dirty="0">
                <a:latin typeface="Courier New"/>
                <a:cs typeface="Courier New"/>
              </a:rPr>
              <a:t>(SELECT</a:t>
            </a:r>
            <a:r>
              <a:rPr sz="1721" b="1" spc="-2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employee_id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82089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Using</a:t>
            </a:r>
            <a:r>
              <a:rPr spc="-22" dirty="0"/>
              <a:t> </a:t>
            </a:r>
            <a:r>
              <a:rPr dirty="0"/>
              <a:t>Correlated</a:t>
            </a:r>
            <a:r>
              <a:rPr spc="-18" dirty="0"/>
              <a:t> </a:t>
            </a:r>
            <a:r>
              <a:rPr spc="4" dirty="0">
                <a:latin typeface="Courier New"/>
                <a:cs typeface="Courier New"/>
              </a:rPr>
              <a:t>DELETE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2089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WITH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1480745"/>
            <a:ext cx="8424935" cy="2492145"/>
          </a:xfrm>
          <a:prstGeom prst="rect">
            <a:avLst/>
          </a:prstGeom>
        </p:spPr>
        <p:txBody>
          <a:bodyPr vert="horz" wrap="square" lIns="0" tIns="560" rIns="0" bIns="0" rtlCol="0">
            <a:spAutoFit/>
          </a:bodyPr>
          <a:lstStyle/>
          <a:p>
            <a:pPr marL="458345" marR="20732" indent="-447139">
              <a:lnSpc>
                <a:spcPct val="103899"/>
              </a:lnSpc>
              <a:spcBef>
                <a:spcPts val="4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WITH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same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block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a </a:t>
            </a:r>
            <a:r>
              <a:rPr sz="2118" spc="9" dirty="0">
                <a:latin typeface="Courier New"/>
                <a:cs typeface="Courier New"/>
              </a:rPr>
              <a:t>SELECT </a:t>
            </a:r>
            <a:r>
              <a:rPr sz="2118" spc="4" dirty="0">
                <a:latin typeface="Arial MT"/>
                <a:cs typeface="Arial MT"/>
              </a:rPr>
              <a:t>statement</a:t>
            </a:r>
            <a:r>
              <a:rPr lang="en-US" sz="2118" spc="4" dirty="0">
                <a:latin typeface="Arial MT"/>
                <a:cs typeface="Arial MT"/>
              </a:rPr>
              <a:t>.</a:t>
            </a:r>
          </a:p>
          <a:p>
            <a:pPr marL="458345" marR="20732" indent="-447139">
              <a:lnSpc>
                <a:spcPct val="103899"/>
              </a:lnSpc>
              <a:spcBef>
                <a:spcPts val="4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6700"/>
              </a:lnSpc>
              <a:spcBef>
                <a:spcPts val="202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WITH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retrieves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results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block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stores </a:t>
            </a:r>
            <a:r>
              <a:rPr sz="2118" dirty="0">
                <a:latin typeface="Arial MT"/>
                <a:cs typeface="Arial MT"/>
              </a:rPr>
              <a:t>it</a:t>
            </a:r>
            <a:r>
              <a:rPr sz="2118" spc="4" dirty="0">
                <a:latin typeface="Arial MT"/>
                <a:cs typeface="Arial MT"/>
              </a:rPr>
              <a:t> in the user’s temporary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tablespace.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6700"/>
              </a:lnSpc>
              <a:spcBef>
                <a:spcPts val="202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37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WITH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may</a:t>
            </a:r>
            <a:r>
              <a:rPr sz="2118" spc="4" dirty="0">
                <a:latin typeface="Arial MT"/>
                <a:cs typeface="Arial MT"/>
              </a:rPr>
              <a:t> improve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performance.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458432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5430"/>
            <a:ext cx="7628404" cy="2289568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In this 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 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have learned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that:</a:t>
            </a:r>
            <a:endParaRPr lang="en-US" sz="2118" spc="4" dirty="0">
              <a:latin typeface="Arial MT"/>
              <a:cs typeface="Arial MT"/>
            </a:endParaRPr>
          </a:p>
          <a:p>
            <a:pPr marL="11206">
              <a:spcBef>
                <a:spcPts val="613"/>
              </a:spcBef>
            </a:pP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A </a:t>
            </a:r>
            <a:r>
              <a:rPr sz="2118" spc="4" dirty="0">
                <a:latin typeface="Arial MT"/>
                <a:cs typeface="Arial MT"/>
              </a:rPr>
              <a:t>multiple-column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more </a:t>
            </a:r>
            <a:r>
              <a:rPr sz="2118" spc="4" dirty="0">
                <a:latin typeface="Arial MT"/>
                <a:cs typeface="Arial MT"/>
              </a:rPr>
              <a:t>than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endParaRPr lang="en-US" sz="2118" spc="4" dirty="0">
              <a:latin typeface="Arial MT"/>
              <a:cs typeface="Arial MT"/>
            </a:endParaRPr>
          </a:p>
          <a:p>
            <a:pPr marL="121030">
              <a:spcBef>
                <a:spcPts val="529"/>
              </a:spcBef>
              <a:buClr>
                <a:srgbClr val="FF0000"/>
              </a:buClr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marR="1258488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Multiple-column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comparisons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pairwise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 err="1">
                <a:latin typeface="Arial MT"/>
                <a:cs typeface="Arial MT"/>
              </a:rPr>
              <a:t>nonpairwise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919" y="177354"/>
            <a:ext cx="767947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500244"/>
            <a:ext cx="7219949" cy="260652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321626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multiple-column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Solve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problems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Update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delete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371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EXISTS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NOT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EXISTS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WIT</a:t>
            </a:r>
            <a:r>
              <a:rPr sz="2118" spc="9" dirty="0">
                <a:latin typeface="Courier New"/>
                <a:cs typeface="Courier New"/>
              </a:rPr>
              <a:t>H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39790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500244"/>
            <a:ext cx="7515225" cy="28933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152968" indent="-447139">
              <a:lnSpc>
                <a:spcPct val="106900"/>
              </a:lnSpc>
              <a:spcBef>
                <a:spcPts val="19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EXISTS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Boolean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tests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presence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 a value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152968" indent="-447139">
              <a:lnSpc>
                <a:spcPct val="106900"/>
              </a:lnSpc>
              <a:spcBef>
                <a:spcPts val="19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0800"/>
              </a:lnSpc>
              <a:spcBef>
                <a:spcPts val="35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used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22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9" dirty="0">
                <a:latin typeface="Arial MT"/>
                <a:cs typeface="Arial MT"/>
              </a:rPr>
              <a:t>,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UPDATE</a:t>
            </a:r>
            <a:r>
              <a:rPr sz="2118" spc="9" dirty="0">
                <a:latin typeface="Arial MT"/>
                <a:cs typeface="Arial MT"/>
              </a:rPr>
              <a:t>,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DELET</a:t>
            </a:r>
            <a:r>
              <a:rPr sz="2118" spc="9" dirty="0">
                <a:latin typeface="Courier New"/>
                <a:cs typeface="Courier New"/>
              </a:rPr>
              <a:t>E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statements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0800"/>
              </a:lnSpc>
              <a:spcBef>
                <a:spcPts val="35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28016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You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WITH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same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block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 </a:t>
            </a:r>
            <a:r>
              <a:rPr sz="2118" spc="9" dirty="0">
                <a:latin typeface="Arial MT"/>
                <a:cs typeface="Arial MT"/>
              </a:rPr>
              <a:t>when </a:t>
            </a:r>
            <a:r>
              <a:rPr sz="2118" dirty="0">
                <a:latin typeface="Arial MT"/>
                <a:cs typeface="Arial MT"/>
              </a:rPr>
              <a:t>it</a:t>
            </a:r>
            <a:r>
              <a:rPr sz="2118" spc="4" dirty="0">
                <a:latin typeface="Arial MT"/>
                <a:cs typeface="Arial MT"/>
              </a:rPr>
              <a:t> occurs</a:t>
            </a:r>
            <a:r>
              <a:rPr sz="2118" spc="9" dirty="0">
                <a:latin typeface="Arial MT"/>
                <a:cs typeface="Arial MT"/>
              </a:rPr>
              <a:t> more</a:t>
            </a:r>
            <a:r>
              <a:rPr sz="2118" spc="4" dirty="0">
                <a:latin typeface="Arial MT"/>
                <a:cs typeface="Arial MT"/>
              </a:rPr>
              <a:t> than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once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813690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lang="en-US" spc="4" dirty="0"/>
              <a:t>9</a:t>
            </a:r>
            <a:r>
              <a:rPr spc="4" dirty="0"/>
              <a:t>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5430"/>
            <a:ext cx="4986057" cy="1939087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covers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topics: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Creating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multiple-column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Writing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Using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EXIST</a:t>
            </a:r>
            <a:r>
              <a:rPr sz="2118" spc="9" dirty="0">
                <a:latin typeface="Courier New"/>
                <a:cs typeface="Courier New"/>
              </a:rPr>
              <a:t>S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Using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WIT</a:t>
            </a:r>
            <a:r>
              <a:rPr sz="2118" spc="9" dirty="0">
                <a:latin typeface="Courier New"/>
                <a:cs typeface="Courier New"/>
              </a:rPr>
              <a:t>H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805517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35430"/>
            <a:ext cx="7983168" cy="1561868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457785" indent="-447139">
              <a:spcBef>
                <a:spcPts val="61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Writing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multiple-column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Solving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problems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correlated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375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EXISTS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NOT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EXISTS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operators</a:t>
            </a:r>
            <a:endParaRPr sz="2118" dirty="0">
              <a:latin typeface="Arial MT"/>
              <a:cs typeface="Arial MT"/>
            </a:endParaRPr>
          </a:p>
          <a:p>
            <a:pPr marL="457785" indent="-447139">
              <a:spcBef>
                <a:spcPts val="529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Using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13" dirty="0">
                <a:latin typeface="Courier New"/>
                <a:cs typeface="Courier New"/>
              </a:rPr>
              <a:t>WIT</a:t>
            </a:r>
            <a:r>
              <a:rPr sz="2118" spc="9" dirty="0">
                <a:latin typeface="Courier New"/>
                <a:cs typeface="Courier New"/>
              </a:rPr>
              <a:t>H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Multiple-Column</a:t>
            </a:r>
            <a:r>
              <a:rPr spc="-44" dirty="0"/>
              <a:t> </a:t>
            </a:r>
            <a:r>
              <a:rPr dirty="0"/>
              <a:t>Subqueries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8772" y="2276027"/>
            <a:ext cx="7724215" cy="2572310"/>
            <a:chOff x="650875" y="2579497"/>
            <a:chExt cx="8754110" cy="2915285"/>
          </a:xfrm>
        </p:grpSpPr>
        <p:sp>
          <p:nvSpPr>
            <p:cNvPr id="4" name="object 4"/>
            <p:cNvSpPr/>
            <p:nvPr/>
          </p:nvSpPr>
          <p:spPr>
            <a:xfrm>
              <a:off x="666750" y="2595372"/>
              <a:ext cx="8722360" cy="2883535"/>
            </a:xfrm>
            <a:custGeom>
              <a:avLst/>
              <a:gdLst/>
              <a:ahLst/>
              <a:cxnLst/>
              <a:rect l="l" t="t" r="r" b="b"/>
              <a:pathLst>
                <a:path w="8722360" h="2883535">
                  <a:moveTo>
                    <a:pt x="8721852" y="2883408"/>
                  </a:moveTo>
                  <a:lnTo>
                    <a:pt x="8721852" y="0"/>
                  </a:lnTo>
                  <a:lnTo>
                    <a:pt x="0" y="0"/>
                  </a:lnTo>
                  <a:lnTo>
                    <a:pt x="0" y="2883408"/>
                  </a:lnTo>
                  <a:lnTo>
                    <a:pt x="8721852" y="288340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666750" y="2595372"/>
              <a:ext cx="8722360" cy="2883535"/>
            </a:xfrm>
            <a:custGeom>
              <a:avLst/>
              <a:gdLst/>
              <a:ahLst/>
              <a:cxnLst/>
              <a:rect l="l" t="t" r="r" b="b"/>
              <a:pathLst>
                <a:path w="8722360" h="2883535">
                  <a:moveTo>
                    <a:pt x="8721852" y="2883408"/>
                  </a:moveTo>
                  <a:lnTo>
                    <a:pt x="8721852" y="0"/>
                  </a:lnTo>
                  <a:lnTo>
                    <a:pt x="0" y="0"/>
                  </a:lnTo>
                  <a:lnTo>
                    <a:pt x="0" y="2883408"/>
                  </a:lnTo>
                  <a:lnTo>
                    <a:pt x="8721852" y="2883408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23465" y="2265041"/>
            <a:ext cx="3840816" cy="1464194"/>
          </a:xfrm>
          <a:prstGeom prst="rect">
            <a:avLst/>
          </a:prstGeom>
        </p:spPr>
        <p:txBody>
          <a:bodyPr vert="horz" wrap="square" lIns="0" tIns="123265" rIns="0" bIns="0" rtlCol="0">
            <a:spAutoFit/>
          </a:bodyPr>
          <a:lstStyle/>
          <a:p>
            <a:pPr marL="139521">
              <a:spcBef>
                <a:spcPts val="971"/>
              </a:spcBef>
            </a:pPr>
            <a:r>
              <a:rPr sz="1941" b="1" spc="-4" dirty="0">
                <a:latin typeface="Arial"/>
                <a:cs typeface="Arial"/>
              </a:rPr>
              <a:t>Main</a:t>
            </a:r>
            <a:r>
              <a:rPr sz="1941" b="1" spc="-44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query</a:t>
            </a:r>
            <a:endParaRPr sz="1941" dirty="0">
              <a:latin typeface="Arial"/>
              <a:cs typeface="Arial"/>
            </a:endParaRPr>
          </a:p>
          <a:p>
            <a:pPr marL="11206">
              <a:spcBef>
                <a:spcPts val="609"/>
              </a:spcBef>
              <a:tabLst>
                <a:tab pos="3623055" algn="l"/>
              </a:tabLst>
            </a:pPr>
            <a:r>
              <a:rPr sz="1368" b="1" spc="-9" dirty="0">
                <a:latin typeface="Courier New"/>
                <a:cs typeface="Courier New"/>
              </a:rPr>
              <a:t>WHER</a:t>
            </a:r>
            <a:r>
              <a:rPr sz="1368" b="1" spc="-4" dirty="0">
                <a:latin typeface="Courier New"/>
                <a:cs typeface="Courier New"/>
              </a:rPr>
              <a:t>E</a:t>
            </a:r>
            <a:r>
              <a:rPr sz="1368" b="1" spc="-13" dirty="0">
                <a:latin typeface="Courier New"/>
                <a:cs typeface="Courier New"/>
              </a:rPr>
              <a:t> </a:t>
            </a:r>
            <a:r>
              <a:rPr sz="1368" b="1" spc="-9" dirty="0">
                <a:latin typeface="Courier New"/>
                <a:cs typeface="Courier New"/>
              </a:rPr>
              <a:t>(MANAGER_ID</a:t>
            </a:r>
            <a:r>
              <a:rPr sz="1368" b="1" spc="-4" dirty="0">
                <a:latin typeface="Courier New"/>
                <a:cs typeface="Courier New"/>
              </a:rPr>
              <a:t>,</a:t>
            </a:r>
            <a:r>
              <a:rPr sz="1368" b="1" spc="-13" dirty="0">
                <a:latin typeface="Courier New"/>
                <a:cs typeface="Courier New"/>
              </a:rPr>
              <a:t> </a:t>
            </a:r>
            <a:r>
              <a:rPr sz="1368" b="1" spc="-9" dirty="0">
                <a:latin typeface="Courier New"/>
                <a:cs typeface="Courier New"/>
              </a:rPr>
              <a:t>DEPARTMENT_ID</a:t>
            </a:r>
            <a:r>
              <a:rPr sz="1368" b="1" spc="-4" dirty="0">
                <a:latin typeface="Courier New"/>
                <a:cs typeface="Courier New"/>
              </a:rPr>
              <a:t>)</a:t>
            </a:r>
            <a:r>
              <a:rPr sz="1368" b="1" dirty="0">
                <a:latin typeface="Courier New"/>
                <a:cs typeface="Courier New"/>
              </a:rPr>
              <a:t>	</a:t>
            </a:r>
            <a:r>
              <a:rPr sz="1368" b="1" spc="-9" dirty="0">
                <a:latin typeface="Courier New"/>
                <a:cs typeface="Courier New"/>
              </a:rPr>
              <a:t>IN</a:t>
            </a:r>
            <a:endParaRPr sz="1368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12" dirty="0">
              <a:latin typeface="Courier New"/>
              <a:cs typeface="Courier New"/>
            </a:endParaRPr>
          </a:p>
          <a:p>
            <a:pPr>
              <a:spcBef>
                <a:spcPts val="44"/>
              </a:spcBef>
            </a:pPr>
            <a:endParaRPr sz="1544" dirty="0">
              <a:latin typeface="Courier New"/>
              <a:cs typeface="Courier New"/>
            </a:endParaRPr>
          </a:p>
          <a:p>
            <a:pPr marL="2090009"/>
            <a:r>
              <a:rPr sz="1941" b="1" dirty="0">
                <a:latin typeface="Arial"/>
                <a:cs typeface="Arial"/>
              </a:rPr>
              <a:t>Subquery</a:t>
            </a:r>
            <a:endParaRPr sz="1941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98526" y="3817794"/>
          <a:ext cx="1474694" cy="891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299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100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80"/>
                        </a:lnSpc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90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102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60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99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  <a:spcBef>
                          <a:spcPts val="165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124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70"/>
                        </a:lnSpc>
                        <a:spcBef>
                          <a:spcPts val="165"/>
                        </a:spcBef>
                      </a:pPr>
                      <a:r>
                        <a:rPr sz="1700" b="1" spc="10" dirty="0">
                          <a:latin typeface="Arial"/>
                          <a:cs typeface="Arial"/>
                        </a:rPr>
                        <a:t>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874011" y="2469553"/>
            <a:ext cx="1519518" cy="2148728"/>
            <a:chOff x="6504813" y="2798826"/>
            <a:chExt cx="1722120" cy="2435225"/>
          </a:xfrm>
        </p:grpSpPr>
        <p:sp>
          <p:nvSpPr>
            <p:cNvPr id="9" name="object 9"/>
            <p:cNvSpPr/>
            <p:nvPr/>
          </p:nvSpPr>
          <p:spPr>
            <a:xfrm>
              <a:off x="6520434" y="3407664"/>
              <a:ext cx="1245235" cy="1037590"/>
            </a:xfrm>
            <a:custGeom>
              <a:avLst/>
              <a:gdLst/>
              <a:ahLst/>
              <a:cxnLst/>
              <a:rect l="l" t="t" r="r" b="b"/>
              <a:pathLst>
                <a:path w="1245234" h="1037589">
                  <a:moveTo>
                    <a:pt x="0" y="1037082"/>
                  </a:moveTo>
                  <a:lnTo>
                    <a:pt x="1245108" y="1037082"/>
                  </a:lnTo>
                  <a:lnTo>
                    <a:pt x="1245108" y="0"/>
                  </a:lnTo>
                  <a:lnTo>
                    <a:pt x="803909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222998" y="3356610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70">
                  <a:moveTo>
                    <a:pt x="103631" y="102870"/>
                  </a:moveTo>
                  <a:lnTo>
                    <a:pt x="103631" y="0"/>
                  </a:lnTo>
                  <a:lnTo>
                    <a:pt x="0" y="51816"/>
                  </a:lnTo>
                  <a:lnTo>
                    <a:pt x="103631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1770" y="3108960"/>
              <a:ext cx="1540510" cy="1708150"/>
            </a:xfrm>
            <a:custGeom>
              <a:avLst/>
              <a:gdLst/>
              <a:ahLst/>
              <a:cxnLst/>
              <a:rect l="l" t="t" r="r" b="b"/>
              <a:pathLst>
                <a:path w="1540509" h="1708150">
                  <a:moveTo>
                    <a:pt x="0" y="1707641"/>
                  </a:moveTo>
                  <a:lnTo>
                    <a:pt x="1540002" y="1707641"/>
                  </a:lnTo>
                  <a:lnTo>
                    <a:pt x="1540002" y="0"/>
                  </a:lnTo>
                  <a:lnTo>
                    <a:pt x="771905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2330" y="3057906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69">
                  <a:moveTo>
                    <a:pt x="103631" y="102870"/>
                  </a:moveTo>
                  <a:lnTo>
                    <a:pt x="103631" y="0"/>
                  </a:lnTo>
                  <a:lnTo>
                    <a:pt x="0" y="51816"/>
                  </a:lnTo>
                  <a:lnTo>
                    <a:pt x="103631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34912" y="2849880"/>
              <a:ext cx="1676400" cy="2368550"/>
            </a:xfrm>
            <a:custGeom>
              <a:avLst/>
              <a:gdLst/>
              <a:ahLst/>
              <a:cxnLst/>
              <a:rect l="l" t="t" r="r" b="b"/>
              <a:pathLst>
                <a:path w="1676400" h="2368550">
                  <a:moveTo>
                    <a:pt x="0" y="2368295"/>
                  </a:moveTo>
                  <a:lnTo>
                    <a:pt x="1676400" y="2368295"/>
                  </a:lnTo>
                  <a:lnTo>
                    <a:pt x="1676400" y="0"/>
                  </a:lnTo>
                  <a:lnTo>
                    <a:pt x="582929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7258" y="2798826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69">
                  <a:moveTo>
                    <a:pt x="102870" y="102870"/>
                  </a:moveTo>
                  <a:lnTo>
                    <a:pt x="102870" y="0"/>
                  </a:lnTo>
                  <a:lnTo>
                    <a:pt x="0" y="51816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47078" y="5102038"/>
            <a:ext cx="6650691" cy="651197"/>
          </a:xfrm>
          <a:prstGeom prst="rect">
            <a:avLst/>
          </a:prstGeom>
        </p:spPr>
        <p:txBody>
          <a:bodyPr vert="horz" wrap="square" lIns="0" tIns="35299" rIns="0" bIns="0" rtlCol="0">
            <a:spAutoFit/>
          </a:bodyPr>
          <a:lstStyle/>
          <a:p>
            <a:pPr marL="11206" marR="4483">
              <a:lnSpc>
                <a:spcPts val="2427"/>
              </a:lnSpc>
              <a:spcBef>
                <a:spcPts val="278"/>
              </a:spcBef>
            </a:pPr>
            <a:r>
              <a:rPr sz="2118" b="1" spc="9" dirty="0">
                <a:latin typeface="Arial"/>
                <a:cs typeface="Arial"/>
              </a:rPr>
              <a:t>Each row </a:t>
            </a:r>
            <a:r>
              <a:rPr sz="2118" b="1" spc="4" dirty="0">
                <a:latin typeface="Arial"/>
                <a:cs typeface="Arial"/>
              </a:rPr>
              <a:t>of the </a:t>
            </a:r>
            <a:r>
              <a:rPr sz="2118" b="1" spc="9" dirty="0">
                <a:latin typeface="Arial"/>
                <a:cs typeface="Arial"/>
              </a:rPr>
              <a:t>main query </a:t>
            </a:r>
            <a:r>
              <a:rPr sz="2118" b="1" spc="4" dirty="0">
                <a:latin typeface="Arial"/>
                <a:cs typeface="Arial"/>
              </a:rPr>
              <a:t>is </a:t>
            </a:r>
            <a:r>
              <a:rPr sz="2118" b="1" spc="9" dirty="0">
                <a:latin typeface="Arial"/>
                <a:cs typeface="Arial"/>
              </a:rPr>
              <a:t>compared </a:t>
            </a:r>
            <a:r>
              <a:rPr sz="2118" b="1" spc="4" dirty="0">
                <a:latin typeface="Arial"/>
                <a:cs typeface="Arial"/>
              </a:rPr>
              <a:t>to values </a:t>
            </a:r>
            <a:r>
              <a:rPr sz="2118" b="1" spc="9" dirty="0">
                <a:latin typeface="Arial"/>
                <a:cs typeface="Arial"/>
              </a:rPr>
              <a:t> </a:t>
            </a:r>
            <a:r>
              <a:rPr sz="2118" b="1" spc="4" dirty="0">
                <a:latin typeface="Arial"/>
                <a:cs typeface="Arial"/>
              </a:rPr>
              <a:t>from</a:t>
            </a:r>
            <a:r>
              <a:rPr sz="2118" b="1" spc="18" dirty="0">
                <a:latin typeface="Arial"/>
                <a:cs typeface="Arial"/>
              </a:rPr>
              <a:t> </a:t>
            </a:r>
            <a:r>
              <a:rPr sz="2118" b="1" spc="4" dirty="0">
                <a:latin typeface="Arial"/>
                <a:cs typeface="Arial"/>
              </a:rPr>
              <a:t>a</a:t>
            </a:r>
            <a:r>
              <a:rPr sz="2118" b="1" spc="22" dirty="0">
                <a:latin typeface="Arial"/>
                <a:cs typeface="Arial"/>
              </a:rPr>
              <a:t> </a:t>
            </a:r>
            <a:r>
              <a:rPr sz="2118" b="1" spc="4" dirty="0">
                <a:latin typeface="Arial"/>
                <a:cs typeface="Arial"/>
              </a:rPr>
              <a:t>multiple-row</a:t>
            </a:r>
            <a:r>
              <a:rPr sz="2118" b="1" spc="22" dirty="0">
                <a:latin typeface="Arial"/>
                <a:cs typeface="Arial"/>
              </a:rPr>
              <a:t> </a:t>
            </a:r>
            <a:r>
              <a:rPr sz="2118" b="1" spc="9" dirty="0">
                <a:latin typeface="Arial"/>
                <a:cs typeface="Arial"/>
              </a:rPr>
              <a:t>and</a:t>
            </a:r>
            <a:r>
              <a:rPr sz="2118" b="1" spc="22" dirty="0">
                <a:latin typeface="Arial"/>
                <a:cs typeface="Arial"/>
              </a:rPr>
              <a:t> </a:t>
            </a:r>
            <a:r>
              <a:rPr sz="2118" b="1" spc="4" dirty="0">
                <a:latin typeface="Arial"/>
                <a:cs typeface="Arial"/>
              </a:rPr>
              <a:t>multiple-column</a:t>
            </a:r>
            <a:r>
              <a:rPr sz="2118" b="1" spc="18" dirty="0">
                <a:latin typeface="Arial"/>
                <a:cs typeface="Arial"/>
              </a:rPr>
              <a:t> </a:t>
            </a:r>
            <a:r>
              <a:rPr sz="2118" b="1" spc="4" dirty="0">
                <a:latin typeface="Arial"/>
                <a:cs typeface="Arial"/>
              </a:rPr>
              <a:t>subquery.</a:t>
            </a:r>
            <a:endParaRPr sz="211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784887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Column</a:t>
            </a:r>
            <a:r>
              <a:rPr spc="-44" dirty="0"/>
              <a:t> </a:t>
            </a:r>
            <a:r>
              <a:rPr dirty="0"/>
              <a:t>Comparisons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4085"/>
            <a:ext cx="7036734" cy="1184650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Multiple-column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comparisons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involving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subqueries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be: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Nonpairwise</a:t>
            </a:r>
            <a:r>
              <a:rPr sz="2118" spc="-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comparisons</a:t>
            </a:r>
            <a:endParaRPr sz="2118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Pairwise</a:t>
            </a:r>
            <a:r>
              <a:rPr sz="2118" spc="-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comparisons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5689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Pairwise</a:t>
            </a:r>
            <a:r>
              <a:rPr spc="-22" dirty="0"/>
              <a:t> </a:t>
            </a:r>
            <a:r>
              <a:rPr spc="4" dirty="0"/>
              <a:t>Comparison</a:t>
            </a:r>
            <a:r>
              <a:rPr spc="-22" dirty="0"/>
              <a:t> </a:t>
            </a:r>
            <a:r>
              <a:rPr spc="4" dirty="0"/>
              <a:t>Subquery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082974"/>
            <a:ext cx="7429500" cy="97787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699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Display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details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</a:t>
            </a:r>
            <a:r>
              <a:rPr sz="2118" spc="9" dirty="0">
                <a:latin typeface="Arial MT"/>
                <a:cs typeface="Arial MT"/>
              </a:rPr>
              <a:t> who</a:t>
            </a:r>
            <a:r>
              <a:rPr sz="2118" spc="4" dirty="0">
                <a:latin typeface="Arial MT"/>
                <a:cs typeface="Arial MT"/>
              </a:rPr>
              <a:t> are</a:t>
            </a:r>
            <a:r>
              <a:rPr sz="2118" spc="9" dirty="0">
                <a:latin typeface="Arial MT"/>
                <a:cs typeface="Arial MT"/>
              </a:rPr>
              <a:t> managed </a:t>
            </a:r>
            <a:r>
              <a:rPr sz="2118" spc="4" dirty="0">
                <a:latin typeface="Arial MT"/>
                <a:cs typeface="Arial MT"/>
              </a:rPr>
              <a:t>by the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same </a:t>
            </a:r>
            <a:r>
              <a:rPr sz="2118" spc="4" dirty="0">
                <a:latin typeface="Arial MT"/>
                <a:cs typeface="Arial MT"/>
              </a:rPr>
              <a:t>manager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work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same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department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as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 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first</a:t>
            </a:r>
            <a:r>
              <a:rPr sz="2118" spc="9" dirty="0">
                <a:latin typeface="Arial MT"/>
                <a:cs typeface="Arial MT"/>
              </a:rPr>
              <a:t> name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“John.”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831" y="2636912"/>
            <a:ext cx="7690037" cy="1871749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154641" rIns="0" bIns="0" rtlCol="0">
            <a:spAutoFit/>
          </a:bodyPr>
          <a:lstStyle/>
          <a:p>
            <a:pPr marL="414079" marR="1875404">
              <a:lnSpc>
                <a:spcPct val="100899"/>
              </a:lnSpc>
              <a:spcBef>
                <a:spcPts val="1218"/>
              </a:spcBef>
              <a:tabLst>
                <a:tab pos="1301633" algn="l"/>
              </a:tabLst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476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employee_id,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manager_id,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department_id </a:t>
            </a:r>
            <a:r>
              <a:rPr sz="1544" b="1" spc="-9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FROM	empl_demo</a:t>
            </a:r>
            <a:endParaRPr sz="1544" dirty="0">
              <a:latin typeface="Courier New"/>
              <a:cs typeface="Courier New"/>
            </a:endParaRPr>
          </a:p>
          <a:p>
            <a:pPr marL="414079">
              <a:spcBef>
                <a:spcPts val="18"/>
              </a:spcBef>
              <a:tabLst>
                <a:tab pos="1243359" algn="l"/>
              </a:tabLst>
            </a:pPr>
            <a:r>
              <a:rPr sz="1544" b="1" dirty="0">
                <a:latin typeface="Courier New"/>
                <a:cs typeface="Courier New"/>
              </a:rPr>
              <a:t>WHERE	</a:t>
            </a:r>
            <a:r>
              <a:rPr sz="1544" b="1" spc="4" dirty="0">
                <a:latin typeface="Courier New"/>
                <a:cs typeface="Courier New"/>
              </a:rPr>
              <a:t>(manager_id,</a:t>
            </a:r>
            <a:r>
              <a:rPr sz="1544" b="1" dirty="0">
                <a:latin typeface="Courier New"/>
                <a:cs typeface="Courier New"/>
              </a:rPr>
              <a:t> department_id) IN</a:t>
            </a:r>
            <a:endParaRPr sz="154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88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88" dirty="0">
              <a:latin typeface="Courier New"/>
              <a:cs typeface="Courier New"/>
            </a:endParaRPr>
          </a:p>
          <a:p>
            <a:pPr>
              <a:spcBef>
                <a:spcPts val="22"/>
              </a:spcBef>
            </a:pPr>
            <a:endParaRPr sz="1765" dirty="0">
              <a:latin typeface="Courier New"/>
              <a:cs typeface="Courier New"/>
            </a:endParaRPr>
          </a:p>
          <a:p>
            <a:pPr marL="414079"/>
            <a:r>
              <a:rPr sz="1544" b="1" dirty="0">
                <a:latin typeface="Courier New"/>
                <a:cs typeface="Courier New"/>
              </a:rPr>
              <a:t>AND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first_name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&lt;&gt;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'John';</a:t>
            </a:r>
            <a:endParaRPr sz="154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1348" y="3529181"/>
            <a:ext cx="4586568" cy="667619"/>
          </a:xfrm>
          <a:prstGeom prst="rect">
            <a:avLst/>
          </a:prstGeom>
          <a:solidFill>
            <a:srgbClr val="CCCCCC"/>
          </a:solidFill>
          <a:ln w="31242">
            <a:solidFill>
              <a:srgbClr val="FC0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0288">
              <a:lnSpc>
                <a:spcPts val="1496"/>
              </a:lnSpc>
            </a:pPr>
            <a:r>
              <a:rPr sz="1544" b="1" dirty="0">
                <a:latin typeface="Courier New"/>
                <a:cs typeface="Courier New"/>
              </a:rPr>
              <a:t>(SELECT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manager_id, </a:t>
            </a:r>
            <a:r>
              <a:rPr sz="1544" b="1" dirty="0">
                <a:latin typeface="Courier New"/>
                <a:cs typeface="Courier New"/>
              </a:rPr>
              <a:t>department_id</a:t>
            </a:r>
            <a:endParaRPr sz="1544" dirty="0">
              <a:latin typeface="Courier New"/>
              <a:cs typeface="Courier New"/>
            </a:endParaRPr>
          </a:p>
          <a:p>
            <a:pPr marL="479077">
              <a:spcBef>
                <a:spcPts val="13"/>
              </a:spcBef>
            </a:pPr>
            <a:r>
              <a:rPr sz="1544" b="1" dirty="0">
                <a:latin typeface="Courier New"/>
                <a:cs typeface="Courier New"/>
              </a:rPr>
              <a:t>FROM</a:t>
            </a:r>
            <a:r>
              <a:rPr sz="1544" b="1" spc="-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empl_demo</a:t>
            </a:r>
            <a:endParaRPr sz="1544" dirty="0">
              <a:latin typeface="Courier New"/>
              <a:cs typeface="Courier New"/>
            </a:endParaRPr>
          </a:p>
          <a:p>
            <a:pPr marL="479077">
              <a:spcBef>
                <a:spcPts val="18"/>
              </a:spcBef>
            </a:pPr>
            <a:r>
              <a:rPr sz="1544" b="1" dirty="0">
                <a:latin typeface="Courier New"/>
                <a:cs typeface="Courier New"/>
              </a:rPr>
              <a:t>WHERE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first_name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=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'John')</a:t>
            </a:r>
            <a:endParaRPr sz="1544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047" y="3045422"/>
            <a:ext cx="7717491" cy="2823882"/>
            <a:chOff x="657987" y="3451478"/>
            <a:chExt cx="8746490" cy="3200400"/>
          </a:xfrm>
        </p:grpSpPr>
        <p:sp>
          <p:nvSpPr>
            <p:cNvPr id="3" name="object 3"/>
            <p:cNvSpPr/>
            <p:nvPr/>
          </p:nvSpPr>
          <p:spPr>
            <a:xfrm>
              <a:off x="673608" y="3467099"/>
              <a:ext cx="8715375" cy="3169285"/>
            </a:xfrm>
            <a:custGeom>
              <a:avLst/>
              <a:gdLst/>
              <a:ahLst/>
              <a:cxnLst/>
              <a:rect l="l" t="t" r="r" b="b"/>
              <a:pathLst>
                <a:path w="8715375" h="3169284">
                  <a:moveTo>
                    <a:pt x="8714994" y="3169158"/>
                  </a:moveTo>
                  <a:lnTo>
                    <a:pt x="8714994" y="0"/>
                  </a:lnTo>
                  <a:lnTo>
                    <a:pt x="0" y="0"/>
                  </a:lnTo>
                  <a:lnTo>
                    <a:pt x="0" y="3169158"/>
                  </a:lnTo>
                  <a:lnTo>
                    <a:pt x="8714994" y="316915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673608" y="3467099"/>
              <a:ext cx="8715375" cy="3169285"/>
            </a:xfrm>
            <a:custGeom>
              <a:avLst/>
              <a:gdLst/>
              <a:ahLst/>
              <a:cxnLst/>
              <a:rect l="l" t="t" r="r" b="b"/>
              <a:pathLst>
                <a:path w="8715375" h="3169284">
                  <a:moveTo>
                    <a:pt x="8714994" y="3169158"/>
                  </a:moveTo>
                  <a:lnTo>
                    <a:pt x="8714994" y="0"/>
                  </a:lnTo>
                  <a:lnTo>
                    <a:pt x="0" y="0"/>
                  </a:lnTo>
                  <a:lnTo>
                    <a:pt x="0" y="3169158"/>
                  </a:lnTo>
                  <a:lnTo>
                    <a:pt x="8714994" y="3169158"/>
                  </a:lnTo>
                  <a:close/>
                </a:path>
              </a:pathLst>
            </a:custGeom>
            <a:ln w="31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28091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Nonpairwise</a:t>
            </a:r>
            <a:r>
              <a:rPr spc="-22" dirty="0"/>
              <a:t> </a:t>
            </a:r>
            <a:r>
              <a:rPr spc="4" dirty="0"/>
              <a:t>Comparison</a:t>
            </a:r>
            <a:r>
              <a:rPr spc="-18" dirty="0"/>
              <a:t> </a:t>
            </a:r>
            <a:r>
              <a:rPr spc="4" dirty="0"/>
              <a:t>Subquery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8830" y="1113821"/>
            <a:ext cx="7460092" cy="132752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Display 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details 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 </a:t>
            </a:r>
            <a:r>
              <a:rPr sz="2118" spc="9" dirty="0">
                <a:latin typeface="Arial MT"/>
                <a:cs typeface="Arial MT"/>
              </a:rPr>
              <a:t>who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9" dirty="0">
                <a:latin typeface="Arial MT"/>
                <a:cs typeface="Arial MT"/>
              </a:rPr>
              <a:t> managed</a:t>
            </a:r>
            <a:r>
              <a:rPr sz="2118" spc="4" dirty="0">
                <a:latin typeface="Arial MT"/>
                <a:cs typeface="Arial MT"/>
              </a:rPr>
              <a:t> by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same</a:t>
            </a:r>
            <a:r>
              <a:rPr sz="2118" spc="4" dirty="0">
                <a:latin typeface="Arial MT"/>
                <a:cs typeface="Arial MT"/>
              </a:rPr>
              <a:t> manager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first</a:t>
            </a:r>
            <a:r>
              <a:rPr sz="2118" spc="9" dirty="0">
                <a:latin typeface="Arial MT"/>
                <a:cs typeface="Arial MT"/>
              </a:rPr>
              <a:t> name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“John”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work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same </a:t>
            </a:r>
            <a:r>
              <a:rPr sz="2118" spc="4" dirty="0">
                <a:latin typeface="Arial MT"/>
                <a:cs typeface="Arial MT"/>
              </a:rPr>
              <a:t>department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employees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first </a:t>
            </a:r>
            <a:r>
              <a:rPr sz="2118" spc="9" dirty="0">
                <a:latin typeface="Arial MT"/>
                <a:cs typeface="Arial MT"/>
              </a:rPr>
              <a:t>name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“John.”</a:t>
            </a:r>
            <a:endParaRPr sz="2118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809" y="3137423"/>
            <a:ext cx="722779" cy="73018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0699"/>
              </a:lnSpc>
              <a:spcBef>
                <a:spcPts val="79"/>
              </a:spcBef>
            </a:pPr>
            <a:r>
              <a:rPr sz="1544" b="1" dirty="0">
                <a:latin typeface="Courier New"/>
                <a:cs typeface="Courier New"/>
              </a:rPr>
              <a:t>SELECT  FROM 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WHERE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360" y="3137424"/>
            <a:ext cx="4518212" cy="7283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 indent="-560">
              <a:lnSpc>
                <a:spcPct val="100600"/>
              </a:lnSpc>
              <a:spcBef>
                <a:spcPts val="84"/>
              </a:spcBef>
            </a:pPr>
            <a:r>
              <a:rPr sz="1544" b="1" dirty="0">
                <a:latin typeface="Courier New"/>
                <a:cs typeface="Courier New"/>
              </a:rPr>
              <a:t>employee_id,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manager_id,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department_id </a:t>
            </a:r>
            <a:r>
              <a:rPr sz="1544" b="1" spc="-9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empl_demo</a:t>
            </a:r>
            <a:endParaRPr sz="1544">
              <a:latin typeface="Courier New"/>
              <a:cs typeface="Courier New"/>
            </a:endParaRPr>
          </a:p>
          <a:p>
            <a:pPr>
              <a:spcBef>
                <a:spcPts val="13"/>
              </a:spcBef>
            </a:pPr>
            <a:r>
              <a:rPr sz="1544" b="1" dirty="0">
                <a:latin typeface="Courier New"/>
                <a:cs typeface="Courier New"/>
              </a:rPr>
              <a:t>manager_id</a:t>
            </a:r>
            <a:r>
              <a:rPr sz="1544" b="1" spc="-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IN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1393" y="3875442"/>
            <a:ext cx="5569324" cy="688137"/>
          </a:xfrm>
          <a:prstGeom prst="rect">
            <a:avLst/>
          </a:prstGeom>
          <a:solidFill>
            <a:srgbClr val="CCCCCC"/>
          </a:solidFill>
          <a:ln w="31242">
            <a:solidFill>
              <a:srgbClr val="FC0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21626" algn="ctr">
              <a:lnSpc>
                <a:spcPts val="1738"/>
              </a:lnSpc>
            </a:pPr>
            <a:r>
              <a:rPr sz="1544" b="1" dirty="0">
                <a:latin typeface="Courier New"/>
                <a:cs typeface="Courier New"/>
              </a:rPr>
              <a:t>(SELECT</a:t>
            </a:r>
            <a:r>
              <a:rPr sz="1544" b="1" spc="-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manager_id</a:t>
            </a:r>
            <a:endParaRPr sz="1544">
              <a:latin typeface="Courier New"/>
              <a:cs typeface="Courier New"/>
            </a:endParaRPr>
          </a:p>
          <a:p>
            <a:pPr marL="1671446">
              <a:spcBef>
                <a:spcPts val="13"/>
              </a:spcBef>
            </a:pPr>
            <a:r>
              <a:rPr sz="1544" b="1" dirty="0">
                <a:latin typeface="Courier New"/>
                <a:cs typeface="Courier New"/>
              </a:rPr>
              <a:t>FROM</a:t>
            </a:r>
            <a:r>
              <a:rPr sz="1544" b="1" spc="-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empl_demo</a:t>
            </a:r>
            <a:endParaRPr sz="1544">
              <a:latin typeface="Courier New"/>
              <a:cs typeface="Courier New"/>
            </a:endParaRPr>
          </a:p>
          <a:p>
            <a:pPr marL="1671446">
              <a:lnSpc>
                <a:spcPts val="1765"/>
              </a:lnSpc>
              <a:spcBef>
                <a:spcPts val="18"/>
              </a:spcBef>
            </a:pPr>
            <a:r>
              <a:rPr sz="1544" b="1" dirty="0">
                <a:latin typeface="Courier New"/>
                <a:cs typeface="Courier New"/>
              </a:rPr>
              <a:t>WHERE</a:t>
            </a:r>
            <a:r>
              <a:rPr sz="1544" b="1" spc="-4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first_name</a:t>
            </a:r>
            <a:r>
              <a:rPr sz="1544" b="1" dirty="0">
                <a:latin typeface="Courier New"/>
                <a:cs typeface="Courier New"/>
              </a:rPr>
              <a:t> = 'John')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9809" y="4560822"/>
            <a:ext cx="2382371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AND department_id IN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4244" y="4836907"/>
            <a:ext cx="5626474" cy="680443"/>
          </a:xfrm>
          <a:prstGeom prst="rect">
            <a:avLst/>
          </a:prstGeom>
          <a:solidFill>
            <a:srgbClr val="CCCCCC"/>
          </a:solidFill>
          <a:ln w="31242">
            <a:solidFill>
              <a:srgbClr val="FC0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46805" algn="ctr">
              <a:lnSpc>
                <a:spcPts val="1641"/>
              </a:lnSpc>
            </a:pPr>
            <a:r>
              <a:rPr sz="1544" b="1" dirty="0">
                <a:latin typeface="Courier New"/>
                <a:cs typeface="Courier New"/>
              </a:rPr>
              <a:t>(SELECT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department_id</a:t>
            </a:r>
            <a:endParaRPr sz="1544">
              <a:latin typeface="Courier New"/>
              <a:cs typeface="Courier New"/>
            </a:endParaRPr>
          </a:p>
          <a:p>
            <a:pPr marL="1610370">
              <a:spcBef>
                <a:spcPts val="13"/>
              </a:spcBef>
            </a:pPr>
            <a:r>
              <a:rPr sz="1544" b="1" dirty="0">
                <a:latin typeface="Courier New"/>
                <a:cs typeface="Courier New"/>
              </a:rPr>
              <a:t>FROM</a:t>
            </a:r>
            <a:r>
              <a:rPr sz="1544" b="1" spc="-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empl_demo</a:t>
            </a:r>
            <a:endParaRPr sz="1544">
              <a:latin typeface="Courier New"/>
              <a:cs typeface="Courier New"/>
            </a:endParaRPr>
          </a:p>
          <a:p>
            <a:pPr marL="1610370">
              <a:spcBef>
                <a:spcPts val="18"/>
              </a:spcBef>
            </a:pPr>
            <a:r>
              <a:rPr sz="1544" b="1" dirty="0">
                <a:latin typeface="Courier New"/>
                <a:cs typeface="Courier New"/>
              </a:rPr>
              <a:t>WHERE</a:t>
            </a:r>
            <a:r>
              <a:rPr sz="1544" b="1" spc="-4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first_name</a:t>
            </a:r>
            <a:r>
              <a:rPr sz="1544" b="1" dirty="0">
                <a:latin typeface="Courier New"/>
                <a:cs typeface="Courier New"/>
              </a:rPr>
              <a:t> = 'John')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9809" y="5510201"/>
            <a:ext cx="2975722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AND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first_name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&lt;&gt;</a:t>
            </a:r>
            <a:r>
              <a:rPr sz="1544" b="1" spc="9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'John';</a:t>
            </a:r>
            <a:endParaRPr sz="154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1184" y="2949612"/>
            <a:ext cx="4857750" cy="3072653"/>
            <a:chOff x="1956942" y="3342894"/>
            <a:chExt cx="5505450" cy="3482340"/>
          </a:xfrm>
        </p:grpSpPr>
        <p:sp>
          <p:nvSpPr>
            <p:cNvPr id="3" name="object 3"/>
            <p:cNvSpPr/>
            <p:nvPr/>
          </p:nvSpPr>
          <p:spPr>
            <a:xfrm>
              <a:off x="1972817" y="3726942"/>
              <a:ext cx="829944" cy="2562225"/>
            </a:xfrm>
            <a:custGeom>
              <a:avLst/>
              <a:gdLst/>
              <a:ahLst/>
              <a:cxnLst/>
              <a:rect l="l" t="t" r="r" b="b"/>
              <a:pathLst>
                <a:path w="829944" h="2562225">
                  <a:moveTo>
                    <a:pt x="829818" y="2561843"/>
                  </a:moveTo>
                  <a:lnTo>
                    <a:pt x="0" y="2561843"/>
                  </a:lnTo>
                  <a:lnTo>
                    <a:pt x="0" y="0"/>
                  </a:lnTo>
                  <a:lnTo>
                    <a:pt x="654557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2625851" y="3675888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69" h="102870">
                  <a:moveTo>
                    <a:pt x="102870" y="51054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2870" y="51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751582" y="4574285"/>
              <a:ext cx="4708525" cy="2235200"/>
            </a:xfrm>
            <a:custGeom>
              <a:avLst/>
              <a:gdLst/>
              <a:ahLst/>
              <a:cxnLst/>
              <a:rect l="l" t="t" r="r" b="b"/>
              <a:pathLst>
                <a:path w="4708525" h="2235200">
                  <a:moveTo>
                    <a:pt x="4694682" y="1187196"/>
                  </a:moveTo>
                  <a:lnTo>
                    <a:pt x="0" y="1187196"/>
                  </a:lnTo>
                  <a:lnTo>
                    <a:pt x="0" y="2234946"/>
                  </a:lnTo>
                  <a:lnTo>
                    <a:pt x="4694682" y="2234946"/>
                  </a:lnTo>
                  <a:lnTo>
                    <a:pt x="4694682" y="1187196"/>
                  </a:lnTo>
                  <a:close/>
                </a:path>
                <a:path w="4708525" h="2235200">
                  <a:moveTo>
                    <a:pt x="4708398" y="0"/>
                  </a:moveTo>
                  <a:lnTo>
                    <a:pt x="13703" y="0"/>
                  </a:lnTo>
                  <a:lnTo>
                    <a:pt x="13703" y="726186"/>
                  </a:lnTo>
                  <a:lnTo>
                    <a:pt x="4708398" y="726186"/>
                  </a:lnTo>
                  <a:lnTo>
                    <a:pt x="470839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751581" y="5761482"/>
              <a:ext cx="4695190" cy="1047750"/>
            </a:xfrm>
            <a:custGeom>
              <a:avLst/>
              <a:gdLst/>
              <a:ahLst/>
              <a:cxnLst/>
              <a:rect l="l" t="t" r="r" b="b"/>
              <a:pathLst>
                <a:path w="4695190" h="1047750">
                  <a:moveTo>
                    <a:pt x="4694682" y="1047750"/>
                  </a:moveTo>
                  <a:lnTo>
                    <a:pt x="4694682" y="0"/>
                  </a:lnTo>
                  <a:lnTo>
                    <a:pt x="0" y="0"/>
                  </a:lnTo>
                  <a:lnTo>
                    <a:pt x="0" y="1047750"/>
                  </a:lnTo>
                  <a:lnTo>
                    <a:pt x="4694682" y="1047750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765297" y="3342894"/>
              <a:ext cx="4695190" cy="758190"/>
            </a:xfrm>
            <a:custGeom>
              <a:avLst/>
              <a:gdLst/>
              <a:ahLst/>
              <a:cxnLst/>
              <a:rect l="l" t="t" r="r" b="b"/>
              <a:pathLst>
                <a:path w="4695190" h="758189">
                  <a:moveTo>
                    <a:pt x="4694682" y="758189"/>
                  </a:moveTo>
                  <a:lnTo>
                    <a:pt x="4694682" y="0"/>
                  </a:lnTo>
                  <a:lnTo>
                    <a:pt x="0" y="0"/>
                  </a:lnTo>
                  <a:lnTo>
                    <a:pt x="0" y="758190"/>
                  </a:lnTo>
                  <a:lnTo>
                    <a:pt x="4694682" y="75818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770485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Correlated</a:t>
            </a:r>
            <a:r>
              <a:rPr spc="-57" dirty="0"/>
              <a:t> </a:t>
            </a:r>
            <a:r>
              <a:rPr spc="4" dirty="0"/>
              <a:t>Subqueries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6365" y="1498899"/>
            <a:ext cx="7102287" cy="97787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algn="just">
              <a:lnSpc>
                <a:spcPct val="100699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Correlated subqueries are used for row-by-row processing.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Each </a:t>
            </a:r>
            <a:r>
              <a:rPr sz="2118" spc="4" dirty="0">
                <a:latin typeface="Arial MT"/>
                <a:cs typeface="Arial MT"/>
              </a:rPr>
              <a:t>subquery is executed once for every row of the outer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query.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4439" y="2949613"/>
            <a:ext cx="4142815" cy="602616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72278" rIns="0" bIns="0" rtlCol="0">
            <a:spAutoFit/>
          </a:bodyPr>
          <a:lstStyle/>
          <a:p>
            <a:pPr marL="11767" algn="ctr">
              <a:spcBef>
                <a:spcPts val="569"/>
              </a:spcBef>
            </a:pPr>
            <a:r>
              <a:rPr sz="1721" b="1" spc="18" dirty="0">
                <a:latin typeface="Arial"/>
                <a:cs typeface="Arial"/>
              </a:rPr>
              <a:t>GET</a:t>
            </a:r>
            <a:endParaRPr sz="1721">
              <a:latin typeface="Arial"/>
              <a:cs typeface="Arial"/>
            </a:endParaRPr>
          </a:p>
          <a:p>
            <a:pPr marL="13448" algn="ctr">
              <a:spcBef>
                <a:spcPts val="31"/>
              </a:spcBef>
            </a:pPr>
            <a:r>
              <a:rPr sz="1721" b="1" spc="13" dirty="0">
                <a:latin typeface="Arial"/>
                <a:cs typeface="Arial"/>
              </a:rPr>
              <a:t>candidate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row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from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outer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query</a:t>
            </a:r>
            <a:endParaRPr sz="17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4439" y="4036134"/>
            <a:ext cx="4142815" cy="588472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58271" rIns="0" bIns="0" rtlCol="0">
            <a:spAutoFit/>
          </a:bodyPr>
          <a:lstStyle/>
          <a:p>
            <a:pPr marR="14008" algn="ctr">
              <a:spcBef>
                <a:spcPts val="459"/>
              </a:spcBef>
            </a:pPr>
            <a:r>
              <a:rPr sz="1721" b="1" spc="13" dirty="0">
                <a:latin typeface="Arial"/>
                <a:cs typeface="Arial"/>
              </a:rPr>
              <a:t>EXECUTE</a:t>
            </a:r>
            <a:endParaRPr sz="1721">
              <a:latin typeface="Arial"/>
              <a:cs typeface="Arial"/>
            </a:endParaRPr>
          </a:p>
          <a:p>
            <a:pPr marR="14008" algn="ctr">
              <a:spcBef>
                <a:spcPts val="31"/>
              </a:spcBef>
            </a:pPr>
            <a:r>
              <a:rPr sz="1721" b="1" spc="9" dirty="0">
                <a:latin typeface="Arial"/>
                <a:cs typeface="Arial"/>
              </a:rPr>
              <a:t>inner</a:t>
            </a:r>
            <a:r>
              <a:rPr sz="1721" b="1" spc="-4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query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using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candidate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row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value</a:t>
            </a:r>
            <a:endParaRPr sz="17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7192" y="5135654"/>
            <a:ext cx="3868831" cy="81384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algn="ctr">
              <a:spcBef>
                <a:spcPts val="115"/>
              </a:spcBef>
            </a:pPr>
            <a:r>
              <a:rPr sz="1721" b="1" spc="13" dirty="0">
                <a:latin typeface="Arial"/>
                <a:cs typeface="Arial"/>
              </a:rPr>
              <a:t>USE</a:t>
            </a:r>
            <a:endParaRPr sz="1721">
              <a:latin typeface="Arial"/>
              <a:cs typeface="Arial"/>
            </a:endParaRPr>
          </a:p>
          <a:p>
            <a:pPr marL="11206" marR="4483" algn="ctr">
              <a:lnSpc>
                <a:spcPts val="2100"/>
              </a:lnSpc>
              <a:spcBef>
                <a:spcPts val="71"/>
              </a:spcBef>
            </a:pPr>
            <a:r>
              <a:rPr sz="1721" b="1" spc="13" dirty="0">
                <a:latin typeface="Arial"/>
                <a:cs typeface="Arial"/>
              </a:rPr>
              <a:t>values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from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inner</a:t>
            </a:r>
            <a:r>
              <a:rPr sz="1721" b="1" spc="4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query to</a:t>
            </a:r>
            <a:r>
              <a:rPr sz="1721" b="1" spc="4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qualify</a:t>
            </a:r>
            <a:r>
              <a:rPr sz="1721" b="1" spc="4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or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disqualify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candidate</a:t>
            </a:r>
            <a:r>
              <a:rPr sz="1721" b="1" spc="4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row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9054" y="3624654"/>
            <a:ext cx="103654" cy="1452282"/>
            <a:chOff x="4991861" y="4107941"/>
            <a:chExt cx="117475" cy="1645920"/>
          </a:xfrm>
        </p:grpSpPr>
        <p:sp>
          <p:nvSpPr>
            <p:cNvPr id="14" name="object 14"/>
            <p:cNvSpPr/>
            <p:nvPr/>
          </p:nvSpPr>
          <p:spPr>
            <a:xfrm>
              <a:off x="5057393" y="4107941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3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06339" y="4466081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0"/>
                  </a:moveTo>
                  <a:lnTo>
                    <a:pt x="0" y="0"/>
                  </a:lnTo>
                  <a:lnTo>
                    <a:pt x="51054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2915" y="5292089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3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991861" y="5650229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0"/>
                  </a:moveTo>
                  <a:lnTo>
                    <a:pt x="0" y="0"/>
                  </a:lnTo>
                  <a:lnTo>
                    <a:pt x="51816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116632"/>
            <a:ext cx="731351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Correlated</a:t>
            </a:r>
            <a:r>
              <a:rPr spc="-57" dirty="0"/>
              <a:t> </a:t>
            </a:r>
            <a:r>
              <a:rPr spc="4"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7313519" cy="6486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subquery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references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parent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query.</a:t>
            </a:r>
            <a:endParaRPr sz="2118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5469" y="2392903"/>
            <a:ext cx="7693399" cy="1998009"/>
          </a:xfrm>
          <a:custGeom>
            <a:avLst/>
            <a:gdLst/>
            <a:ahLst/>
            <a:cxnLst/>
            <a:rect l="l" t="t" r="r" b="b"/>
            <a:pathLst>
              <a:path w="8719185" h="2264410">
                <a:moveTo>
                  <a:pt x="8718804" y="2263902"/>
                </a:moveTo>
                <a:lnTo>
                  <a:pt x="8718804" y="0"/>
                </a:lnTo>
                <a:lnTo>
                  <a:pt x="0" y="0"/>
                </a:lnTo>
                <a:lnTo>
                  <a:pt x="0" y="2263902"/>
                </a:lnTo>
                <a:lnTo>
                  <a:pt x="8718804" y="226390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3199056" y="2706221"/>
            <a:ext cx="1595157" cy="229678"/>
          </a:xfrm>
          <a:prstGeom prst="rect">
            <a:avLst/>
          </a:prstGeom>
          <a:solidFill>
            <a:srgbClr val="CCCCCC"/>
          </a:solidFill>
          <a:ln w="31242">
            <a:solidFill>
              <a:srgbClr val="FC0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057">
              <a:lnSpc>
                <a:spcPts val="1667"/>
              </a:lnSpc>
            </a:pPr>
            <a:r>
              <a:rPr sz="1721" b="1" i="1" spc="4" dirty="0">
                <a:latin typeface="Courier New"/>
                <a:cs typeface="Courier New"/>
              </a:rPr>
              <a:t>Outer_table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469" y="2392903"/>
            <a:ext cx="7693399" cy="1867276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17369" rIns="0" bIns="0" rtlCol="0">
            <a:spAutoFit/>
          </a:bodyPr>
          <a:lstStyle/>
          <a:p>
            <a:pPr marL="420802" marR="3556376">
              <a:lnSpc>
                <a:spcPct val="101800"/>
              </a:lnSpc>
              <a:spcBef>
                <a:spcPts val="137"/>
              </a:spcBef>
              <a:tabLst>
                <a:tab pos="1347579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</a:t>
            </a:r>
            <a:r>
              <a:rPr sz="1721" b="1" i="1" spc="4" dirty="0">
                <a:latin typeface="Courier New"/>
                <a:cs typeface="Courier New"/>
              </a:rPr>
              <a:t>column1</a:t>
            </a:r>
            <a:r>
              <a:rPr sz="1721" b="1" spc="4" dirty="0">
                <a:latin typeface="Courier New"/>
                <a:cs typeface="Courier New"/>
              </a:rPr>
              <a:t>, </a:t>
            </a:r>
            <a:r>
              <a:rPr sz="1721" b="1" i="1" spc="4" dirty="0">
                <a:latin typeface="Courier New"/>
                <a:cs typeface="Courier New"/>
              </a:rPr>
              <a:t>column2</a:t>
            </a:r>
            <a:r>
              <a:rPr sz="1721" b="1" spc="4" dirty="0">
                <a:latin typeface="Courier New"/>
                <a:cs typeface="Courier New"/>
              </a:rPr>
              <a:t>, ...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i="1" spc="4" dirty="0">
                <a:latin typeface="Courier New"/>
                <a:cs typeface="Courier New"/>
              </a:rPr>
              <a:t>table1</a:t>
            </a:r>
            <a:endParaRPr sz="1721">
              <a:latin typeface="Courier New"/>
              <a:cs typeface="Courier New"/>
            </a:endParaRPr>
          </a:p>
          <a:p>
            <a:pPr marL="420802">
              <a:spcBef>
                <a:spcPts val="31"/>
              </a:spcBef>
              <a:tabLst>
                <a:tab pos="1347579" algn="l"/>
              </a:tabLst>
            </a:pPr>
            <a:r>
              <a:rPr sz="1721" b="1" spc="4" dirty="0">
                <a:latin typeface="Courier New"/>
                <a:cs typeface="Courier New"/>
              </a:rPr>
              <a:t>WHERE	</a:t>
            </a:r>
            <a:r>
              <a:rPr sz="1721" b="1" i="1" spc="4" dirty="0">
                <a:latin typeface="Courier New"/>
                <a:cs typeface="Courier New"/>
              </a:rPr>
              <a:t>column1</a:t>
            </a:r>
            <a:r>
              <a:rPr sz="1721" b="1" i="1" spc="-26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operator</a:t>
            </a:r>
            <a:endParaRPr sz="1721">
              <a:latin typeface="Courier New"/>
              <a:cs typeface="Courier New"/>
            </a:endParaRPr>
          </a:p>
          <a:p>
            <a:pPr marL="3215699">
              <a:spcBef>
                <a:spcPts val="35"/>
              </a:spcBef>
              <a:tabLst>
                <a:tab pos="4408069" algn="l"/>
              </a:tabLst>
            </a:pPr>
            <a:r>
              <a:rPr sz="1721" b="1" spc="4" dirty="0">
                <a:latin typeface="Courier New"/>
                <a:cs typeface="Courier New"/>
              </a:rPr>
              <a:t>(SELECT	</a:t>
            </a:r>
            <a:r>
              <a:rPr sz="1721" b="1" i="1" spc="4" dirty="0">
                <a:latin typeface="Courier New"/>
                <a:cs typeface="Courier New"/>
              </a:rPr>
              <a:t>column1,</a:t>
            </a:r>
            <a:r>
              <a:rPr sz="1721" b="1" i="1" spc="-26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column2</a:t>
            </a:r>
            <a:endParaRPr sz="1721">
              <a:latin typeface="Courier New"/>
              <a:cs typeface="Courier New"/>
            </a:endParaRPr>
          </a:p>
          <a:p>
            <a:pPr marL="3334488">
              <a:spcBef>
                <a:spcPts val="35"/>
              </a:spcBef>
              <a:tabLst>
                <a:tab pos="4394621" algn="l"/>
              </a:tabLst>
            </a:pP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i="1" spc="4" dirty="0">
                <a:latin typeface="Courier New"/>
                <a:cs typeface="Courier New"/>
              </a:rPr>
              <a:t>table2</a:t>
            </a:r>
            <a:endParaRPr sz="1721">
              <a:latin typeface="Courier New"/>
              <a:cs typeface="Courier New"/>
            </a:endParaRPr>
          </a:p>
          <a:p>
            <a:pPr marL="3334488">
              <a:lnSpc>
                <a:spcPts val="2030"/>
              </a:lnSpc>
              <a:spcBef>
                <a:spcPts val="35"/>
              </a:spcBef>
              <a:tabLst>
                <a:tab pos="4394621" algn="l"/>
              </a:tabLst>
            </a:pPr>
            <a:r>
              <a:rPr sz="1721" b="1" spc="4" dirty="0">
                <a:latin typeface="Courier New"/>
                <a:cs typeface="Courier New"/>
              </a:rPr>
              <a:t>WHERE	</a:t>
            </a:r>
            <a:r>
              <a:rPr sz="1721" b="1" i="1" spc="4" dirty="0">
                <a:latin typeface="Courier New"/>
                <a:cs typeface="Courier New"/>
              </a:rPr>
              <a:t>expr1</a:t>
            </a:r>
            <a:r>
              <a:rPr sz="1721" b="1" i="1" spc="-40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</a:t>
            </a:r>
            <a:endParaRPr sz="1721">
              <a:latin typeface="Courier New"/>
              <a:cs typeface="Courier New"/>
            </a:endParaRPr>
          </a:p>
          <a:p>
            <a:pPr marL="4143596">
              <a:lnSpc>
                <a:spcPts val="2030"/>
              </a:lnSpc>
            </a:pPr>
            <a:r>
              <a:rPr sz="1721" b="1" i="1" spc="9" dirty="0">
                <a:latin typeface="Courier New"/>
                <a:cs typeface="Courier New"/>
              </a:rPr>
              <a:t>Outer_table</a:t>
            </a:r>
            <a:r>
              <a:rPr sz="2581" b="1" i="1" spc="13" baseline="-2849" dirty="0">
                <a:latin typeface="Courier New"/>
                <a:cs typeface="Courier New"/>
              </a:rPr>
              <a:t>.expr2</a:t>
            </a:r>
            <a:r>
              <a:rPr sz="2581" b="1" spc="13" baseline="-2849" dirty="0">
                <a:latin typeface="Courier New"/>
                <a:cs typeface="Courier New"/>
              </a:rPr>
              <a:t>);</a:t>
            </a:r>
            <a:endParaRPr sz="2581" baseline="-2849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3876" y="4049582"/>
            <a:ext cx="1659591" cy="267260"/>
          </a:xfrm>
          <a:custGeom>
            <a:avLst/>
            <a:gdLst/>
            <a:ahLst/>
            <a:cxnLst/>
            <a:rect l="l" t="t" r="r" b="b"/>
            <a:pathLst>
              <a:path w="1880870" h="302895">
                <a:moveTo>
                  <a:pt x="1880616" y="302513"/>
                </a:moveTo>
                <a:lnTo>
                  <a:pt x="1880616" y="0"/>
                </a:lnTo>
                <a:lnTo>
                  <a:pt x="0" y="0"/>
                </a:lnTo>
                <a:lnTo>
                  <a:pt x="0" y="302514"/>
                </a:lnTo>
                <a:lnTo>
                  <a:pt x="1880616" y="302513"/>
                </a:lnTo>
                <a:close/>
              </a:path>
            </a:pathLst>
          </a:custGeom>
          <a:ln w="31242">
            <a:solidFill>
              <a:srgbClr val="FC012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829</TotalTime>
  <Words>961</Words>
  <Application>Microsoft Office PowerPoint</Application>
  <PresentationFormat>On-screen Show (4:3)</PresentationFormat>
  <Paragraphs>155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 MT</vt:lpstr>
      <vt:lpstr>Verdana</vt:lpstr>
      <vt:lpstr>Courier New</vt:lpstr>
      <vt:lpstr>Segoe UI</vt:lpstr>
      <vt:lpstr>Calibri</vt:lpstr>
      <vt:lpstr>Arial</vt:lpstr>
      <vt:lpstr>Segoe Light</vt:lpstr>
      <vt:lpstr>Wingdings</vt:lpstr>
      <vt:lpstr>Presentation1</vt:lpstr>
      <vt:lpstr>Retrieving Data by Using Subqueries</vt:lpstr>
      <vt:lpstr>Objectives</vt:lpstr>
      <vt:lpstr>Lesson Agenda</vt:lpstr>
      <vt:lpstr>Multiple-Column Subqueries</vt:lpstr>
      <vt:lpstr>Column Comparisons</vt:lpstr>
      <vt:lpstr>Pairwise Comparison Subquery</vt:lpstr>
      <vt:lpstr>Nonpairwise Comparison Subquery</vt:lpstr>
      <vt:lpstr>Correlated Subqueries</vt:lpstr>
      <vt:lpstr>Correlated Subqueries</vt:lpstr>
      <vt:lpstr>Using Correlated Subqueries</vt:lpstr>
      <vt:lpstr>Using the EXISTS Operator</vt:lpstr>
      <vt:lpstr>Using the EXISTS Operator</vt:lpstr>
      <vt:lpstr>Find All Departments That Do Not Have Any  Employees</vt:lpstr>
      <vt:lpstr>Correlated UPDATE</vt:lpstr>
      <vt:lpstr>Using Correlated UPDATE</vt:lpstr>
      <vt:lpstr>Correlated DELETE</vt:lpstr>
      <vt:lpstr>Using Correlated DELETE</vt:lpstr>
      <vt:lpstr>WITH Clause</vt:lpstr>
      <vt:lpstr>Summary</vt:lpstr>
      <vt:lpstr>Summary</vt:lpstr>
      <vt:lpstr>Practice 9: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Nilkanteshwar Jagtap</cp:lastModifiedBy>
  <cp:revision>42</cp:revision>
  <dcterms:created xsi:type="dcterms:W3CDTF">2013-05-24T12:15:38Z</dcterms:created>
  <dcterms:modified xsi:type="dcterms:W3CDTF">2023-11-20T03:41:58Z</dcterms:modified>
</cp:coreProperties>
</file>