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4" r:id="rId1"/>
  </p:sldMasterIdLst>
  <p:sldIdLst>
    <p:sldId id="30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68" r:id="rId16"/>
    <p:sldId id="269" r:id="rId17"/>
    <p:sldId id="271" r:id="rId18"/>
    <p:sldId id="283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95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7" d="100"/>
          <a:sy n="77" d="100"/>
        </p:scale>
        <p:origin x="5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860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49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1141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87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1097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152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76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365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504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0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307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623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970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78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402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1/10/2024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32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61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/>
              <a:t>   Welcome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solidFill>
                  <a:srgbClr val="0070C0"/>
                </a:solidFill>
              </a:rPr>
              <a:t>Sub:(DBMS)DATA BASE MANAGEMENT SYSTEM</a:t>
            </a:r>
            <a:endParaRPr lang="en-IN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827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3-Tier </a:t>
            </a:r>
            <a:r>
              <a:rPr lang="en-US" sz="2800" b="1" dirty="0"/>
              <a:t>Architecture</a:t>
            </a:r>
            <a:r>
              <a:rPr lang="en-IN" sz="2800" dirty="0"/>
              <a:t/>
            </a:r>
            <a:br>
              <a:rPr lang="en-IN" sz="2800" dirty="0"/>
            </a:b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716" y="2011680"/>
            <a:ext cx="11971283" cy="5035506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sz="2800" dirty="0" smtClean="0"/>
              <a:t>The </a:t>
            </a:r>
            <a:r>
              <a:rPr lang="en-US" sz="2800" dirty="0"/>
              <a:t>3-Tier architecture contains another layer between the client and server. In this architecture, client can't directly communicate with the server.</a:t>
            </a:r>
            <a:endParaRPr lang="en-IN" sz="2800" dirty="0"/>
          </a:p>
          <a:p>
            <a:pPr lvl="1"/>
            <a:r>
              <a:rPr lang="en-US" sz="2800" dirty="0"/>
              <a:t>The application on the client-end interacts with an application server which further communicates with the database system</a:t>
            </a:r>
            <a:r>
              <a:rPr lang="en-US" sz="2800" dirty="0" smtClean="0"/>
              <a:t>.</a:t>
            </a:r>
          </a:p>
          <a:p>
            <a:pPr lvl="1"/>
            <a:endParaRPr lang="en-IN" sz="2800" dirty="0"/>
          </a:p>
          <a:p>
            <a:pPr lvl="1"/>
            <a:r>
              <a:rPr lang="en-US" sz="2800" dirty="0"/>
              <a:t>End user has no idea about the existence of the database beyond the application server. The database also has no idea about any other user beyond the application</a:t>
            </a:r>
            <a:r>
              <a:rPr lang="en-US" sz="2800" dirty="0" smtClean="0"/>
              <a:t>.</a:t>
            </a:r>
          </a:p>
          <a:p>
            <a:pPr lvl="1"/>
            <a:endParaRPr lang="en-US" sz="2800" dirty="0"/>
          </a:p>
          <a:p>
            <a:pPr lvl="1"/>
            <a:endParaRPr lang="en-IN" sz="2800" dirty="0"/>
          </a:p>
          <a:p>
            <a:pPr lvl="1"/>
            <a:r>
              <a:rPr lang="en-US" sz="2800" dirty="0"/>
              <a:t>The 3-Tier architecture is used in case of large web application.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33222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Fig: 3-tier Architecture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" name="image3.png" descr="DBMS Architecture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67627" y="1515649"/>
            <a:ext cx="6806375" cy="482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725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979" y="284176"/>
            <a:ext cx="10246020" cy="1508760"/>
          </a:xfrm>
        </p:spPr>
        <p:txBody>
          <a:bodyPr/>
          <a:lstStyle/>
          <a:p>
            <a:r>
              <a:rPr lang="en-US" b="1" dirty="0"/>
              <a:t>Structure of DBMS: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39453"/>
            <a:ext cx="12192000" cy="607620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800" dirty="0">
                <a:latin typeface="Arial Rounded MT Bold" panose="020F0704030504030204" pitchFamily="34" charset="0"/>
              </a:rPr>
              <a:t>Structure of DBMS </a:t>
            </a:r>
            <a:r>
              <a:rPr lang="en-IN" sz="2800" dirty="0">
                <a:latin typeface="Arial Rounded MT Bold" panose="020F0704030504030204" pitchFamily="34" charset="0"/>
              </a:rPr>
              <a:t>is software that allows access to data stored in a database</a:t>
            </a:r>
          </a:p>
          <a:p>
            <a:pPr marL="0" indent="0" fontAlgn="base">
              <a:buNone/>
            </a:pPr>
            <a:r>
              <a:rPr lang="en-IN" sz="2800" dirty="0">
                <a:latin typeface="Arial Rounded MT Bold" panose="020F0704030504030204" pitchFamily="34" charset="0"/>
              </a:rPr>
              <a:t> and provides an easy and effective method of –</a:t>
            </a:r>
          </a:p>
          <a:p>
            <a:pPr lvl="0" fontAlgn="base"/>
            <a:r>
              <a:rPr lang="en-IN" sz="2800" dirty="0">
                <a:latin typeface="Arial Rounded MT Bold" panose="020F0704030504030204" pitchFamily="34" charset="0"/>
              </a:rPr>
              <a:t>Defining the information.</a:t>
            </a:r>
          </a:p>
          <a:p>
            <a:pPr lvl="0" fontAlgn="base"/>
            <a:r>
              <a:rPr lang="en-IN" sz="2800" dirty="0">
                <a:latin typeface="Arial Rounded MT Bold" panose="020F0704030504030204" pitchFamily="34" charset="0"/>
              </a:rPr>
              <a:t>Storing the information.</a:t>
            </a:r>
          </a:p>
          <a:p>
            <a:pPr lvl="0" fontAlgn="base"/>
            <a:r>
              <a:rPr lang="en-IN" sz="2800" dirty="0">
                <a:latin typeface="Arial Rounded MT Bold" panose="020F0704030504030204" pitchFamily="34" charset="0"/>
              </a:rPr>
              <a:t>Manipulating the information.</a:t>
            </a:r>
          </a:p>
          <a:p>
            <a:pPr lvl="0" fontAlgn="base"/>
            <a:r>
              <a:rPr lang="en-IN" sz="2800" dirty="0">
                <a:latin typeface="Arial Rounded MT Bold" panose="020F0704030504030204" pitchFamily="34" charset="0"/>
              </a:rPr>
              <a:t>Protecting the information from system crashes or data theft.</a:t>
            </a:r>
          </a:p>
          <a:p>
            <a:pPr lvl="0" fontAlgn="base"/>
            <a:r>
              <a:rPr lang="en-IN" sz="2800" dirty="0">
                <a:latin typeface="Arial Rounded MT Bold" panose="020F0704030504030204" pitchFamily="34" charset="0"/>
              </a:rPr>
              <a:t>Differentiating access permissions for different users.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693750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Lightbox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4261" cy="7141779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6793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977030"/>
          </a:xfrm>
        </p:spPr>
        <p:txBody>
          <a:bodyPr/>
          <a:lstStyle/>
          <a:p>
            <a:r>
              <a:rPr lang="en-IN" b="1" dirty="0"/>
              <a:t>1. Query Processor: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38" y="977031"/>
            <a:ext cx="11382703" cy="5880970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IN" sz="3000" b="1" dirty="0">
                <a:latin typeface="Arial Rounded MT Bold" panose="020F0704030504030204" pitchFamily="34" charset="0"/>
              </a:rPr>
              <a:t>1. Query Processor:</a:t>
            </a:r>
            <a:r>
              <a:rPr lang="en-IN" sz="3000" dirty="0">
                <a:latin typeface="Arial Rounded MT Bold" panose="020F0704030504030204" pitchFamily="34" charset="0"/>
              </a:rPr>
              <a:t> It interprets the requests (queries) received from end user via an application program into instructions. It also executes the user request which is received from the DML compiler. </a:t>
            </a:r>
            <a:br>
              <a:rPr lang="en-IN" sz="3000" dirty="0">
                <a:latin typeface="Arial Rounded MT Bold" panose="020F0704030504030204" pitchFamily="34" charset="0"/>
              </a:rPr>
            </a:br>
            <a:r>
              <a:rPr lang="en-IN" sz="3000" dirty="0">
                <a:latin typeface="Arial Rounded MT Bold" panose="020F0704030504030204" pitchFamily="34" charset="0"/>
              </a:rPr>
              <a:t>Query Processor contains the following components – </a:t>
            </a:r>
          </a:p>
          <a:p>
            <a:pPr lvl="0" fontAlgn="base"/>
            <a:r>
              <a:rPr lang="en-IN" sz="3000" b="1" dirty="0">
                <a:latin typeface="Arial Rounded MT Bold" panose="020F0704030504030204" pitchFamily="34" charset="0"/>
              </a:rPr>
              <a:t>DML Compiler: </a:t>
            </a:r>
            <a:r>
              <a:rPr lang="en-IN" sz="3000" dirty="0">
                <a:latin typeface="Arial Rounded MT Bold" panose="020F0704030504030204" pitchFamily="34" charset="0"/>
              </a:rPr>
              <a:t>It processes the DML statements into low level instruction (machine language), so that they can be executed. </a:t>
            </a:r>
          </a:p>
          <a:p>
            <a:pPr lvl="0" fontAlgn="base"/>
            <a:r>
              <a:rPr lang="en-IN" sz="3000" b="1" dirty="0">
                <a:latin typeface="Arial Rounded MT Bold" panose="020F0704030504030204" pitchFamily="34" charset="0"/>
              </a:rPr>
              <a:t>DDL Interpreter: </a:t>
            </a:r>
            <a:r>
              <a:rPr lang="en-IN" sz="3000" dirty="0">
                <a:latin typeface="Arial Rounded MT Bold" panose="020F0704030504030204" pitchFamily="34" charset="0"/>
              </a:rPr>
              <a:t>It processes the DDL statements into a set of table containing meta data (data about data). </a:t>
            </a:r>
          </a:p>
          <a:p>
            <a:pPr lvl="0" fontAlgn="base"/>
            <a:r>
              <a:rPr lang="en-IN" sz="3000" b="1" dirty="0">
                <a:latin typeface="Arial Rounded MT Bold" panose="020F0704030504030204" pitchFamily="34" charset="0"/>
              </a:rPr>
              <a:t>Embedded DML Pre-compiler: </a:t>
            </a:r>
            <a:r>
              <a:rPr lang="en-IN" sz="3000" dirty="0">
                <a:latin typeface="Arial Rounded MT Bold" panose="020F0704030504030204" pitchFamily="34" charset="0"/>
              </a:rPr>
              <a:t>It processes DML statements embedded in an application program into procedural calls. </a:t>
            </a:r>
          </a:p>
          <a:p>
            <a:pPr lvl="0" fontAlgn="base"/>
            <a:r>
              <a:rPr lang="en-IN" sz="3000" b="1" dirty="0">
                <a:latin typeface="Arial Rounded MT Bold" panose="020F0704030504030204" pitchFamily="34" charset="0"/>
              </a:rPr>
              <a:t>Query Optimizer: </a:t>
            </a:r>
            <a:r>
              <a:rPr lang="en-IN" sz="3000" dirty="0">
                <a:latin typeface="Arial Rounded MT Bold" panose="020F0704030504030204" pitchFamily="34" charset="0"/>
              </a:rPr>
              <a:t>It executes the instruction generated by DML Compiler.</a:t>
            </a:r>
          </a:p>
          <a:p>
            <a:r>
              <a:rPr lang="en-US" sz="3000" b="1" dirty="0">
                <a:latin typeface="Arial Rounded MT Bold" panose="020F0704030504030204" pitchFamily="34" charset="0"/>
              </a:rPr>
              <a:t> </a:t>
            </a:r>
            <a:endParaRPr lang="en-IN" sz="3000" b="1" dirty="0">
              <a:latin typeface="Arial Rounded MT Bold" panose="020F07040305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7352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416" y="0"/>
            <a:ext cx="9073586" cy="839244"/>
          </a:xfrm>
        </p:spPr>
        <p:txBody>
          <a:bodyPr/>
          <a:lstStyle/>
          <a:p>
            <a:r>
              <a:rPr lang="en-IN" b="1" dirty="0"/>
              <a:t>2.Storage Manager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19622"/>
            <a:ext cx="12360166" cy="6334066"/>
          </a:xfrm>
        </p:spPr>
        <p:txBody>
          <a:bodyPr>
            <a:normAutofit fontScale="47500" lnSpcReduction="20000"/>
          </a:bodyPr>
          <a:lstStyle/>
          <a:p>
            <a:pPr marL="0" indent="0" fontAlgn="base">
              <a:buNone/>
            </a:pPr>
            <a:r>
              <a:rPr lang="en-IN" sz="4400" dirty="0"/>
              <a:t/>
            </a:r>
            <a:br>
              <a:rPr lang="en-IN" sz="4400" dirty="0"/>
            </a:br>
            <a:r>
              <a:rPr lang="en-IN" sz="5900" dirty="0">
                <a:latin typeface="Arial Rounded MT Bold" panose="020F0704030504030204" pitchFamily="34" charset="0"/>
              </a:rPr>
              <a:t>It contains the following components – </a:t>
            </a:r>
          </a:p>
          <a:p>
            <a:pPr lvl="0" fontAlgn="base"/>
            <a:r>
              <a:rPr lang="en-IN" sz="5900" b="1" dirty="0">
                <a:latin typeface="Arial Rounded MT Bold" panose="020F0704030504030204" pitchFamily="34" charset="0"/>
              </a:rPr>
              <a:t>Authorization Manager</a:t>
            </a:r>
            <a:r>
              <a:rPr lang="en-IN" sz="5900" dirty="0">
                <a:latin typeface="Arial Rounded MT Bold" panose="020F0704030504030204" pitchFamily="34" charset="0"/>
              </a:rPr>
              <a:t>: It ensures role-based access control, i.e. checks whether the particular person is privileged to perform the requested operation or not. </a:t>
            </a:r>
          </a:p>
          <a:p>
            <a:pPr lvl="0" fontAlgn="base"/>
            <a:r>
              <a:rPr lang="en-IN" sz="5900" b="1" dirty="0">
                <a:latin typeface="Arial Rounded MT Bold" panose="020F0704030504030204" pitchFamily="34" charset="0"/>
              </a:rPr>
              <a:t>Integrity Manager:</a:t>
            </a:r>
            <a:r>
              <a:rPr lang="en-IN" sz="5900" dirty="0">
                <a:latin typeface="Arial Rounded MT Bold" panose="020F0704030504030204" pitchFamily="34" charset="0"/>
              </a:rPr>
              <a:t> It checks the integrity constraints when the database is modified. </a:t>
            </a:r>
          </a:p>
          <a:p>
            <a:pPr lvl="0" fontAlgn="base"/>
            <a:r>
              <a:rPr lang="en-IN" sz="5900" b="1" dirty="0">
                <a:latin typeface="Arial Rounded MT Bold" panose="020F0704030504030204" pitchFamily="34" charset="0"/>
              </a:rPr>
              <a:t>Transaction Manager:</a:t>
            </a:r>
            <a:r>
              <a:rPr lang="en-IN" sz="5900" dirty="0">
                <a:latin typeface="Arial Rounded MT Bold" panose="020F0704030504030204" pitchFamily="34" charset="0"/>
              </a:rPr>
              <a:t> It controls concurrent access by performing the operations in a scheduled way that it receives the transaction. Thus, it ensures that the database remains in the consistent state before and after the execution of a transaction. </a:t>
            </a:r>
          </a:p>
          <a:p>
            <a:pPr lvl="0" fontAlgn="base"/>
            <a:r>
              <a:rPr lang="en-IN" sz="5900" b="1" dirty="0">
                <a:latin typeface="Arial Rounded MT Bold" panose="020F0704030504030204" pitchFamily="34" charset="0"/>
              </a:rPr>
              <a:t>File Manager</a:t>
            </a:r>
            <a:r>
              <a:rPr lang="en-IN" sz="5900" dirty="0">
                <a:latin typeface="Arial Rounded MT Bold" panose="020F0704030504030204" pitchFamily="34" charset="0"/>
              </a:rPr>
              <a:t>: It manages the file space and the data structure used to represent information in the database. </a:t>
            </a:r>
            <a:br>
              <a:rPr lang="en-IN" sz="5900" dirty="0">
                <a:latin typeface="Arial Rounded MT Bold" panose="020F0704030504030204" pitchFamily="34" charset="0"/>
              </a:rPr>
            </a:br>
            <a:r>
              <a:rPr lang="en-IN" sz="5900" dirty="0">
                <a:latin typeface="Arial Rounded MT Bold" panose="020F0704030504030204" pitchFamily="34" charset="0"/>
              </a:rPr>
              <a:t> </a:t>
            </a:r>
          </a:p>
          <a:p>
            <a:pPr lvl="0" fontAlgn="base"/>
            <a:r>
              <a:rPr lang="en-IN" sz="5900" b="1" dirty="0">
                <a:latin typeface="Arial Rounded MT Bold" panose="020F0704030504030204" pitchFamily="34" charset="0"/>
              </a:rPr>
              <a:t>Buffer Manager</a:t>
            </a:r>
            <a:r>
              <a:rPr lang="en-IN" sz="5900" dirty="0">
                <a:latin typeface="Arial Rounded MT Bold" panose="020F0704030504030204" pitchFamily="34" charset="0"/>
              </a:rPr>
              <a:t>: It is responsible for cache memory and the transfer of data between the secondary storage and main memory. </a:t>
            </a:r>
          </a:p>
          <a:p>
            <a:endParaRPr lang="en-IN" sz="3300" dirty="0"/>
          </a:p>
        </p:txBody>
      </p:sp>
    </p:spTree>
    <p:extLst>
      <p:ext uri="{BB962C8B-B14F-4D97-AF65-F5344CB8AC3E}">
        <p14:creationId xmlns:p14="http://schemas.microsoft.com/office/powerpoint/2010/main" val="783190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54" y="-501040"/>
            <a:ext cx="11141481" cy="814192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dirty="0"/>
              <a:t> </a:t>
            </a:r>
            <a:r>
              <a:rPr lang="en-IN" b="1" dirty="0"/>
              <a:t/>
            </a:r>
            <a:br>
              <a:rPr lang="en-IN" b="1" dirty="0"/>
            </a:br>
            <a:r>
              <a:rPr lang="en-IN" b="1" dirty="0"/>
              <a:t>3. Disk Storage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739037"/>
            <a:ext cx="9005285" cy="5302326"/>
          </a:xfrm>
        </p:spPr>
        <p:txBody>
          <a:bodyPr/>
          <a:lstStyle/>
          <a:p>
            <a:pPr fontAlgn="base"/>
            <a:r>
              <a:rPr lang="en-IN" sz="2800" b="1" dirty="0">
                <a:latin typeface="Arial Rounded MT Bold" panose="020F0704030504030204" pitchFamily="34" charset="0"/>
              </a:rPr>
              <a:t>3. Disk Storage:</a:t>
            </a:r>
            <a:r>
              <a:rPr lang="en-IN" sz="2800" dirty="0">
                <a:latin typeface="Arial Rounded MT Bold" panose="020F0704030504030204" pitchFamily="34" charset="0"/>
              </a:rPr>
              <a:t> It contains the following components – </a:t>
            </a:r>
          </a:p>
          <a:p>
            <a:pPr lvl="0" fontAlgn="base"/>
            <a:r>
              <a:rPr lang="en-IN" sz="2800" b="1" dirty="0">
                <a:latin typeface="Arial Rounded MT Bold" panose="020F0704030504030204" pitchFamily="34" charset="0"/>
              </a:rPr>
              <a:t>Data Files: </a:t>
            </a:r>
            <a:r>
              <a:rPr lang="en-IN" sz="2800" dirty="0">
                <a:latin typeface="Arial Rounded MT Bold" panose="020F0704030504030204" pitchFamily="34" charset="0"/>
              </a:rPr>
              <a:t>It stores the data. </a:t>
            </a:r>
            <a:br>
              <a:rPr lang="en-IN" sz="2800" dirty="0">
                <a:latin typeface="Arial Rounded MT Bold" panose="020F0704030504030204" pitchFamily="34" charset="0"/>
              </a:rPr>
            </a:br>
            <a:r>
              <a:rPr lang="en-IN" sz="2800" dirty="0">
                <a:latin typeface="Arial Rounded MT Bold" panose="020F0704030504030204" pitchFamily="34" charset="0"/>
              </a:rPr>
              <a:t> </a:t>
            </a:r>
          </a:p>
          <a:p>
            <a:pPr lvl="0" fontAlgn="base"/>
            <a:r>
              <a:rPr lang="en-IN" sz="2800" b="1" dirty="0">
                <a:latin typeface="Arial Rounded MT Bold" panose="020F0704030504030204" pitchFamily="34" charset="0"/>
              </a:rPr>
              <a:t>Data Dictionary: </a:t>
            </a:r>
            <a:r>
              <a:rPr lang="en-IN" sz="2800" dirty="0">
                <a:latin typeface="Arial Rounded MT Bold" panose="020F0704030504030204" pitchFamily="34" charset="0"/>
              </a:rPr>
              <a:t>It contains the information about the structure of any database object. It is the repository of information that governs the metadata. </a:t>
            </a:r>
          </a:p>
          <a:p>
            <a:pPr lvl="0" fontAlgn="base"/>
            <a:r>
              <a:rPr lang="en-IN" sz="2800" b="1" dirty="0">
                <a:latin typeface="Arial Rounded MT Bold" panose="020F0704030504030204" pitchFamily="34" charset="0"/>
              </a:rPr>
              <a:t>Indices: </a:t>
            </a:r>
            <a:r>
              <a:rPr lang="en-IN" sz="2800" dirty="0">
                <a:latin typeface="Arial Rounded MT Bold" panose="020F0704030504030204" pitchFamily="34" charset="0"/>
              </a:rPr>
              <a:t>It provides faster retrieval of data item.</a:t>
            </a:r>
          </a:p>
          <a:p>
            <a:r>
              <a:rPr lang="en-US" dirty="0"/>
              <a:t> </a:t>
            </a: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2695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22878"/>
            <a:ext cx="9585433" cy="4442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73100" algn="just">
              <a:spcBef>
                <a:spcPts val="825"/>
              </a:spcBef>
              <a:spcAft>
                <a:spcPts val="0"/>
              </a:spcAft>
            </a:pPr>
            <a:r>
              <a:rPr lang="en-US" sz="2800" b="1" dirty="0">
                <a:latin typeface="Times New Roman" panose="02020603050405020304" pitchFamily="18" charset="0"/>
                <a:ea typeface="Arial" panose="020B0604020202020204" pitchFamily="34" charset="0"/>
              </a:rPr>
              <a:t>Entity, Attributes, type of relationships</a:t>
            </a:r>
            <a:r>
              <a:rPr lang="en-US" sz="2800" b="1" dirty="0" smtClean="0">
                <a:latin typeface="Times New Roman" panose="02020603050405020304" pitchFamily="18" charset="0"/>
                <a:ea typeface="Arial" panose="020B0604020202020204" pitchFamily="34" charset="0"/>
              </a:rPr>
              <a:t>:</a:t>
            </a:r>
          </a:p>
          <a:p>
            <a:pPr marL="673100" algn="just">
              <a:spcBef>
                <a:spcPts val="825"/>
              </a:spcBef>
              <a:spcAft>
                <a:spcPts val="0"/>
              </a:spcAft>
            </a:pPr>
            <a:endParaRPr lang="en-US" sz="2800" b="1" dirty="0"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673100" algn="just">
              <a:spcBef>
                <a:spcPts val="825"/>
              </a:spcBef>
              <a:spcAft>
                <a:spcPts val="0"/>
              </a:spcAft>
            </a:pPr>
            <a:endParaRPr lang="en-IN" sz="2800" b="1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673100" algn="just">
              <a:spcBef>
                <a:spcPts val="825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600A38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IN" sz="2800" b="1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fontAlgn="base">
              <a:spcAft>
                <a:spcPts val="0"/>
              </a:spcAft>
            </a:pPr>
            <a:endParaRPr lang="en-IN" sz="2400" b="1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endParaRPr lang="en-IN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endParaRPr lang="en-IN" sz="2400" b="1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endParaRPr lang="en-IN" sz="2400" b="1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endParaRPr lang="en-IN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73100" algn="just">
              <a:spcBef>
                <a:spcPts val="825"/>
              </a:spcBef>
              <a:spcAft>
                <a:spcPts val="0"/>
              </a:spcAft>
            </a:pPr>
            <a:r>
              <a:rPr lang="en-US" sz="2400" b="1" dirty="0">
                <a:latin typeface="Times New Roman" panose="02020603050405020304" pitchFamily="18" charset="0"/>
                <a:ea typeface="Arial" panose="020B0604020202020204" pitchFamily="34" charset="0"/>
              </a:rPr>
              <a:t> </a:t>
            </a:r>
            <a:endParaRPr lang="en-IN" sz="24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image17.jpeg" descr="C:\Users\S POOJA\Desktop\2.jpg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4400" y="1002082"/>
            <a:ext cx="10296395" cy="569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31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0771" y="504623"/>
            <a:ext cx="8528281" cy="6227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Aft>
                <a:spcPts val="0"/>
              </a:spcAft>
            </a:pPr>
            <a:r>
              <a:rPr lang="en-IN" sz="2800" b="1" dirty="0">
                <a:latin typeface="Segoe UI Variable Small Semibol" pitchFamily="2" charset="0"/>
                <a:ea typeface="Times New Roman" panose="02020603050405020304" pitchFamily="18" charset="0"/>
              </a:rPr>
              <a:t>Entity:</a:t>
            </a:r>
            <a:r>
              <a:rPr lang="en-IN" sz="2800" spc="10" dirty="0">
                <a:solidFill>
                  <a:srgbClr val="273239"/>
                </a:solidFill>
                <a:latin typeface="Segoe UI Variable Small Semibol" pitchFamily="2" charset="0"/>
                <a:ea typeface="Times New Roman" panose="02020603050405020304" pitchFamily="18" charset="0"/>
              </a:rPr>
              <a:t> An entity is a “</a:t>
            </a:r>
            <a:r>
              <a:rPr lang="en-IN" sz="2800" b="1" spc="10" dirty="0">
                <a:solidFill>
                  <a:srgbClr val="273239"/>
                </a:solidFill>
                <a:latin typeface="Segoe UI Variable Small Semibol" pitchFamily="2" charset="0"/>
                <a:ea typeface="Times New Roman" panose="02020603050405020304" pitchFamily="18" charset="0"/>
              </a:rPr>
              <a:t>thing</a:t>
            </a:r>
            <a:r>
              <a:rPr lang="en-IN" sz="2800" spc="10" dirty="0">
                <a:solidFill>
                  <a:srgbClr val="273239"/>
                </a:solidFill>
                <a:latin typeface="Segoe UI Variable Small Semibol" pitchFamily="2" charset="0"/>
                <a:ea typeface="Times New Roman" panose="02020603050405020304" pitchFamily="18" charset="0"/>
              </a:rPr>
              <a:t>” or “</a:t>
            </a:r>
            <a:r>
              <a:rPr lang="en-IN" sz="2800" b="1" spc="10" dirty="0">
                <a:solidFill>
                  <a:srgbClr val="273239"/>
                </a:solidFill>
                <a:latin typeface="Segoe UI Variable Small Semibol" pitchFamily="2" charset="0"/>
                <a:ea typeface="Times New Roman" panose="02020603050405020304" pitchFamily="18" charset="0"/>
              </a:rPr>
              <a:t>object</a:t>
            </a:r>
            <a:r>
              <a:rPr lang="en-IN" sz="2800" spc="10" dirty="0">
                <a:solidFill>
                  <a:srgbClr val="273239"/>
                </a:solidFill>
                <a:latin typeface="Segoe UI Variable Small Semibol" pitchFamily="2" charset="0"/>
                <a:ea typeface="Times New Roman" panose="02020603050405020304" pitchFamily="18" charset="0"/>
              </a:rPr>
              <a:t>” in the real world.</a:t>
            </a:r>
            <a:endParaRPr lang="en-IN" sz="2800" dirty="0">
              <a:latin typeface="Segoe UI Variable Small Semibol" pitchFamily="2" charset="0"/>
              <a:ea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IN" sz="2800" spc="10" dirty="0">
                <a:solidFill>
                  <a:srgbClr val="273239"/>
                </a:solidFill>
                <a:latin typeface="Segoe UI Variable Small Semibol" pitchFamily="2" charset="0"/>
                <a:ea typeface="Times New Roman" panose="02020603050405020304" pitchFamily="18" charset="0"/>
              </a:rPr>
              <a:t>An entity contains attributes, which describe that entity.</a:t>
            </a:r>
          </a:p>
          <a:p>
            <a:pPr fontAlgn="base">
              <a:spcAft>
                <a:spcPts val="0"/>
              </a:spcAft>
            </a:pPr>
            <a:endParaRPr lang="en-IN" sz="2800" dirty="0">
              <a:latin typeface="Segoe UI Variable Small Semibol" pitchFamily="2" charset="0"/>
              <a:ea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IN" sz="2800" spc="10" dirty="0">
                <a:solidFill>
                  <a:srgbClr val="273239"/>
                </a:solidFill>
                <a:latin typeface="Segoe UI Variable Small Semibol" pitchFamily="2" charset="0"/>
                <a:ea typeface="Times New Roman" panose="02020603050405020304" pitchFamily="18" charset="0"/>
              </a:rPr>
              <a:t>So anything about which we store information is called an entity.</a:t>
            </a:r>
            <a:endParaRPr lang="en-IN" sz="2800" dirty="0">
              <a:latin typeface="Segoe UI Variable Small Semibol" pitchFamily="2" charset="0"/>
              <a:ea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IN" sz="2800" spc="10" dirty="0">
                <a:solidFill>
                  <a:srgbClr val="273239"/>
                </a:solidFill>
                <a:latin typeface="Segoe UI Variable Small Semibol" pitchFamily="2" charset="0"/>
                <a:ea typeface="Times New Roman" panose="02020603050405020304" pitchFamily="18" charset="0"/>
              </a:rPr>
              <a:t>Entities are recorded in the database and must be distinguishable,</a:t>
            </a:r>
            <a:endParaRPr lang="en-IN" sz="2800" dirty="0">
              <a:latin typeface="Segoe UI Variable Small Semibol" pitchFamily="2" charset="0"/>
              <a:ea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IN" sz="2800" spc="10" dirty="0">
                <a:solidFill>
                  <a:srgbClr val="273239"/>
                </a:solidFill>
                <a:latin typeface="Segoe UI Variable Small Semibol" pitchFamily="2" charset="0"/>
                <a:ea typeface="Times New Roman" panose="02020603050405020304" pitchFamily="18" charset="0"/>
              </a:rPr>
              <a:t>i.e., easily recognized from the group.</a:t>
            </a:r>
          </a:p>
          <a:p>
            <a:pPr fontAlgn="base">
              <a:spcAft>
                <a:spcPts val="0"/>
              </a:spcAft>
            </a:pPr>
            <a:endParaRPr lang="en-IN" sz="2800" dirty="0">
              <a:latin typeface="Segoe UI Variable Small Semibol" pitchFamily="2" charset="0"/>
              <a:ea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IN" sz="2800" b="1" spc="10" dirty="0">
                <a:solidFill>
                  <a:srgbClr val="273239"/>
                </a:solidFill>
                <a:latin typeface="Segoe UI Variable Small Semibol" pitchFamily="2" charset="0"/>
                <a:ea typeface="Times New Roman" panose="02020603050405020304" pitchFamily="18" charset="0"/>
              </a:rPr>
              <a:t>For example:</a:t>
            </a:r>
            <a:r>
              <a:rPr lang="en-IN" sz="2800" spc="10" dirty="0">
                <a:solidFill>
                  <a:srgbClr val="273239"/>
                </a:solidFill>
                <a:latin typeface="Segoe UI Variable Small Semibol" pitchFamily="2" charset="0"/>
                <a:ea typeface="Times New Roman" panose="02020603050405020304" pitchFamily="18" charset="0"/>
              </a:rPr>
              <a:t> A student, an employee, or bank a/c, etc. all are entities.</a:t>
            </a:r>
            <a:endParaRPr lang="en-IN" sz="2800" dirty="0">
              <a:latin typeface="Segoe UI Variable Small Semibol" pitchFamily="2" charset="0"/>
              <a:ea typeface="Times New Roman" panose="02020603050405020304" pitchFamily="18" charset="0"/>
            </a:endParaRPr>
          </a:p>
          <a:p>
            <a:pPr marL="673100" algn="just">
              <a:spcBef>
                <a:spcPts val="825"/>
              </a:spcBef>
              <a:spcAft>
                <a:spcPts val="0"/>
              </a:spcAft>
            </a:pPr>
            <a:r>
              <a:rPr lang="en-US" sz="2800" b="1" dirty="0">
                <a:latin typeface="Times New Roman" panose="02020603050405020304" pitchFamily="18" charset="0"/>
                <a:ea typeface="Arial" panose="020B0604020202020204" pitchFamily="34" charset="0"/>
              </a:rPr>
              <a:t> </a:t>
            </a:r>
            <a:endParaRPr lang="en-IN" sz="28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062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8028" y="205817"/>
            <a:ext cx="9630787" cy="8494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Segoe UI Variable Small Semibol" pitchFamily="2" charset="0"/>
                <a:ea typeface="Segoe UI" panose="020B0502040204020203" pitchFamily="34" charset="0"/>
              </a:rPr>
              <a:t>Attributes:</a:t>
            </a:r>
            <a:r>
              <a:rPr lang="en-US" sz="3200" b="1" dirty="0">
                <a:solidFill>
                  <a:srgbClr val="333333"/>
                </a:solidFill>
                <a:latin typeface="Segoe UI Variable Small Semibol" pitchFamily="2" charset="0"/>
                <a:ea typeface="Segoe UI" panose="020B0502040204020203" pitchFamily="34" charset="0"/>
              </a:rPr>
              <a:t> </a:t>
            </a:r>
            <a:r>
              <a:rPr lang="en-US" sz="3200" dirty="0">
                <a:solidFill>
                  <a:srgbClr val="333333"/>
                </a:solidFill>
                <a:latin typeface="Segoe UI Variable Small Semibol" pitchFamily="2" charset="0"/>
                <a:ea typeface="Segoe UI" panose="020B0502040204020203" pitchFamily="34" charset="0"/>
              </a:rPr>
              <a:t>In DBMS, we have entities, and each entity contains some property about their behavior which is also called the attribute. </a:t>
            </a:r>
            <a:endParaRPr lang="en-US" sz="3200" dirty="0" smtClean="0">
              <a:solidFill>
                <a:srgbClr val="333333"/>
              </a:solidFill>
              <a:latin typeface="Segoe UI Variable Small Semibol" pitchFamily="2" charset="0"/>
              <a:ea typeface="Segoe UI" panose="020B0502040204020203" pitchFamily="34" charset="0"/>
            </a:endParaRPr>
          </a:p>
          <a:p>
            <a:endParaRPr lang="en-US" sz="3200" dirty="0">
              <a:solidFill>
                <a:srgbClr val="333333"/>
              </a:solidFill>
              <a:latin typeface="Segoe UI Variable Small Semibol" pitchFamily="2" charset="0"/>
            </a:endParaRPr>
          </a:p>
          <a:p>
            <a:r>
              <a:rPr lang="en-US" sz="3200" dirty="0">
                <a:latin typeface="Segoe UI Variable Small Semibol" pitchFamily="2" charset="0"/>
              </a:rPr>
              <a:t>For example, </a:t>
            </a:r>
            <a:r>
              <a:rPr lang="en-US" sz="3200" dirty="0">
                <a:latin typeface="Segoe UI Variable Small Semibol" pitchFamily="2" charset="0"/>
                <a:cs typeface="Calibri" panose="020F0502020204030204" pitchFamily="34" charset="0"/>
              </a:rPr>
              <a:t>in a student database, the attributes might be name, address, and phone </a:t>
            </a:r>
            <a:r>
              <a:rPr lang="en-US" sz="3200" dirty="0" smtClean="0">
                <a:latin typeface="Segoe UI Variable Small Semibol" pitchFamily="2" charset="0"/>
                <a:cs typeface="Calibri" panose="020F0502020204030204" pitchFamily="34" charset="0"/>
              </a:rPr>
              <a:t>number</a:t>
            </a:r>
            <a:endParaRPr lang="en-US" sz="3200" dirty="0" smtClean="0">
              <a:solidFill>
                <a:srgbClr val="333333"/>
              </a:solidFill>
              <a:latin typeface="Segoe UI Variable Small Semibol" pitchFamily="2" charset="0"/>
            </a:endParaRPr>
          </a:p>
          <a:p>
            <a:endParaRPr lang="en-US" sz="3200" dirty="0">
              <a:solidFill>
                <a:srgbClr val="333333"/>
              </a:solidFill>
              <a:latin typeface="Segoe UI Variable Small Semibol" pitchFamily="2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Segoe UI Variable Small Semibol" pitchFamily="2" charset="0"/>
              </a:rPr>
              <a:t>Key attribute</a:t>
            </a:r>
            <a:endParaRPr lang="en-IN" sz="3200" dirty="0">
              <a:latin typeface="Segoe UI Variable Small Semibol" pitchFamily="2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Segoe UI Variable Small Semibol" pitchFamily="2" charset="0"/>
              </a:rPr>
              <a:t>Composite attribute</a:t>
            </a:r>
            <a:endParaRPr lang="en-IN" sz="3200" dirty="0">
              <a:latin typeface="Segoe UI Variable Small Semibol" pitchFamily="2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Segoe UI Variable Small Semibol" pitchFamily="2" charset="0"/>
              </a:rPr>
              <a:t>Multivalued attribute</a:t>
            </a:r>
            <a:endParaRPr lang="en-IN" sz="3200" dirty="0" smtClean="0">
              <a:latin typeface="Segoe UI Variable Small Semibol" pitchFamily="2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Segoe UI Variable Small Semibol" pitchFamily="2" charset="0"/>
              </a:rPr>
              <a:t>Derived attribute</a:t>
            </a:r>
            <a:endParaRPr lang="en-IN" sz="3200" dirty="0" smtClean="0">
              <a:latin typeface="Segoe UI Variable Small Semibol" pitchFamily="2" charset="0"/>
            </a:endParaRPr>
          </a:p>
          <a:p>
            <a:endParaRPr lang="en-US" dirty="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endParaRPr lang="en-US" dirty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endParaRPr lang="en-US" dirty="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endParaRPr lang="en-US" dirty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endParaRPr lang="en-US" dirty="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endParaRPr lang="en-US" dirty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endParaRPr lang="en-US" dirty="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endParaRPr lang="en-US" dirty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7685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9710" y="1"/>
            <a:ext cx="4871545" cy="538618"/>
          </a:xfrm>
        </p:spPr>
        <p:txBody>
          <a:bodyPr>
            <a:noAutofit/>
          </a:bodyPr>
          <a:lstStyle/>
          <a:p>
            <a:r>
              <a:rPr lang="en-US" sz="3200" b="1" dirty="0"/>
              <a:t>UNIT </a:t>
            </a:r>
            <a:r>
              <a:rPr lang="en-US" sz="3200" b="1" dirty="0" smtClean="0"/>
              <a:t>I: </a:t>
            </a:r>
            <a:r>
              <a:rPr lang="en-US" sz="3200" b="1" dirty="0"/>
              <a:t>DBMS </a:t>
            </a:r>
            <a:r>
              <a:rPr lang="en-US" sz="3200" b="1" dirty="0" smtClean="0"/>
              <a:t>Concepts</a:t>
            </a:r>
            <a:endParaRPr lang="en-IN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6509" y="538619"/>
            <a:ext cx="11311003" cy="6319381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sz="8000" dirty="0"/>
              <a:t>1.1 What is Data</a:t>
            </a:r>
            <a:r>
              <a:rPr lang="en-US" sz="8000" dirty="0" smtClean="0"/>
              <a:t>?</a:t>
            </a:r>
            <a:endParaRPr lang="en-IN" sz="8000" dirty="0"/>
          </a:p>
          <a:p>
            <a:pPr algn="l"/>
            <a:r>
              <a:rPr lang="en-US" sz="5900" b="1" dirty="0"/>
              <a:t>Data is a collection of a distinct small unit of information. It can be used in a variety of forms like text, numbers, media, bytes, etc. it can be stored in pieces of paper or electronic memory, etc</a:t>
            </a:r>
            <a:r>
              <a:rPr lang="en-US" sz="5900" dirty="0"/>
              <a:t>.</a:t>
            </a:r>
            <a:endParaRPr lang="en-IN" sz="5900" dirty="0"/>
          </a:p>
          <a:p>
            <a:r>
              <a:rPr lang="en-US" sz="5900" b="1" dirty="0"/>
              <a:t> </a:t>
            </a:r>
            <a:endParaRPr lang="en-IN" sz="5900" b="1" dirty="0"/>
          </a:p>
          <a:p>
            <a:pPr algn="l"/>
            <a:r>
              <a:rPr lang="en-US" sz="5900" b="1" dirty="0"/>
              <a:t>In simple words, data can be facts related to any object in consideration.</a:t>
            </a:r>
            <a:endParaRPr lang="en-IN" sz="5900" b="1" dirty="0"/>
          </a:p>
          <a:p>
            <a:pPr algn="l"/>
            <a:r>
              <a:rPr lang="en-US" sz="5900" b="1" dirty="0"/>
              <a:t> For example, your name, age, height, weight, etc. are some data related to you. A picture, image, file, pdf, etc. can also be considered data.</a:t>
            </a:r>
            <a:endParaRPr lang="en-IN" sz="59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885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2607" y="409904"/>
            <a:ext cx="8781393" cy="1056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73100" algn="just">
              <a:spcBef>
                <a:spcPts val="825"/>
              </a:spcBef>
              <a:spcAft>
                <a:spcPts val="0"/>
              </a:spcAft>
            </a:pPr>
            <a:r>
              <a:rPr lang="en-US" sz="2800" b="1" dirty="0">
                <a:latin typeface="Times New Roman" panose="02020603050405020304" pitchFamily="18" charset="0"/>
                <a:ea typeface="Arial" panose="020B0604020202020204" pitchFamily="34" charset="0"/>
              </a:rPr>
              <a:t>Type of relationships:</a:t>
            </a:r>
            <a:endParaRPr lang="en-IN" sz="2800" b="1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673100" algn="just">
              <a:spcBef>
                <a:spcPts val="825"/>
              </a:spcBef>
              <a:spcAft>
                <a:spcPts val="0"/>
              </a:spcAft>
            </a:pPr>
            <a:endParaRPr lang="en-IN" sz="28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851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2.jpeg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6029" y="472966"/>
            <a:ext cx="8745758" cy="283779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8308" y="3468414"/>
            <a:ext cx="10246290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73100" marR="1456690">
              <a:spcBef>
                <a:spcPts val="1155"/>
              </a:spcBef>
              <a:spcAft>
                <a:spcPts val="0"/>
              </a:spcAft>
            </a:pPr>
            <a:endParaRPr lang="en-US" sz="2800" dirty="0" smtClean="0">
              <a:solidFill>
                <a:srgbClr val="212325"/>
              </a:solidFill>
              <a:latin typeface="Arial MT"/>
              <a:ea typeface="Segoe UI" panose="020B0502040204020203" pitchFamily="34" charset="0"/>
            </a:endParaRPr>
          </a:p>
          <a:p>
            <a:pPr marL="673100" marR="1456690">
              <a:spcBef>
                <a:spcPts val="1155"/>
              </a:spcBef>
              <a:spcAft>
                <a:spcPts val="0"/>
              </a:spcAft>
            </a:pPr>
            <a:r>
              <a:rPr lang="en-US" sz="3200" dirty="0" smtClean="0">
                <a:solidFill>
                  <a:srgbClr val="212325"/>
                </a:solidFill>
                <a:latin typeface="Arial Rounded MT Bold" panose="020F0704030504030204" pitchFamily="34" charset="0"/>
                <a:ea typeface="Segoe UI" panose="020B0502040204020203" pitchFamily="34" charset="0"/>
              </a:rPr>
              <a:t>When</a:t>
            </a:r>
            <a:r>
              <a:rPr lang="en-US" sz="3200" spc="-10" dirty="0" smtClean="0">
                <a:solidFill>
                  <a:srgbClr val="212325"/>
                </a:solidFill>
                <a:latin typeface="Arial Rounded MT Bold" panose="020F0704030504030204" pitchFamily="34" charset="0"/>
                <a:ea typeface="Segoe UI" panose="020B0502040204020203" pitchFamily="34" charset="0"/>
              </a:rPr>
              <a:t> </a:t>
            </a:r>
            <a:r>
              <a:rPr lang="en-US" sz="3200" dirty="0">
                <a:solidFill>
                  <a:srgbClr val="212325"/>
                </a:solidFill>
                <a:latin typeface="Arial Rounded MT Bold" panose="020F0704030504030204" pitchFamily="34" charset="0"/>
                <a:ea typeface="Segoe UI" panose="020B0502040204020203" pitchFamily="34" charset="0"/>
              </a:rPr>
              <a:t>a</a:t>
            </a:r>
            <a:r>
              <a:rPr lang="en-US" sz="3200" spc="-10" dirty="0">
                <a:solidFill>
                  <a:srgbClr val="212325"/>
                </a:solidFill>
                <a:latin typeface="Arial Rounded MT Bold" panose="020F0704030504030204" pitchFamily="34" charset="0"/>
                <a:ea typeface="Segoe UI" panose="020B0502040204020203" pitchFamily="34" charset="0"/>
              </a:rPr>
              <a:t> </a:t>
            </a:r>
            <a:r>
              <a:rPr lang="en-US" sz="3200" dirty="0">
                <a:solidFill>
                  <a:srgbClr val="212325"/>
                </a:solidFill>
                <a:latin typeface="Arial Rounded MT Bold" panose="020F0704030504030204" pitchFamily="34" charset="0"/>
                <a:ea typeface="Segoe UI" panose="020B0502040204020203" pitchFamily="34" charset="0"/>
              </a:rPr>
              <a:t>single</a:t>
            </a:r>
            <a:r>
              <a:rPr lang="en-US" sz="3200" spc="-10" dirty="0">
                <a:solidFill>
                  <a:srgbClr val="212325"/>
                </a:solidFill>
                <a:latin typeface="Arial Rounded MT Bold" panose="020F0704030504030204" pitchFamily="34" charset="0"/>
                <a:ea typeface="Segoe UI" panose="020B0502040204020203" pitchFamily="34" charset="0"/>
              </a:rPr>
              <a:t> </a:t>
            </a:r>
            <a:r>
              <a:rPr lang="en-US" sz="3200" dirty="0">
                <a:solidFill>
                  <a:srgbClr val="212325"/>
                </a:solidFill>
                <a:latin typeface="Arial Rounded MT Bold" panose="020F0704030504030204" pitchFamily="34" charset="0"/>
                <a:ea typeface="Segoe UI" panose="020B0502040204020203" pitchFamily="34" charset="0"/>
              </a:rPr>
              <a:t>instance</a:t>
            </a:r>
            <a:r>
              <a:rPr lang="en-US" sz="3200" spc="-5" dirty="0">
                <a:solidFill>
                  <a:srgbClr val="212325"/>
                </a:solidFill>
                <a:latin typeface="Arial Rounded MT Bold" panose="020F0704030504030204" pitchFamily="34" charset="0"/>
                <a:ea typeface="Segoe UI" panose="020B0502040204020203" pitchFamily="34" charset="0"/>
              </a:rPr>
              <a:t> </a:t>
            </a:r>
            <a:r>
              <a:rPr lang="en-US" sz="3200" dirty="0">
                <a:solidFill>
                  <a:srgbClr val="212325"/>
                </a:solidFill>
                <a:latin typeface="Arial Rounded MT Bold" panose="020F0704030504030204" pitchFamily="34" charset="0"/>
                <a:ea typeface="Segoe UI" panose="020B0502040204020203" pitchFamily="34" charset="0"/>
              </a:rPr>
              <a:t>of</a:t>
            </a:r>
            <a:r>
              <a:rPr lang="en-US" sz="3200" spc="-10" dirty="0">
                <a:solidFill>
                  <a:srgbClr val="212325"/>
                </a:solidFill>
                <a:latin typeface="Arial Rounded MT Bold" panose="020F0704030504030204" pitchFamily="34" charset="0"/>
                <a:ea typeface="Segoe UI" panose="020B0502040204020203" pitchFamily="34" charset="0"/>
              </a:rPr>
              <a:t> </a:t>
            </a:r>
            <a:r>
              <a:rPr lang="en-US" sz="3200" dirty="0">
                <a:solidFill>
                  <a:srgbClr val="212325"/>
                </a:solidFill>
                <a:latin typeface="Arial Rounded MT Bold" panose="020F0704030504030204" pitchFamily="34" charset="0"/>
                <a:ea typeface="Segoe UI" panose="020B0502040204020203" pitchFamily="34" charset="0"/>
              </a:rPr>
              <a:t>an entity</a:t>
            </a:r>
            <a:r>
              <a:rPr lang="en-US" sz="3200" spc="-5" dirty="0">
                <a:solidFill>
                  <a:srgbClr val="212325"/>
                </a:solidFill>
                <a:latin typeface="Arial Rounded MT Bold" panose="020F0704030504030204" pitchFamily="34" charset="0"/>
                <a:ea typeface="Segoe UI" panose="020B0502040204020203" pitchFamily="34" charset="0"/>
              </a:rPr>
              <a:t> </a:t>
            </a:r>
            <a:r>
              <a:rPr lang="en-US" sz="3200" dirty="0">
                <a:solidFill>
                  <a:srgbClr val="212325"/>
                </a:solidFill>
                <a:latin typeface="Arial Rounded MT Bold" panose="020F0704030504030204" pitchFamily="34" charset="0"/>
                <a:ea typeface="Segoe UI" panose="020B0502040204020203" pitchFamily="34" charset="0"/>
              </a:rPr>
              <a:t>is</a:t>
            </a:r>
            <a:r>
              <a:rPr lang="en-US" sz="3200" spc="-10" dirty="0">
                <a:solidFill>
                  <a:srgbClr val="212325"/>
                </a:solidFill>
                <a:latin typeface="Arial Rounded MT Bold" panose="020F0704030504030204" pitchFamily="34" charset="0"/>
                <a:ea typeface="Segoe UI" panose="020B0502040204020203" pitchFamily="34" charset="0"/>
              </a:rPr>
              <a:t> </a:t>
            </a:r>
            <a:r>
              <a:rPr lang="en-US" sz="3200" dirty="0">
                <a:solidFill>
                  <a:srgbClr val="212325"/>
                </a:solidFill>
                <a:latin typeface="Arial Rounded MT Bold" panose="020F0704030504030204" pitchFamily="34" charset="0"/>
                <a:ea typeface="Segoe UI" panose="020B0502040204020203" pitchFamily="34" charset="0"/>
              </a:rPr>
              <a:t>associated with</a:t>
            </a:r>
            <a:r>
              <a:rPr lang="en-US" sz="3200" spc="-10" dirty="0">
                <a:solidFill>
                  <a:srgbClr val="212325"/>
                </a:solidFill>
                <a:latin typeface="Arial Rounded MT Bold" panose="020F0704030504030204" pitchFamily="34" charset="0"/>
                <a:ea typeface="Segoe UI" panose="020B0502040204020203" pitchFamily="34" charset="0"/>
              </a:rPr>
              <a:t> </a:t>
            </a:r>
            <a:r>
              <a:rPr lang="en-US" sz="3200" dirty="0">
                <a:solidFill>
                  <a:srgbClr val="212325"/>
                </a:solidFill>
                <a:latin typeface="Arial Rounded MT Bold" panose="020F0704030504030204" pitchFamily="34" charset="0"/>
                <a:ea typeface="Segoe UI" panose="020B0502040204020203" pitchFamily="34" charset="0"/>
              </a:rPr>
              <a:t>a</a:t>
            </a:r>
            <a:r>
              <a:rPr lang="en-US" sz="3200" spc="5" dirty="0">
                <a:solidFill>
                  <a:srgbClr val="212325"/>
                </a:solidFill>
                <a:latin typeface="Arial Rounded MT Bold" panose="020F0704030504030204" pitchFamily="34" charset="0"/>
                <a:ea typeface="Segoe UI" panose="020B0502040204020203" pitchFamily="34" charset="0"/>
              </a:rPr>
              <a:t> </a:t>
            </a:r>
            <a:r>
              <a:rPr lang="en-US" sz="3200" dirty="0">
                <a:solidFill>
                  <a:srgbClr val="212325"/>
                </a:solidFill>
                <a:latin typeface="Arial Rounded MT Bold" panose="020F0704030504030204" pitchFamily="34" charset="0"/>
                <a:ea typeface="Segoe UI" panose="020B0502040204020203" pitchFamily="34" charset="0"/>
              </a:rPr>
              <a:t>single instance</a:t>
            </a:r>
            <a:r>
              <a:rPr lang="en-US" sz="3200" spc="-10" dirty="0">
                <a:solidFill>
                  <a:srgbClr val="212325"/>
                </a:solidFill>
                <a:latin typeface="Arial Rounded MT Bold" panose="020F0704030504030204" pitchFamily="34" charset="0"/>
                <a:ea typeface="Segoe UI" panose="020B0502040204020203" pitchFamily="34" charset="0"/>
              </a:rPr>
              <a:t> </a:t>
            </a:r>
            <a:r>
              <a:rPr lang="en-US" sz="3200" dirty="0">
                <a:solidFill>
                  <a:srgbClr val="212325"/>
                </a:solidFill>
                <a:latin typeface="Arial Rounded MT Bold" panose="020F0704030504030204" pitchFamily="34" charset="0"/>
                <a:ea typeface="Segoe UI" panose="020B0502040204020203" pitchFamily="34" charset="0"/>
              </a:rPr>
              <a:t>of</a:t>
            </a:r>
            <a:r>
              <a:rPr lang="en-US" sz="3200" spc="-345" dirty="0">
                <a:solidFill>
                  <a:srgbClr val="212325"/>
                </a:solidFill>
                <a:latin typeface="Arial Rounded MT Bold" panose="020F0704030504030204" pitchFamily="34" charset="0"/>
                <a:ea typeface="Segoe UI" panose="020B0502040204020203" pitchFamily="34" charset="0"/>
              </a:rPr>
              <a:t> </a:t>
            </a:r>
            <a:r>
              <a:rPr lang="en-US" sz="3200" dirty="0">
                <a:solidFill>
                  <a:srgbClr val="212325"/>
                </a:solidFill>
                <a:latin typeface="Arial Rounded MT Bold" panose="020F0704030504030204" pitchFamily="34" charset="0"/>
                <a:ea typeface="Segoe UI" panose="020B0502040204020203" pitchFamily="34" charset="0"/>
              </a:rPr>
              <a:t>another entity</a:t>
            </a:r>
            <a:r>
              <a:rPr lang="en-US" sz="3200" spc="-5" dirty="0">
                <a:solidFill>
                  <a:srgbClr val="212325"/>
                </a:solidFill>
                <a:latin typeface="Arial Rounded MT Bold" panose="020F0704030504030204" pitchFamily="34" charset="0"/>
                <a:ea typeface="Segoe UI" panose="020B0502040204020203" pitchFamily="34" charset="0"/>
              </a:rPr>
              <a:t> </a:t>
            </a:r>
            <a:r>
              <a:rPr lang="en-US" sz="3200" dirty="0">
                <a:solidFill>
                  <a:srgbClr val="212325"/>
                </a:solidFill>
                <a:latin typeface="Arial Rounded MT Bold" panose="020F0704030504030204" pitchFamily="34" charset="0"/>
                <a:ea typeface="Segoe UI" panose="020B0502040204020203" pitchFamily="34" charset="0"/>
              </a:rPr>
              <a:t>then</a:t>
            </a:r>
            <a:r>
              <a:rPr lang="en-US" sz="3200" spc="5" dirty="0">
                <a:solidFill>
                  <a:srgbClr val="212325"/>
                </a:solidFill>
                <a:latin typeface="Arial Rounded MT Bold" panose="020F0704030504030204" pitchFamily="34" charset="0"/>
                <a:ea typeface="Segoe UI" panose="020B0502040204020203" pitchFamily="34" charset="0"/>
              </a:rPr>
              <a:t> </a:t>
            </a:r>
            <a:r>
              <a:rPr lang="en-US" sz="3200" dirty="0">
                <a:solidFill>
                  <a:srgbClr val="212325"/>
                </a:solidFill>
                <a:latin typeface="Arial Rounded MT Bold" panose="020F0704030504030204" pitchFamily="34" charset="0"/>
                <a:ea typeface="Segoe UI" panose="020B0502040204020203" pitchFamily="34" charset="0"/>
              </a:rPr>
              <a:t>it is</a:t>
            </a:r>
            <a:r>
              <a:rPr lang="en-US" sz="3200" spc="-5" dirty="0">
                <a:solidFill>
                  <a:srgbClr val="212325"/>
                </a:solidFill>
                <a:latin typeface="Arial Rounded MT Bold" panose="020F0704030504030204" pitchFamily="34" charset="0"/>
                <a:ea typeface="Segoe UI" panose="020B0502040204020203" pitchFamily="34" charset="0"/>
              </a:rPr>
              <a:t> </a:t>
            </a:r>
            <a:r>
              <a:rPr lang="en-US" sz="3200" dirty="0">
                <a:solidFill>
                  <a:srgbClr val="212325"/>
                </a:solidFill>
                <a:latin typeface="Arial Rounded MT Bold" panose="020F0704030504030204" pitchFamily="34" charset="0"/>
                <a:ea typeface="Segoe UI" panose="020B0502040204020203" pitchFamily="34" charset="0"/>
              </a:rPr>
              <a:t>called</a:t>
            </a:r>
            <a:r>
              <a:rPr lang="en-US" sz="3200" spc="5" dirty="0">
                <a:solidFill>
                  <a:srgbClr val="212325"/>
                </a:solidFill>
                <a:latin typeface="Arial Rounded MT Bold" panose="020F0704030504030204" pitchFamily="34" charset="0"/>
                <a:ea typeface="Segoe UI" panose="020B0502040204020203" pitchFamily="34" charset="0"/>
              </a:rPr>
              <a:t> </a:t>
            </a:r>
            <a:r>
              <a:rPr lang="en-US" sz="3200" dirty="0">
                <a:solidFill>
                  <a:srgbClr val="212325"/>
                </a:solidFill>
                <a:latin typeface="Arial Rounded MT Bold" panose="020F0704030504030204" pitchFamily="34" charset="0"/>
                <a:ea typeface="Segoe UI" panose="020B0502040204020203" pitchFamily="34" charset="0"/>
              </a:rPr>
              <a:t>one</a:t>
            </a:r>
            <a:r>
              <a:rPr lang="en-US" sz="3200" spc="-10" dirty="0">
                <a:solidFill>
                  <a:srgbClr val="212325"/>
                </a:solidFill>
                <a:latin typeface="Arial Rounded MT Bold" panose="020F0704030504030204" pitchFamily="34" charset="0"/>
                <a:ea typeface="Segoe UI" panose="020B0502040204020203" pitchFamily="34" charset="0"/>
              </a:rPr>
              <a:t> </a:t>
            </a:r>
            <a:r>
              <a:rPr lang="en-US" sz="3200" dirty="0">
                <a:solidFill>
                  <a:srgbClr val="212325"/>
                </a:solidFill>
                <a:latin typeface="Arial Rounded MT Bold" panose="020F0704030504030204" pitchFamily="34" charset="0"/>
                <a:ea typeface="Segoe UI" panose="020B0502040204020203" pitchFamily="34" charset="0"/>
              </a:rPr>
              <a:t>to</a:t>
            </a:r>
            <a:r>
              <a:rPr lang="en-US" sz="3200" spc="-5" dirty="0">
                <a:solidFill>
                  <a:srgbClr val="212325"/>
                </a:solidFill>
                <a:latin typeface="Arial Rounded MT Bold" panose="020F0704030504030204" pitchFamily="34" charset="0"/>
                <a:ea typeface="Segoe UI" panose="020B0502040204020203" pitchFamily="34" charset="0"/>
              </a:rPr>
              <a:t> </a:t>
            </a:r>
            <a:r>
              <a:rPr lang="en-US" sz="3200" dirty="0">
                <a:solidFill>
                  <a:srgbClr val="212325"/>
                </a:solidFill>
                <a:latin typeface="Arial Rounded MT Bold" panose="020F0704030504030204" pitchFamily="34" charset="0"/>
                <a:ea typeface="Segoe UI" panose="020B0502040204020203" pitchFamily="34" charset="0"/>
              </a:rPr>
              <a:t>one</a:t>
            </a:r>
            <a:r>
              <a:rPr lang="en-US" sz="3200" spc="-5" dirty="0">
                <a:solidFill>
                  <a:srgbClr val="212325"/>
                </a:solidFill>
                <a:latin typeface="Arial Rounded MT Bold" panose="020F0704030504030204" pitchFamily="34" charset="0"/>
                <a:ea typeface="Segoe UI" panose="020B0502040204020203" pitchFamily="34" charset="0"/>
              </a:rPr>
              <a:t> </a:t>
            </a:r>
            <a:r>
              <a:rPr lang="en-US" sz="3200" dirty="0">
                <a:solidFill>
                  <a:srgbClr val="212325"/>
                </a:solidFill>
                <a:latin typeface="Arial Rounded MT Bold" panose="020F0704030504030204" pitchFamily="34" charset="0"/>
                <a:ea typeface="Segoe UI" panose="020B0502040204020203" pitchFamily="34" charset="0"/>
              </a:rPr>
              <a:t>relationship.</a:t>
            </a:r>
            <a:endParaRPr lang="en-IN" sz="3200" dirty="0">
              <a:effectLst/>
              <a:latin typeface="Arial Rounded MT Bold" panose="020F0704030504030204" pitchFamily="34" charset="0"/>
              <a:ea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538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3.jpeg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4139" y="200416"/>
            <a:ext cx="9927308" cy="279503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8013" y="3626069"/>
            <a:ext cx="943965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73100" marR="869315">
              <a:spcAft>
                <a:spcPts val="0"/>
              </a:spcAft>
            </a:pPr>
            <a:endParaRPr lang="en-US" sz="2800" dirty="0" smtClean="0">
              <a:solidFill>
                <a:srgbClr val="212325"/>
              </a:solidFill>
              <a:latin typeface="Arial MT"/>
              <a:ea typeface="Segoe UI" panose="020B0502040204020203" pitchFamily="34" charset="0"/>
            </a:endParaRPr>
          </a:p>
          <a:p>
            <a:pPr marL="673100" marR="869315">
              <a:spcAft>
                <a:spcPts val="0"/>
              </a:spcAft>
            </a:pPr>
            <a:r>
              <a:rPr lang="en-US" sz="3200" dirty="0" smtClean="0">
                <a:solidFill>
                  <a:srgbClr val="212325"/>
                </a:solidFill>
                <a:latin typeface="Arial Rounded MT Bold" panose="020F0704030504030204" pitchFamily="34" charset="0"/>
                <a:ea typeface="Segoe UI" panose="020B0502040204020203" pitchFamily="34" charset="0"/>
              </a:rPr>
              <a:t>.When </a:t>
            </a:r>
            <a:r>
              <a:rPr lang="en-US" sz="3200" dirty="0">
                <a:solidFill>
                  <a:srgbClr val="212325"/>
                </a:solidFill>
                <a:latin typeface="Arial Rounded MT Bold" panose="020F0704030504030204" pitchFamily="34" charset="0"/>
                <a:ea typeface="Segoe UI" panose="020B0502040204020203" pitchFamily="34" charset="0"/>
              </a:rPr>
              <a:t>a single instance of an entity is associated with more than one instances of</a:t>
            </a:r>
            <a:r>
              <a:rPr lang="en-US" sz="3200" spc="-350" dirty="0">
                <a:solidFill>
                  <a:srgbClr val="212325"/>
                </a:solidFill>
                <a:latin typeface="Arial Rounded MT Bold" panose="020F0704030504030204" pitchFamily="34" charset="0"/>
                <a:ea typeface="Segoe UI" panose="020B0502040204020203" pitchFamily="34" charset="0"/>
              </a:rPr>
              <a:t> </a:t>
            </a:r>
            <a:r>
              <a:rPr lang="en-US" sz="3200" dirty="0">
                <a:solidFill>
                  <a:srgbClr val="212325"/>
                </a:solidFill>
                <a:latin typeface="Arial Rounded MT Bold" panose="020F0704030504030204" pitchFamily="34" charset="0"/>
                <a:ea typeface="Segoe UI" panose="020B0502040204020203" pitchFamily="34" charset="0"/>
              </a:rPr>
              <a:t>another entity</a:t>
            </a:r>
            <a:r>
              <a:rPr lang="en-US" sz="3200" spc="-5" dirty="0">
                <a:solidFill>
                  <a:srgbClr val="212325"/>
                </a:solidFill>
                <a:latin typeface="Arial Rounded MT Bold" panose="020F0704030504030204" pitchFamily="34" charset="0"/>
                <a:ea typeface="Segoe UI" panose="020B0502040204020203" pitchFamily="34" charset="0"/>
              </a:rPr>
              <a:t> </a:t>
            </a:r>
            <a:r>
              <a:rPr lang="en-US" sz="3200" dirty="0">
                <a:solidFill>
                  <a:srgbClr val="212325"/>
                </a:solidFill>
                <a:latin typeface="Arial Rounded MT Bold" panose="020F0704030504030204" pitchFamily="34" charset="0"/>
                <a:ea typeface="Segoe UI" panose="020B0502040204020203" pitchFamily="34" charset="0"/>
              </a:rPr>
              <a:t>then</a:t>
            </a:r>
            <a:r>
              <a:rPr lang="en-US" sz="3200" spc="5" dirty="0">
                <a:solidFill>
                  <a:srgbClr val="212325"/>
                </a:solidFill>
                <a:latin typeface="Arial Rounded MT Bold" panose="020F0704030504030204" pitchFamily="34" charset="0"/>
                <a:ea typeface="Segoe UI" panose="020B0502040204020203" pitchFamily="34" charset="0"/>
              </a:rPr>
              <a:t> </a:t>
            </a:r>
            <a:r>
              <a:rPr lang="en-US" sz="3200" dirty="0">
                <a:solidFill>
                  <a:srgbClr val="212325"/>
                </a:solidFill>
                <a:latin typeface="Arial Rounded MT Bold" panose="020F0704030504030204" pitchFamily="34" charset="0"/>
                <a:ea typeface="Segoe UI" panose="020B0502040204020203" pitchFamily="34" charset="0"/>
              </a:rPr>
              <a:t>it</a:t>
            </a:r>
            <a:r>
              <a:rPr lang="en-US" sz="3200" spc="5" dirty="0">
                <a:solidFill>
                  <a:srgbClr val="212325"/>
                </a:solidFill>
                <a:latin typeface="Arial Rounded MT Bold" panose="020F0704030504030204" pitchFamily="34" charset="0"/>
                <a:ea typeface="Segoe UI" panose="020B0502040204020203" pitchFamily="34" charset="0"/>
              </a:rPr>
              <a:t> </a:t>
            </a:r>
            <a:r>
              <a:rPr lang="en-US" sz="3200" dirty="0">
                <a:solidFill>
                  <a:srgbClr val="212325"/>
                </a:solidFill>
                <a:latin typeface="Arial Rounded MT Bold" panose="020F0704030504030204" pitchFamily="34" charset="0"/>
                <a:ea typeface="Segoe UI" panose="020B0502040204020203" pitchFamily="34" charset="0"/>
              </a:rPr>
              <a:t>is</a:t>
            </a:r>
            <a:r>
              <a:rPr lang="en-US" sz="3200" spc="-10" dirty="0">
                <a:solidFill>
                  <a:srgbClr val="212325"/>
                </a:solidFill>
                <a:latin typeface="Arial Rounded MT Bold" panose="020F0704030504030204" pitchFamily="34" charset="0"/>
                <a:ea typeface="Segoe UI" panose="020B0502040204020203" pitchFamily="34" charset="0"/>
              </a:rPr>
              <a:t> </a:t>
            </a:r>
            <a:r>
              <a:rPr lang="en-US" sz="3200" dirty="0">
                <a:solidFill>
                  <a:srgbClr val="212325"/>
                </a:solidFill>
                <a:latin typeface="Arial Rounded MT Bold" panose="020F0704030504030204" pitchFamily="34" charset="0"/>
                <a:ea typeface="Segoe UI" panose="020B0502040204020203" pitchFamily="34" charset="0"/>
              </a:rPr>
              <a:t>called</a:t>
            </a:r>
            <a:r>
              <a:rPr lang="en-US" sz="3200" spc="5" dirty="0">
                <a:solidFill>
                  <a:srgbClr val="212325"/>
                </a:solidFill>
                <a:latin typeface="Arial Rounded MT Bold" panose="020F0704030504030204" pitchFamily="34" charset="0"/>
                <a:ea typeface="Segoe UI" panose="020B0502040204020203" pitchFamily="34" charset="0"/>
              </a:rPr>
              <a:t> </a:t>
            </a:r>
            <a:r>
              <a:rPr lang="en-US" sz="3200" dirty="0">
                <a:solidFill>
                  <a:srgbClr val="212325"/>
                </a:solidFill>
                <a:latin typeface="Arial Rounded MT Bold" panose="020F0704030504030204" pitchFamily="34" charset="0"/>
                <a:ea typeface="Segoe UI" panose="020B0502040204020203" pitchFamily="34" charset="0"/>
              </a:rPr>
              <a:t>one</a:t>
            </a:r>
            <a:r>
              <a:rPr lang="en-US" sz="3200" spc="-5" dirty="0">
                <a:solidFill>
                  <a:srgbClr val="212325"/>
                </a:solidFill>
                <a:latin typeface="Arial Rounded MT Bold" panose="020F0704030504030204" pitchFamily="34" charset="0"/>
                <a:ea typeface="Segoe UI" panose="020B0502040204020203" pitchFamily="34" charset="0"/>
              </a:rPr>
              <a:t> </a:t>
            </a:r>
            <a:r>
              <a:rPr lang="en-US" sz="3200" dirty="0">
                <a:solidFill>
                  <a:srgbClr val="212325"/>
                </a:solidFill>
                <a:latin typeface="Arial Rounded MT Bold" panose="020F0704030504030204" pitchFamily="34" charset="0"/>
                <a:ea typeface="Segoe UI" panose="020B0502040204020203" pitchFamily="34" charset="0"/>
              </a:rPr>
              <a:t>to</a:t>
            </a:r>
            <a:r>
              <a:rPr lang="en-US" sz="3200" spc="-5" dirty="0">
                <a:solidFill>
                  <a:srgbClr val="212325"/>
                </a:solidFill>
                <a:latin typeface="Arial Rounded MT Bold" panose="020F0704030504030204" pitchFamily="34" charset="0"/>
                <a:ea typeface="Segoe UI" panose="020B0502040204020203" pitchFamily="34" charset="0"/>
              </a:rPr>
              <a:t> </a:t>
            </a:r>
            <a:r>
              <a:rPr lang="en-US" sz="3200" dirty="0">
                <a:solidFill>
                  <a:srgbClr val="212325"/>
                </a:solidFill>
                <a:latin typeface="Arial Rounded MT Bold" panose="020F0704030504030204" pitchFamily="34" charset="0"/>
                <a:ea typeface="Segoe UI" panose="020B0502040204020203" pitchFamily="34" charset="0"/>
              </a:rPr>
              <a:t>many</a:t>
            </a:r>
            <a:r>
              <a:rPr lang="en-US" sz="3200" spc="-10" dirty="0">
                <a:solidFill>
                  <a:srgbClr val="212325"/>
                </a:solidFill>
                <a:latin typeface="Arial Rounded MT Bold" panose="020F0704030504030204" pitchFamily="34" charset="0"/>
                <a:ea typeface="Segoe UI" panose="020B0502040204020203" pitchFamily="34" charset="0"/>
              </a:rPr>
              <a:t> </a:t>
            </a:r>
            <a:r>
              <a:rPr lang="en-US" sz="3200" dirty="0">
                <a:solidFill>
                  <a:srgbClr val="212325"/>
                </a:solidFill>
                <a:latin typeface="Arial Rounded MT Bold" panose="020F0704030504030204" pitchFamily="34" charset="0"/>
                <a:ea typeface="Segoe UI" panose="020B0502040204020203" pitchFamily="34" charset="0"/>
              </a:rPr>
              <a:t>relationship.</a:t>
            </a:r>
            <a:endParaRPr lang="en-IN" sz="3200" dirty="0">
              <a:effectLst/>
              <a:latin typeface="Arial Rounded MT Bold" panose="020F0704030504030204" pitchFamily="34" charset="0"/>
              <a:ea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450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4.jpeg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7995" y="125260"/>
            <a:ext cx="9419572" cy="293109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30620" y="2828836"/>
            <a:ext cx="9853665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73100" marR="981710">
              <a:spcBef>
                <a:spcPts val="5"/>
              </a:spcBef>
              <a:spcAft>
                <a:spcPts val="0"/>
              </a:spcAft>
            </a:pPr>
            <a:r>
              <a:rPr lang="en-US" dirty="0">
                <a:solidFill>
                  <a:srgbClr val="212325"/>
                </a:solidFill>
                <a:latin typeface="Arial MT"/>
                <a:ea typeface="Segoe UI" panose="020B0502040204020203" pitchFamily="34" charset="0"/>
              </a:rPr>
              <a:t> </a:t>
            </a:r>
            <a:endParaRPr lang="en-IN" sz="1400" dirty="0"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r>
              <a:rPr lang="en-US" sz="2400" dirty="0">
                <a:solidFill>
                  <a:srgbClr val="212325"/>
                </a:solidFill>
                <a:latin typeface="Arial MT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smtClean="0">
                <a:solidFill>
                  <a:srgbClr val="212325"/>
                </a:solidFill>
                <a:latin typeface="Arial MT"/>
                <a:ea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3200" dirty="0">
                <a:solidFill>
                  <a:srgbClr val="212325"/>
                </a:solidFill>
                <a:latin typeface="Arial Rounded MT Bold" panose="020F07040305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When</a:t>
            </a:r>
            <a:r>
              <a:rPr lang="en-US" sz="3200" spc="-15" dirty="0">
                <a:solidFill>
                  <a:srgbClr val="212325"/>
                </a:solidFill>
                <a:latin typeface="Arial Rounded MT Bold" panose="020F07040305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>
                <a:solidFill>
                  <a:srgbClr val="212325"/>
                </a:solidFill>
                <a:latin typeface="Arial Rounded MT Bold" panose="020F07040305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more</a:t>
            </a:r>
            <a:r>
              <a:rPr lang="en-US" sz="3200" spc="-10" dirty="0">
                <a:solidFill>
                  <a:srgbClr val="212325"/>
                </a:solidFill>
                <a:latin typeface="Arial Rounded MT Bold" panose="020F07040305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>
                <a:solidFill>
                  <a:srgbClr val="212325"/>
                </a:solidFill>
                <a:latin typeface="Arial Rounded MT Bold" panose="020F07040305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than</a:t>
            </a:r>
            <a:r>
              <a:rPr lang="en-US" sz="3200" spc="-10" dirty="0">
                <a:solidFill>
                  <a:srgbClr val="212325"/>
                </a:solidFill>
                <a:latin typeface="Arial Rounded MT Bold" panose="020F07040305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>
                <a:solidFill>
                  <a:srgbClr val="212325"/>
                </a:solidFill>
                <a:latin typeface="Arial Rounded MT Bold" panose="020F07040305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one instances</a:t>
            </a:r>
            <a:r>
              <a:rPr lang="en-US" sz="3200" spc="-10" dirty="0">
                <a:solidFill>
                  <a:srgbClr val="212325"/>
                </a:solidFill>
                <a:latin typeface="Arial Rounded MT Bold" panose="020F07040305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>
                <a:solidFill>
                  <a:srgbClr val="212325"/>
                </a:solidFill>
                <a:latin typeface="Arial Rounded MT Bold" panose="020F07040305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of an</a:t>
            </a:r>
            <a:r>
              <a:rPr lang="en-US" sz="3200" spc="-10" dirty="0">
                <a:solidFill>
                  <a:srgbClr val="212325"/>
                </a:solidFill>
                <a:latin typeface="Arial Rounded MT Bold" panose="020F07040305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>
                <a:solidFill>
                  <a:srgbClr val="212325"/>
                </a:solidFill>
                <a:latin typeface="Arial Rounded MT Bold" panose="020F07040305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entity</a:t>
            </a:r>
            <a:r>
              <a:rPr lang="en-US" sz="3200" spc="-20" dirty="0">
                <a:solidFill>
                  <a:srgbClr val="212325"/>
                </a:solidFill>
                <a:latin typeface="Arial Rounded MT Bold" panose="020F07040305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>
                <a:solidFill>
                  <a:srgbClr val="212325"/>
                </a:solidFill>
                <a:latin typeface="Arial Rounded MT Bold" panose="020F07040305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is</a:t>
            </a:r>
            <a:r>
              <a:rPr lang="en-US" sz="3200" spc="-15" dirty="0">
                <a:solidFill>
                  <a:srgbClr val="212325"/>
                </a:solidFill>
                <a:latin typeface="Arial Rounded MT Bold" panose="020F07040305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>
                <a:solidFill>
                  <a:srgbClr val="212325"/>
                </a:solidFill>
                <a:latin typeface="Arial Rounded MT Bold" panose="020F07040305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associated with a</a:t>
            </a:r>
            <a:r>
              <a:rPr lang="en-US" sz="3200" spc="-10" dirty="0">
                <a:solidFill>
                  <a:srgbClr val="212325"/>
                </a:solidFill>
                <a:latin typeface="Arial Rounded MT Bold" panose="020F07040305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>
                <a:solidFill>
                  <a:srgbClr val="212325"/>
                </a:solidFill>
                <a:latin typeface="Arial Rounded MT Bold" panose="020F07040305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single instance</a:t>
            </a:r>
            <a:r>
              <a:rPr lang="en-US" sz="3200" spc="-10" dirty="0">
                <a:solidFill>
                  <a:srgbClr val="212325"/>
                </a:solidFill>
                <a:latin typeface="Arial Rounded MT Bold" panose="020F07040305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>
                <a:solidFill>
                  <a:srgbClr val="212325"/>
                </a:solidFill>
                <a:latin typeface="Arial Rounded MT Bold" panose="020F07040305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of</a:t>
            </a:r>
            <a:r>
              <a:rPr lang="en-US" sz="3200" spc="-345" dirty="0">
                <a:solidFill>
                  <a:srgbClr val="212325"/>
                </a:solidFill>
                <a:latin typeface="Arial Rounded MT Bold" panose="020F07040305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>
                <a:solidFill>
                  <a:srgbClr val="212325"/>
                </a:solidFill>
                <a:latin typeface="Arial Rounded MT Bold" panose="020F07040305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another entity</a:t>
            </a:r>
            <a:r>
              <a:rPr lang="en-US" sz="3200" spc="-5" dirty="0">
                <a:solidFill>
                  <a:srgbClr val="212325"/>
                </a:solidFill>
                <a:latin typeface="Arial Rounded MT Bold" panose="020F07040305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>
                <a:solidFill>
                  <a:srgbClr val="212325"/>
                </a:solidFill>
                <a:latin typeface="Arial Rounded MT Bold" panose="020F07040305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then</a:t>
            </a:r>
            <a:r>
              <a:rPr lang="en-US" sz="3200" spc="5" dirty="0">
                <a:solidFill>
                  <a:srgbClr val="212325"/>
                </a:solidFill>
                <a:latin typeface="Arial Rounded MT Bold" panose="020F07040305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>
                <a:solidFill>
                  <a:srgbClr val="212325"/>
                </a:solidFill>
                <a:latin typeface="Arial Rounded MT Bold" panose="020F07040305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is</a:t>
            </a:r>
            <a:r>
              <a:rPr lang="en-US" sz="3200" spc="-5" dirty="0">
                <a:solidFill>
                  <a:srgbClr val="212325"/>
                </a:solidFill>
                <a:latin typeface="Arial Rounded MT Bold" panose="020F07040305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>
                <a:solidFill>
                  <a:srgbClr val="212325"/>
                </a:solidFill>
                <a:latin typeface="Arial Rounded MT Bold" panose="020F07040305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called</a:t>
            </a:r>
            <a:r>
              <a:rPr lang="en-US" sz="3200" spc="5" dirty="0">
                <a:solidFill>
                  <a:srgbClr val="212325"/>
                </a:solidFill>
                <a:latin typeface="Arial Rounded MT Bold" panose="020F07040305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>
                <a:solidFill>
                  <a:srgbClr val="212325"/>
                </a:solidFill>
                <a:latin typeface="Arial Rounded MT Bold" panose="020F07040305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many</a:t>
            </a:r>
            <a:r>
              <a:rPr lang="en-US" sz="3200" spc="-10" dirty="0">
                <a:solidFill>
                  <a:srgbClr val="212325"/>
                </a:solidFill>
                <a:latin typeface="Arial Rounded MT Bold" panose="020F07040305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>
                <a:solidFill>
                  <a:srgbClr val="212325"/>
                </a:solidFill>
                <a:latin typeface="Arial Rounded MT Bold" panose="020F07040305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</a:t>
            </a:r>
            <a:r>
              <a:rPr lang="en-US" sz="3200" spc="-5" dirty="0">
                <a:solidFill>
                  <a:srgbClr val="212325"/>
                </a:solidFill>
                <a:latin typeface="Arial Rounded MT Bold" panose="020F07040305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>
                <a:solidFill>
                  <a:srgbClr val="212325"/>
                </a:solidFill>
                <a:latin typeface="Arial Rounded MT Bold" panose="020F07040305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one</a:t>
            </a:r>
            <a:r>
              <a:rPr lang="en-US" sz="3200" spc="5" dirty="0">
                <a:solidFill>
                  <a:srgbClr val="212325"/>
                </a:solidFill>
                <a:latin typeface="Arial Rounded MT Bold" panose="020F07040305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>
                <a:solidFill>
                  <a:srgbClr val="212325"/>
                </a:solidFill>
                <a:latin typeface="Arial Rounded MT Bold" panose="020F07040305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relationship</a:t>
            </a:r>
            <a:endParaRPr lang="en-IN" sz="32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790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5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248" y="851338"/>
            <a:ext cx="9443545" cy="170267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67559" y="2828836"/>
            <a:ext cx="857644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73100" marR="871855">
              <a:spcBef>
                <a:spcPts val="81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212325"/>
                </a:solidFill>
                <a:latin typeface="Arial MT"/>
                <a:ea typeface="Segoe UI" panose="020B0502040204020203" pitchFamily="34" charset="0"/>
              </a:rPr>
              <a:t>.When</a:t>
            </a:r>
            <a:r>
              <a:rPr lang="en-US" sz="2400" spc="-15" dirty="0" smtClean="0">
                <a:solidFill>
                  <a:srgbClr val="212325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12325"/>
                </a:solidFill>
                <a:latin typeface="Arial MT"/>
                <a:ea typeface="Segoe UI" panose="020B0502040204020203" pitchFamily="34" charset="0"/>
              </a:rPr>
              <a:t>more</a:t>
            </a:r>
            <a:r>
              <a:rPr lang="en-US" sz="2400" spc="-10" dirty="0">
                <a:solidFill>
                  <a:srgbClr val="212325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12325"/>
                </a:solidFill>
                <a:latin typeface="Arial MT"/>
                <a:ea typeface="Segoe UI" panose="020B0502040204020203" pitchFamily="34" charset="0"/>
              </a:rPr>
              <a:t>than</a:t>
            </a:r>
            <a:r>
              <a:rPr lang="en-US" sz="2400" spc="-10" dirty="0">
                <a:solidFill>
                  <a:srgbClr val="212325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12325"/>
                </a:solidFill>
                <a:latin typeface="Arial MT"/>
                <a:ea typeface="Segoe UI" panose="020B0502040204020203" pitchFamily="34" charset="0"/>
              </a:rPr>
              <a:t>one instances</a:t>
            </a:r>
            <a:r>
              <a:rPr lang="en-US" sz="2400" spc="-10" dirty="0">
                <a:solidFill>
                  <a:srgbClr val="212325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12325"/>
                </a:solidFill>
                <a:latin typeface="Arial MT"/>
                <a:ea typeface="Segoe UI" panose="020B0502040204020203" pitchFamily="34" charset="0"/>
              </a:rPr>
              <a:t>of an</a:t>
            </a:r>
            <a:r>
              <a:rPr lang="en-US" sz="2400" spc="-10" dirty="0">
                <a:solidFill>
                  <a:srgbClr val="212325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12325"/>
                </a:solidFill>
                <a:latin typeface="Arial MT"/>
                <a:ea typeface="Segoe UI" panose="020B0502040204020203" pitchFamily="34" charset="0"/>
              </a:rPr>
              <a:t>entity</a:t>
            </a:r>
            <a:r>
              <a:rPr lang="en-US" sz="2400" spc="-20" dirty="0">
                <a:solidFill>
                  <a:srgbClr val="212325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12325"/>
                </a:solidFill>
                <a:latin typeface="Arial MT"/>
                <a:ea typeface="Segoe UI" panose="020B0502040204020203" pitchFamily="34" charset="0"/>
              </a:rPr>
              <a:t>is</a:t>
            </a:r>
            <a:r>
              <a:rPr lang="en-US" sz="2400" spc="-10" dirty="0">
                <a:solidFill>
                  <a:srgbClr val="212325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12325"/>
                </a:solidFill>
                <a:latin typeface="Arial MT"/>
                <a:ea typeface="Segoe UI" panose="020B0502040204020203" pitchFamily="34" charset="0"/>
              </a:rPr>
              <a:t>associated with more</a:t>
            </a:r>
            <a:r>
              <a:rPr lang="en-US" sz="2400" spc="-15" dirty="0">
                <a:solidFill>
                  <a:srgbClr val="212325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12325"/>
                </a:solidFill>
                <a:latin typeface="Arial MT"/>
                <a:ea typeface="Segoe UI" panose="020B0502040204020203" pitchFamily="34" charset="0"/>
              </a:rPr>
              <a:t>than</a:t>
            </a:r>
            <a:r>
              <a:rPr lang="en-US" sz="2400" spc="-10" dirty="0">
                <a:solidFill>
                  <a:srgbClr val="212325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12325"/>
                </a:solidFill>
                <a:latin typeface="Arial MT"/>
                <a:ea typeface="Segoe UI" panose="020B0502040204020203" pitchFamily="34" charset="0"/>
              </a:rPr>
              <a:t>one</a:t>
            </a:r>
            <a:r>
              <a:rPr lang="en-US" sz="2400" spc="-345" dirty="0">
                <a:solidFill>
                  <a:srgbClr val="212325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12325"/>
                </a:solidFill>
                <a:latin typeface="Arial MT"/>
                <a:ea typeface="Segoe UI" panose="020B0502040204020203" pitchFamily="34" charset="0"/>
              </a:rPr>
              <a:t>instances</a:t>
            </a:r>
            <a:r>
              <a:rPr lang="en-US" sz="2400" spc="-10" dirty="0">
                <a:solidFill>
                  <a:srgbClr val="212325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12325"/>
                </a:solidFill>
                <a:latin typeface="Arial MT"/>
                <a:ea typeface="Segoe UI" panose="020B0502040204020203" pitchFamily="34" charset="0"/>
              </a:rPr>
              <a:t>of another</a:t>
            </a:r>
            <a:r>
              <a:rPr lang="en-US" sz="2400" spc="5" dirty="0">
                <a:solidFill>
                  <a:srgbClr val="212325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12325"/>
                </a:solidFill>
                <a:latin typeface="Arial MT"/>
                <a:ea typeface="Segoe UI" panose="020B0502040204020203" pitchFamily="34" charset="0"/>
              </a:rPr>
              <a:t>entity</a:t>
            </a:r>
            <a:r>
              <a:rPr lang="en-US" sz="2400" spc="-20" dirty="0">
                <a:solidFill>
                  <a:srgbClr val="212325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12325"/>
                </a:solidFill>
                <a:latin typeface="Arial MT"/>
                <a:ea typeface="Segoe UI" panose="020B0502040204020203" pitchFamily="34" charset="0"/>
              </a:rPr>
              <a:t>then</a:t>
            </a:r>
            <a:r>
              <a:rPr lang="en-US" sz="2400" spc="-5" dirty="0">
                <a:solidFill>
                  <a:srgbClr val="212325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12325"/>
                </a:solidFill>
                <a:latin typeface="Arial MT"/>
                <a:ea typeface="Segoe UI" panose="020B0502040204020203" pitchFamily="34" charset="0"/>
              </a:rPr>
              <a:t>it</a:t>
            </a:r>
            <a:r>
              <a:rPr lang="en-US" sz="2400" spc="-10" dirty="0">
                <a:solidFill>
                  <a:srgbClr val="212325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12325"/>
                </a:solidFill>
                <a:latin typeface="Arial MT"/>
                <a:ea typeface="Segoe UI" panose="020B0502040204020203" pitchFamily="34" charset="0"/>
              </a:rPr>
              <a:t>is</a:t>
            </a:r>
            <a:r>
              <a:rPr lang="en-US" sz="2400" spc="-5" dirty="0">
                <a:solidFill>
                  <a:srgbClr val="212325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12325"/>
                </a:solidFill>
                <a:latin typeface="Arial MT"/>
                <a:ea typeface="Segoe UI" panose="020B0502040204020203" pitchFamily="34" charset="0"/>
              </a:rPr>
              <a:t>called many</a:t>
            </a:r>
            <a:r>
              <a:rPr lang="en-US" sz="2400" spc="-15" dirty="0">
                <a:solidFill>
                  <a:srgbClr val="212325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12325"/>
                </a:solidFill>
                <a:latin typeface="Arial MT"/>
                <a:ea typeface="Segoe UI" panose="020B0502040204020203" pitchFamily="34" charset="0"/>
              </a:rPr>
              <a:t>to many</a:t>
            </a:r>
            <a:r>
              <a:rPr lang="en-US" sz="2400" spc="-10" dirty="0">
                <a:solidFill>
                  <a:srgbClr val="212325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12325"/>
                </a:solidFill>
                <a:latin typeface="Arial MT"/>
                <a:ea typeface="Segoe UI" panose="020B0502040204020203" pitchFamily="34" charset="0"/>
              </a:rPr>
              <a:t>relationship.</a:t>
            </a:r>
            <a:endParaRPr lang="en-IN" sz="2400" dirty="0"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484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0262" y="2"/>
            <a:ext cx="8734097" cy="6801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3350" algn="just">
              <a:spcAft>
                <a:spcPts val="0"/>
              </a:spcAft>
            </a:pPr>
            <a:r>
              <a:rPr lang="en-US" sz="2800" b="1" dirty="0">
                <a:latin typeface="Times New Roman" panose="02020603050405020304" pitchFamily="18" charset="0"/>
                <a:ea typeface="Segoe UI" panose="020B0502040204020203" pitchFamily="34" charset="0"/>
              </a:rPr>
              <a:t>DBMS users:</a:t>
            </a:r>
            <a:endParaRPr lang="en-IN" sz="2800" dirty="0"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>
              <a:spcBef>
                <a:spcPts val="45"/>
              </a:spcBef>
              <a:spcAft>
                <a:spcPts val="0"/>
              </a:spcAft>
            </a:pPr>
            <a:r>
              <a:rPr lang="en-US" sz="2400" b="1" dirty="0">
                <a:latin typeface="Arial" panose="020B0604020202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2400" b="1" dirty="0" smtClean="0">
                <a:solidFill>
                  <a:srgbClr val="273139"/>
                </a:solidFill>
                <a:latin typeface="Arial" panose="020B0604020202020204" pitchFamily="34" charset="0"/>
                <a:ea typeface="Arial MT"/>
                <a:cs typeface="Arial MT"/>
              </a:rPr>
              <a:t>1.Database</a:t>
            </a:r>
            <a:r>
              <a:rPr lang="en-US" sz="2400" b="1" spc="65" dirty="0" smtClean="0">
                <a:solidFill>
                  <a:srgbClr val="273139"/>
                </a:solidFill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en-US" sz="2400" b="1" dirty="0">
                <a:solidFill>
                  <a:srgbClr val="273139"/>
                </a:solidFill>
                <a:latin typeface="Arial" panose="020B0604020202020204" pitchFamily="34" charset="0"/>
                <a:ea typeface="Arial MT"/>
                <a:cs typeface="Arial MT"/>
              </a:rPr>
              <a:t>Administrator</a:t>
            </a:r>
            <a:r>
              <a:rPr lang="en-US" sz="2400" b="1" spc="70" dirty="0">
                <a:solidFill>
                  <a:srgbClr val="273139"/>
                </a:solidFill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en-US" sz="2400" b="1" dirty="0">
                <a:solidFill>
                  <a:srgbClr val="273139"/>
                </a:solidFill>
                <a:latin typeface="Arial" panose="020B0604020202020204" pitchFamily="34" charset="0"/>
                <a:ea typeface="Arial MT"/>
                <a:cs typeface="Arial MT"/>
              </a:rPr>
              <a:t>(DBA)</a:t>
            </a:r>
            <a:r>
              <a:rPr lang="en-US" sz="2400" b="1" spc="65" dirty="0">
                <a:solidFill>
                  <a:srgbClr val="273139"/>
                </a:solidFill>
                <a:latin typeface="Arial" panose="020B0604020202020204" pitchFamily="34" charset="0"/>
                <a:ea typeface="Arial MT"/>
                <a:cs typeface="Arial MT"/>
              </a:rPr>
              <a:t>:</a:t>
            </a:r>
            <a:endParaRPr lang="en-IN" sz="2400" b="1" dirty="0">
              <a:latin typeface="Arial" panose="020B0604020202020204" pitchFamily="34" charset="0"/>
              <a:ea typeface="Arial MT"/>
              <a:cs typeface="Arial MT"/>
            </a:endParaRPr>
          </a:p>
          <a:p>
            <a:pPr marL="901700" marR="999490">
              <a:spcBef>
                <a:spcPts val="15"/>
              </a:spcBef>
              <a:spcAft>
                <a:spcPts val="0"/>
              </a:spcAft>
            </a:pP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Database</a:t>
            </a:r>
            <a:r>
              <a:rPr lang="en-US" sz="2400" spc="5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Administrator</a:t>
            </a:r>
            <a:r>
              <a:rPr lang="en-US" sz="2400" spc="6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(DBA)</a:t>
            </a:r>
            <a:r>
              <a:rPr lang="en-US" sz="2400" spc="6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is</a:t>
            </a:r>
            <a:r>
              <a:rPr lang="en-US" sz="2400" spc="5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a</a:t>
            </a:r>
            <a:r>
              <a:rPr lang="en-US" sz="2400" spc="5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person/team</a:t>
            </a:r>
            <a:r>
              <a:rPr lang="en-US" sz="2400" spc="5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who</a:t>
            </a:r>
            <a:r>
              <a:rPr lang="en-US" sz="2400" spc="6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defines</a:t>
            </a:r>
            <a:r>
              <a:rPr lang="en-US" sz="2400" spc="5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the</a:t>
            </a:r>
            <a:r>
              <a:rPr lang="en-US" sz="2400" spc="6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schema</a:t>
            </a:r>
            <a:r>
              <a:rPr lang="en-US" sz="2400" spc="-34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and</a:t>
            </a:r>
            <a:r>
              <a:rPr lang="en-US" sz="2400" spc="2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also</a:t>
            </a:r>
            <a:r>
              <a:rPr lang="en-US" sz="2400" spc="2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controls</a:t>
            </a:r>
            <a:r>
              <a:rPr lang="en-US" sz="2400" spc="2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the</a:t>
            </a:r>
            <a:r>
              <a:rPr lang="en-US" sz="2400" spc="2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3</a:t>
            </a:r>
            <a:r>
              <a:rPr lang="en-US" sz="2400" spc="2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levels</a:t>
            </a:r>
            <a:r>
              <a:rPr lang="en-US" sz="2400" spc="2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of</a:t>
            </a:r>
            <a:r>
              <a:rPr lang="en-US" sz="2400" spc="2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database.</a:t>
            </a:r>
            <a:endParaRPr lang="en-IN" sz="2400" dirty="0"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901700" marR="871855">
              <a:spcAft>
                <a:spcPts val="0"/>
              </a:spcAft>
            </a:pP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The</a:t>
            </a:r>
            <a:r>
              <a:rPr lang="en-US" sz="2400" spc="3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DBA</a:t>
            </a:r>
            <a:r>
              <a:rPr lang="en-US" sz="2400" spc="3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will</a:t>
            </a:r>
            <a:r>
              <a:rPr lang="en-US" sz="2400" spc="3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then</a:t>
            </a:r>
            <a:r>
              <a:rPr lang="en-US" sz="2400" spc="4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create</a:t>
            </a:r>
            <a:r>
              <a:rPr lang="en-US" sz="2400" spc="3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a</a:t>
            </a:r>
            <a:r>
              <a:rPr lang="en-US" sz="2400" spc="3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new</a:t>
            </a:r>
            <a:r>
              <a:rPr lang="en-US" sz="2400" spc="2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account</a:t>
            </a:r>
            <a:r>
              <a:rPr lang="en-US" sz="2400" spc="3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id</a:t>
            </a:r>
            <a:r>
              <a:rPr lang="en-US" sz="2400" spc="4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and</a:t>
            </a:r>
            <a:r>
              <a:rPr lang="en-US" sz="2400" spc="3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password</a:t>
            </a:r>
            <a:r>
              <a:rPr lang="en-US" sz="2400" spc="3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for</a:t>
            </a:r>
            <a:r>
              <a:rPr lang="en-US" sz="2400" spc="4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the</a:t>
            </a:r>
            <a:r>
              <a:rPr lang="en-US" sz="2400" spc="3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user</a:t>
            </a:r>
            <a:r>
              <a:rPr lang="en-US" sz="2400" spc="4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if</a:t>
            </a:r>
            <a:r>
              <a:rPr lang="en-US" sz="2400" spc="-34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he/she</a:t>
            </a:r>
            <a:r>
              <a:rPr lang="en-US" sz="2400" spc="2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need</a:t>
            </a:r>
            <a:r>
              <a:rPr lang="en-US" sz="2400" spc="2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to</a:t>
            </a:r>
            <a:r>
              <a:rPr lang="en-US" sz="2400" spc="2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access</a:t>
            </a:r>
            <a:r>
              <a:rPr lang="en-US" sz="2400" spc="2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the</a:t>
            </a:r>
            <a:r>
              <a:rPr lang="en-US" sz="2400" spc="2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data</a:t>
            </a:r>
            <a:r>
              <a:rPr lang="en-US" sz="2400" spc="2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base.</a:t>
            </a:r>
            <a:endParaRPr lang="en-IN" sz="2400" dirty="0"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901700" marR="871855">
              <a:spcAft>
                <a:spcPts val="0"/>
              </a:spcAft>
            </a:pP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DBA</a:t>
            </a:r>
            <a:r>
              <a:rPr lang="en-US" sz="2400" spc="4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is</a:t>
            </a:r>
            <a:r>
              <a:rPr lang="en-US" sz="2400" spc="4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also</a:t>
            </a:r>
            <a:r>
              <a:rPr lang="en-US" sz="2400" spc="4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responsible</a:t>
            </a:r>
            <a:r>
              <a:rPr lang="en-US" sz="2400" spc="4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for</a:t>
            </a:r>
            <a:r>
              <a:rPr lang="en-US" sz="2400" spc="4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providing</a:t>
            </a:r>
            <a:r>
              <a:rPr lang="en-US" sz="2400" spc="4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security</a:t>
            </a:r>
            <a:r>
              <a:rPr lang="en-US" sz="2400" spc="3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to</a:t>
            </a:r>
            <a:r>
              <a:rPr lang="en-US" sz="2400" spc="5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the</a:t>
            </a:r>
            <a:r>
              <a:rPr lang="en-US" sz="2400" spc="4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data</a:t>
            </a:r>
            <a:r>
              <a:rPr lang="en-US" sz="2400" spc="3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base</a:t>
            </a:r>
            <a:r>
              <a:rPr lang="en-US" sz="2400" spc="4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and</a:t>
            </a:r>
            <a:r>
              <a:rPr lang="en-US" sz="2400" spc="4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he</a:t>
            </a:r>
            <a:r>
              <a:rPr lang="en-US" sz="2400" spc="4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allows</a:t>
            </a:r>
            <a:r>
              <a:rPr lang="en-US" sz="2400" spc="-34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only</a:t>
            </a:r>
            <a:r>
              <a:rPr lang="en-US" sz="2400" spc="1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the</a:t>
            </a:r>
            <a:r>
              <a:rPr lang="en-US" sz="2400" spc="2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authorized</a:t>
            </a:r>
            <a:r>
              <a:rPr lang="en-US" sz="2400" spc="2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users</a:t>
            </a:r>
            <a:r>
              <a:rPr lang="en-US" sz="2400" spc="2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to</a:t>
            </a:r>
            <a:r>
              <a:rPr lang="en-US" sz="2400" spc="2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access/modify</a:t>
            </a:r>
            <a:r>
              <a:rPr lang="en-US" sz="2400" spc="1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the</a:t>
            </a:r>
            <a:r>
              <a:rPr lang="en-US" sz="2400" spc="2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data</a:t>
            </a:r>
            <a:r>
              <a:rPr lang="en-US" sz="2400" spc="2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base.</a:t>
            </a:r>
            <a:endParaRPr lang="en-IN" sz="2400" dirty="0"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800100" marR="1406525" lvl="1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130300" algn="l"/>
                <a:tab pos="1130935" algn="l"/>
              </a:tabLst>
            </a:pP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DBA</a:t>
            </a:r>
            <a:r>
              <a:rPr lang="en-US" sz="2400" spc="5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also</a:t>
            </a:r>
            <a:r>
              <a:rPr lang="en-US" sz="2400" spc="4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monitors</a:t>
            </a:r>
            <a:r>
              <a:rPr lang="en-US" sz="2400" spc="4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the</a:t>
            </a:r>
            <a:r>
              <a:rPr lang="en-US" sz="2400" spc="5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recovery</a:t>
            </a:r>
            <a:r>
              <a:rPr lang="en-US" sz="2400" spc="4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and</a:t>
            </a:r>
            <a:r>
              <a:rPr lang="en-US" sz="2400" spc="5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back</a:t>
            </a:r>
            <a:r>
              <a:rPr lang="en-US" sz="2400" spc="5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up</a:t>
            </a:r>
            <a:r>
              <a:rPr lang="en-US" sz="2400" spc="5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and</a:t>
            </a:r>
            <a:r>
              <a:rPr lang="en-US" sz="2400" spc="5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provide</a:t>
            </a:r>
            <a:r>
              <a:rPr lang="en-US" sz="2400" spc="5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technical</a:t>
            </a:r>
            <a:r>
              <a:rPr lang="en-US" sz="2400" spc="-34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support.</a:t>
            </a:r>
            <a:endParaRPr lang="en-IN" sz="2400" dirty="0"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800100" marR="1336040" lvl="1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130300" algn="l"/>
                <a:tab pos="1130935" algn="l"/>
              </a:tabLst>
            </a:pPr>
            <a:r>
              <a:rPr lang="en-US" sz="2400" dirty="0" smtClean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.The</a:t>
            </a:r>
            <a:r>
              <a:rPr lang="en-US" sz="2400" spc="35" dirty="0" smtClean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DBA</a:t>
            </a:r>
            <a:r>
              <a:rPr lang="en-US" sz="2400" spc="3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has</a:t>
            </a:r>
            <a:r>
              <a:rPr lang="en-US" sz="2400" spc="3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a</a:t>
            </a:r>
            <a:r>
              <a:rPr lang="en-US" sz="2400" spc="3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DBA</a:t>
            </a:r>
            <a:r>
              <a:rPr lang="en-US" sz="2400" spc="4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account</a:t>
            </a:r>
            <a:r>
              <a:rPr lang="en-US" sz="2400" spc="4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in</a:t>
            </a:r>
            <a:r>
              <a:rPr lang="en-US" sz="2400" spc="4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the</a:t>
            </a:r>
            <a:r>
              <a:rPr lang="en-US" sz="2400" spc="4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DBMS</a:t>
            </a:r>
            <a:r>
              <a:rPr lang="en-US" sz="2400" spc="4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which</a:t>
            </a:r>
            <a:r>
              <a:rPr lang="en-US" sz="2400" spc="4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called</a:t>
            </a:r>
            <a:r>
              <a:rPr lang="en-US" sz="2400" spc="4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a</a:t>
            </a:r>
            <a:r>
              <a:rPr lang="en-US" sz="2400" spc="4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system</a:t>
            </a:r>
            <a:r>
              <a:rPr lang="en-US" sz="2400" spc="4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or</a:t>
            </a:r>
            <a:r>
              <a:rPr lang="en-US" sz="2400" spc="-34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super user</a:t>
            </a:r>
            <a:r>
              <a:rPr lang="en-US" sz="2400" spc="2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account.</a:t>
            </a:r>
            <a:endParaRPr lang="en-IN" sz="2400" dirty="0"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800100" lvl="1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130300" algn="l"/>
                <a:tab pos="1130935" algn="l"/>
              </a:tabLst>
            </a:pP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.</a:t>
            </a:r>
            <a:r>
              <a:rPr lang="en-US" sz="2400" dirty="0" smtClean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DBA</a:t>
            </a:r>
            <a:r>
              <a:rPr lang="en-US" sz="2400" spc="50" dirty="0" smtClean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repairs</a:t>
            </a:r>
            <a:r>
              <a:rPr lang="en-US" sz="2400" spc="5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damage</a:t>
            </a:r>
            <a:r>
              <a:rPr lang="en-US" sz="2400" spc="6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caused</a:t>
            </a:r>
            <a:r>
              <a:rPr lang="en-US" sz="2400" spc="5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due</a:t>
            </a:r>
            <a:r>
              <a:rPr lang="en-US" sz="2400" spc="5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to</a:t>
            </a:r>
            <a:r>
              <a:rPr lang="en-US" sz="2400" spc="5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hardware</a:t>
            </a:r>
            <a:r>
              <a:rPr lang="en-US" sz="2400" spc="5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and/or</a:t>
            </a:r>
            <a:r>
              <a:rPr lang="en-US" sz="2400" spc="5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software</a:t>
            </a:r>
            <a:r>
              <a:rPr lang="en-US" sz="2400" spc="5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failures.</a:t>
            </a:r>
            <a:endParaRPr lang="en-IN" sz="2400" dirty="0"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Arial MT"/>
                <a:ea typeface="Segoe UI" panose="020B0502040204020203" pitchFamily="34" charset="0"/>
              </a:rPr>
              <a:t> </a:t>
            </a:r>
            <a:endParaRPr lang="en-IN" sz="2400" dirty="0"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8240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40069" y="1563105"/>
            <a:ext cx="7803931" cy="4932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255"/>
              </a:spcBef>
              <a:spcAft>
                <a:spcPts val="0"/>
              </a:spcAft>
              <a:buClr>
                <a:srgbClr val="273139"/>
              </a:buClr>
              <a:buSzPts val="1300"/>
              <a:tabLst>
                <a:tab pos="902335" algn="l"/>
              </a:tabLst>
            </a:pPr>
            <a:r>
              <a:rPr lang="en-US" sz="2400" b="1" dirty="0" smtClean="0">
                <a:solidFill>
                  <a:srgbClr val="273139"/>
                </a:solidFill>
                <a:latin typeface="Arial" panose="020B0604020202020204" pitchFamily="34" charset="0"/>
                <a:ea typeface="Arial MT"/>
                <a:cs typeface="Arial MT"/>
              </a:rPr>
              <a:t>2.Naive</a:t>
            </a:r>
            <a:r>
              <a:rPr lang="en-US" sz="2400" b="1" spc="45" dirty="0" smtClean="0">
                <a:solidFill>
                  <a:srgbClr val="273139"/>
                </a:solidFill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en-US" sz="2400" b="1" dirty="0">
                <a:solidFill>
                  <a:srgbClr val="273139"/>
                </a:solidFill>
                <a:latin typeface="Arial" panose="020B0604020202020204" pitchFamily="34" charset="0"/>
                <a:ea typeface="Arial MT"/>
                <a:cs typeface="Arial MT"/>
              </a:rPr>
              <a:t>/</a:t>
            </a:r>
            <a:r>
              <a:rPr lang="en-US" sz="2400" b="1" spc="40" dirty="0">
                <a:solidFill>
                  <a:srgbClr val="273139"/>
                </a:solidFill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en-US" sz="2400" b="1" dirty="0">
                <a:solidFill>
                  <a:srgbClr val="273139"/>
                </a:solidFill>
                <a:latin typeface="Arial" panose="020B0604020202020204" pitchFamily="34" charset="0"/>
                <a:ea typeface="Arial MT"/>
                <a:cs typeface="Arial MT"/>
              </a:rPr>
              <a:t>Parametric</a:t>
            </a:r>
            <a:r>
              <a:rPr lang="en-US" sz="2400" b="1" spc="55" dirty="0">
                <a:solidFill>
                  <a:srgbClr val="273139"/>
                </a:solidFill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en-US" sz="2400" b="1" dirty="0">
                <a:solidFill>
                  <a:srgbClr val="273139"/>
                </a:solidFill>
                <a:latin typeface="Arial" panose="020B0604020202020204" pitchFamily="34" charset="0"/>
                <a:ea typeface="Arial MT"/>
                <a:cs typeface="Arial MT"/>
              </a:rPr>
              <a:t>End</a:t>
            </a:r>
            <a:r>
              <a:rPr lang="en-US" sz="2400" b="1" spc="45" dirty="0">
                <a:solidFill>
                  <a:srgbClr val="273139"/>
                </a:solidFill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en-US" sz="2400" b="1" dirty="0">
                <a:solidFill>
                  <a:srgbClr val="273139"/>
                </a:solidFill>
                <a:latin typeface="Arial" panose="020B0604020202020204" pitchFamily="34" charset="0"/>
                <a:ea typeface="Arial MT"/>
                <a:cs typeface="Arial MT"/>
              </a:rPr>
              <a:t>Users</a:t>
            </a:r>
            <a:r>
              <a:rPr lang="en-US" b="1" spc="40" dirty="0">
                <a:solidFill>
                  <a:srgbClr val="273139"/>
                </a:solidFill>
                <a:latin typeface="Arial" panose="020B0604020202020204" pitchFamily="34" charset="0"/>
                <a:ea typeface="Arial MT"/>
                <a:cs typeface="Arial MT"/>
              </a:rPr>
              <a:t>:</a:t>
            </a:r>
            <a:endParaRPr lang="en-IN" b="1" dirty="0">
              <a:latin typeface="Arial" panose="020B0604020202020204" pitchFamily="34" charset="0"/>
              <a:ea typeface="Arial MT"/>
              <a:cs typeface="Arial MT"/>
            </a:endParaRPr>
          </a:p>
          <a:p>
            <a:pPr marL="1244600" indent="-342900">
              <a:spcBef>
                <a:spcPts val="2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Parametric</a:t>
            </a:r>
            <a:r>
              <a:rPr lang="en-US" sz="2400" spc="5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End</a:t>
            </a:r>
            <a:r>
              <a:rPr lang="en-US" sz="2400" spc="5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Users</a:t>
            </a:r>
            <a:r>
              <a:rPr lang="en-US" sz="2400" spc="5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are</a:t>
            </a:r>
            <a:r>
              <a:rPr lang="en-US" sz="2400" spc="5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the</a:t>
            </a:r>
            <a:r>
              <a:rPr lang="en-US" sz="2400" spc="5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unsophisticated</a:t>
            </a:r>
            <a:r>
              <a:rPr lang="en-US" sz="2400" spc="5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who</a:t>
            </a:r>
            <a:r>
              <a:rPr lang="en-US" sz="2400" spc="5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don’t</a:t>
            </a:r>
            <a:r>
              <a:rPr lang="en-US" sz="2400" spc="5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have</a:t>
            </a:r>
            <a:r>
              <a:rPr lang="en-US" sz="2400" spc="6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any</a:t>
            </a:r>
            <a:r>
              <a:rPr lang="en-US" sz="2400" spc="4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DBMS</a:t>
            </a:r>
            <a:endParaRPr lang="en-IN" sz="2400" dirty="0"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Arial MT"/>
                <a:ea typeface="Segoe UI" panose="020B0502040204020203" pitchFamily="34" charset="0"/>
              </a:rPr>
              <a:t> </a:t>
            </a:r>
            <a:endParaRPr lang="en-IN" sz="2400" dirty="0"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1244600" marR="999490" indent="-342900">
              <a:spcBef>
                <a:spcPts val="30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knowledge</a:t>
            </a:r>
            <a:r>
              <a:rPr lang="en-US" sz="2400" spc="5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but</a:t>
            </a:r>
            <a:r>
              <a:rPr lang="en-US" sz="2400" spc="5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they</a:t>
            </a:r>
            <a:r>
              <a:rPr lang="en-US" sz="2400" spc="7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frequently</a:t>
            </a:r>
            <a:r>
              <a:rPr lang="en-US" sz="2400" spc="4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use</a:t>
            </a:r>
            <a:r>
              <a:rPr lang="en-US" sz="2400" spc="6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the</a:t>
            </a:r>
            <a:r>
              <a:rPr lang="en-US" sz="2400" spc="5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data</a:t>
            </a:r>
            <a:r>
              <a:rPr lang="en-US" sz="2400" spc="6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base</a:t>
            </a:r>
            <a:r>
              <a:rPr lang="en-US" sz="2400" spc="5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applications</a:t>
            </a:r>
            <a:r>
              <a:rPr lang="en-US" sz="2400" spc="6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in</a:t>
            </a:r>
            <a:r>
              <a:rPr lang="en-US" sz="2400" spc="5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their</a:t>
            </a:r>
            <a:r>
              <a:rPr lang="en-US" sz="2400" spc="6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daily</a:t>
            </a:r>
            <a:r>
              <a:rPr lang="en-US" sz="2400" spc="-34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life</a:t>
            </a:r>
            <a:r>
              <a:rPr lang="en-US" sz="2400" spc="2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to</a:t>
            </a:r>
            <a:r>
              <a:rPr lang="en-US" sz="2400" spc="1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get</a:t>
            </a:r>
            <a:r>
              <a:rPr lang="en-US" sz="2400" spc="2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the</a:t>
            </a:r>
            <a:r>
              <a:rPr lang="en-US" sz="2400" spc="2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desired</a:t>
            </a:r>
            <a:r>
              <a:rPr lang="en-US" sz="2400" spc="2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results.</a:t>
            </a:r>
            <a:endParaRPr lang="en-IN" sz="2400" dirty="0"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1244600" marR="871855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For</a:t>
            </a:r>
            <a:r>
              <a:rPr lang="en-US" sz="2400" spc="4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examples,</a:t>
            </a:r>
            <a:r>
              <a:rPr lang="en-US" sz="2400" spc="5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Railway’s</a:t>
            </a:r>
            <a:r>
              <a:rPr lang="en-US" sz="2400" spc="4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ticket</a:t>
            </a:r>
            <a:r>
              <a:rPr lang="en-US" sz="2400" spc="5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booking</a:t>
            </a:r>
            <a:r>
              <a:rPr lang="en-US" sz="2400" spc="4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users</a:t>
            </a:r>
            <a:r>
              <a:rPr lang="en-US" sz="2400" spc="4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are</a:t>
            </a:r>
            <a:r>
              <a:rPr lang="en-US" sz="2400" spc="4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naive</a:t>
            </a:r>
            <a:r>
              <a:rPr lang="en-US" sz="2400" spc="4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users.</a:t>
            </a:r>
            <a:r>
              <a:rPr lang="en-US" sz="2400" spc="6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Clerks</a:t>
            </a:r>
            <a:r>
              <a:rPr lang="en-US" sz="2400" spc="4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in</a:t>
            </a:r>
            <a:r>
              <a:rPr lang="en-US" sz="2400" spc="4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any</a:t>
            </a:r>
            <a:r>
              <a:rPr lang="en-US" sz="2400" spc="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bank</a:t>
            </a:r>
            <a:r>
              <a:rPr lang="en-US" sz="2400" spc="4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is</a:t>
            </a:r>
            <a:r>
              <a:rPr lang="en-US" sz="2400" spc="4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a</a:t>
            </a:r>
            <a:r>
              <a:rPr lang="en-US" sz="2400" spc="5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naive</a:t>
            </a:r>
            <a:r>
              <a:rPr lang="en-US" sz="2400" spc="4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user</a:t>
            </a:r>
            <a:r>
              <a:rPr lang="en-US" sz="2400" spc="6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because</a:t>
            </a:r>
            <a:r>
              <a:rPr lang="en-US" sz="2400" spc="5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they</a:t>
            </a:r>
            <a:r>
              <a:rPr lang="en-US" sz="2400" spc="3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don’t</a:t>
            </a:r>
            <a:r>
              <a:rPr lang="en-US" sz="2400" spc="4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have</a:t>
            </a:r>
            <a:r>
              <a:rPr lang="en-US" sz="2400" spc="5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any</a:t>
            </a:r>
            <a:r>
              <a:rPr lang="en-US" sz="2400" spc="3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DBMS</a:t>
            </a:r>
            <a:r>
              <a:rPr lang="en-US" sz="2400" spc="5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knowledge</a:t>
            </a:r>
            <a:r>
              <a:rPr lang="en-US" sz="2400" spc="4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but</a:t>
            </a:r>
            <a:r>
              <a:rPr lang="en-US" sz="2400" spc="5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they</a:t>
            </a:r>
            <a:r>
              <a:rPr lang="en-US" sz="2400" spc="-35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still</a:t>
            </a:r>
            <a:r>
              <a:rPr lang="en-US" sz="2400" spc="2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use</a:t>
            </a:r>
            <a:r>
              <a:rPr lang="en-US" sz="2400" spc="2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the</a:t>
            </a:r>
            <a:r>
              <a:rPr lang="en-US" sz="2400" spc="2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database</a:t>
            </a:r>
            <a:r>
              <a:rPr lang="en-US" sz="2400" spc="2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and</a:t>
            </a:r>
            <a:r>
              <a:rPr lang="en-US" sz="2400" spc="2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perform</a:t>
            </a:r>
            <a:r>
              <a:rPr lang="en-US" sz="2400" spc="2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their</a:t>
            </a:r>
            <a:r>
              <a:rPr lang="en-US" sz="2400" spc="2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given</a:t>
            </a:r>
            <a:r>
              <a:rPr lang="en-US" sz="2400" spc="2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task.</a:t>
            </a:r>
            <a:endParaRPr lang="en-IN" sz="2400" dirty="0"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203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0523" y="2743200"/>
            <a:ext cx="83872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  <a:buClr>
                <a:srgbClr val="273139"/>
              </a:buClr>
              <a:buSzPts val="1300"/>
              <a:tabLst>
                <a:tab pos="902335" algn="l"/>
              </a:tabLst>
            </a:pPr>
            <a:r>
              <a:rPr lang="en-US" sz="2400" b="1" dirty="0" smtClean="0">
                <a:solidFill>
                  <a:srgbClr val="273139"/>
                </a:solidFill>
                <a:latin typeface="Arial" panose="020B0604020202020204" pitchFamily="34" charset="0"/>
                <a:ea typeface="Arial MT"/>
                <a:cs typeface="Arial MT"/>
              </a:rPr>
              <a:t>3.System</a:t>
            </a:r>
            <a:r>
              <a:rPr lang="en-US" sz="2400" b="1" spc="65" dirty="0" smtClean="0">
                <a:solidFill>
                  <a:srgbClr val="273139"/>
                </a:solidFill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en-US" sz="2400" b="1" dirty="0">
                <a:solidFill>
                  <a:srgbClr val="273139"/>
                </a:solidFill>
                <a:latin typeface="Arial" panose="020B0604020202020204" pitchFamily="34" charset="0"/>
                <a:ea typeface="Arial MT"/>
                <a:cs typeface="Arial MT"/>
              </a:rPr>
              <a:t>Analyst</a:t>
            </a:r>
            <a:r>
              <a:rPr lang="en-US" sz="2400" b="1" spc="45" dirty="0">
                <a:solidFill>
                  <a:srgbClr val="273139"/>
                </a:solidFill>
                <a:latin typeface="Arial" panose="020B0604020202020204" pitchFamily="34" charset="0"/>
                <a:ea typeface="Arial MT"/>
                <a:cs typeface="Arial MT"/>
              </a:rPr>
              <a:t>:</a:t>
            </a:r>
            <a:endParaRPr lang="en-IN" sz="2400" b="1" dirty="0">
              <a:latin typeface="Arial" panose="020B0604020202020204" pitchFamily="34" charset="0"/>
              <a:ea typeface="Arial MT"/>
              <a:cs typeface="Arial MT"/>
            </a:endParaRPr>
          </a:p>
          <a:p>
            <a:pPr marL="901700" marR="871855" algn="just">
              <a:spcBef>
                <a:spcPts val="20"/>
              </a:spcBef>
              <a:spcAft>
                <a:spcPts val="0"/>
              </a:spcAft>
            </a:pP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System</a:t>
            </a:r>
            <a:r>
              <a:rPr lang="en-US" sz="2400" spc="5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Analyst</a:t>
            </a:r>
            <a:r>
              <a:rPr lang="en-US" sz="2400" spc="4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is</a:t>
            </a:r>
            <a:r>
              <a:rPr lang="en-US" sz="2400" spc="4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a</a:t>
            </a:r>
            <a:r>
              <a:rPr lang="en-US" sz="2400" spc="6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user</a:t>
            </a:r>
            <a:r>
              <a:rPr lang="en-US" sz="2400" spc="5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who</a:t>
            </a:r>
            <a:r>
              <a:rPr lang="en-US" sz="2400" spc="4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analyzes</a:t>
            </a:r>
            <a:r>
              <a:rPr lang="en-US" sz="2400" spc="5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the</a:t>
            </a:r>
            <a:r>
              <a:rPr lang="en-US" sz="2400" spc="4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requirements</a:t>
            </a:r>
            <a:r>
              <a:rPr lang="en-US" sz="2400" spc="4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of</a:t>
            </a:r>
            <a:r>
              <a:rPr lang="en-US" sz="2400" spc="5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parametric</a:t>
            </a:r>
            <a:r>
              <a:rPr lang="en-US" sz="2400" spc="4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end</a:t>
            </a:r>
            <a:r>
              <a:rPr lang="en-US" sz="2400" spc="-34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users.</a:t>
            </a:r>
            <a:r>
              <a:rPr lang="en-US" sz="2400" spc="4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endParaRPr lang="en-US" sz="2400" spc="45" dirty="0" smtClean="0">
              <a:solidFill>
                <a:srgbClr val="273139"/>
              </a:solidFill>
              <a:latin typeface="Arial MT"/>
              <a:ea typeface="Segoe UI" panose="020B0502040204020203" pitchFamily="34" charset="0"/>
            </a:endParaRPr>
          </a:p>
          <a:p>
            <a:pPr marL="901700" marR="871855" algn="just">
              <a:spcBef>
                <a:spcPts val="20"/>
              </a:spcBef>
              <a:spcAft>
                <a:spcPts val="0"/>
              </a:spcAft>
            </a:pPr>
            <a:endParaRPr lang="en-US" sz="2400" spc="45" dirty="0" smtClean="0">
              <a:solidFill>
                <a:srgbClr val="273139"/>
              </a:solidFill>
              <a:latin typeface="Arial MT"/>
              <a:ea typeface="Segoe UI" panose="020B0502040204020203" pitchFamily="34" charset="0"/>
            </a:endParaRPr>
          </a:p>
          <a:p>
            <a:pPr marL="901700" marR="871855" algn="just">
              <a:spcBef>
                <a:spcPts val="2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They</a:t>
            </a:r>
            <a:r>
              <a:rPr lang="en-US" sz="2400" spc="35" dirty="0" smtClean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check</a:t>
            </a:r>
            <a:r>
              <a:rPr lang="en-US" sz="2400" spc="4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whether</a:t>
            </a:r>
            <a:r>
              <a:rPr lang="en-US" sz="2400" spc="5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all</a:t>
            </a:r>
            <a:r>
              <a:rPr lang="en-US" sz="2400" spc="4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the</a:t>
            </a:r>
            <a:r>
              <a:rPr lang="en-US" sz="2400" spc="4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requirements</a:t>
            </a:r>
            <a:r>
              <a:rPr lang="en-US" sz="2400" spc="5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of</a:t>
            </a:r>
            <a:r>
              <a:rPr lang="en-US" sz="2400" spc="4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end</a:t>
            </a:r>
            <a:r>
              <a:rPr lang="en-US" sz="2400" spc="4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users</a:t>
            </a:r>
            <a:r>
              <a:rPr lang="en-US" sz="2400" spc="5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are</a:t>
            </a:r>
            <a:r>
              <a:rPr lang="en-US" sz="2400" spc="4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 smtClean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satisfied.</a:t>
            </a:r>
            <a:endParaRPr lang="en-IN" sz="2400" dirty="0"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5607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09448" y="1997839"/>
            <a:ext cx="84345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  <a:buClr>
                <a:srgbClr val="273139"/>
              </a:buClr>
              <a:buSzPts val="1300"/>
              <a:tabLst>
                <a:tab pos="902335" algn="l"/>
              </a:tabLst>
            </a:pPr>
            <a:r>
              <a:rPr lang="en-US" sz="2400" b="1" dirty="0" smtClean="0">
                <a:solidFill>
                  <a:srgbClr val="273139"/>
                </a:solidFill>
                <a:latin typeface="Arial" panose="020B0604020202020204" pitchFamily="34" charset="0"/>
                <a:ea typeface="Arial MT"/>
                <a:cs typeface="Arial MT"/>
              </a:rPr>
              <a:t>4.Sophisticated</a:t>
            </a:r>
            <a:r>
              <a:rPr lang="en-US" sz="2400" b="1" spc="60" dirty="0" smtClean="0">
                <a:solidFill>
                  <a:srgbClr val="273139"/>
                </a:solidFill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en-US" sz="2400" b="1" dirty="0">
                <a:solidFill>
                  <a:srgbClr val="273139"/>
                </a:solidFill>
                <a:latin typeface="Arial" panose="020B0604020202020204" pitchFamily="34" charset="0"/>
                <a:ea typeface="Arial MT"/>
                <a:cs typeface="Arial MT"/>
              </a:rPr>
              <a:t>Users</a:t>
            </a:r>
            <a:r>
              <a:rPr lang="en-US" sz="2400" b="1" spc="60" dirty="0">
                <a:solidFill>
                  <a:srgbClr val="273139"/>
                </a:solidFill>
                <a:latin typeface="Arial" panose="020B0604020202020204" pitchFamily="34" charset="0"/>
                <a:ea typeface="Arial MT"/>
                <a:cs typeface="Arial MT"/>
              </a:rPr>
              <a:t>:</a:t>
            </a:r>
            <a:endParaRPr lang="en-IN" sz="2400" b="1" dirty="0">
              <a:latin typeface="Arial" panose="020B0604020202020204" pitchFamily="34" charset="0"/>
              <a:ea typeface="Arial MT"/>
              <a:cs typeface="Arial MT"/>
            </a:endParaRPr>
          </a:p>
          <a:p>
            <a:pPr marL="901700" marR="871855">
              <a:spcBef>
                <a:spcPts val="5"/>
              </a:spcBef>
              <a:spcAft>
                <a:spcPts val="0"/>
              </a:spcAft>
            </a:pP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Sophisticated</a:t>
            </a:r>
            <a:r>
              <a:rPr lang="en-US" sz="2400" spc="6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users</a:t>
            </a:r>
            <a:r>
              <a:rPr lang="en-US" sz="2400" spc="6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can</a:t>
            </a:r>
            <a:r>
              <a:rPr lang="en-US" sz="2400" spc="6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be</a:t>
            </a:r>
            <a:r>
              <a:rPr lang="en-US" sz="2400" spc="7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engineers,</a:t>
            </a:r>
            <a:r>
              <a:rPr lang="en-US" sz="2400" spc="6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scientists,</a:t>
            </a:r>
            <a:r>
              <a:rPr lang="en-US" sz="2400" spc="6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business</a:t>
            </a:r>
            <a:r>
              <a:rPr lang="en-US" sz="2400" spc="6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analyst,</a:t>
            </a:r>
            <a:r>
              <a:rPr lang="en-US" sz="2400" spc="7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who</a:t>
            </a:r>
            <a:r>
              <a:rPr lang="en-US" sz="2400" spc="6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are</a:t>
            </a:r>
            <a:r>
              <a:rPr lang="en-US" sz="2400" spc="-35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familiar</a:t>
            </a:r>
            <a:r>
              <a:rPr lang="en-US" sz="2400" spc="3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with</a:t>
            </a:r>
            <a:r>
              <a:rPr lang="en-US" sz="2400" spc="3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the</a:t>
            </a:r>
            <a:r>
              <a:rPr lang="en-US" sz="2400" spc="3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database.</a:t>
            </a:r>
            <a:r>
              <a:rPr lang="en-US" sz="2400" spc="3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They</a:t>
            </a:r>
            <a:r>
              <a:rPr lang="en-US" sz="2400" spc="2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can</a:t>
            </a:r>
            <a:r>
              <a:rPr lang="en-US" sz="2400" spc="3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develop</a:t>
            </a:r>
            <a:r>
              <a:rPr lang="en-US" sz="2400" spc="3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their</a:t>
            </a:r>
            <a:r>
              <a:rPr lang="en-US" sz="2400" spc="3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own</a:t>
            </a:r>
            <a:r>
              <a:rPr lang="en-US" sz="2400" spc="3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data</a:t>
            </a:r>
            <a:r>
              <a:rPr lang="en-US" sz="2400" spc="3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 smtClean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base</a:t>
            </a:r>
          </a:p>
          <a:p>
            <a:pPr marL="901700" marR="871855">
              <a:spcBef>
                <a:spcPts val="5"/>
              </a:spcBef>
              <a:spcAft>
                <a:spcPts val="0"/>
              </a:spcAft>
            </a:pPr>
            <a:endParaRPr lang="en-IN" sz="2400" dirty="0"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901700" marR="907415">
              <a:spcBef>
                <a:spcPts val="10"/>
              </a:spcBef>
              <a:spcAft>
                <a:spcPts val="0"/>
              </a:spcAft>
            </a:pP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applications</a:t>
            </a:r>
            <a:r>
              <a:rPr lang="en-US" sz="2400" spc="5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according</a:t>
            </a:r>
            <a:r>
              <a:rPr lang="en-US" sz="2400" spc="5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to</a:t>
            </a:r>
            <a:r>
              <a:rPr lang="en-US" sz="2400" spc="5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their</a:t>
            </a:r>
            <a:r>
              <a:rPr lang="en-US" sz="2400" spc="5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requirement.</a:t>
            </a:r>
            <a:r>
              <a:rPr lang="en-US" sz="2400" spc="5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They</a:t>
            </a:r>
            <a:r>
              <a:rPr lang="en-US" sz="2400" spc="4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don’t</a:t>
            </a:r>
            <a:r>
              <a:rPr lang="en-US" sz="2400" spc="5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write</a:t>
            </a:r>
            <a:r>
              <a:rPr lang="en-US" sz="2400" spc="5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the</a:t>
            </a:r>
            <a:r>
              <a:rPr lang="en-US" sz="2400" spc="5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program</a:t>
            </a:r>
            <a:r>
              <a:rPr lang="en-US" sz="2400" spc="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code</a:t>
            </a:r>
            <a:r>
              <a:rPr lang="en-US" sz="2400" spc="5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but</a:t>
            </a:r>
            <a:r>
              <a:rPr lang="en-US" sz="2400" spc="5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they</a:t>
            </a:r>
            <a:r>
              <a:rPr lang="en-US" sz="2400" spc="4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interact</a:t>
            </a:r>
            <a:r>
              <a:rPr lang="en-US" sz="2400" spc="5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the</a:t>
            </a:r>
            <a:r>
              <a:rPr lang="en-US" sz="2400" spc="5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data</a:t>
            </a:r>
            <a:r>
              <a:rPr lang="en-US" sz="2400" spc="5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base</a:t>
            </a:r>
            <a:r>
              <a:rPr lang="en-US" sz="2400" spc="5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by</a:t>
            </a:r>
            <a:r>
              <a:rPr lang="en-US" sz="2400" spc="4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writing</a:t>
            </a:r>
            <a:r>
              <a:rPr lang="en-US" sz="2400" spc="5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SQL</a:t>
            </a:r>
            <a:r>
              <a:rPr lang="en-US" sz="2400" spc="5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queries</a:t>
            </a:r>
            <a:r>
              <a:rPr lang="en-US" sz="2400" spc="5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directly</a:t>
            </a:r>
            <a:r>
              <a:rPr lang="en-US" sz="2400" spc="5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through</a:t>
            </a:r>
            <a:r>
              <a:rPr lang="en-US" sz="2400" spc="-35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the</a:t>
            </a:r>
            <a:r>
              <a:rPr lang="en-US" sz="2400" spc="2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query</a:t>
            </a:r>
            <a:r>
              <a:rPr lang="en-US" sz="2400" spc="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 smtClean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processor.</a:t>
            </a:r>
            <a:endParaRPr lang="en-IN" sz="2400" dirty="0"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5791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87820" y="504497"/>
            <a:ext cx="805617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1700" indent="-229235">
              <a:spcAft>
                <a:spcPts val="0"/>
              </a:spcAft>
              <a:tabLst>
                <a:tab pos="902335" algn="l"/>
              </a:tabLst>
            </a:pPr>
            <a:r>
              <a:rPr lang="en-US" sz="2400" b="1" dirty="0">
                <a:solidFill>
                  <a:srgbClr val="273139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5.Data</a:t>
            </a:r>
            <a:r>
              <a:rPr lang="en-US" sz="2400" b="1" spc="45" dirty="0">
                <a:solidFill>
                  <a:srgbClr val="273139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273139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Base</a:t>
            </a:r>
            <a:r>
              <a:rPr lang="en-US" sz="2400" b="1" spc="45" dirty="0">
                <a:solidFill>
                  <a:srgbClr val="273139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273139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Designers</a:t>
            </a:r>
            <a:r>
              <a:rPr lang="en-US" sz="2400" b="1" spc="60" dirty="0">
                <a:solidFill>
                  <a:srgbClr val="273139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  <a:endParaRPr lang="en-IN" sz="2400" b="1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901700" indent="-229235">
              <a:spcAft>
                <a:spcPts val="0"/>
              </a:spcAft>
              <a:tabLst>
                <a:tab pos="902335" algn="l"/>
              </a:tabLst>
            </a:pP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IN" sz="2400" b="1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901700" marR="999490">
              <a:spcBef>
                <a:spcPts val="15"/>
              </a:spcBef>
              <a:spcAft>
                <a:spcPts val="0"/>
              </a:spcAft>
            </a:pP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Data</a:t>
            </a:r>
            <a:r>
              <a:rPr lang="en-US" sz="2400" spc="4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Base</a:t>
            </a:r>
            <a:r>
              <a:rPr lang="en-US" sz="2400" spc="4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Designers</a:t>
            </a:r>
            <a:r>
              <a:rPr lang="en-US" sz="2400" spc="4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are</a:t>
            </a:r>
            <a:r>
              <a:rPr lang="en-US" sz="2400" spc="5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the</a:t>
            </a:r>
            <a:r>
              <a:rPr lang="en-US" sz="2400" spc="4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users</a:t>
            </a:r>
            <a:r>
              <a:rPr lang="en-US" sz="2400" spc="4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who</a:t>
            </a:r>
            <a:r>
              <a:rPr lang="en-US" sz="2400" spc="5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design</a:t>
            </a:r>
            <a:r>
              <a:rPr lang="en-US" sz="2400" spc="4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the</a:t>
            </a:r>
            <a:r>
              <a:rPr lang="en-US" sz="2400" spc="4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structure</a:t>
            </a:r>
            <a:r>
              <a:rPr lang="en-US" sz="2400" spc="4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of</a:t>
            </a:r>
            <a:r>
              <a:rPr lang="en-US" sz="2400" spc="4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data</a:t>
            </a:r>
            <a:r>
              <a:rPr lang="en-US" sz="2400" spc="4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base</a:t>
            </a:r>
            <a:r>
              <a:rPr lang="en-US" sz="2400" spc="-35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which</a:t>
            </a:r>
            <a:r>
              <a:rPr lang="en-US" sz="2400" spc="3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includes</a:t>
            </a:r>
            <a:r>
              <a:rPr lang="en-US" sz="2400" spc="3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tables,</a:t>
            </a:r>
            <a:r>
              <a:rPr lang="en-US" sz="2400" spc="3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indexes,</a:t>
            </a:r>
            <a:r>
              <a:rPr lang="en-US" sz="2400" spc="5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views,</a:t>
            </a:r>
            <a:r>
              <a:rPr lang="en-US" sz="2400" spc="3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constraints,</a:t>
            </a:r>
            <a:r>
              <a:rPr lang="en-US" sz="2400" spc="3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triggers,</a:t>
            </a:r>
            <a:r>
              <a:rPr lang="en-US" sz="2400" spc="3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stored</a:t>
            </a:r>
            <a:r>
              <a:rPr lang="en-US" sz="2400" spc="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procedures.</a:t>
            </a:r>
            <a:r>
              <a:rPr lang="en-US" sz="2400" spc="4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endParaRPr lang="en-US" sz="2400" spc="45" dirty="0" smtClean="0">
              <a:solidFill>
                <a:srgbClr val="273139"/>
              </a:solidFill>
              <a:latin typeface="Arial MT"/>
              <a:ea typeface="Segoe UI" panose="020B0502040204020203" pitchFamily="34" charset="0"/>
            </a:endParaRPr>
          </a:p>
          <a:p>
            <a:pPr marL="901700" marR="999490">
              <a:spcBef>
                <a:spcPts val="15"/>
              </a:spcBef>
              <a:spcAft>
                <a:spcPts val="0"/>
              </a:spcAft>
            </a:pPr>
            <a:endParaRPr lang="en-US" sz="2400" spc="45" dirty="0">
              <a:solidFill>
                <a:srgbClr val="273139"/>
              </a:solidFill>
              <a:latin typeface="Arial MT"/>
              <a:ea typeface="Segoe UI" panose="020B0502040204020203" pitchFamily="34" charset="0"/>
            </a:endParaRPr>
          </a:p>
          <a:p>
            <a:pPr marL="901700" marR="999490">
              <a:spcBef>
                <a:spcPts val="15"/>
              </a:spcBef>
              <a:spcAft>
                <a:spcPts val="0"/>
              </a:spcAft>
            </a:pPr>
            <a:endParaRPr lang="en-US" sz="2400" spc="45" dirty="0" smtClean="0">
              <a:solidFill>
                <a:srgbClr val="273139"/>
              </a:solidFill>
              <a:latin typeface="Arial MT"/>
              <a:ea typeface="Segoe UI" panose="020B0502040204020203" pitchFamily="34" charset="0"/>
            </a:endParaRPr>
          </a:p>
          <a:p>
            <a:pPr marL="901700" marR="999490">
              <a:spcBef>
                <a:spcPts val="15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He/she</a:t>
            </a:r>
            <a:r>
              <a:rPr lang="en-US" sz="2400" spc="50" dirty="0" smtClean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controls</a:t>
            </a:r>
            <a:r>
              <a:rPr lang="en-US" sz="2400" spc="4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what</a:t>
            </a:r>
            <a:r>
              <a:rPr lang="en-US" sz="2400" spc="5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data</a:t>
            </a:r>
            <a:r>
              <a:rPr lang="en-US" sz="2400" spc="5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must</a:t>
            </a:r>
            <a:r>
              <a:rPr lang="en-US" sz="2400" spc="4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be</a:t>
            </a:r>
            <a:r>
              <a:rPr lang="en-US" sz="2400" spc="5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stored</a:t>
            </a:r>
            <a:r>
              <a:rPr lang="en-US" sz="2400" spc="4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and</a:t>
            </a:r>
            <a:r>
              <a:rPr lang="en-US" sz="2400" spc="5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how</a:t>
            </a:r>
            <a:r>
              <a:rPr lang="en-US" sz="2400" spc="4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the</a:t>
            </a:r>
            <a:r>
              <a:rPr lang="en-US" sz="2400" spc="5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data</a:t>
            </a:r>
            <a:r>
              <a:rPr lang="en-US" sz="2400" spc="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items</a:t>
            </a:r>
            <a:r>
              <a:rPr lang="en-US" sz="2400" spc="2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to</a:t>
            </a:r>
            <a:r>
              <a:rPr lang="en-US" sz="2400" spc="1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be</a:t>
            </a:r>
            <a:r>
              <a:rPr lang="en-US" sz="2400" spc="2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related.</a:t>
            </a:r>
            <a:endParaRPr lang="en-IN" sz="2400" dirty="0"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694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What is Database?</a:t>
            </a:r>
            <a:r>
              <a:rPr lang="en-IN" sz="3200" b="1" dirty="0"/>
              <a:t/>
            </a:r>
            <a:br>
              <a:rPr lang="en-IN" sz="3200" b="1" dirty="0"/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10358" y="1077238"/>
            <a:ext cx="12302358" cy="578076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smtClean="0"/>
              <a:t>.</a:t>
            </a:r>
            <a:r>
              <a:rPr lang="en-US" sz="2800" dirty="0" smtClean="0"/>
              <a:t>A </a:t>
            </a:r>
            <a:r>
              <a:rPr lang="en-US" sz="2800" b="1" dirty="0"/>
              <a:t>database </a:t>
            </a:r>
            <a:r>
              <a:rPr lang="en-US" sz="2800" dirty="0"/>
              <a:t>is an organized collection of data, so that it can be easily accessed and managed.</a:t>
            </a:r>
            <a:endParaRPr lang="en-IN" sz="2800" dirty="0"/>
          </a:p>
          <a:p>
            <a:pPr marL="0" indent="0">
              <a:buNone/>
            </a:pPr>
            <a:endParaRPr lang="en-IN" sz="2800" dirty="0"/>
          </a:p>
          <a:p>
            <a:r>
              <a:rPr lang="en-US" sz="2800" dirty="0"/>
              <a:t>You can organize data into tables, rows, columns, and index it to make it easier to find relevant information.</a:t>
            </a:r>
            <a:endParaRPr lang="en-IN" sz="2800" dirty="0"/>
          </a:p>
          <a:p>
            <a:r>
              <a:rPr lang="en-US" sz="2800" b="1" dirty="0"/>
              <a:t>Database handlers </a:t>
            </a:r>
            <a:r>
              <a:rPr lang="en-US" sz="2800" dirty="0"/>
              <a:t>create a database in such a way that only one set of software program provides access of data to all the users</a:t>
            </a:r>
            <a:r>
              <a:rPr lang="en-US" sz="2800" dirty="0" smtClean="0"/>
              <a:t>.</a:t>
            </a:r>
            <a:r>
              <a:rPr lang="en-US" sz="2800" dirty="0"/>
              <a:t> The </a:t>
            </a:r>
            <a:r>
              <a:rPr lang="en-US" sz="2800" b="1" dirty="0"/>
              <a:t>main purpose </a:t>
            </a:r>
            <a:r>
              <a:rPr lang="en-US" sz="2800" dirty="0"/>
              <a:t>of the database is to operate a large amount of information by storing, retrieving, and managing data.</a:t>
            </a:r>
            <a:endParaRPr lang="en-IN" sz="2800" dirty="0"/>
          </a:p>
          <a:p>
            <a:r>
              <a:rPr lang="en-US" sz="2800" dirty="0"/>
              <a:t>There are many </a:t>
            </a:r>
            <a:r>
              <a:rPr lang="en-US" sz="2800" b="1" dirty="0"/>
              <a:t>databases available </a:t>
            </a:r>
            <a:r>
              <a:rPr lang="en-US" sz="2800" dirty="0"/>
              <a:t>like MySQL, Sybase, Oracle, MongoDB, Informix, PostgreSQL, SQL Server, etc.</a:t>
            </a:r>
            <a:endParaRPr lang="en-IN" sz="2800" dirty="0"/>
          </a:p>
          <a:p>
            <a:r>
              <a:rPr lang="en-US" sz="2800" dirty="0"/>
              <a:t>Modern databases are managed by the database management system (DBMS).</a:t>
            </a:r>
            <a:endParaRPr lang="en-IN" sz="2800" dirty="0"/>
          </a:p>
          <a:p>
            <a:r>
              <a:rPr lang="en-US" sz="2800" b="1" dirty="0"/>
              <a:t>                SQL </a:t>
            </a:r>
            <a:r>
              <a:rPr lang="en-US" sz="2800" dirty="0"/>
              <a:t>or Structured Query Language is used to operate on the data stored in a database.</a:t>
            </a:r>
            <a:endParaRPr lang="en-IN" sz="2800" dirty="0"/>
          </a:p>
          <a:p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07843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29710" y="951399"/>
            <a:ext cx="7914290" cy="538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555" indent="-229235">
              <a:spcBef>
                <a:spcPts val="5"/>
              </a:spcBef>
              <a:spcAft>
                <a:spcPts val="0"/>
              </a:spcAft>
              <a:tabLst>
                <a:tab pos="902335" algn="l"/>
              </a:tabLst>
            </a:pPr>
            <a:r>
              <a:rPr lang="en-US" sz="2400" b="1" dirty="0" smtClean="0">
                <a:solidFill>
                  <a:srgbClr val="273139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6.Application</a:t>
            </a:r>
            <a:r>
              <a:rPr lang="en-US" sz="2400" b="1" spc="65" dirty="0" smtClean="0">
                <a:solidFill>
                  <a:srgbClr val="273139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273139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Program</a:t>
            </a:r>
            <a:r>
              <a:rPr lang="en-US" sz="2400" b="1" spc="65" dirty="0">
                <a:solidFill>
                  <a:srgbClr val="273139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  <a:endParaRPr lang="en-IN" sz="2400" b="1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673100" indent="-229235">
              <a:spcBef>
                <a:spcPts val="5"/>
              </a:spcBef>
              <a:spcAft>
                <a:spcPts val="0"/>
              </a:spcAft>
              <a:tabLst>
                <a:tab pos="902335" algn="l"/>
              </a:tabLst>
            </a:pP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IN" sz="2400" b="1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901700" marR="871855">
              <a:spcBef>
                <a:spcPts val="15"/>
              </a:spcBef>
              <a:spcAft>
                <a:spcPts val="0"/>
              </a:spcAft>
            </a:pP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Application</a:t>
            </a:r>
            <a:r>
              <a:rPr lang="en-US" sz="2400" spc="5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Program</a:t>
            </a:r>
            <a:r>
              <a:rPr lang="en-US" sz="2400" spc="5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are</a:t>
            </a:r>
            <a:r>
              <a:rPr lang="en-US" sz="2400" spc="5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the</a:t>
            </a:r>
            <a:r>
              <a:rPr lang="en-US" sz="2400" spc="5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back</a:t>
            </a:r>
            <a:r>
              <a:rPr lang="en-US" sz="2400" spc="5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end</a:t>
            </a:r>
            <a:r>
              <a:rPr lang="en-US" sz="2400" spc="5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programmers</a:t>
            </a:r>
            <a:r>
              <a:rPr lang="en-US" sz="2400" spc="5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who</a:t>
            </a:r>
            <a:r>
              <a:rPr lang="en-US" sz="2400" spc="6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writes</a:t>
            </a:r>
            <a:r>
              <a:rPr lang="en-US" sz="2400" spc="5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the</a:t>
            </a:r>
            <a:r>
              <a:rPr lang="en-US" sz="2400" spc="5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code</a:t>
            </a:r>
            <a:r>
              <a:rPr lang="en-US" sz="2400" spc="5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for</a:t>
            </a:r>
            <a:r>
              <a:rPr lang="en-US" sz="2400" spc="-35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the</a:t>
            </a:r>
            <a:r>
              <a:rPr lang="en-US" sz="2400" spc="4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application</a:t>
            </a:r>
            <a:r>
              <a:rPr lang="en-US" sz="2400" spc="4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programs. They</a:t>
            </a:r>
            <a:r>
              <a:rPr lang="en-US" sz="2400" spc="3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are</a:t>
            </a:r>
            <a:r>
              <a:rPr lang="en-US" sz="2400" spc="4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the</a:t>
            </a:r>
            <a:r>
              <a:rPr lang="en-US" sz="2400" spc="4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computer</a:t>
            </a:r>
            <a:r>
              <a:rPr lang="en-US" sz="2400" spc="4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professionals.</a:t>
            </a:r>
            <a:r>
              <a:rPr lang="en-US" sz="2400" spc="4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These</a:t>
            </a:r>
            <a:r>
              <a:rPr lang="en-US" sz="2400" spc="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programs</a:t>
            </a:r>
            <a:r>
              <a:rPr lang="en-US" sz="2400" spc="6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could</a:t>
            </a:r>
            <a:r>
              <a:rPr lang="en-US" sz="2400" spc="6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be</a:t>
            </a:r>
            <a:r>
              <a:rPr lang="en-US" sz="2400" spc="7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written</a:t>
            </a:r>
            <a:r>
              <a:rPr lang="en-US" sz="2400" spc="6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in</a:t>
            </a:r>
            <a:r>
              <a:rPr lang="en-US" sz="2400" spc="6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Programming</a:t>
            </a:r>
            <a:r>
              <a:rPr lang="en-US" sz="2400" spc="6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languages</a:t>
            </a:r>
            <a:r>
              <a:rPr lang="en-US" sz="2400" spc="6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such</a:t>
            </a:r>
            <a:r>
              <a:rPr lang="en-US" sz="2400" spc="6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as</a:t>
            </a:r>
            <a:r>
              <a:rPr lang="en-US" sz="2400" spc="7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Visual</a:t>
            </a:r>
            <a:r>
              <a:rPr lang="en-US" sz="2400" spc="6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Basic,</a:t>
            </a:r>
            <a:r>
              <a:rPr lang="en-US" sz="2400" spc="-34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Developer,</a:t>
            </a:r>
            <a:r>
              <a:rPr lang="en-US" sz="2400" spc="1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C,</a:t>
            </a:r>
            <a:r>
              <a:rPr lang="en-US" sz="2400" spc="2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FORTRAN,</a:t>
            </a:r>
            <a:r>
              <a:rPr lang="en-US" sz="2400" spc="15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COBOL</a:t>
            </a:r>
            <a:r>
              <a:rPr lang="en-US" sz="2400" spc="2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Arial MT"/>
                <a:ea typeface="Segoe UI" panose="020B0502040204020203" pitchFamily="34" charset="0"/>
              </a:rPr>
              <a:t>etc.</a:t>
            </a:r>
            <a:endParaRPr lang="en-IN" sz="2400" dirty="0"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>
              <a:spcBef>
                <a:spcPts val="25"/>
              </a:spcBef>
              <a:spcAft>
                <a:spcPts val="0"/>
              </a:spcAft>
            </a:pPr>
            <a:r>
              <a:rPr lang="en-US" sz="2400" dirty="0">
                <a:latin typeface="Arial MT"/>
                <a:ea typeface="Segoe UI" panose="020B0502040204020203" pitchFamily="34" charset="0"/>
              </a:rPr>
              <a:t> </a:t>
            </a:r>
            <a:endParaRPr lang="en-IN" sz="2400" dirty="0"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673100" marR="1569085">
              <a:lnSpc>
                <a:spcPct val="150000"/>
              </a:lnSpc>
              <a:spcAft>
                <a:spcPts val="0"/>
              </a:spcAft>
            </a:pPr>
            <a:r>
              <a:rPr lang="en-US" sz="2400" dirty="0">
                <a:solidFill>
                  <a:srgbClr val="273139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Segoe UI" panose="020B0502040204020203" pitchFamily="34" charset="0"/>
              </a:rPr>
              <a:t>Database</a:t>
            </a:r>
            <a:r>
              <a:rPr lang="en-US" sz="2400" spc="-15" dirty="0">
                <a:solidFill>
                  <a:srgbClr val="273139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Segoe UI" panose="020B0502040204020203" pitchFamily="34" charset="0"/>
              </a:rPr>
              <a:t>users</a:t>
            </a:r>
            <a:r>
              <a:rPr lang="en-US" sz="2400" spc="-10" dirty="0">
                <a:solidFill>
                  <a:srgbClr val="273139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Segoe UI" panose="020B0502040204020203" pitchFamily="34" charset="0"/>
              </a:rPr>
              <a:t>are</a:t>
            </a:r>
            <a:r>
              <a:rPr lang="en-US" sz="2400" spc="-10" dirty="0">
                <a:solidFill>
                  <a:srgbClr val="273139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Segoe UI" panose="020B0502040204020203" pitchFamily="34" charset="0"/>
              </a:rPr>
              <a:t>categorized</a:t>
            </a:r>
            <a:r>
              <a:rPr lang="en-US" sz="2400" spc="-10" dirty="0">
                <a:solidFill>
                  <a:srgbClr val="273139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Segoe UI" panose="020B0502040204020203" pitchFamily="34" charset="0"/>
              </a:rPr>
              <a:t>based</a:t>
            </a:r>
            <a:r>
              <a:rPr lang="en-US" sz="2400" spc="-10" dirty="0">
                <a:solidFill>
                  <a:srgbClr val="273139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Segoe UI" panose="020B0502040204020203" pitchFamily="34" charset="0"/>
              </a:rPr>
              <a:t>up</a:t>
            </a:r>
            <a:r>
              <a:rPr lang="en-US" sz="2400" spc="-10" dirty="0">
                <a:solidFill>
                  <a:srgbClr val="273139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Segoe UI" panose="020B0502040204020203" pitchFamily="34" charset="0"/>
              </a:rPr>
              <a:t>on</a:t>
            </a:r>
            <a:r>
              <a:rPr lang="en-US" sz="2400" spc="-5" dirty="0">
                <a:solidFill>
                  <a:srgbClr val="273139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Segoe UI" panose="020B0502040204020203" pitchFamily="34" charset="0"/>
              </a:rPr>
              <a:t>their</a:t>
            </a:r>
            <a:r>
              <a:rPr lang="en-US" sz="2400" spc="-10" dirty="0">
                <a:solidFill>
                  <a:srgbClr val="273139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Segoe UI" panose="020B0502040204020203" pitchFamily="34" charset="0"/>
              </a:rPr>
              <a:t>interaction</a:t>
            </a:r>
            <a:r>
              <a:rPr lang="en-US" sz="2400" spc="-10" dirty="0">
                <a:solidFill>
                  <a:srgbClr val="273139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Segoe UI" panose="020B0502040204020203" pitchFamily="34" charset="0"/>
              </a:rPr>
              <a:t>with</a:t>
            </a:r>
            <a:r>
              <a:rPr lang="en-US" sz="2400" spc="-10" dirty="0">
                <a:solidFill>
                  <a:srgbClr val="273139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Segoe UI" panose="020B0502040204020203" pitchFamily="34" charset="0"/>
              </a:rPr>
              <a:t>the data</a:t>
            </a:r>
            <a:r>
              <a:rPr lang="en-US" sz="2400" spc="-10" dirty="0">
                <a:solidFill>
                  <a:srgbClr val="273139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Segoe UI" panose="020B0502040204020203" pitchFamily="34" charset="0"/>
              </a:rPr>
              <a:t>base.</a:t>
            </a:r>
            <a:r>
              <a:rPr lang="en-US" sz="2400" spc="-310" dirty="0">
                <a:solidFill>
                  <a:srgbClr val="273139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Segoe UI" panose="020B0502040204020203" pitchFamily="34" charset="0"/>
              </a:rPr>
              <a:t>These</a:t>
            </a:r>
            <a:r>
              <a:rPr lang="en-US" sz="2400" spc="-10" dirty="0">
                <a:solidFill>
                  <a:srgbClr val="273139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Segoe UI" panose="020B0502040204020203" pitchFamily="34" charset="0"/>
              </a:rPr>
              <a:t>are</a:t>
            </a:r>
            <a:r>
              <a:rPr lang="en-US" sz="2400" spc="-5" dirty="0">
                <a:solidFill>
                  <a:srgbClr val="273139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Segoe UI" panose="020B0502040204020203" pitchFamily="34" charset="0"/>
              </a:rPr>
              <a:t>seven</a:t>
            </a:r>
            <a:r>
              <a:rPr lang="en-US" sz="2400" spc="-5" dirty="0">
                <a:solidFill>
                  <a:srgbClr val="273139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Segoe UI" panose="020B0502040204020203" pitchFamily="34" charset="0"/>
              </a:rPr>
              <a:t>types</a:t>
            </a:r>
            <a:r>
              <a:rPr lang="en-US" sz="2400" spc="5" dirty="0">
                <a:solidFill>
                  <a:srgbClr val="273139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Segoe UI" panose="020B0502040204020203" pitchFamily="34" charset="0"/>
              </a:rPr>
              <a:t>of</a:t>
            </a:r>
            <a:r>
              <a:rPr lang="en-US" sz="2400" spc="5" dirty="0">
                <a:solidFill>
                  <a:srgbClr val="273139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Segoe UI" panose="020B0502040204020203" pitchFamily="34" charset="0"/>
              </a:rPr>
              <a:t>data</a:t>
            </a:r>
            <a:r>
              <a:rPr lang="en-US" sz="2400" spc="-10" dirty="0">
                <a:solidFill>
                  <a:srgbClr val="273139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Segoe UI" panose="020B0502040204020203" pitchFamily="34" charset="0"/>
              </a:rPr>
              <a:t>base</a:t>
            </a:r>
            <a:r>
              <a:rPr lang="en-US" sz="2400" spc="-5" dirty="0">
                <a:solidFill>
                  <a:srgbClr val="273139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Segoe UI" panose="020B0502040204020203" pitchFamily="34" charset="0"/>
              </a:rPr>
              <a:t>users</a:t>
            </a:r>
            <a:r>
              <a:rPr lang="en-US" sz="2400" spc="-5" dirty="0">
                <a:solidFill>
                  <a:srgbClr val="273139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Segoe UI" panose="020B0502040204020203" pitchFamily="34" charset="0"/>
              </a:rPr>
              <a:t>in</a:t>
            </a:r>
            <a:r>
              <a:rPr lang="en-US" sz="2400" spc="5" dirty="0">
                <a:solidFill>
                  <a:srgbClr val="273139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73139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Segoe UI" panose="020B0502040204020203" pitchFamily="34" charset="0"/>
              </a:rPr>
              <a:t>DBMS.</a:t>
            </a:r>
            <a:endParaRPr lang="en-IN" sz="2400" dirty="0"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1082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1338" y="567560"/>
            <a:ext cx="8292662" cy="6586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73100">
              <a:spcAft>
                <a:spcPts val="0"/>
              </a:spcAft>
            </a:pPr>
            <a:r>
              <a:rPr lang="en-US" sz="2400" b="1" dirty="0">
                <a:solidFill>
                  <a:srgbClr val="21232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DBMS</a:t>
            </a:r>
            <a:r>
              <a:rPr lang="en-US" sz="2400" b="1" spc="-20" dirty="0">
                <a:solidFill>
                  <a:srgbClr val="21232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21232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Facilities:</a:t>
            </a:r>
            <a:endParaRPr lang="en-IN" sz="2400" b="1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spcBef>
                <a:spcPts val="5"/>
              </a:spcBef>
              <a:spcAft>
                <a:spcPts val="0"/>
              </a:spcAft>
            </a:pPr>
            <a:r>
              <a:rPr lang="en-US" sz="2400" b="1" dirty="0">
                <a:latin typeface="Arial" panose="020B0604020202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lang="en-IN" sz="1600" dirty="0" smtClean="0"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indent="-342900">
              <a:spcBef>
                <a:spcPts val="5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Verdana" panose="020B0604030504040204" pitchFamily="34" charset="0"/>
                <a:ea typeface="Segoe UI" panose="020B0502040204020203" pitchFamily="34" charset="0"/>
              </a:rPr>
              <a:t>It</a:t>
            </a:r>
            <a:r>
              <a:rPr lang="en-US" sz="2400" spc="-15" dirty="0" smtClean="0">
                <a:latin typeface="Verdana" panose="020B0604030504040204" pitchFamily="34" charset="0"/>
                <a:ea typeface="Segoe UI" panose="020B0502040204020203" pitchFamily="34" charset="0"/>
              </a:rPr>
              <a:t> </a:t>
            </a:r>
            <a:r>
              <a:rPr lang="en-US" sz="2400" dirty="0">
                <a:latin typeface="Verdana" panose="020B0604030504040204" pitchFamily="34" charset="0"/>
                <a:ea typeface="Segoe UI" panose="020B0502040204020203" pitchFamily="34" charset="0"/>
              </a:rPr>
              <a:t>provides</a:t>
            </a:r>
            <a:r>
              <a:rPr lang="en-US" sz="2400" spc="-15" dirty="0">
                <a:latin typeface="Verdana" panose="020B0604030504040204" pitchFamily="34" charset="0"/>
                <a:ea typeface="Segoe UI" panose="020B0502040204020203" pitchFamily="34" charset="0"/>
              </a:rPr>
              <a:t> </a:t>
            </a:r>
            <a:r>
              <a:rPr lang="en-US" sz="2400" dirty="0">
                <a:latin typeface="Verdana" panose="020B0604030504040204" pitchFamily="34" charset="0"/>
                <a:ea typeface="Segoe UI" panose="020B0502040204020203" pitchFamily="34" charset="0"/>
              </a:rPr>
              <a:t>facilities</a:t>
            </a:r>
            <a:r>
              <a:rPr lang="en-US" sz="2400" spc="-20" dirty="0">
                <a:latin typeface="Verdana" panose="020B0604030504040204" pitchFamily="34" charset="0"/>
                <a:ea typeface="Segoe UI" panose="020B0502040204020203" pitchFamily="34" charset="0"/>
              </a:rPr>
              <a:t> </a:t>
            </a:r>
            <a:r>
              <a:rPr lang="en-US" sz="2400" dirty="0">
                <a:latin typeface="Verdana" panose="020B0604030504040204" pitchFamily="34" charset="0"/>
                <a:ea typeface="Segoe UI" panose="020B0502040204020203" pitchFamily="34" charset="0"/>
              </a:rPr>
              <a:t>for</a:t>
            </a:r>
            <a:r>
              <a:rPr lang="en-US" sz="2400" spc="-10" dirty="0">
                <a:latin typeface="Verdana" panose="020B0604030504040204" pitchFamily="34" charset="0"/>
                <a:ea typeface="Segoe UI" panose="020B0502040204020203" pitchFamily="34" charset="0"/>
              </a:rPr>
              <a:t> </a:t>
            </a:r>
            <a:r>
              <a:rPr lang="en-US" sz="2400" dirty="0">
                <a:latin typeface="Verdana" panose="020B0604030504040204" pitchFamily="34" charset="0"/>
                <a:ea typeface="Segoe UI" panose="020B0502040204020203" pitchFamily="34" charset="0"/>
              </a:rPr>
              <a:t>defining</a:t>
            </a:r>
            <a:r>
              <a:rPr lang="en-US" sz="2400" spc="-20" dirty="0">
                <a:latin typeface="Verdana" panose="020B0604030504040204" pitchFamily="34" charset="0"/>
                <a:ea typeface="Segoe UI" panose="020B0502040204020203" pitchFamily="34" charset="0"/>
              </a:rPr>
              <a:t> </a:t>
            </a:r>
            <a:r>
              <a:rPr lang="en-US" sz="2400" dirty="0">
                <a:latin typeface="Verdana" panose="020B0604030504040204" pitchFamily="34" charset="0"/>
                <a:ea typeface="Segoe UI" panose="020B0502040204020203" pitchFamily="34" charset="0"/>
              </a:rPr>
              <a:t>the</a:t>
            </a:r>
            <a:r>
              <a:rPr lang="en-US" sz="2400" spc="-5" dirty="0">
                <a:latin typeface="Verdana" panose="020B0604030504040204" pitchFamily="34" charset="0"/>
                <a:ea typeface="Segoe UI" panose="020B0502040204020203" pitchFamily="34" charset="0"/>
              </a:rPr>
              <a:t> </a:t>
            </a:r>
            <a:r>
              <a:rPr lang="en-US" sz="2400" dirty="0">
                <a:latin typeface="Verdana" panose="020B0604030504040204" pitchFamily="34" charset="0"/>
                <a:ea typeface="Segoe UI" panose="020B0502040204020203" pitchFamily="34" charset="0"/>
              </a:rPr>
              <a:t>structure</a:t>
            </a:r>
            <a:r>
              <a:rPr lang="en-US" sz="2400" spc="-25" dirty="0">
                <a:latin typeface="Verdana" panose="020B0604030504040204" pitchFamily="34" charset="0"/>
                <a:ea typeface="Segoe UI" panose="020B0502040204020203" pitchFamily="34" charset="0"/>
              </a:rPr>
              <a:t> </a:t>
            </a:r>
            <a:r>
              <a:rPr lang="en-US" sz="2400" dirty="0">
                <a:latin typeface="Verdana" panose="020B0604030504040204" pitchFamily="34" charset="0"/>
                <a:ea typeface="Segoe UI" panose="020B0502040204020203" pitchFamily="34" charset="0"/>
              </a:rPr>
              <a:t>in</a:t>
            </a:r>
            <a:r>
              <a:rPr lang="en-US" sz="2400" spc="-5" dirty="0">
                <a:latin typeface="Verdana" panose="020B0604030504040204" pitchFamily="34" charset="0"/>
                <a:ea typeface="Segoe UI" panose="020B0502040204020203" pitchFamily="34" charset="0"/>
              </a:rPr>
              <a:t> </a:t>
            </a:r>
            <a:r>
              <a:rPr lang="en-US" sz="2400" dirty="0">
                <a:latin typeface="Verdana" panose="020B0604030504040204" pitchFamily="34" charset="0"/>
                <a:ea typeface="Segoe UI" panose="020B0502040204020203" pitchFamily="34" charset="0"/>
              </a:rPr>
              <a:t>which</a:t>
            </a:r>
            <a:r>
              <a:rPr lang="en-US" sz="2400" spc="-10" dirty="0">
                <a:latin typeface="Verdana" panose="020B0604030504040204" pitchFamily="34" charset="0"/>
                <a:ea typeface="Segoe UI" panose="020B0502040204020203" pitchFamily="34" charset="0"/>
              </a:rPr>
              <a:t> </a:t>
            </a:r>
            <a:r>
              <a:rPr lang="en-US" sz="2400" dirty="0">
                <a:latin typeface="Verdana" panose="020B0604030504040204" pitchFamily="34" charset="0"/>
                <a:ea typeface="Segoe UI" panose="020B0502040204020203" pitchFamily="34" charset="0"/>
              </a:rPr>
              <a:t>data</a:t>
            </a:r>
            <a:r>
              <a:rPr lang="en-US" sz="2400" spc="-10" dirty="0">
                <a:latin typeface="Verdana" panose="020B0604030504040204" pitchFamily="34" charset="0"/>
                <a:ea typeface="Segoe UI" panose="020B0502040204020203" pitchFamily="34" charset="0"/>
              </a:rPr>
              <a:t> </a:t>
            </a:r>
            <a:r>
              <a:rPr lang="en-US" sz="2400" dirty="0">
                <a:latin typeface="Verdana" panose="020B0604030504040204" pitchFamily="34" charset="0"/>
                <a:ea typeface="Segoe UI" panose="020B0502040204020203" pitchFamily="34" charset="0"/>
              </a:rPr>
              <a:t>is</a:t>
            </a:r>
            <a:r>
              <a:rPr lang="en-US" sz="2400" spc="-20" dirty="0">
                <a:latin typeface="Verdana" panose="020B0604030504040204" pitchFamily="34" charset="0"/>
                <a:ea typeface="Segoe UI" panose="020B0502040204020203" pitchFamily="34" charset="0"/>
              </a:rPr>
              <a:t> </a:t>
            </a:r>
            <a:r>
              <a:rPr lang="en-US" sz="2400" dirty="0">
                <a:latin typeface="Verdana" panose="020B0604030504040204" pitchFamily="34" charset="0"/>
                <a:ea typeface="Segoe UI" panose="020B0502040204020203" pitchFamily="34" charset="0"/>
              </a:rPr>
              <a:t>to</a:t>
            </a:r>
            <a:r>
              <a:rPr lang="en-US" sz="2400" spc="-5" dirty="0">
                <a:latin typeface="Verdana" panose="020B0604030504040204" pitchFamily="34" charset="0"/>
                <a:ea typeface="Segoe UI" panose="020B0502040204020203" pitchFamily="34" charset="0"/>
              </a:rPr>
              <a:t> </a:t>
            </a:r>
            <a:r>
              <a:rPr lang="en-US" sz="2400" dirty="0">
                <a:latin typeface="Verdana" panose="020B0604030504040204" pitchFamily="34" charset="0"/>
                <a:ea typeface="Segoe UI" panose="020B0502040204020203" pitchFamily="34" charset="0"/>
              </a:rPr>
              <a:t>be</a:t>
            </a:r>
            <a:r>
              <a:rPr lang="en-US" sz="2400" spc="-445" dirty="0">
                <a:latin typeface="Verdana" panose="020B0604030504040204" pitchFamily="34" charset="0"/>
                <a:ea typeface="Segoe UI" panose="020B0502040204020203" pitchFamily="34" charset="0"/>
              </a:rPr>
              <a:t> </a:t>
            </a:r>
            <a:r>
              <a:rPr lang="en-US" sz="2400" dirty="0">
                <a:latin typeface="Verdana" panose="020B0604030504040204" pitchFamily="34" charset="0"/>
                <a:ea typeface="Segoe UI" panose="020B0502040204020203" pitchFamily="34" charset="0"/>
              </a:rPr>
              <a:t>store</a:t>
            </a:r>
            <a:r>
              <a:rPr lang="en-US" sz="2400" spc="-15" dirty="0">
                <a:latin typeface="Verdana" panose="020B0604030504040204" pitchFamily="34" charset="0"/>
                <a:ea typeface="Segoe UI" panose="020B0502040204020203" pitchFamily="34" charset="0"/>
              </a:rPr>
              <a:t> </a:t>
            </a:r>
            <a:r>
              <a:rPr lang="en-US" sz="2400" dirty="0">
                <a:latin typeface="Verdana" panose="020B0604030504040204" pitchFamily="34" charset="0"/>
                <a:ea typeface="Segoe UI" panose="020B0502040204020203" pitchFamily="34" charset="0"/>
              </a:rPr>
              <a:t>on</a:t>
            </a:r>
            <a:r>
              <a:rPr lang="en-US" sz="2400" spc="5" dirty="0">
                <a:latin typeface="Verdana" panose="020B0604030504040204" pitchFamily="34" charset="0"/>
                <a:ea typeface="Segoe UI" panose="020B0502040204020203" pitchFamily="34" charset="0"/>
              </a:rPr>
              <a:t> </a:t>
            </a:r>
            <a:r>
              <a:rPr lang="en-US" sz="2400" dirty="0">
                <a:latin typeface="Verdana" panose="020B0604030504040204" pitchFamily="34" charset="0"/>
                <a:ea typeface="Segoe UI" panose="020B0502040204020203" pitchFamily="34" charset="0"/>
              </a:rPr>
              <a:t>physical</a:t>
            </a:r>
            <a:r>
              <a:rPr lang="en-US" sz="2400" spc="10" dirty="0">
                <a:latin typeface="Verdana" panose="020B0604030504040204" pitchFamily="34" charset="0"/>
                <a:ea typeface="Segoe UI" panose="020B0502040204020203" pitchFamily="34" charset="0"/>
              </a:rPr>
              <a:t> </a:t>
            </a:r>
            <a:r>
              <a:rPr lang="en-US" sz="2400" dirty="0">
                <a:latin typeface="Verdana" panose="020B0604030504040204" pitchFamily="34" charset="0"/>
                <a:ea typeface="Segoe UI" panose="020B0502040204020203" pitchFamily="34" charset="0"/>
              </a:rPr>
              <a:t>devices</a:t>
            </a:r>
            <a:r>
              <a:rPr lang="en-US" sz="2400" dirty="0" smtClean="0">
                <a:latin typeface="Verdana" panose="020B0604030504040204" pitchFamily="34" charset="0"/>
                <a:ea typeface="Segoe UI" panose="020B0502040204020203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 Which </a:t>
            </a:r>
            <a:r>
              <a:rPr lang="en-US" sz="2400" dirty="0"/>
              <a:t>consist on those command that create the </a:t>
            </a:r>
            <a:r>
              <a:rPr lang="en-US" sz="2400" dirty="0" smtClean="0"/>
              <a:t> objects </a:t>
            </a:r>
            <a:r>
              <a:rPr lang="en-US" sz="2400" dirty="0"/>
              <a:t>like table, index, view etc. in the data base Create, Drop and Alter are few commands of Data Definition</a:t>
            </a: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 </a:t>
            </a:r>
            <a:r>
              <a:rPr lang="en-US" sz="2400" dirty="0"/>
              <a:t>It provides facilities for entering </a:t>
            </a:r>
            <a:r>
              <a:rPr lang="en-US" sz="2400" dirty="0" smtClean="0"/>
              <a:t>changing and </a:t>
            </a:r>
            <a:r>
              <a:rPr lang="en-US" sz="2400" dirty="0"/>
              <a:t>extracting data </a:t>
            </a:r>
            <a:r>
              <a:rPr lang="en-US" sz="2400" dirty="0" smtClean="0"/>
              <a:t>fro  the </a:t>
            </a:r>
            <a:r>
              <a:rPr lang="en-US" sz="2400" dirty="0"/>
              <a:t>data base. Data Manipulation Operation is also called Query and DML is also called a Query Language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Select, Delete, Insert, Update are few commands  of Data Manipulation Language</a:t>
            </a:r>
            <a:r>
              <a:rPr lang="en-US" sz="2400" dirty="0" smtClean="0"/>
              <a:t>.</a:t>
            </a:r>
            <a:r>
              <a:rPr lang="en-US" dirty="0"/>
              <a:t> </a:t>
            </a:r>
            <a:r>
              <a:rPr lang="en-US" sz="2400" dirty="0"/>
              <a:t>DCL is another facilities of DBMS that provides security </a:t>
            </a:r>
            <a:endParaRPr lang="en-IN" sz="2400" dirty="0"/>
          </a:p>
          <a:p>
            <a:r>
              <a:rPr lang="en-US" dirty="0"/>
              <a:t> </a:t>
            </a:r>
            <a:endParaRPr lang="en-IN" dirty="0"/>
          </a:p>
          <a:p>
            <a:r>
              <a:rPr lang="en-US" sz="2400" dirty="0" smtClean="0"/>
              <a:t> </a:t>
            </a:r>
            <a:endParaRPr lang="en-IN" sz="2400" dirty="0"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>
              <a:spcBef>
                <a:spcPts val="10"/>
              </a:spcBef>
              <a:spcAft>
                <a:spcPts val="0"/>
              </a:spcAft>
            </a:pPr>
            <a:r>
              <a:rPr lang="en-US" sz="2000" dirty="0">
                <a:latin typeface="Verdana" panose="020B0604030504040204" pitchFamily="34" charset="0"/>
                <a:ea typeface="Segoe UI" panose="020B0502040204020203" pitchFamily="34" charset="0"/>
              </a:rPr>
              <a:t> </a:t>
            </a:r>
            <a:endParaRPr lang="en-IN" sz="1600" dirty="0"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3186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4855" y="1261241"/>
            <a:ext cx="852914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73100">
              <a:spcAft>
                <a:spcPts val="0"/>
              </a:spcAft>
            </a:pPr>
            <a:r>
              <a:rPr lang="en-US" sz="2400" b="1" dirty="0">
                <a:latin typeface="Verdana" panose="020B0604030504040204" pitchFamily="34" charset="0"/>
                <a:ea typeface="Segoe UI" panose="020B0502040204020203" pitchFamily="34" charset="0"/>
              </a:rPr>
              <a:t>Advantages</a:t>
            </a:r>
            <a:r>
              <a:rPr lang="en-US" sz="2400" b="1" spc="-10" dirty="0">
                <a:latin typeface="Verdana" panose="020B0604030504040204" pitchFamily="34" charset="0"/>
                <a:ea typeface="Segoe UI" panose="020B0502040204020203" pitchFamily="34" charset="0"/>
              </a:rPr>
              <a:t> </a:t>
            </a:r>
            <a:r>
              <a:rPr lang="en-US" sz="2400" b="1" dirty="0">
                <a:latin typeface="Verdana" panose="020B0604030504040204" pitchFamily="34" charset="0"/>
                <a:ea typeface="Segoe UI" panose="020B0502040204020203" pitchFamily="34" charset="0"/>
              </a:rPr>
              <a:t>of</a:t>
            </a:r>
            <a:r>
              <a:rPr lang="en-US" sz="2400" b="1" spc="-10" dirty="0">
                <a:latin typeface="Verdana" panose="020B0604030504040204" pitchFamily="34" charset="0"/>
                <a:ea typeface="Segoe UI" panose="020B0502040204020203" pitchFamily="34" charset="0"/>
              </a:rPr>
              <a:t> </a:t>
            </a:r>
            <a:r>
              <a:rPr lang="en-US" sz="2400" b="1" dirty="0" smtClean="0">
                <a:latin typeface="Verdana" panose="020B0604030504040204" pitchFamily="34" charset="0"/>
                <a:ea typeface="Segoe UI" panose="020B0502040204020203" pitchFamily="34" charset="0"/>
              </a:rPr>
              <a:t>DBMS:</a:t>
            </a:r>
          </a:p>
          <a:p>
            <a:pPr marL="673100">
              <a:spcAft>
                <a:spcPts val="0"/>
              </a:spcAft>
            </a:pPr>
            <a:endParaRPr lang="en-IN" sz="2400" dirty="0"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Verdana" panose="020B0604030504040204" pitchFamily="34" charset="0"/>
                <a:ea typeface="Segoe UI" panose="020B0502040204020203" pitchFamily="34" charset="0"/>
              </a:rPr>
              <a:t> </a:t>
            </a:r>
            <a:r>
              <a:rPr lang="en-US" sz="2400" dirty="0"/>
              <a:t>Controls database </a:t>
            </a:r>
            <a:r>
              <a:rPr lang="en-US" sz="2400" dirty="0" smtClean="0"/>
              <a:t>redundancy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Data </a:t>
            </a:r>
            <a:r>
              <a:rPr lang="en-US" sz="2400" dirty="0" smtClean="0"/>
              <a:t>sharing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Easy </a:t>
            </a:r>
            <a:r>
              <a:rPr lang="en-US" sz="2400" dirty="0" smtClean="0"/>
              <a:t>Maintenance</a:t>
            </a:r>
          </a:p>
          <a:p>
            <a:pPr marL="342900" indent="-342900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Reduce </a:t>
            </a:r>
            <a:r>
              <a:rPr lang="en-US" sz="2400" dirty="0" smtClean="0"/>
              <a:t>time</a:t>
            </a:r>
          </a:p>
          <a:p>
            <a:pPr>
              <a:spcAft>
                <a:spcPts val="0"/>
              </a:spcAft>
            </a:pPr>
            <a:endParaRPr lang="en-US" sz="2400" dirty="0" smtClean="0"/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Backup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Multiple user interfaces</a:t>
            </a:r>
            <a:endParaRPr lang="en-IN" sz="2400" dirty="0"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6264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88275" y="646386"/>
            <a:ext cx="16272265" cy="3467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73100">
              <a:spcBef>
                <a:spcPts val="375"/>
              </a:spcBef>
              <a:spcAft>
                <a:spcPts val="0"/>
              </a:spcAft>
            </a:pPr>
            <a:r>
              <a:rPr lang="en-US" sz="2400" b="1" dirty="0">
                <a:latin typeface="Verdana" panose="020B0604030504040204" pitchFamily="34" charset="0"/>
                <a:ea typeface="Arial" panose="020B0604020202020204" pitchFamily="34" charset="0"/>
              </a:rPr>
              <a:t>Disadvantages</a:t>
            </a:r>
            <a:r>
              <a:rPr lang="en-US" sz="2400" b="1" spc="-25" dirty="0">
                <a:latin typeface="Verdana" panose="020B0604030504040204" pitchFamily="34" charset="0"/>
                <a:ea typeface="Arial" panose="020B0604020202020204" pitchFamily="34" charset="0"/>
              </a:rPr>
              <a:t> </a:t>
            </a:r>
            <a:r>
              <a:rPr lang="en-US" sz="2400" b="1" dirty="0">
                <a:latin typeface="Verdana" panose="020B0604030504040204" pitchFamily="34" charset="0"/>
                <a:ea typeface="Arial" panose="020B0604020202020204" pitchFamily="34" charset="0"/>
              </a:rPr>
              <a:t>of</a:t>
            </a:r>
            <a:r>
              <a:rPr lang="en-US" sz="2400" b="1" spc="-10" dirty="0">
                <a:latin typeface="Verdana" panose="020B0604030504040204" pitchFamily="34" charset="0"/>
                <a:ea typeface="Arial" panose="020B0604020202020204" pitchFamily="34" charset="0"/>
              </a:rPr>
              <a:t> </a:t>
            </a:r>
            <a:r>
              <a:rPr lang="en-US" sz="2400" b="1" dirty="0" smtClean="0">
                <a:latin typeface="Verdana" panose="020B0604030504040204" pitchFamily="34" charset="0"/>
                <a:ea typeface="Arial" panose="020B0604020202020204" pitchFamily="34" charset="0"/>
              </a:rPr>
              <a:t>DBMS:</a:t>
            </a:r>
          </a:p>
          <a:p>
            <a:pPr marL="673100">
              <a:spcBef>
                <a:spcPts val="375"/>
              </a:spcBef>
              <a:spcAft>
                <a:spcPts val="0"/>
              </a:spcAft>
            </a:pPr>
            <a:endParaRPr lang="en-US" sz="2400" b="1" dirty="0" smtClean="0">
              <a:latin typeface="Verdana" panose="020B0604030504040204" pitchFamily="34" charset="0"/>
              <a:ea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Cost of software and </a:t>
            </a:r>
            <a:r>
              <a:rPr lang="en-US" sz="2400" dirty="0" smtClean="0"/>
              <a:t>hardware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Size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Complexity</a:t>
            </a:r>
          </a:p>
          <a:p>
            <a:pPr lvl="1"/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      Higher </a:t>
            </a:r>
            <a:r>
              <a:rPr lang="en-US" sz="2400" dirty="0"/>
              <a:t>impact of failure</a:t>
            </a:r>
            <a:endParaRPr lang="en-IN" sz="2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2786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85439" y="3244334"/>
            <a:ext cx="327569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73100" algn="just">
              <a:spcBef>
                <a:spcPts val="825"/>
              </a:spcBef>
              <a:spcAft>
                <a:spcPts val="0"/>
              </a:spcAft>
            </a:pPr>
            <a:endParaRPr lang="en-US" b="1" dirty="0" smtClean="0">
              <a:solidFill>
                <a:srgbClr val="600A38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673100" algn="just">
              <a:spcBef>
                <a:spcPts val="825"/>
              </a:spcBef>
              <a:spcAft>
                <a:spcPts val="0"/>
              </a:spcAft>
            </a:pPr>
            <a:endParaRPr lang="en-US" b="1" dirty="0">
              <a:solidFill>
                <a:srgbClr val="600A38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673100" algn="just">
              <a:spcBef>
                <a:spcPts val="825"/>
              </a:spcBef>
              <a:spcAft>
                <a:spcPts val="0"/>
              </a:spcAft>
            </a:pPr>
            <a:endParaRPr lang="en-US" b="1" dirty="0" smtClean="0">
              <a:solidFill>
                <a:srgbClr val="600A38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673100" algn="just">
              <a:spcBef>
                <a:spcPts val="825"/>
              </a:spcBef>
              <a:spcAft>
                <a:spcPts val="0"/>
              </a:spcAft>
            </a:pPr>
            <a:endParaRPr lang="en-IN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3" name="image5.png" descr="Data Models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0979" y="2254470"/>
            <a:ext cx="8023662" cy="4114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40979" y="406806"/>
            <a:ext cx="61187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73100" algn="just">
              <a:spcBef>
                <a:spcPts val="825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600A38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Data</a:t>
            </a:r>
            <a:r>
              <a:rPr lang="en-US" sz="2800" b="1" spc="-20" dirty="0">
                <a:solidFill>
                  <a:srgbClr val="600A38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rgbClr val="600A38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Models</a:t>
            </a:r>
            <a:r>
              <a:rPr lang="en-US" sz="2400" b="1" dirty="0" smtClean="0">
                <a:solidFill>
                  <a:srgbClr val="600A38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  <a:endParaRPr lang="en-IN" sz="24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7024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4497" y="756745"/>
            <a:ext cx="9065172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1.Relational </a:t>
            </a:r>
            <a:r>
              <a:rPr lang="en-US" sz="2800" b="1" dirty="0"/>
              <a:t>Data </a:t>
            </a:r>
            <a:r>
              <a:rPr lang="en-US" sz="2800" b="1" dirty="0" smtClean="0"/>
              <a:t>Model:</a:t>
            </a:r>
          </a:p>
          <a:p>
            <a:endParaRPr lang="en-IN" sz="2800" b="1" dirty="0" smtClean="0">
              <a:latin typeface="Times New Roman" panose="02020603050405020304" pitchFamily="18" charset="0"/>
              <a:ea typeface="Segoe UI" panose="020B0502040204020203" pitchFamily="34" charset="0"/>
            </a:endParaRPr>
          </a:p>
          <a:p>
            <a:r>
              <a:rPr lang="en-US" sz="2400" dirty="0"/>
              <a:t>Thus, a relational model uses tables for representing data and in-between relationships. Tables are also called relations</a:t>
            </a:r>
            <a:r>
              <a:rPr lang="en-US" sz="2400" dirty="0" smtClean="0"/>
              <a:t>.</a:t>
            </a:r>
          </a:p>
          <a:p>
            <a:endParaRPr lang="en-IN" sz="2400" dirty="0"/>
          </a:p>
          <a:p>
            <a:r>
              <a:rPr lang="en-US" sz="2400" dirty="0"/>
              <a:t> The relational data model is the widely used model which is primarily used by commercial data processing applications</a:t>
            </a:r>
            <a:r>
              <a:rPr lang="en-US" sz="2400" dirty="0" smtClean="0"/>
              <a:t>.</a:t>
            </a:r>
          </a:p>
          <a:p>
            <a:endParaRPr lang="en-IN" sz="2400" dirty="0"/>
          </a:p>
          <a:p>
            <a:r>
              <a:rPr lang="en-US" sz="2400" dirty="0"/>
              <a:t> Relational Model is the most widely used model. In this model, the data is maintained in the form of a two-dimensional table</a:t>
            </a:r>
            <a:endParaRPr lang="en-IN" sz="2400" dirty="0"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1607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717" y="0"/>
            <a:ext cx="7740869" cy="5899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189355">
              <a:spcBef>
                <a:spcPts val="370"/>
              </a:spcBef>
              <a:spcAft>
                <a:spcPts val="0"/>
              </a:spcAft>
              <a:tabLst>
                <a:tab pos="1130300" algn="l"/>
                <a:tab pos="1130935" algn="l"/>
              </a:tabLst>
            </a:pPr>
            <a:r>
              <a:rPr lang="en-US" sz="2800" dirty="0" smtClean="0">
                <a:latin typeface="Times New Roman" panose="02020603050405020304" pitchFamily="18" charset="0"/>
                <a:ea typeface="Segoe UI" panose="020B0502040204020203" pitchFamily="34" charset="0"/>
              </a:rPr>
              <a:t>2. </a:t>
            </a:r>
            <a:r>
              <a:rPr lang="en-US" sz="2800" b="1" dirty="0">
                <a:latin typeface="Times New Roman" panose="02020603050405020304" pitchFamily="18" charset="0"/>
                <a:ea typeface="Segoe UI" panose="020B0502040204020203" pitchFamily="34" charset="0"/>
              </a:rPr>
              <a:t>Semi structured Data Model:</a:t>
            </a:r>
            <a:r>
              <a:rPr lang="en-US" sz="2800" dirty="0">
                <a:latin typeface="Times New Roman" panose="02020603050405020304" pitchFamily="18" charset="0"/>
                <a:ea typeface="Segoe UI" panose="020B0502040204020203" pitchFamily="34" charset="0"/>
              </a:rPr>
              <a:t> </a:t>
            </a:r>
            <a:endParaRPr lang="en-IN" sz="2800" dirty="0"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457200" marR="1189355" indent="-457200">
              <a:spcBef>
                <a:spcPts val="37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130300" algn="l"/>
                <a:tab pos="1130935" algn="l"/>
              </a:tabLst>
            </a:pPr>
            <a:r>
              <a:rPr lang="en-US" sz="2800" dirty="0">
                <a:latin typeface="Times New Roman" panose="02020603050405020304" pitchFamily="18" charset="0"/>
                <a:ea typeface="Segoe UI" panose="020B0502040204020203" pitchFamily="34" charset="0"/>
              </a:rPr>
              <a:t>This type of data model is different from the other three data </a:t>
            </a:r>
            <a:r>
              <a:rPr lang="en-US" sz="2800" dirty="0" smtClean="0">
                <a:latin typeface="Times New Roman" panose="02020603050405020304" pitchFamily="18" charset="0"/>
                <a:ea typeface="Segoe UI" panose="020B0502040204020203" pitchFamily="34" charset="0"/>
              </a:rPr>
              <a:t>models. </a:t>
            </a:r>
          </a:p>
          <a:p>
            <a:pPr marL="457200" marR="1189355" indent="-457200">
              <a:spcBef>
                <a:spcPts val="37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130300" algn="l"/>
                <a:tab pos="1130935" algn="l"/>
              </a:tabLst>
            </a:pPr>
            <a:r>
              <a:rPr lang="en-US" sz="2800" dirty="0" smtClean="0">
                <a:latin typeface="Times New Roman" panose="02020603050405020304" pitchFamily="18" charset="0"/>
                <a:ea typeface="Segoe UI" panose="020B0502040204020203" pitchFamily="34" charset="0"/>
              </a:rPr>
              <a:t>The </a:t>
            </a:r>
            <a:r>
              <a:rPr lang="en-US" sz="2800" dirty="0">
                <a:latin typeface="Times New Roman" panose="02020603050405020304" pitchFamily="18" charset="0"/>
                <a:ea typeface="Segoe UI" panose="020B0502040204020203" pitchFamily="34" charset="0"/>
              </a:rPr>
              <a:t>semi structured data model allows the data specifications at places where the individual data items of the same type may have different attributes sets. </a:t>
            </a:r>
            <a:endParaRPr lang="en-IN" sz="2800" dirty="0"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457200" marR="1189355" indent="-457200">
              <a:spcBef>
                <a:spcPts val="37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130300" algn="l"/>
                <a:tab pos="1130935" algn="l"/>
              </a:tabLst>
            </a:pPr>
            <a:r>
              <a:rPr lang="en-US" sz="2800" dirty="0">
                <a:latin typeface="Times New Roman" panose="02020603050405020304" pitchFamily="18" charset="0"/>
                <a:ea typeface="Segoe UI" panose="020B0502040204020203" pitchFamily="34" charset="0"/>
              </a:rPr>
              <a:t>The Extensible Markup Language, also known as XML, is widely used for representing the semi structured data</a:t>
            </a:r>
            <a:r>
              <a:rPr lang="en-US" sz="2800" dirty="0" smtClean="0">
                <a:latin typeface="Times New Roman" panose="02020603050405020304" pitchFamily="18" charset="0"/>
                <a:ea typeface="Segoe UI" panose="020B0502040204020203" pitchFamily="34" charset="0"/>
              </a:rPr>
              <a:t>.</a:t>
            </a:r>
          </a:p>
          <a:p>
            <a:pPr marL="457200" marR="1189355" indent="-457200">
              <a:spcBef>
                <a:spcPts val="37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130300" algn="l"/>
                <a:tab pos="1130935" algn="l"/>
              </a:tabLst>
            </a:pPr>
            <a:r>
              <a:rPr lang="en-US" sz="2800" dirty="0" smtClean="0">
                <a:latin typeface="Times New Roman" panose="02020603050405020304" pitchFamily="18" charset="0"/>
                <a:ea typeface="Segoe UI" panose="020B0502040204020203" pitchFamily="34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ea typeface="Segoe UI" panose="020B0502040204020203" pitchFamily="34" charset="0"/>
              </a:rPr>
              <a:t>In this model some entities may have missing attributes while others may have an extra attribute.</a:t>
            </a:r>
            <a:endParaRPr lang="en-IN" sz="2800" dirty="0"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7973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81959" y="488731"/>
            <a:ext cx="7662041" cy="4473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3350" marR="1189355">
              <a:spcBef>
                <a:spcPts val="370"/>
              </a:spcBef>
              <a:spcAft>
                <a:spcPts val="0"/>
              </a:spcAft>
              <a:tabLst>
                <a:tab pos="1130300" algn="l"/>
                <a:tab pos="1130935" algn="l"/>
              </a:tabLst>
            </a:pPr>
            <a:r>
              <a:rPr lang="en-US" sz="2800" b="1" dirty="0">
                <a:latin typeface="Times New Roman" panose="02020603050405020304" pitchFamily="18" charset="0"/>
                <a:ea typeface="Segoe UI" panose="020B0502040204020203" pitchFamily="34" charset="0"/>
              </a:rPr>
              <a:t>3.Entity-Relationship Data Model:</a:t>
            </a:r>
            <a:r>
              <a:rPr lang="en-US" sz="2800" dirty="0">
                <a:latin typeface="Times New Roman" panose="02020603050405020304" pitchFamily="18" charset="0"/>
                <a:ea typeface="Segoe UI" panose="020B0502040204020203" pitchFamily="34" charset="0"/>
              </a:rPr>
              <a:t> </a:t>
            </a:r>
            <a:endParaRPr lang="en-US" sz="2800" dirty="0" smtClean="0">
              <a:latin typeface="Times New Roman" panose="02020603050405020304" pitchFamily="18" charset="0"/>
              <a:ea typeface="Segoe UI" panose="020B0502040204020203" pitchFamily="34" charset="0"/>
            </a:endParaRPr>
          </a:p>
          <a:p>
            <a:pPr marL="133350" marR="1189355">
              <a:spcBef>
                <a:spcPts val="370"/>
              </a:spcBef>
              <a:spcAft>
                <a:spcPts val="0"/>
              </a:spcAft>
              <a:tabLst>
                <a:tab pos="1130300" algn="l"/>
                <a:tab pos="1130935" algn="l"/>
              </a:tabLst>
            </a:pPr>
            <a:r>
              <a:rPr lang="en-US" sz="2400" dirty="0" smtClean="0">
                <a:latin typeface="Times New Roman" panose="02020603050405020304" pitchFamily="18" charset="0"/>
                <a:ea typeface="Segoe UI" panose="020B0502040204020203" pitchFamily="34" charset="0"/>
              </a:rPr>
              <a:t>An </a:t>
            </a:r>
            <a:r>
              <a:rPr lang="en-US" sz="2400" dirty="0">
                <a:latin typeface="Times New Roman" panose="02020603050405020304" pitchFamily="18" charset="0"/>
                <a:ea typeface="Segoe UI" panose="020B0502040204020203" pitchFamily="34" charset="0"/>
              </a:rPr>
              <a:t>ER model is the logical representation of data as objects and relationships among them</a:t>
            </a:r>
            <a:r>
              <a:rPr lang="en-US" sz="2400" dirty="0" smtClean="0">
                <a:latin typeface="Times New Roman" panose="02020603050405020304" pitchFamily="18" charset="0"/>
                <a:ea typeface="Segoe UI" panose="020B0502040204020203" pitchFamily="34" charset="0"/>
              </a:rPr>
              <a:t>.</a:t>
            </a:r>
          </a:p>
          <a:p>
            <a:pPr marL="133350" marR="1189355">
              <a:spcBef>
                <a:spcPts val="370"/>
              </a:spcBef>
              <a:spcAft>
                <a:spcPts val="0"/>
              </a:spcAft>
              <a:tabLst>
                <a:tab pos="1130300" algn="l"/>
                <a:tab pos="1130935" algn="l"/>
              </a:tabLst>
            </a:pPr>
            <a:r>
              <a:rPr lang="en-US" sz="2400" dirty="0" smtClean="0">
                <a:latin typeface="Times New Roman" panose="02020603050405020304" pitchFamily="18" charset="0"/>
                <a:ea typeface="Segoe UI" panose="020B0502040204020203" pitchFamily="34" charset="0"/>
              </a:rPr>
              <a:t> </a:t>
            </a:r>
            <a:endParaRPr lang="en-IN" sz="2400" dirty="0"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61950" marR="1189355" indent="-228600">
              <a:spcBef>
                <a:spcPts val="370"/>
              </a:spcBef>
              <a:spcAft>
                <a:spcPts val="0"/>
              </a:spcAft>
              <a:tabLst>
                <a:tab pos="1130300" algn="l"/>
                <a:tab pos="1130935" algn="l"/>
              </a:tabLst>
            </a:pPr>
            <a:r>
              <a:rPr lang="en-US" sz="2400" dirty="0">
                <a:latin typeface="Times New Roman" panose="02020603050405020304" pitchFamily="18" charset="0"/>
                <a:ea typeface="Segoe UI" panose="020B0502040204020203" pitchFamily="34" charset="0"/>
              </a:rPr>
              <a:t>These objects are known as entities, and relationship is an association among these entities. </a:t>
            </a:r>
            <a:endParaRPr lang="en-US" sz="2400" dirty="0" smtClean="0">
              <a:latin typeface="Times New Roman" panose="02020603050405020304" pitchFamily="18" charset="0"/>
              <a:ea typeface="Segoe UI" panose="020B0502040204020203" pitchFamily="34" charset="0"/>
            </a:endParaRPr>
          </a:p>
          <a:p>
            <a:pPr marL="361950" marR="1189355" indent="-228600">
              <a:spcBef>
                <a:spcPts val="370"/>
              </a:spcBef>
              <a:spcAft>
                <a:spcPts val="0"/>
              </a:spcAft>
              <a:tabLst>
                <a:tab pos="1130300" algn="l"/>
                <a:tab pos="1130935" algn="l"/>
              </a:tabLst>
            </a:pPr>
            <a:r>
              <a:rPr lang="en-US" sz="2400" dirty="0" smtClean="0">
                <a:latin typeface="Times New Roman" panose="02020603050405020304" pitchFamily="18" charset="0"/>
                <a:ea typeface="Segoe UI" panose="020B0502040204020203" pitchFamily="34" charset="0"/>
              </a:rPr>
              <a:t>This </a:t>
            </a:r>
            <a:r>
              <a:rPr lang="en-US" sz="2400" dirty="0">
                <a:latin typeface="Times New Roman" panose="02020603050405020304" pitchFamily="18" charset="0"/>
                <a:ea typeface="Segoe UI" panose="020B0502040204020203" pitchFamily="34" charset="0"/>
              </a:rPr>
              <a:t>model was designed by Peter Chen and published in 1976 papers.</a:t>
            </a:r>
            <a:endParaRPr lang="en-IN" sz="2400" dirty="0"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61950" marR="1189355" indent="-228600">
              <a:spcBef>
                <a:spcPts val="370"/>
              </a:spcBef>
              <a:spcAft>
                <a:spcPts val="0"/>
              </a:spcAft>
              <a:tabLst>
                <a:tab pos="1130300" algn="l"/>
                <a:tab pos="1130935" algn="l"/>
              </a:tabLst>
            </a:pPr>
            <a:r>
              <a:rPr lang="en-US" sz="2400" dirty="0">
                <a:latin typeface="Times New Roman" panose="02020603050405020304" pitchFamily="18" charset="0"/>
                <a:ea typeface="Segoe UI" panose="020B0502040204020203" pitchFamily="34" charset="0"/>
              </a:rPr>
              <a:t> It was widely used in database designing. A set of attributes describe the entities.</a:t>
            </a:r>
            <a:endParaRPr lang="en-IN" sz="2400" dirty="0"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3688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9807" y="583324"/>
            <a:ext cx="832419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73100" marR="1189355">
              <a:spcBef>
                <a:spcPts val="370"/>
              </a:spcBef>
              <a:spcAft>
                <a:spcPts val="0"/>
              </a:spcAft>
              <a:tabLst>
                <a:tab pos="1130300" algn="l"/>
                <a:tab pos="1130935" algn="l"/>
              </a:tabLst>
            </a:pPr>
            <a:r>
              <a:rPr lang="en-US" sz="2800" b="1" dirty="0">
                <a:latin typeface="Times New Roman" panose="02020603050405020304" pitchFamily="18" charset="0"/>
                <a:ea typeface="Segoe UI" panose="020B0502040204020203" pitchFamily="34" charset="0"/>
              </a:rPr>
              <a:t>4.Object-based Data Model</a:t>
            </a:r>
            <a:r>
              <a:rPr lang="en-US" sz="2800" dirty="0">
                <a:latin typeface="Times New Roman" panose="02020603050405020304" pitchFamily="18" charset="0"/>
                <a:ea typeface="Segoe UI" panose="020B0502040204020203" pitchFamily="34" charset="0"/>
              </a:rPr>
              <a:t>: </a:t>
            </a:r>
            <a:endParaRPr lang="en-US" sz="2800" dirty="0" smtClean="0">
              <a:latin typeface="Times New Roman" panose="02020603050405020304" pitchFamily="18" charset="0"/>
              <a:ea typeface="Segoe UI" panose="020B0502040204020203" pitchFamily="34" charset="0"/>
            </a:endParaRPr>
          </a:p>
          <a:p>
            <a:pPr marL="673100" marR="1189355">
              <a:spcBef>
                <a:spcPts val="370"/>
              </a:spcBef>
              <a:spcAft>
                <a:spcPts val="0"/>
              </a:spcAft>
              <a:tabLst>
                <a:tab pos="1130300" algn="l"/>
                <a:tab pos="1130935" algn="l"/>
              </a:tabLst>
            </a:pPr>
            <a:r>
              <a:rPr lang="en-US" sz="2400" dirty="0" smtClean="0">
                <a:latin typeface="Times New Roman" panose="02020603050405020304" pitchFamily="18" charset="0"/>
                <a:ea typeface="Segoe UI" panose="020B0502040204020203" pitchFamily="34" charset="0"/>
              </a:rPr>
              <a:t>An </a:t>
            </a:r>
            <a:r>
              <a:rPr lang="en-US" sz="2400" dirty="0">
                <a:latin typeface="Times New Roman" panose="02020603050405020304" pitchFamily="18" charset="0"/>
                <a:ea typeface="Segoe UI" panose="020B0502040204020203" pitchFamily="34" charset="0"/>
              </a:rPr>
              <a:t>extension of the ER model with notions of </a:t>
            </a:r>
            <a:r>
              <a:rPr lang="en-US" sz="2400" dirty="0" smtClean="0">
                <a:latin typeface="Times New Roman" panose="02020603050405020304" pitchFamily="18" charset="0"/>
                <a:ea typeface="Segoe UI" panose="020B0502040204020203" pitchFamily="34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Segoe UI" panose="020B0502040204020203" pitchFamily="34" charset="0"/>
              </a:rPr>
              <a:t>functions, encapsulation, and object identity, as well</a:t>
            </a:r>
            <a:r>
              <a:rPr lang="en-US" sz="2400" dirty="0" smtClean="0">
                <a:latin typeface="Times New Roman" panose="02020603050405020304" pitchFamily="18" charset="0"/>
                <a:ea typeface="Segoe UI" panose="020B0502040204020203" pitchFamily="34" charset="0"/>
              </a:rPr>
              <a:t>.</a:t>
            </a:r>
          </a:p>
          <a:p>
            <a:pPr marL="673100" marR="1189355">
              <a:spcBef>
                <a:spcPts val="370"/>
              </a:spcBef>
              <a:spcAft>
                <a:spcPts val="0"/>
              </a:spcAft>
              <a:tabLst>
                <a:tab pos="1130300" algn="l"/>
                <a:tab pos="1130935" algn="l"/>
              </a:tabLst>
            </a:pPr>
            <a:endParaRPr lang="en-IN" sz="2400" dirty="0"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855980" marR="1189355" indent="-228600">
              <a:spcBef>
                <a:spcPts val="370"/>
              </a:spcBef>
              <a:spcAft>
                <a:spcPts val="0"/>
              </a:spcAft>
              <a:tabLst>
                <a:tab pos="1130300" algn="l"/>
                <a:tab pos="1130935" algn="l"/>
              </a:tabLst>
            </a:pPr>
            <a:r>
              <a:rPr lang="en-US" sz="2400" dirty="0">
                <a:latin typeface="Times New Roman" panose="02020603050405020304" pitchFamily="18" charset="0"/>
                <a:ea typeface="Segoe UI" panose="020B0502040204020203" pitchFamily="34" charset="0"/>
              </a:rPr>
              <a:t> This model supports a rich </a:t>
            </a:r>
            <a:r>
              <a:rPr lang="en-US" sz="2400" dirty="0" smtClean="0">
                <a:latin typeface="Times New Roman" panose="02020603050405020304" pitchFamily="18" charset="0"/>
                <a:ea typeface="Segoe UI" panose="020B0502040204020203" pitchFamily="34" charset="0"/>
              </a:rPr>
              <a:t>type </a:t>
            </a:r>
            <a:r>
              <a:rPr lang="en-US" sz="2400" dirty="0">
                <a:latin typeface="Times New Roman" panose="02020603050405020304" pitchFamily="18" charset="0"/>
                <a:ea typeface="Segoe UI" panose="020B0502040204020203" pitchFamily="34" charset="0"/>
              </a:rPr>
              <a:t>system that includes structured and collection types. </a:t>
            </a:r>
            <a:endParaRPr lang="en-US" sz="2400" dirty="0" smtClean="0">
              <a:latin typeface="Times New Roman" panose="02020603050405020304" pitchFamily="18" charset="0"/>
              <a:ea typeface="Segoe UI" panose="020B0502040204020203" pitchFamily="34" charset="0"/>
            </a:endParaRPr>
          </a:p>
          <a:p>
            <a:pPr marL="855980" marR="1189355" indent="-228600">
              <a:spcBef>
                <a:spcPts val="370"/>
              </a:spcBef>
              <a:spcAft>
                <a:spcPts val="0"/>
              </a:spcAft>
              <a:tabLst>
                <a:tab pos="1130300" algn="l"/>
                <a:tab pos="1130935" algn="l"/>
              </a:tabLst>
            </a:pPr>
            <a:endParaRPr lang="en-IN" sz="2400" dirty="0"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855980" marR="1189355" indent="-228600">
              <a:spcBef>
                <a:spcPts val="370"/>
              </a:spcBef>
              <a:spcAft>
                <a:spcPts val="0"/>
              </a:spcAft>
              <a:tabLst>
                <a:tab pos="1130300" algn="l"/>
                <a:tab pos="1130935" algn="l"/>
              </a:tabLst>
            </a:pPr>
            <a:r>
              <a:rPr lang="en-US" sz="2400" dirty="0">
                <a:latin typeface="Times New Roman" panose="02020603050405020304" pitchFamily="18" charset="0"/>
                <a:ea typeface="Segoe UI" panose="020B0502040204020203" pitchFamily="34" charset="0"/>
              </a:rPr>
              <a:t>Thus, in 1980s, various database systems following the object-oriented approach were developed</a:t>
            </a:r>
            <a:r>
              <a:rPr lang="en-US" sz="2400" dirty="0" smtClean="0">
                <a:latin typeface="Times New Roman" panose="02020603050405020304" pitchFamily="18" charset="0"/>
                <a:ea typeface="Segoe UI" panose="020B0502040204020203" pitchFamily="34" charset="0"/>
              </a:rPr>
              <a:t>.</a:t>
            </a:r>
          </a:p>
          <a:p>
            <a:pPr marL="855980" marR="1189355" indent="-228600">
              <a:spcBef>
                <a:spcPts val="370"/>
              </a:spcBef>
              <a:spcAft>
                <a:spcPts val="0"/>
              </a:spcAft>
              <a:tabLst>
                <a:tab pos="1130300" algn="l"/>
                <a:tab pos="1130935" algn="l"/>
              </a:tabLst>
            </a:pPr>
            <a:r>
              <a:rPr lang="en-US" sz="2400" dirty="0" smtClean="0">
                <a:latin typeface="Times New Roman" panose="02020603050405020304" pitchFamily="18" charset="0"/>
                <a:ea typeface="Segoe UI" panose="020B0502040204020203" pitchFamily="34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Segoe UI" panose="020B0502040204020203" pitchFamily="34" charset="0"/>
              </a:rPr>
              <a:t>Here, the objects are nothing but the data carrying its properties</a:t>
            </a:r>
            <a:endParaRPr lang="en-IN" sz="2400" dirty="0"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9797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5391" y="3244334"/>
            <a:ext cx="357538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73100" algn="just">
              <a:spcAft>
                <a:spcPts val="0"/>
              </a:spcAft>
            </a:pPr>
            <a:r>
              <a:rPr lang="en-US" b="1" dirty="0">
                <a:solidFill>
                  <a:srgbClr val="600A38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Database</a:t>
            </a:r>
            <a:r>
              <a:rPr lang="en-US" b="1" spc="-25" dirty="0">
                <a:solidFill>
                  <a:srgbClr val="600A38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srgbClr val="600A38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Language</a:t>
            </a:r>
          </a:p>
          <a:p>
            <a:pPr marL="673100" algn="just">
              <a:spcAft>
                <a:spcPts val="0"/>
              </a:spcAft>
            </a:pPr>
            <a:endParaRPr lang="en-US" b="1" dirty="0">
              <a:solidFill>
                <a:srgbClr val="600A38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673100" algn="just">
              <a:spcAft>
                <a:spcPts val="0"/>
              </a:spcAft>
            </a:pPr>
            <a:endParaRPr lang="en-US" b="1" dirty="0" smtClean="0">
              <a:solidFill>
                <a:srgbClr val="600A38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673100" algn="just">
              <a:spcAft>
                <a:spcPts val="0"/>
              </a:spcAft>
            </a:pPr>
            <a:endParaRPr lang="en-US" b="1" dirty="0">
              <a:solidFill>
                <a:srgbClr val="600A38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673100" algn="just">
              <a:spcAft>
                <a:spcPts val="0"/>
              </a:spcAft>
            </a:pPr>
            <a:endParaRPr lang="en-US" b="1" dirty="0" smtClean="0">
              <a:solidFill>
                <a:srgbClr val="600A38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673100" algn="just">
              <a:spcAft>
                <a:spcPts val="0"/>
              </a:spcAft>
            </a:pPr>
            <a:endParaRPr lang="en-US" b="1" dirty="0">
              <a:solidFill>
                <a:srgbClr val="600A38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673100" algn="just">
              <a:spcAft>
                <a:spcPts val="0"/>
              </a:spcAft>
            </a:pPr>
            <a:endParaRPr lang="en-US" b="1" dirty="0" smtClean="0">
              <a:solidFill>
                <a:srgbClr val="600A38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673100" algn="just">
              <a:spcAft>
                <a:spcPts val="0"/>
              </a:spcAft>
            </a:pPr>
            <a:endParaRPr lang="en-US" b="1" dirty="0">
              <a:solidFill>
                <a:srgbClr val="600A38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673100" algn="just">
              <a:spcAft>
                <a:spcPts val="0"/>
              </a:spcAft>
            </a:pPr>
            <a:endParaRPr lang="en-IN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3" name="image26.png" descr="DBMS Language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1338" y="1986454"/>
            <a:ext cx="7299434" cy="450893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99545" y="0"/>
            <a:ext cx="69859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73100" algn="just">
              <a:spcAft>
                <a:spcPts val="0"/>
              </a:spcAft>
            </a:pPr>
            <a:r>
              <a:rPr lang="en-US" sz="2800" b="1" dirty="0">
                <a:solidFill>
                  <a:srgbClr val="600A38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Database</a:t>
            </a:r>
            <a:r>
              <a:rPr lang="en-US" sz="2800" b="1" spc="-25" dirty="0">
                <a:solidFill>
                  <a:srgbClr val="600A38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b="1" dirty="0">
                <a:solidFill>
                  <a:srgbClr val="600A38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Language</a:t>
            </a:r>
            <a:endParaRPr lang="en-IN" sz="28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638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7682"/>
            <a:ext cx="8596668" cy="726510"/>
          </a:xfrm>
        </p:spPr>
        <p:txBody>
          <a:bodyPr>
            <a:normAutofit fontScale="90000"/>
          </a:bodyPr>
          <a:lstStyle/>
          <a:p>
            <a:r>
              <a:rPr lang="en-US" sz="3100" b="1" dirty="0"/>
              <a:t>DBMS (Data Base Management System)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52603"/>
            <a:ext cx="12191999" cy="576305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9600" dirty="0" smtClean="0"/>
              <a:t>Database </a:t>
            </a:r>
            <a:r>
              <a:rPr lang="en-US" sz="9600" dirty="0"/>
              <a:t>management System is software which is used to store and retrieve the database. For example, Oracle, MySQL, etc.; these are some popular DBMS tools</a:t>
            </a:r>
            <a:r>
              <a:rPr lang="en-US" sz="9600" dirty="0" smtClean="0"/>
              <a:t>.</a:t>
            </a:r>
          </a:p>
          <a:p>
            <a:pPr marL="0" indent="0">
              <a:buNone/>
            </a:pPr>
            <a:r>
              <a:rPr lang="en-US" sz="9600" dirty="0"/>
              <a:t>Database Management Systems (DBMS) are software systems used to store, retrieve, and run queries on data. A DBMS serves as an interface between an end-user and a database, allowing users to create, read, update, and delete data in the database.</a:t>
            </a:r>
            <a:endParaRPr lang="en-IN" sz="9600" dirty="0"/>
          </a:p>
          <a:p>
            <a:pPr marL="0" indent="0">
              <a:buNone/>
            </a:pPr>
            <a:endParaRPr lang="en-IN" sz="9600" dirty="0"/>
          </a:p>
          <a:p>
            <a:r>
              <a:rPr lang="en-US" sz="9600" dirty="0"/>
              <a:t> </a:t>
            </a:r>
            <a:endParaRPr lang="en-IN" sz="9600" dirty="0"/>
          </a:p>
          <a:p>
            <a:pPr lvl="0"/>
            <a:r>
              <a:rPr lang="en-US" sz="9600" dirty="0"/>
              <a:t>DBMS provides the interface to perform the various operations like creation, deletion, modification, etc.</a:t>
            </a:r>
            <a:endParaRPr lang="en-IN" sz="9600" dirty="0"/>
          </a:p>
          <a:p>
            <a:pPr lvl="0"/>
            <a:r>
              <a:rPr lang="en-US" sz="9600" dirty="0"/>
              <a:t>DBMS allows the user to create their databases as per their requirement.</a:t>
            </a:r>
            <a:endParaRPr lang="en-IN" sz="9600" dirty="0"/>
          </a:p>
          <a:p>
            <a:pPr lvl="0"/>
            <a:r>
              <a:rPr lang="en-US" sz="9600" dirty="0"/>
              <a:t>DBMS accepts the request from the application and provides specific data through the operating system.</a:t>
            </a:r>
            <a:endParaRPr lang="en-IN" sz="9600" dirty="0"/>
          </a:p>
          <a:p>
            <a:pPr lvl="0"/>
            <a:r>
              <a:rPr lang="en-US" sz="9600" dirty="0"/>
              <a:t>DBMS contains the group of programs which acts according to the user instruction.</a:t>
            </a:r>
            <a:endParaRPr lang="en-IN" sz="9600" dirty="0"/>
          </a:p>
          <a:p>
            <a:pPr lvl="0"/>
            <a:r>
              <a:rPr lang="en-US" sz="9600" dirty="0"/>
              <a:t>It provides security to the database.</a:t>
            </a:r>
            <a:endParaRPr lang="en-IN" sz="9600" dirty="0"/>
          </a:p>
          <a:p>
            <a:r>
              <a:rPr lang="en-US" sz="2600" dirty="0"/>
              <a:t> </a:t>
            </a:r>
            <a:endParaRPr lang="en-IN" sz="2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07836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0263" y="441434"/>
            <a:ext cx="8623738" cy="6036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375"/>
              </a:spcBef>
              <a:spcAft>
                <a:spcPts val="0"/>
              </a:spcAft>
              <a:buClr>
                <a:srgbClr val="600A4A"/>
              </a:buClr>
              <a:buSzPts val="1600"/>
              <a:tabLst>
                <a:tab pos="899160" algn="l"/>
              </a:tabLst>
            </a:pPr>
            <a:r>
              <a:rPr lang="en-US" sz="2800" b="1" dirty="0" smtClean="0">
                <a:solidFill>
                  <a:srgbClr val="600A4A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1.Data</a:t>
            </a:r>
            <a:r>
              <a:rPr lang="en-US" sz="2800" b="1" spc="-10" dirty="0" smtClean="0">
                <a:solidFill>
                  <a:srgbClr val="600A4A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b="1" dirty="0">
                <a:solidFill>
                  <a:srgbClr val="600A4A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Definition</a:t>
            </a:r>
            <a:r>
              <a:rPr lang="en-US" sz="2800" b="1" spc="-20" dirty="0">
                <a:solidFill>
                  <a:srgbClr val="600A4A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b="1" dirty="0">
                <a:solidFill>
                  <a:srgbClr val="600A4A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Language</a:t>
            </a:r>
            <a:endParaRPr lang="en-IN" sz="2800" b="1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876300" lvl="1" indent="-285750">
              <a:lnSpc>
                <a:spcPct val="117000"/>
              </a:lnSpc>
              <a:spcBef>
                <a:spcPts val="585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1130935" algn="l"/>
              </a:tabLst>
            </a:pPr>
            <a:r>
              <a:rPr lang="en-US" sz="2400" b="1" dirty="0">
                <a:latin typeface="Segoe UI" panose="020B0502040204020203" pitchFamily="34" charset="0"/>
                <a:ea typeface="Courier New" panose="02070309020205020404" pitchFamily="49" charset="0"/>
              </a:rPr>
              <a:t>DDL</a:t>
            </a:r>
            <a:r>
              <a:rPr lang="en-US" sz="2400" b="1" spc="-20" dirty="0">
                <a:latin typeface="Segoe UI" panose="020B0502040204020203" pitchFamily="34" charset="0"/>
                <a:ea typeface="Courier New" panose="02070309020205020404" pitchFamily="49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Courier New" panose="02070309020205020404" pitchFamily="49" charset="0"/>
              </a:rPr>
              <a:t>stands</a:t>
            </a:r>
            <a:r>
              <a:rPr lang="en-US" sz="2400" spc="80" dirty="0">
                <a:latin typeface="Segoe UI" panose="020B0502040204020203" pitchFamily="34" charset="0"/>
                <a:ea typeface="Courier New" panose="02070309020205020404" pitchFamily="49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Courier New" panose="02070309020205020404" pitchFamily="49" charset="0"/>
              </a:rPr>
              <a:t>for</a:t>
            </a:r>
            <a:r>
              <a:rPr lang="en-US" sz="2400" spc="-5" dirty="0">
                <a:latin typeface="Segoe UI" panose="020B0502040204020203" pitchFamily="34" charset="0"/>
                <a:ea typeface="Courier New" panose="02070309020205020404" pitchFamily="49" charset="0"/>
              </a:rPr>
              <a:t> </a:t>
            </a:r>
            <a:r>
              <a:rPr lang="en-US" sz="2400" b="1" dirty="0">
                <a:latin typeface="Segoe UI" panose="020B0502040204020203" pitchFamily="34" charset="0"/>
                <a:ea typeface="Courier New" panose="02070309020205020404" pitchFamily="49" charset="0"/>
              </a:rPr>
              <a:t>D</a:t>
            </a:r>
            <a:r>
              <a:rPr lang="en-US" sz="2400" dirty="0">
                <a:latin typeface="Segoe UI" panose="020B0502040204020203" pitchFamily="34" charset="0"/>
                <a:ea typeface="Courier New" panose="02070309020205020404" pitchFamily="49" charset="0"/>
              </a:rPr>
              <a:t>ata</a:t>
            </a:r>
            <a:r>
              <a:rPr lang="en-US" sz="2400" spc="-15" dirty="0">
                <a:latin typeface="Segoe UI" panose="020B0502040204020203" pitchFamily="34" charset="0"/>
                <a:ea typeface="Courier New" panose="02070309020205020404" pitchFamily="49" charset="0"/>
              </a:rPr>
              <a:t> </a:t>
            </a:r>
            <a:r>
              <a:rPr lang="en-US" sz="2400" b="1" dirty="0">
                <a:latin typeface="Segoe UI" panose="020B0502040204020203" pitchFamily="34" charset="0"/>
                <a:ea typeface="Courier New" panose="02070309020205020404" pitchFamily="49" charset="0"/>
              </a:rPr>
              <a:t>D</a:t>
            </a:r>
            <a:r>
              <a:rPr lang="en-US" sz="2400" dirty="0">
                <a:latin typeface="Segoe UI" panose="020B0502040204020203" pitchFamily="34" charset="0"/>
                <a:ea typeface="Courier New" panose="02070309020205020404" pitchFamily="49" charset="0"/>
              </a:rPr>
              <a:t>efinition</a:t>
            </a:r>
            <a:r>
              <a:rPr lang="en-US" sz="2400" spc="-5" dirty="0">
                <a:latin typeface="Segoe UI" panose="020B0502040204020203" pitchFamily="34" charset="0"/>
                <a:ea typeface="Courier New" panose="02070309020205020404" pitchFamily="49" charset="0"/>
              </a:rPr>
              <a:t> </a:t>
            </a:r>
            <a:r>
              <a:rPr lang="en-US" sz="2400" b="1" dirty="0">
                <a:latin typeface="Segoe UI" panose="020B0502040204020203" pitchFamily="34" charset="0"/>
                <a:ea typeface="Courier New" panose="02070309020205020404" pitchFamily="49" charset="0"/>
              </a:rPr>
              <a:t>L</a:t>
            </a:r>
            <a:r>
              <a:rPr lang="en-US" sz="2400" dirty="0">
                <a:latin typeface="Segoe UI" panose="020B0502040204020203" pitchFamily="34" charset="0"/>
                <a:ea typeface="Courier New" panose="02070309020205020404" pitchFamily="49" charset="0"/>
              </a:rPr>
              <a:t>anguage.</a:t>
            </a:r>
            <a:r>
              <a:rPr lang="en-US" sz="2400" spc="85" dirty="0">
                <a:latin typeface="Segoe UI" panose="020B0502040204020203" pitchFamily="34" charset="0"/>
                <a:ea typeface="Courier New" panose="02070309020205020404" pitchFamily="49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Courier New" panose="02070309020205020404" pitchFamily="49" charset="0"/>
              </a:rPr>
              <a:t>It</a:t>
            </a:r>
            <a:r>
              <a:rPr lang="en-US" sz="2400" spc="80" dirty="0">
                <a:latin typeface="Segoe UI" panose="020B0502040204020203" pitchFamily="34" charset="0"/>
                <a:ea typeface="Courier New" panose="02070309020205020404" pitchFamily="49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Courier New" panose="02070309020205020404" pitchFamily="49" charset="0"/>
              </a:rPr>
              <a:t>is</a:t>
            </a:r>
            <a:r>
              <a:rPr lang="en-US" sz="2400" spc="70" dirty="0">
                <a:latin typeface="Segoe UI" panose="020B0502040204020203" pitchFamily="34" charset="0"/>
                <a:ea typeface="Courier New" panose="02070309020205020404" pitchFamily="49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Courier New" panose="02070309020205020404" pitchFamily="49" charset="0"/>
              </a:rPr>
              <a:t>used</a:t>
            </a:r>
            <a:r>
              <a:rPr lang="en-US" sz="2400" spc="95" dirty="0">
                <a:latin typeface="Segoe UI" panose="020B0502040204020203" pitchFamily="34" charset="0"/>
                <a:ea typeface="Courier New" panose="02070309020205020404" pitchFamily="49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Courier New" panose="02070309020205020404" pitchFamily="49" charset="0"/>
              </a:rPr>
              <a:t>to</a:t>
            </a:r>
            <a:r>
              <a:rPr lang="en-US" sz="2400" spc="85" dirty="0">
                <a:latin typeface="Segoe UI" panose="020B0502040204020203" pitchFamily="34" charset="0"/>
                <a:ea typeface="Courier New" panose="02070309020205020404" pitchFamily="49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Courier New" panose="02070309020205020404" pitchFamily="49" charset="0"/>
              </a:rPr>
              <a:t>define</a:t>
            </a:r>
            <a:r>
              <a:rPr lang="en-US" sz="2400" spc="90" dirty="0">
                <a:latin typeface="Segoe UI" panose="020B0502040204020203" pitchFamily="34" charset="0"/>
                <a:ea typeface="Courier New" panose="02070309020205020404" pitchFamily="49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Courier New" panose="02070309020205020404" pitchFamily="49" charset="0"/>
              </a:rPr>
              <a:t>database</a:t>
            </a:r>
            <a:r>
              <a:rPr lang="en-US" sz="2400" spc="75" dirty="0">
                <a:latin typeface="Segoe UI" panose="020B0502040204020203" pitchFamily="34" charset="0"/>
                <a:ea typeface="Courier New" panose="02070309020205020404" pitchFamily="49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Courier New" panose="02070309020205020404" pitchFamily="49" charset="0"/>
              </a:rPr>
              <a:t>structure</a:t>
            </a:r>
            <a:r>
              <a:rPr lang="en-US" sz="2400" spc="-315" dirty="0">
                <a:latin typeface="Segoe UI" panose="020B0502040204020203" pitchFamily="34" charset="0"/>
                <a:ea typeface="Courier New" panose="02070309020205020404" pitchFamily="49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Courier New" panose="02070309020205020404" pitchFamily="49" charset="0"/>
              </a:rPr>
              <a:t>or pattern</a:t>
            </a:r>
            <a:r>
              <a:rPr lang="en-US" sz="2400" dirty="0" smtClean="0">
                <a:latin typeface="Segoe UI" panose="020B0502040204020203" pitchFamily="34" charset="0"/>
                <a:ea typeface="Courier New" panose="02070309020205020404" pitchFamily="49" charset="0"/>
              </a:rPr>
              <a:t>.</a:t>
            </a:r>
          </a:p>
          <a:p>
            <a:pPr marL="742950" marR="876300" lvl="1" indent="-285750">
              <a:lnSpc>
                <a:spcPct val="117000"/>
              </a:lnSpc>
              <a:spcBef>
                <a:spcPts val="585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1130935" algn="l"/>
              </a:tabLst>
            </a:pPr>
            <a:endParaRPr lang="en-IN" sz="2400" dirty="0">
              <a:latin typeface="Segoe UI" panose="020B0502040204020203" pitchFamily="34" charset="0"/>
              <a:ea typeface="Courier New" panose="02070309020205020404" pitchFamily="49" charset="0"/>
            </a:endParaRPr>
          </a:p>
          <a:p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</a:rPr>
              <a:t> It</a:t>
            </a:r>
            <a:r>
              <a:rPr lang="en-US" sz="2400" spc="-10" dirty="0" smtClean="0"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</a:rPr>
              <a:t>is</a:t>
            </a:r>
            <a:r>
              <a:rPr lang="en-US" sz="2400" spc="-20" dirty="0"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</a:rPr>
              <a:t>used to</a:t>
            </a:r>
            <a:r>
              <a:rPr lang="en-US" sz="2400" spc="-10" dirty="0"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</a:rPr>
              <a:t>create</a:t>
            </a:r>
            <a:r>
              <a:rPr lang="en-US" sz="2400" spc="-5" dirty="0"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</a:rPr>
              <a:t>schema,</a:t>
            </a:r>
            <a:r>
              <a:rPr lang="en-US" sz="2400" spc="-10" dirty="0"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</a:rPr>
              <a:t>tables,</a:t>
            </a:r>
            <a:r>
              <a:rPr lang="en-US" sz="2400" spc="-5" dirty="0"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</a:rPr>
              <a:t>indexes,</a:t>
            </a:r>
            <a:r>
              <a:rPr lang="en-US" sz="2400" spc="-10" dirty="0"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</a:rPr>
              <a:t>constraints,</a:t>
            </a:r>
            <a:r>
              <a:rPr lang="en-US" sz="2400" spc="-10" dirty="0"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</a:rPr>
              <a:t>etc.</a:t>
            </a:r>
            <a:r>
              <a:rPr lang="en-US" sz="2400" spc="-5" dirty="0"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</a:rPr>
              <a:t>in</a:t>
            </a:r>
            <a:r>
              <a:rPr lang="en-US" sz="2400" spc="-15" dirty="0"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2400" spc="-15" dirty="0" smtClean="0">
                <a:latin typeface="Segoe UI" panose="020B0502040204020203" pitchFamily="34" charset="0"/>
                <a:ea typeface="Segoe UI" panose="020B0502040204020203" pitchFamily="34" charset="0"/>
              </a:rPr>
              <a:t>  </a:t>
            </a: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</a:rPr>
              <a:t>the</a:t>
            </a:r>
            <a:r>
              <a:rPr lang="en-US" sz="2400" spc="-15" dirty="0" smtClean="0"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</a:rPr>
              <a:t>database</a:t>
            </a:r>
          </a:p>
          <a:p>
            <a:r>
              <a:rPr lang="en-US" sz="2400" dirty="0"/>
              <a:t>Here are some tasks that come under DDL:</a:t>
            </a:r>
            <a:endParaRPr lang="en-IN" sz="2400" dirty="0"/>
          </a:p>
          <a:p>
            <a:r>
              <a:rPr lang="en-US" sz="2400" dirty="0"/>
              <a:t> </a:t>
            </a:r>
            <a:endParaRPr lang="en-IN" sz="2400" dirty="0"/>
          </a:p>
          <a:p>
            <a:pPr lvl="1"/>
            <a:r>
              <a:rPr lang="en-US" sz="2400" b="1" dirty="0"/>
              <a:t>Create: </a:t>
            </a:r>
            <a:r>
              <a:rPr lang="en-US" sz="2400" dirty="0"/>
              <a:t>It is used to create objects in the database.</a:t>
            </a:r>
            <a:endParaRPr lang="en-IN" sz="2400" dirty="0"/>
          </a:p>
          <a:p>
            <a:pPr lvl="1"/>
            <a:r>
              <a:rPr lang="en-US" sz="2400" b="1" dirty="0"/>
              <a:t>Alter: </a:t>
            </a:r>
            <a:r>
              <a:rPr lang="en-US" sz="2400" dirty="0"/>
              <a:t>It is used to alter the structure of the database.</a:t>
            </a:r>
            <a:endParaRPr lang="en-IN" sz="2400" dirty="0"/>
          </a:p>
          <a:p>
            <a:pPr lvl="1"/>
            <a:r>
              <a:rPr lang="en-US" sz="2400" b="1" dirty="0"/>
              <a:t>Drop: </a:t>
            </a:r>
            <a:r>
              <a:rPr lang="en-US" sz="2400" dirty="0"/>
              <a:t>It is used to delete objects from the database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b="1" dirty="0"/>
              <a:t>Truncate: </a:t>
            </a:r>
            <a:r>
              <a:rPr lang="en-US" sz="2400" dirty="0"/>
              <a:t>It is used to remove all records from a table.</a:t>
            </a:r>
            <a:endParaRPr lang="en-IN" sz="2400" dirty="0"/>
          </a:p>
          <a:p>
            <a:pPr lvl="1"/>
            <a:r>
              <a:rPr lang="en-US" sz="2400" b="1" dirty="0"/>
              <a:t>Rename: </a:t>
            </a:r>
            <a:r>
              <a:rPr lang="en-US" sz="2400" dirty="0"/>
              <a:t>It is used to rename an object.</a:t>
            </a:r>
            <a:endParaRPr lang="en-IN" sz="2400" dirty="0"/>
          </a:p>
          <a:p>
            <a:pPr lvl="1"/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925815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82869" y="536028"/>
            <a:ext cx="8261131" cy="4396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8525">
              <a:spcBef>
                <a:spcPts val="375"/>
              </a:spcBef>
              <a:spcAft>
                <a:spcPts val="0"/>
              </a:spcAft>
              <a:tabLst>
                <a:tab pos="899160" algn="l"/>
              </a:tabLst>
            </a:pPr>
            <a:r>
              <a:rPr lang="en-US" sz="2800" b="1" dirty="0">
                <a:solidFill>
                  <a:srgbClr val="600A4A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r>
              <a:rPr lang="en-US" sz="2800" b="1" dirty="0" smtClean="0">
                <a:solidFill>
                  <a:srgbClr val="600A4A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.Data</a:t>
            </a:r>
            <a:r>
              <a:rPr lang="en-US" sz="2800" b="1" spc="-10" dirty="0" smtClean="0">
                <a:solidFill>
                  <a:srgbClr val="600A4A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b="1" dirty="0">
                <a:solidFill>
                  <a:srgbClr val="600A4A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Control</a:t>
            </a:r>
            <a:r>
              <a:rPr lang="en-US" sz="2800" b="1" spc="-5" dirty="0">
                <a:solidFill>
                  <a:srgbClr val="600A4A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b="1" dirty="0">
                <a:solidFill>
                  <a:srgbClr val="600A4A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Language</a:t>
            </a:r>
            <a:endParaRPr lang="en-IN" sz="2800" b="1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>
              <a:spcBef>
                <a:spcPts val="720"/>
              </a:spcBef>
              <a:spcAft>
                <a:spcPts val="0"/>
              </a:spcAft>
              <a:buSzPts val="1000"/>
              <a:tabLst>
                <a:tab pos="1130935" algn="l"/>
              </a:tabLst>
            </a:pPr>
            <a:r>
              <a:rPr lang="en-US" sz="2400" b="1" dirty="0">
                <a:latin typeface="Segoe UI" panose="020B0502040204020203" pitchFamily="34" charset="0"/>
                <a:ea typeface="Courier New" panose="02070309020205020404" pitchFamily="49" charset="0"/>
              </a:rPr>
              <a:t>DCL</a:t>
            </a:r>
            <a:r>
              <a:rPr lang="en-US" sz="2400" b="1" spc="-15" dirty="0">
                <a:latin typeface="Segoe UI" panose="020B0502040204020203" pitchFamily="34" charset="0"/>
                <a:ea typeface="Courier New" panose="02070309020205020404" pitchFamily="49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Courier New" panose="02070309020205020404" pitchFamily="49" charset="0"/>
              </a:rPr>
              <a:t>stands for</a:t>
            </a:r>
            <a:r>
              <a:rPr lang="en-US" sz="2400" spc="-10" dirty="0">
                <a:latin typeface="Segoe UI" panose="020B0502040204020203" pitchFamily="34" charset="0"/>
                <a:ea typeface="Courier New" panose="02070309020205020404" pitchFamily="49" charset="0"/>
              </a:rPr>
              <a:t> </a:t>
            </a:r>
            <a:r>
              <a:rPr lang="en-US" sz="2400" b="1" dirty="0">
                <a:latin typeface="Segoe UI" panose="020B0502040204020203" pitchFamily="34" charset="0"/>
                <a:ea typeface="Courier New" panose="02070309020205020404" pitchFamily="49" charset="0"/>
              </a:rPr>
              <a:t>D</a:t>
            </a:r>
            <a:r>
              <a:rPr lang="en-US" sz="2400" dirty="0">
                <a:latin typeface="Segoe UI" panose="020B0502040204020203" pitchFamily="34" charset="0"/>
                <a:ea typeface="Courier New" panose="02070309020205020404" pitchFamily="49" charset="0"/>
              </a:rPr>
              <a:t>ata </a:t>
            </a:r>
            <a:r>
              <a:rPr lang="en-US" sz="2400" b="1" dirty="0">
                <a:latin typeface="Segoe UI" panose="020B0502040204020203" pitchFamily="34" charset="0"/>
                <a:ea typeface="Courier New" panose="02070309020205020404" pitchFamily="49" charset="0"/>
              </a:rPr>
              <a:t>C</a:t>
            </a:r>
            <a:r>
              <a:rPr lang="en-US" sz="2400" dirty="0">
                <a:latin typeface="Segoe UI" panose="020B0502040204020203" pitchFamily="34" charset="0"/>
                <a:ea typeface="Courier New" panose="02070309020205020404" pitchFamily="49" charset="0"/>
              </a:rPr>
              <a:t>ontrol</a:t>
            </a:r>
            <a:r>
              <a:rPr lang="en-US" sz="2400" spc="-10" dirty="0">
                <a:latin typeface="Segoe UI" panose="020B0502040204020203" pitchFamily="34" charset="0"/>
                <a:ea typeface="Courier New" panose="02070309020205020404" pitchFamily="49" charset="0"/>
              </a:rPr>
              <a:t> </a:t>
            </a:r>
            <a:r>
              <a:rPr lang="en-US" sz="2400" b="1" dirty="0">
                <a:latin typeface="Segoe UI" panose="020B0502040204020203" pitchFamily="34" charset="0"/>
                <a:ea typeface="Courier New" panose="02070309020205020404" pitchFamily="49" charset="0"/>
              </a:rPr>
              <a:t>L</a:t>
            </a:r>
            <a:r>
              <a:rPr lang="en-US" sz="2400" dirty="0">
                <a:latin typeface="Segoe UI" panose="020B0502040204020203" pitchFamily="34" charset="0"/>
                <a:ea typeface="Courier New" panose="02070309020205020404" pitchFamily="49" charset="0"/>
              </a:rPr>
              <a:t>anguage. It</a:t>
            </a:r>
            <a:r>
              <a:rPr lang="en-US" sz="2400" spc="-5" dirty="0">
                <a:latin typeface="Segoe UI" panose="020B0502040204020203" pitchFamily="34" charset="0"/>
                <a:ea typeface="Courier New" panose="02070309020205020404" pitchFamily="49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Courier New" panose="02070309020205020404" pitchFamily="49" charset="0"/>
              </a:rPr>
              <a:t>is</a:t>
            </a:r>
            <a:r>
              <a:rPr lang="en-US" sz="2400" spc="-5" dirty="0">
                <a:latin typeface="Segoe UI" panose="020B0502040204020203" pitchFamily="34" charset="0"/>
                <a:ea typeface="Courier New" panose="02070309020205020404" pitchFamily="49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Courier New" panose="02070309020205020404" pitchFamily="49" charset="0"/>
              </a:rPr>
              <a:t>used</a:t>
            </a:r>
            <a:r>
              <a:rPr lang="en-US" sz="2400" spc="-20" dirty="0">
                <a:latin typeface="Segoe UI" panose="020B0502040204020203" pitchFamily="34" charset="0"/>
                <a:ea typeface="Courier New" panose="02070309020205020404" pitchFamily="49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Courier New" panose="02070309020205020404" pitchFamily="49" charset="0"/>
              </a:rPr>
              <a:t>to</a:t>
            </a:r>
            <a:r>
              <a:rPr lang="en-US" sz="2400" spc="-5" dirty="0">
                <a:latin typeface="Segoe UI" panose="020B0502040204020203" pitchFamily="34" charset="0"/>
                <a:ea typeface="Courier New" panose="02070309020205020404" pitchFamily="49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Courier New" panose="02070309020205020404" pitchFamily="49" charset="0"/>
              </a:rPr>
              <a:t>retrieve</a:t>
            </a:r>
            <a:r>
              <a:rPr lang="en-US" sz="2400" spc="-5" dirty="0">
                <a:latin typeface="Segoe UI" panose="020B0502040204020203" pitchFamily="34" charset="0"/>
                <a:ea typeface="Courier New" panose="02070309020205020404" pitchFamily="49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Courier New" panose="02070309020205020404" pitchFamily="49" charset="0"/>
              </a:rPr>
              <a:t>the</a:t>
            </a:r>
            <a:r>
              <a:rPr lang="en-US" sz="2400" spc="-5" dirty="0">
                <a:latin typeface="Segoe UI" panose="020B0502040204020203" pitchFamily="34" charset="0"/>
                <a:ea typeface="Courier New" panose="02070309020205020404" pitchFamily="49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Courier New" panose="02070309020205020404" pitchFamily="49" charset="0"/>
              </a:rPr>
              <a:t>stored</a:t>
            </a:r>
            <a:r>
              <a:rPr lang="en-US" sz="2400" spc="-5" dirty="0">
                <a:latin typeface="Segoe UI" panose="020B0502040204020203" pitchFamily="34" charset="0"/>
                <a:ea typeface="Courier New" panose="02070309020205020404" pitchFamily="49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Courier New" panose="02070309020205020404" pitchFamily="49" charset="0"/>
              </a:rPr>
              <a:t>or</a:t>
            </a:r>
            <a:r>
              <a:rPr lang="en-US" sz="2400" spc="-20" dirty="0">
                <a:latin typeface="Segoe UI" panose="020B0502040204020203" pitchFamily="34" charset="0"/>
                <a:ea typeface="Courier New" panose="02070309020205020404" pitchFamily="49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Courier New" panose="02070309020205020404" pitchFamily="49" charset="0"/>
              </a:rPr>
              <a:t>saved</a:t>
            </a:r>
            <a:r>
              <a:rPr lang="en-US" sz="2400" spc="-5" dirty="0">
                <a:latin typeface="Segoe UI" panose="020B0502040204020203" pitchFamily="34" charset="0"/>
                <a:ea typeface="Courier New" panose="02070309020205020404" pitchFamily="49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Courier New" panose="02070309020205020404" pitchFamily="49" charset="0"/>
              </a:rPr>
              <a:t>data.</a:t>
            </a:r>
            <a:endParaRPr lang="en-IN" sz="2400" dirty="0">
              <a:latin typeface="Segoe UI" panose="020B0502040204020203" pitchFamily="34" charset="0"/>
              <a:ea typeface="Courier New" panose="02070309020205020404" pitchFamily="49" charset="0"/>
            </a:endParaRPr>
          </a:p>
          <a:p>
            <a:pPr lvl="1"/>
            <a:r>
              <a:rPr lang="en-US" sz="2400" dirty="0">
                <a:latin typeface="Segoe UI" panose="020B0502040204020203" pitchFamily="34" charset="0"/>
                <a:ea typeface="Courier New" panose="02070309020205020404" pitchFamily="49" charset="0"/>
              </a:rPr>
              <a:t>The</a:t>
            </a:r>
            <a:r>
              <a:rPr lang="en-US" sz="2400" spc="-10" dirty="0">
                <a:latin typeface="Segoe UI" panose="020B0502040204020203" pitchFamily="34" charset="0"/>
                <a:ea typeface="Courier New" panose="02070309020205020404" pitchFamily="49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Courier New" panose="02070309020205020404" pitchFamily="49" charset="0"/>
              </a:rPr>
              <a:t>DCL</a:t>
            </a:r>
            <a:r>
              <a:rPr lang="en-US" sz="2400" spc="-10" dirty="0">
                <a:latin typeface="Segoe UI" panose="020B0502040204020203" pitchFamily="34" charset="0"/>
                <a:ea typeface="Courier New" panose="02070309020205020404" pitchFamily="49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Courier New" panose="02070309020205020404" pitchFamily="49" charset="0"/>
              </a:rPr>
              <a:t>execution</a:t>
            </a:r>
            <a:r>
              <a:rPr lang="en-US" sz="2400" spc="-5" dirty="0">
                <a:latin typeface="Segoe UI" panose="020B0502040204020203" pitchFamily="34" charset="0"/>
                <a:ea typeface="Courier New" panose="02070309020205020404" pitchFamily="49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Courier New" panose="02070309020205020404" pitchFamily="49" charset="0"/>
              </a:rPr>
              <a:t>is</a:t>
            </a:r>
            <a:r>
              <a:rPr lang="en-US" sz="2400" spc="-5" dirty="0">
                <a:latin typeface="Segoe UI" panose="020B0502040204020203" pitchFamily="34" charset="0"/>
                <a:ea typeface="Courier New" panose="02070309020205020404" pitchFamily="49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Courier New" panose="02070309020205020404" pitchFamily="49" charset="0"/>
              </a:rPr>
              <a:t>transactional.</a:t>
            </a:r>
            <a:r>
              <a:rPr lang="en-US" sz="2400" spc="-5" dirty="0">
                <a:latin typeface="Segoe UI" panose="020B0502040204020203" pitchFamily="34" charset="0"/>
                <a:ea typeface="Courier New" panose="02070309020205020404" pitchFamily="49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Courier New" panose="02070309020205020404" pitchFamily="49" charset="0"/>
              </a:rPr>
              <a:t>It</a:t>
            </a:r>
            <a:r>
              <a:rPr lang="en-US" sz="2400" spc="-10" dirty="0">
                <a:latin typeface="Segoe UI" panose="020B0502040204020203" pitchFamily="34" charset="0"/>
                <a:ea typeface="Courier New" panose="02070309020205020404" pitchFamily="49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Courier New" panose="02070309020205020404" pitchFamily="49" charset="0"/>
              </a:rPr>
              <a:t>also has</a:t>
            </a:r>
            <a:r>
              <a:rPr lang="en-US" sz="2400" spc="-5" dirty="0">
                <a:latin typeface="Segoe UI" panose="020B0502040204020203" pitchFamily="34" charset="0"/>
                <a:ea typeface="Courier New" panose="02070309020205020404" pitchFamily="49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Courier New" panose="02070309020205020404" pitchFamily="49" charset="0"/>
              </a:rPr>
              <a:t>rollback</a:t>
            </a:r>
            <a:r>
              <a:rPr lang="en-US" sz="2400" spc="-5" dirty="0">
                <a:latin typeface="Segoe UI" panose="020B0502040204020203" pitchFamily="34" charset="0"/>
                <a:ea typeface="Courier New" panose="02070309020205020404" pitchFamily="49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Courier New" panose="02070309020205020404" pitchFamily="49" charset="0"/>
              </a:rPr>
              <a:t>parameters</a:t>
            </a:r>
            <a:r>
              <a:rPr lang="en-US" sz="2400" dirty="0" smtClean="0">
                <a:latin typeface="Segoe UI" panose="020B0502040204020203" pitchFamily="34" charset="0"/>
                <a:ea typeface="Courier New" panose="02070309020205020404" pitchFamily="49" charset="0"/>
              </a:rPr>
              <a:t>.</a:t>
            </a:r>
            <a:r>
              <a:rPr lang="en-US" b="1" dirty="0"/>
              <a:t> </a:t>
            </a:r>
            <a:endParaRPr lang="en-US" b="1" dirty="0" smtClean="0"/>
          </a:p>
          <a:p>
            <a:pPr lvl="1"/>
            <a:r>
              <a:rPr lang="en-US" sz="2400" b="1" dirty="0" smtClean="0"/>
              <a:t>Grant</a:t>
            </a:r>
            <a:r>
              <a:rPr lang="en-US" sz="2400" b="1" dirty="0"/>
              <a:t>: </a:t>
            </a:r>
            <a:r>
              <a:rPr lang="en-US" sz="2400" dirty="0"/>
              <a:t>It is used to give user access privileges to a database.</a:t>
            </a:r>
            <a:endParaRPr lang="en-IN" sz="2400" dirty="0"/>
          </a:p>
          <a:p>
            <a:pPr lvl="1"/>
            <a:r>
              <a:rPr lang="en-US" sz="2400" b="1" dirty="0"/>
              <a:t>Revoke: </a:t>
            </a:r>
            <a:r>
              <a:rPr lang="en-US" sz="2400" dirty="0"/>
              <a:t>It is used to take back permissions from the user.</a:t>
            </a:r>
            <a:endParaRPr lang="en-IN" sz="2400" dirty="0"/>
          </a:p>
          <a:p>
            <a:pPr marL="742950" lvl="1" indent="-285750">
              <a:spcBef>
                <a:spcPts val="695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1130935" algn="l"/>
              </a:tabLst>
            </a:pPr>
            <a:endParaRPr lang="en-IN" sz="2400" dirty="0">
              <a:latin typeface="Segoe UI" panose="020B0502040204020203" pitchFamily="34" charset="0"/>
              <a:ea typeface="Courier New" panose="02070309020205020404" pitchFamily="49" charset="0"/>
            </a:endParaRPr>
          </a:p>
          <a:p>
            <a:pPr>
              <a:spcBef>
                <a:spcPts val="45"/>
              </a:spcBef>
              <a:spcAft>
                <a:spcPts val="0"/>
              </a:spcAft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</a:rPr>
              <a:t> </a:t>
            </a:r>
            <a:endParaRPr lang="en-IN" sz="2400" dirty="0"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8477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0621" y="173421"/>
            <a:ext cx="8513379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72465">
              <a:spcBef>
                <a:spcPts val="1395"/>
              </a:spcBef>
              <a:spcAft>
                <a:spcPts val="0"/>
              </a:spcAft>
              <a:tabLst>
                <a:tab pos="899160" algn="l"/>
              </a:tabLst>
            </a:pPr>
            <a:r>
              <a:rPr lang="en-US" sz="2800" b="1" dirty="0">
                <a:solidFill>
                  <a:srgbClr val="600A4A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3.Data</a:t>
            </a:r>
            <a:r>
              <a:rPr lang="en-US" sz="2800" b="1" spc="-25" dirty="0">
                <a:solidFill>
                  <a:srgbClr val="600A4A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b="1" dirty="0">
                <a:solidFill>
                  <a:srgbClr val="600A4A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Manipulation</a:t>
            </a:r>
            <a:r>
              <a:rPr lang="en-US" sz="2800" b="1" spc="-20" dirty="0">
                <a:solidFill>
                  <a:srgbClr val="600A4A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rgbClr val="600A4A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Language</a:t>
            </a:r>
          </a:p>
          <a:p>
            <a:pPr marL="672465">
              <a:spcBef>
                <a:spcPts val="1395"/>
              </a:spcBef>
              <a:spcAft>
                <a:spcPts val="0"/>
              </a:spcAft>
              <a:tabLst>
                <a:tab pos="899160" algn="l"/>
              </a:tabLst>
            </a:pPr>
            <a:endParaRPr lang="en-IN" sz="2800" b="1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673100" marR="871855">
              <a:spcBef>
                <a:spcPts val="141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DML</a:t>
            </a:r>
            <a:r>
              <a:rPr lang="en-US" sz="2400" b="1" spc="-25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stands</a:t>
            </a:r>
            <a:r>
              <a:rPr lang="en-US" sz="2400" spc="60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for</a:t>
            </a:r>
            <a:r>
              <a:rPr lang="en-US" sz="2400" spc="-15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2400" b="1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D</a:t>
            </a:r>
            <a:r>
              <a:rPr lang="en-US" sz="2400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ata</a:t>
            </a:r>
            <a:r>
              <a:rPr lang="en-US" sz="2400" spc="-15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2400" b="1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M</a:t>
            </a:r>
            <a:r>
              <a:rPr lang="en-US" sz="2400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anipulation</a:t>
            </a:r>
            <a:r>
              <a:rPr lang="en-US" sz="2400" spc="-10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2400" b="1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L</a:t>
            </a:r>
            <a:r>
              <a:rPr lang="en-US" sz="2400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anguage.</a:t>
            </a:r>
            <a:r>
              <a:rPr lang="en-US" sz="2400" spc="65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It</a:t>
            </a:r>
            <a:r>
              <a:rPr lang="en-US" sz="2400" spc="60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is</a:t>
            </a:r>
            <a:r>
              <a:rPr lang="en-US" sz="2400" spc="55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used</a:t>
            </a:r>
            <a:r>
              <a:rPr lang="en-US" sz="2400" spc="60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for</a:t>
            </a:r>
            <a:r>
              <a:rPr lang="en-US" sz="2400" spc="70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accessing</a:t>
            </a:r>
            <a:r>
              <a:rPr lang="en-US" sz="2400" spc="60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and</a:t>
            </a:r>
            <a:r>
              <a:rPr lang="en-US" sz="2400" spc="60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manipulating</a:t>
            </a:r>
            <a:r>
              <a:rPr lang="en-US" sz="2400" spc="-315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data</a:t>
            </a:r>
            <a:r>
              <a:rPr lang="en-US" sz="2400" spc="-10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in</a:t>
            </a:r>
            <a:r>
              <a:rPr lang="en-US" sz="2400" spc="-5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a</a:t>
            </a:r>
            <a:r>
              <a:rPr lang="en-US" sz="2400" spc="-10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database. It handles</a:t>
            </a:r>
            <a:r>
              <a:rPr lang="en-US" sz="2400" spc="-10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user requests.</a:t>
            </a:r>
            <a:endParaRPr lang="en-IN" sz="2400" dirty="0"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673100">
              <a:spcBef>
                <a:spcPts val="1405"/>
              </a:spcBef>
              <a:spcAft>
                <a:spcPts val="0"/>
              </a:spcAft>
            </a:pPr>
            <a:r>
              <a:rPr lang="en-US" sz="2400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Here</a:t>
            </a:r>
            <a:r>
              <a:rPr lang="en-US" sz="2400" spc="-20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are</a:t>
            </a:r>
            <a:r>
              <a:rPr lang="en-US" sz="2400" spc="-5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some</a:t>
            </a:r>
            <a:r>
              <a:rPr lang="en-US" sz="2400" spc="-15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tasks</a:t>
            </a:r>
            <a:r>
              <a:rPr lang="en-US" sz="2400" spc="-5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that</a:t>
            </a:r>
            <a:r>
              <a:rPr lang="en-US" sz="2400" spc="-5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come</a:t>
            </a:r>
            <a:r>
              <a:rPr lang="en-US" sz="2400" spc="-15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under</a:t>
            </a:r>
            <a:r>
              <a:rPr lang="en-US" sz="2400" spc="-10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DML:</a:t>
            </a:r>
            <a:endParaRPr lang="en-IN" sz="2400" dirty="0"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>
              <a:spcBef>
                <a:spcPts val="5"/>
              </a:spcBef>
              <a:spcAft>
                <a:spcPts val="0"/>
              </a:spcAft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</a:rPr>
              <a:t> </a:t>
            </a:r>
            <a:endParaRPr lang="en-IN" sz="2400" dirty="0"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742950" lvl="1" indent="-285750"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1130935" algn="l"/>
              </a:tabLst>
            </a:pPr>
            <a:r>
              <a:rPr lang="en-US" sz="2400" b="1" dirty="0">
                <a:latin typeface="Segoe UI" panose="020B0502040204020203" pitchFamily="34" charset="0"/>
                <a:ea typeface="Courier New" panose="02070309020205020404" pitchFamily="49" charset="0"/>
              </a:rPr>
              <a:t>Select:</a:t>
            </a:r>
            <a:r>
              <a:rPr lang="en-US" sz="2400" b="1" spc="-15" dirty="0">
                <a:latin typeface="Segoe UI" panose="020B0502040204020203" pitchFamily="34" charset="0"/>
                <a:ea typeface="Courier New" panose="02070309020205020404" pitchFamily="49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Courier New" panose="02070309020205020404" pitchFamily="49" charset="0"/>
              </a:rPr>
              <a:t>It is</a:t>
            </a:r>
            <a:r>
              <a:rPr lang="en-US" sz="2400" spc="-15" dirty="0">
                <a:latin typeface="Segoe UI" panose="020B0502040204020203" pitchFamily="34" charset="0"/>
                <a:ea typeface="Courier New" panose="02070309020205020404" pitchFamily="49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Courier New" panose="02070309020205020404" pitchFamily="49" charset="0"/>
              </a:rPr>
              <a:t>used</a:t>
            </a:r>
            <a:r>
              <a:rPr lang="en-US" sz="2400" spc="5" dirty="0">
                <a:latin typeface="Segoe UI" panose="020B0502040204020203" pitchFamily="34" charset="0"/>
                <a:ea typeface="Courier New" panose="02070309020205020404" pitchFamily="49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Courier New" panose="02070309020205020404" pitchFamily="49" charset="0"/>
              </a:rPr>
              <a:t>to</a:t>
            </a:r>
            <a:r>
              <a:rPr lang="en-US" sz="2400" spc="-5" dirty="0">
                <a:latin typeface="Segoe UI" panose="020B0502040204020203" pitchFamily="34" charset="0"/>
                <a:ea typeface="Courier New" panose="02070309020205020404" pitchFamily="49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Courier New" panose="02070309020205020404" pitchFamily="49" charset="0"/>
              </a:rPr>
              <a:t>retrieve</a:t>
            </a:r>
            <a:r>
              <a:rPr lang="en-US" sz="2400" spc="-10" dirty="0">
                <a:latin typeface="Segoe UI" panose="020B0502040204020203" pitchFamily="34" charset="0"/>
                <a:ea typeface="Courier New" panose="02070309020205020404" pitchFamily="49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Courier New" panose="02070309020205020404" pitchFamily="49" charset="0"/>
              </a:rPr>
              <a:t>data</a:t>
            </a:r>
            <a:r>
              <a:rPr lang="en-US" sz="2400" spc="-10" dirty="0">
                <a:latin typeface="Segoe UI" panose="020B0502040204020203" pitchFamily="34" charset="0"/>
                <a:ea typeface="Courier New" panose="02070309020205020404" pitchFamily="49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Courier New" panose="02070309020205020404" pitchFamily="49" charset="0"/>
              </a:rPr>
              <a:t>from</a:t>
            </a:r>
            <a:r>
              <a:rPr lang="en-US" sz="2400" spc="-10" dirty="0">
                <a:latin typeface="Segoe UI" panose="020B0502040204020203" pitchFamily="34" charset="0"/>
                <a:ea typeface="Courier New" panose="02070309020205020404" pitchFamily="49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Courier New" panose="02070309020205020404" pitchFamily="49" charset="0"/>
              </a:rPr>
              <a:t>a</a:t>
            </a:r>
            <a:r>
              <a:rPr lang="en-US" sz="2400" spc="-10" dirty="0">
                <a:latin typeface="Segoe UI" panose="020B0502040204020203" pitchFamily="34" charset="0"/>
                <a:ea typeface="Courier New" panose="02070309020205020404" pitchFamily="49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Courier New" panose="02070309020205020404" pitchFamily="49" charset="0"/>
              </a:rPr>
              <a:t>database.</a:t>
            </a:r>
            <a:endParaRPr lang="en-IN" sz="2400" dirty="0">
              <a:latin typeface="Segoe UI" panose="020B0502040204020203" pitchFamily="34" charset="0"/>
              <a:ea typeface="Courier New" panose="02070309020205020404" pitchFamily="49" charset="0"/>
            </a:endParaRPr>
          </a:p>
          <a:p>
            <a:pPr marL="742950" lvl="1" indent="-285750">
              <a:spcBef>
                <a:spcPts val="59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1130935" algn="l"/>
              </a:tabLst>
            </a:pPr>
            <a:r>
              <a:rPr lang="en-US" sz="2400" b="1" dirty="0">
                <a:latin typeface="Segoe UI" panose="020B0502040204020203" pitchFamily="34" charset="0"/>
                <a:ea typeface="Courier New" panose="02070309020205020404" pitchFamily="49" charset="0"/>
              </a:rPr>
              <a:t>Insert:</a:t>
            </a:r>
            <a:r>
              <a:rPr lang="en-US" sz="2400" b="1" spc="-10" dirty="0">
                <a:latin typeface="Segoe UI" panose="020B0502040204020203" pitchFamily="34" charset="0"/>
                <a:ea typeface="Courier New" panose="02070309020205020404" pitchFamily="49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Courier New" panose="02070309020205020404" pitchFamily="49" charset="0"/>
              </a:rPr>
              <a:t>It</a:t>
            </a:r>
            <a:r>
              <a:rPr lang="en-US" sz="2400" spc="-5" dirty="0">
                <a:latin typeface="Segoe UI" panose="020B0502040204020203" pitchFamily="34" charset="0"/>
                <a:ea typeface="Courier New" panose="02070309020205020404" pitchFamily="49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Courier New" panose="02070309020205020404" pitchFamily="49" charset="0"/>
              </a:rPr>
              <a:t>is</a:t>
            </a:r>
            <a:r>
              <a:rPr lang="en-US" sz="2400" spc="-15" dirty="0">
                <a:latin typeface="Segoe UI" panose="020B0502040204020203" pitchFamily="34" charset="0"/>
                <a:ea typeface="Courier New" panose="02070309020205020404" pitchFamily="49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Courier New" panose="02070309020205020404" pitchFamily="49" charset="0"/>
              </a:rPr>
              <a:t>used</a:t>
            </a:r>
            <a:r>
              <a:rPr lang="en-US" sz="2400" spc="-5" dirty="0">
                <a:latin typeface="Segoe UI" panose="020B0502040204020203" pitchFamily="34" charset="0"/>
                <a:ea typeface="Courier New" panose="02070309020205020404" pitchFamily="49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Courier New" panose="02070309020205020404" pitchFamily="49" charset="0"/>
              </a:rPr>
              <a:t>to</a:t>
            </a:r>
            <a:r>
              <a:rPr lang="en-US" sz="2400" spc="-5" dirty="0">
                <a:latin typeface="Segoe UI" panose="020B0502040204020203" pitchFamily="34" charset="0"/>
                <a:ea typeface="Courier New" panose="02070309020205020404" pitchFamily="49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Courier New" panose="02070309020205020404" pitchFamily="49" charset="0"/>
              </a:rPr>
              <a:t>insert</a:t>
            </a:r>
            <a:r>
              <a:rPr lang="en-US" sz="2400" spc="-10" dirty="0">
                <a:latin typeface="Segoe UI" panose="020B0502040204020203" pitchFamily="34" charset="0"/>
                <a:ea typeface="Courier New" panose="02070309020205020404" pitchFamily="49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Courier New" panose="02070309020205020404" pitchFamily="49" charset="0"/>
              </a:rPr>
              <a:t>data</a:t>
            </a:r>
            <a:r>
              <a:rPr lang="en-US" sz="2400" spc="-10" dirty="0">
                <a:latin typeface="Segoe UI" panose="020B0502040204020203" pitchFamily="34" charset="0"/>
                <a:ea typeface="Courier New" panose="02070309020205020404" pitchFamily="49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Courier New" panose="02070309020205020404" pitchFamily="49" charset="0"/>
              </a:rPr>
              <a:t>into</a:t>
            </a:r>
            <a:r>
              <a:rPr lang="en-US" sz="2400" spc="-10" dirty="0">
                <a:latin typeface="Segoe UI" panose="020B0502040204020203" pitchFamily="34" charset="0"/>
                <a:ea typeface="Courier New" panose="02070309020205020404" pitchFamily="49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Courier New" panose="02070309020205020404" pitchFamily="49" charset="0"/>
              </a:rPr>
              <a:t>a</a:t>
            </a:r>
            <a:r>
              <a:rPr lang="en-US" sz="2400" spc="-10" dirty="0">
                <a:latin typeface="Segoe UI" panose="020B0502040204020203" pitchFamily="34" charset="0"/>
                <a:ea typeface="Courier New" panose="02070309020205020404" pitchFamily="49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Courier New" panose="02070309020205020404" pitchFamily="49" charset="0"/>
              </a:rPr>
              <a:t>table.</a:t>
            </a:r>
            <a:endParaRPr lang="en-IN" sz="2400" dirty="0">
              <a:latin typeface="Segoe UI" panose="020B0502040204020203" pitchFamily="34" charset="0"/>
              <a:ea typeface="Courier New" panose="02070309020205020404" pitchFamily="49" charset="0"/>
            </a:endParaRPr>
          </a:p>
          <a:p>
            <a:pPr marL="742950" lvl="1" indent="-285750">
              <a:spcBef>
                <a:spcPts val="58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1130935" algn="l"/>
              </a:tabLst>
            </a:pPr>
            <a:r>
              <a:rPr lang="en-US" sz="2400" b="1" dirty="0">
                <a:latin typeface="Segoe UI" panose="020B0502040204020203" pitchFamily="34" charset="0"/>
                <a:ea typeface="Courier New" panose="02070309020205020404" pitchFamily="49" charset="0"/>
              </a:rPr>
              <a:t>Update:</a:t>
            </a:r>
            <a:r>
              <a:rPr lang="en-US" sz="2400" b="1" spc="-20" dirty="0">
                <a:latin typeface="Segoe UI" panose="020B0502040204020203" pitchFamily="34" charset="0"/>
                <a:ea typeface="Courier New" panose="02070309020205020404" pitchFamily="49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Courier New" panose="02070309020205020404" pitchFamily="49" charset="0"/>
              </a:rPr>
              <a:t>It</a:t>
            </a:r>
            <a:r>
              <a:rPr lang="en-US" sz="2400" spc="-5" dirty="0">
                <a:latin typeface="Segoe UI" panose="020B0502040204020203" pitchFamily="34" charset="0"/>
                <a:ea typeface="Courier New" panose="02070309020205020404" pitchFamily="49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Courier New" panose="02070309020205020404" pitchFamily="49" charset="0"/>
              </a:rPr>
              <a:t>is</a:t>
            </a:r>
            <a:r>
              <a:rPr lang="en-US" sz="2400" spc="-10" dirty="0">
                <a:latin typeface="Segoe UI" panose="020B0502040204020203" pitchFamily="34" charset="0"/>
                <a:ea typeface="Courier New" panose="02070309020205020404" pitchFamily="49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Courier New" panose="02070309020205020404" pitchFamily="49" charset="0"/>
              </a:rPr>
              <a:t>used</a:t>
            </a:r>
            <a:r>
              <a:rPr lang="en-US" sz="2400" spc="-5" dirty="0">
                <a:latin typeface="Segoe UI" panose="020B0502040204020203" pitchFamily="34" charset="0"/>
                <a:ea typeface="Courier New" panose="02070309020205020404" pitchFamily="49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Courier New" panose="02070309020205020404" pitchFamily="49" charset="0"/>
              </a:rPr>
              <a:t>to</a:t>
            </a:r>
            <a:r>
              <a:rPr lang="en-US" sz="2400" spc="-5" dirty="0">
                <a:latin typeface="Segoe UI" panose="020B0502040204020203" pitchFamily="34" charset="0"/>
                <a:ea typeface="Courier New" panose="02070309020205020404" pitchFamily="49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Courier New" panose="02070309020205020404" pitchFamily="49" charset="0"/>
              </a:rPr>
              <a:t>update</a:t>
            </a:r>
            <a:r>
              <a:rPr lang="en-US" sz="2400" spc="-20" dirty="0">
                <a:latin typeface="Segoe UI" panose="020B0502040204020203" pitchFamily="34" charset="0"/>
                <a:ea typeface="Courier New" panose="02070309020205020404" pitchFamily="49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Courier New" panose="02070309020205020404" pitchFamily="49" charset="0"/>
              </a:rPr>
              <a:t>existing</a:t>
            </a:r>
            <a:r>
              <a:rPr lang="en-US" sz="2400" spc="-5" dirty="0">
                <a:latin typeface="Segoe UI" panose="020B0502040204020203" pitchFamily="34" charset="0"/>
                <a:ea typeface="Courier New" panose="02070309020205020404" pitchFamily="49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Courier New" panose="02070309020205020404" pitchFamily="49" charset="0"/>
              </a:rPr>
              <a:t>data</a:t>
            </a:r>
            <a:r>
              <a:rPr lang="en-US" sz="2400" spc="-10" dirty="0">
                <a:latin typeface="Segoe UI" panose="020B0502040204020203" pitchFamily="34" charset="0"/>
                <a:ea typeface="Courier New" panose="02070309020205020404" pitchFamily="49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Courier New" panose="02070309020205020404" pitchFamily="49" charset="0"/>
              </a:rPr>
              <a:t>within</a:t>
            </a:r>
            <a:r>
              <a:rPr lang="en-US" sz="2400" spc="-15" dirty="0">
                <a:latin typeface="Segoe UI" panose="020B0502040204020203" pitchFamily="34" charset="0"/>
                <a:ea typeface="Courier New" panose="02070309020205020404" pitchFamily="49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Courier New" panose="02070309020205020404" pitchFamily="49" charset="0"/>
              </a:rPr>
              <a:t>a</a:t>
            </a:r>
            <a:r>
              <a:rPr lang="en-US" sz="2400" spc="-15" dirty="0">
                <a:latin typeface="Segoe UI" panose="020B0502040204020203" pitchFamily="34" charset="0"/>
                <a:ea typeface="Courier New" panose="02070309020205020404" pitchFamily="49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Courier New" panose="02070309020205020404" pitchFamily="49" charset="0"/>
              </a:rPr>
              <a:t>table.</a:t>
            </a:r>
            <a:endParaRPr lang="en-IN" sz="2400" dirty="0">
              <a:latin typeface="Segoe UI" panose="020B0502040204020203" pitchFamily="34" charset="0"/>
              <a:ea typeface="Courier New" panose="02070309020205020404" pitchFamily="49" charset="0"/>
            </a:endParaRPr>
          </a:p>
          <a:p>
            <a:pPr marL="742950" lvl="1" indent="-285750">
              <a:spcBef>
                <a:spcPts val="575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1130935" algn="l"/>
              </a:tabLst>
            </a:pPr>
            <a:r>
              <a:rPr lang="en-US" sz="2400" b="1" dirty="0">
                <a:latin typeface="Segoe UI" panose="020B0502040204020203" pitchFamily="34" charset="0"/>
                <a:ea typeface="Courier New" panose="02070309020205020404" pitchFamily="49" charset="0"/>
              </a:rPr>
              <a:t>Delete:</a:t>
            </a:r>
            <a:r>
              <a:rPr lang="en-US" sz="2400" b="1" spc="-15" dirty="0">
                <a:latin typeface="Segoe UI" panose="020B0502040204020203" pitchFamily="34" charset="0"/>
                <a:ea typeface="Courier New" panose="02070309020205020404" pitchFamily="49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Courier New" panose="02070309020205020404" pitchFamily="49" charset="0"/>
              </a:rPr>
              <a:t>It</a:t>
            </a:r>
            <a:r>
              <a:rPr lang="en-US" sz="2400" spc="-5" dirty="0">
                <a:latin typeface="Segoe UI" panose="020B0502040204020203" pitchFamily="34" charset="0"/>
                <a:ea typeface="Courier New" panose="02070309020205020404" pitchFamily="49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Courier New" panose="02070309020205020404" pitchFamily="49" charset="0"/>
              </a:rPr>
              <a:t>is</a:t>
            </a:r>
            <a:r>
              <a:rPr lang="en-US" sz="2400" spc="-5" dirty="0">
                <a:latin typeface="Segoe UI" panose="020B0502040204020203" pitchFamily="34" charset="0"/>
                <a:ea typeface="Courier New" panose="02070309020205020404" pitchFamily="49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Courier New" panose="02070309020205020404" pitchFamily="49" charset="0"/>
              </a:rPr>
              <a:t>used</a:t>
            </a:r>
            <a:r>
              <a:rPr lang="en-US" sz="2400" spc="-5" dirty="0">
                <a:latin typeface="Segoe UI" panose="020B0502040204020203" pitchFamily="34" charset="0"/>
                <a:ea typeface="Courier New" panose="02070309020205020404" pitchFamily="49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Courier New" panose="02070309020205020404" pitchFamily="49" charset="0"/>
              </a:rPr>
              <a:t>to</a:t>
            </a:r>
            <a:r>
              <a:rPr lang="en-US" sz="2400" spc="-5" dirty="0">
                <a:latin typeface="Segoe UI" panose="020B0502040204020203" pitchFamily="34" charset="0"/>
                <a:ea typeface="Courier New" panose="02070309020205020404" pitchFamily="49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Courier New" panose="02070309020205020404" pitchFamily="49" charset="0"/>
              </a:rPr>
              <a:t>delete</a:t>
            </a:r>
            <a:r>
              <a:rPr lang="en-US" sz="2400" spc="-10" dirty="0">
                <a:latin typeface="Segoe UI" panose="020B0502040204020203" pitchFamily="34" charset="0"/>
                <a:ea typeface="Courier New" panose="02070309020205020404" pitchFamily="49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Courier New" panose="02070309020205020404" pitchFamily="49" charset="0"/>
              </a:rPr>
              <a:t>all</a:t>
            </a:r>
            <a:r>
              <a:rPr lang="en-US" sz="2400" spc="-5" dirty="0">
                <a:latin typeface="Segoe UI" panose="020B0502040204020203" pitchFamily="34" charset="0"/>
                <a:ea typeface="Courier New" panose="02070309020205020404" pitchFamily="49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Courier New" panose="02070309020205020404" pitchFamily="49" charset="0"/>
              </a:rPr>
              <a:t>records</a:t>
            </a:r>
            <a:r>
              <a:rPr lang="en-US" sz="2400" spc="-15" dirty="0">
                <a:latin typeface="Segoe UI" panose="020B0502040204020203" pitchFamily="34" charset="0"/>
                <a:ea typeface="Courier New" panose="02070309020205020404" pitchFamily="49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Courier New" panose="02070309020205020404" pitchFamily="49" charset="0"/>
              </a:rPr>
              <a:t>from</a:t>
            </a:r>
            <a:r>
              <a:rPr lang="en-US" sz="2400" spc="-15" dirty="0">
                <a:latin typeface="Segoe UI" panose="020B0502040204020203" pitchFamily="34" charset="0"/>
                <a:ea typeface="Courier New" panose="02070309020205020404" pitchFamily="49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Courier New" panose="02070309020205020404" pitchFamily="49" charset="0"/>
              </a:rPr>
              <a:t>a table.</a:t>
            </a:r>
            <a:endParaRPr lang="en-IN" sz="2400" dirty="0">
              <a:latin typeface="Segoe UI" panose="020B0502040204020203" pitchFamily="34" charset="0"/>
              <a:ea typeface="Courier New" panose="02070309020205020404" pitchFamily="49" charset="0"/>
            </a:endParaRPr>
          </a:p>
          <a:p>
            <a:pPr marL="742950" lvl="1" indent="-285750">
              <a:spcBef>
                <a:spcPts val="575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1130935" algn="l"/>
              </a:tabLst>
            </a:pPr>
            <a:r>
              <a:rPr lang="en-US" sz="2400" dirty="0">
                <a:latin typeface="Segoe UI" panose="020B0502040204020203" pitchFamily="34" charset="0"/>
                <a:ea typeface="Courier New" panose="02070309020205020404" pitchFamily="49" charset="0"/>
              </a:rPr>
              <a:t> </a:t>
            </a:r>
            <a:endParaRPr lang="en-IN" sz="2400" dirty="0">
              <a:effectLst/>
              <a:latin typeface="Segoe UI" panose="020B0502040204020203" pitchFamily="34" charset="0"/>
              <a:ea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7108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9091" y="141890"/>
            <a:ext cx="8544910" cy="4637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72465">
              <a:lnSpc>
                <a:spcPts val="1815"/>
              </a:lnSpc>
              <a:spcAft>
                <a:spcPts val="0"/>
              </a:spcAft>
              <a:tabLst>
                <a:tab pos="899160" algn="l"/>
              </a:tabLst>
            </a:pPr>
            <a:endParaRPr lang="en-US" sz="2800" b="1" dirty="0" smtClean="0">
              <a:solidFill>
                <a:srgbClr val="600A4A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672465">
              <a:lnSpc>
                <a:spcPts val="1815"/>
              </a:lnSpc>
              <a:spcAft>
                <a:spcPts val="0"/>
              </a:spcAft>
              <a:tabLst>
                <a:tab pos="899160" algn="l"/>
              </a:tabLst>
            </a:pPr>
            <a:endParaRPr lang="en-US" sz="2800" b="1" dirty="0">
              <a:solidFill>
                <a:srgbClr val="600A4A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672465">
              <a:lnSpc>
                <a:spcPts val="1815"/>
              </a:lnSpc>
              <a:spcAft>
                <a:spcPts val="0"/>
              </a:spcAft>
              <a:tabLst>
                <a:tab pos="899160" algn="l"/>
              </a:tabLst>
            </a:pPr>
            <a:r>
              <a:rPr lang="en-US" sz="2800" b="1" dirty="0" smtClean="0">
                <a:solidFill>
                  <a:srgbClr val="600A4A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4.Transaction</a:t>
            </a:r>
            <a:r>
              <a:rPr lang="en-US" sz="2800" b="1" spc="-15" dirty="0" smtClean="0">
                <a:solidFill>
                  <a:srgbClr val="600A4A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b="1" dirty="0">
                <a:solidFill>
                  <a:srgbClr val="600A4A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Control</a:t>
            </a:r>
            <a:r>
              <a:rPr lang="en-US" sz="2800" b="1" spc="-20" dirty="0">
                <a:solidFill>
                  <a:srgbClr val="600A4A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b="1" dirty="0">
                <a:solidFill>
                  <a:srgbClr val="600A4A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Language</a:t>
            </a:r>
            <a:endParaRPr lang="en-IN" sz="2800" b="1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673100" marR="871855">
              <a:spcBef>
                <a:spcPts val="1415"/>
              </a:spcBef>
              <a:spcAft>
                <a:spcPts val="0"/>
              </a:spcAft>
            </a:pPr>
            <a:r>
              <a:rPr lang="en-US" sz="2400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TCL</a:t>
            </a:r>
            <a:r>
              <a:rPr lang="en-US" sz="2400" spc="20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is</a:t>
            </a:r>
            <a:r>
              <a:rPr lang="en-US" sz="2400" spc="25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used</a:t>
            </a:r>
            <a:r>
              <a:rPr lang="en-US" sz="2400" spc="25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to</a:t>
            </a:r>
            <a:r>
              <a:rPr lang="en-US" sz="2400" spc="30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run</a:t>
            </a:r>
            <a:r>
              <a:rPr lang="en-US" sz="2400" spc="25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the</a:t>
            </a:r>
            <a:r>
              <a:rPr lang="en-US" sz="2400" spc="30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changes</a:t>
            </a:r>
            <a:r>
              <a:rPr lang="en-US" sz="2400" spc="15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made</a:t>
            </a:r>
            <a:r>
              <a:rPr lang="en-US" sz="2400" spc="20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by</a:t>
            </a:r>
            <a:r>
              <a:rPr lang="en-US" sz="2400" spc="20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the</a:t>
            </a:r>
            <a:r>
              <a:rPr lang="en-US" sz="2400" spc="40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DML</a:t>
            </a:r>
            <a:r>
              <a:rPr lang="en-US" sz="2400" spc="20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statement.</a:t>
            </a:r>
            <a:r>
              <a:rPr lang="en-US" sz="2400" spc="25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TCL</a:t>
            </a:r>
            <a:r>
              <a:rPr lang="en-US" sz="2400" spc="35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can</a:t>
            </a:r>
            <a:r>
              <a:rPr lang="en-US" sz="2400" spc="25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be</a:t>
            </a:r>
            <a:r>
              <a:rPr lang="en-US" sz="2400" spc="20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grouped</a:t>
            </a:r>
            <a:r>
              <a:rPr lang="en-US" sz="2400" spc="25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into</a:t>
            </a:r>
            <a:r>
              <a:rPr lang="en-US" sz="2400" spc="15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a</a:t>
            </a:r>
            <a:r>
              <a:rPr lang="en-US" sz="2400" spc="-315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logical</a:t>
            </a:r>
            <a:r>
              <a:rPr lang="en-US" sz="2400" spc="-15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transaction.</a:t>
            </a:r>
            <a:endParaRPr lang="en-IN" sz="2400" dirty="0"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673100">
              <a:spcBef>
                <a:spcPts val="1405"/>
              </a:spcBef>
              <a:spcAft>
                <a:spcPts val="0"/>
              </a:spcAft>
            </a:pPr>
            <a:r>
              <a:rPr lang="en-US" sz="2400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Here</a:t>
            </a:r>
            <a:r>
              <a:rPr lang="en-US" sz="2400" spc="-20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are</a:t>
            </a:r>
            <a:r>
              <a:rPr lang="en-US" sz="2400" spc="-5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some</a:t>
            </a:r>
            <a:r>
              <a:rPr lang="en-US" sz="2400" spc="-15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tasks</a:t>
            </a:r>
            <a:r>
              <a:rPr lang="en-US" sz="2400" spc="-5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that</a:t>
            </a:r>
            <a:r>
              <a:rPr lang="en-US" sz="2400" spc="-5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come</a:t>
            </a:r>
            <a:r>
              <a:rPr lang="en-US" sz="2400" spc="-15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under</a:t>
            </a:r>
            <a:r>
              <a:rPr lang="en-US" sz="2400" spc="-10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TCL:</a:t>
            </a:r>
            <a:endParaRPr lang="en-IN" sz="2400" dirty="0"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>
              <a:spcBef>
                <a:spcPts val="15"/>
              </a:spcBef>
              <a:spcAft>
                <a:spcPts val="0"/>
              </a:spcAft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</a:rPr>
              <a:t> </a:t>
            </a:r>
            <a:endParaRPr lang="en-IN" sz="2400" dirty="0"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742950" lvl="1" indent="-285750">
              <a:spcBef>
                <a:spcPts val="5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1130935" algn="l"/>
              </a:tabLst>
            </a:pPr>
            <a:r>
              <a:rPr lang="en-US" sz="2400" b="1" dirty="0">
                <a:latin typeface="Segoe UI" panose="020B0502040204020203" pitchFamily="34" charset="0"/>
                <a:ea typeface="Courier New" panose="02070309020205020404" pitchFamily="49" charset="0"/>
              </a:rPr>
              <a:t>Commit:</a:t>
            </a:r>
            <a:r>
              <a:rPr lang="en-US" sz="2400" b="1" spc="-10" dirty="0">
                <a:latin typeface="Segoe UI" panose="020B0502040204020203" pitchFamily="34" charset="0"/>
                <a:ea typeface="Courier New" panose="02070309020205020404" pitchFamily="49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Courier New" panose="02070309020205020404" pitchFamily="49" charset="0"/>
              </a:rPr>
              <a:t>It</a:t>
            </a:r>
            <a:r>
              <a:rPr lang="en-US" sz="2400" spc="-5" dirty="0">
                <a:latin typeface="Segoe UI" panose="020B0502040204020203" pitchFamily="34" charset="0"/>
                <a:ea typeface="Courier New" panose="02070309020205020404" pitchFamily="49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Courier New" panose="02070309020205020404" pitchFamily="49" charset="0"/>
              </a:rPr>
              <a:t>is</a:t>
            </a:r>
            <a:r>
              <a:rPr lang="en-US" sz="2400" spc="-5" dirty="0">
                <a:latin typeface="Segoe UI" panose="020B0502040204020203" pitchFamily="34" charset="0"/>
                <a:ea typeface="Courier New" panose="02070309020205020404" pitchFamily="49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Courier New" panose="02070309020205020404" pitchFamily="49" charset="0"/>
              </a:rPr>
              <a:t>used</a:t>
            </a:r>
            <a:r>
              <a:rPr lang="en-US" sz="2400" spc="-5" dirty="0">
                <a:latin typeface="Segoe UI" panose="020B0502040204020203" pitchFamily="34" charset="0"/>
                <a:ea typeface="Courier New" panose="02070309020205020404" pitchFamily="49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Courier New" panose="02070309020205020404" pitchFamily="49" charset="0"/>
              </a:rPr>
              <a:t>to save</a:t>
            </a:r>
            <a:r>
              <a:rPr lang="en-US" sz="2400" spc="-5" dirty="0">
                <a:latin typeface="Segoe UI" panose="020B0502040204020203" pitchFamily="34" charset="0"/>
                <a:ea typeface="Courier New" panose="02070309020205020404" pitchFamily="49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Courier New" panose="02070309020205020404" pitchFamily="49" charset="0"/>
              </a:rPr>
              <a:t>the</a:t>
            </a:r>
            <a:r>
              <a:rPr lang="en-US" sz="2400" spc="-5" dirty="0">
                <a:latin typeface="Segoe UI" panose="020B0502040204020203" pitchFamily="34" charset="0"/>
                <a:ea typeface="Courier New" panose="02070309020205020404" pitchFamily="49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Courier New" panose="02070309020205020404" pitchFamily="49" charset="0"/>
              </a:rPr>
              <a:t>transaction</a:t>
            </a:r>
            <a:r>
              <a:rPr lang="en-US" sz="2400" spc="-5" dirty="0">
                <a:latin typeface="Segoe UI" panose="020B0502040204020203" pitchFamily="34" charset="0"/>
                <a:ea typeface="Courier New" panose="02070309020205020404" pitchFamily="49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Courier New" panose="02070309020205020404" pitchFamily="49" charset="0"/>
              </a:rPr>
              <a:t>on the</a:t>
            </a:r>
            <a:r>
              <a:rPr lang="en-US" sz="2400" spc="-20" dirty="0">
                <a:latin typeface="Segoe UI" panose="020B0502040204020203" pitchFamily="34" charset="0"/>
                <a:ea typeface="Courier New" panose="02070309020205020404" pitchFamily="49" charset="0"/>
              </a:rPr>
              <a:t> </a:t>
            </a:r>
            <a:r>
              <a:rPr lang="en-US" sz="2400" dirty="0" smtClean="0">
                <a:latin typeface="Segoe UI" panose="020B0502040204020203" pitchFamily="34" charset="0"/>
                <a:ea typeface="Courier New" panose="02070309020205020404" pitchFamily="49" charset="0"/>
              </a:rPr>
              <a:t>database.</a:t>
            </a:r>
            <a:endParaRPr lang="en-IN" sz="2400" dirty="0" smtClean="0">
              <a:latin typeface="Segoe UI" panose="020B0502040204020203" pitchFamily="34" charset="0"/>
              <a:ea typeface="Courier New" panose="02070309020205020404" pitchFamily="49" charset="0"/>
            </a:endParaRPr>
          </a:p>
          <a:p>
            <a:pPr marL="742950" lvl="1" indent="-285750">
              <a:spcBef>
                <a:spcPts val="5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1130935" algn="l"/>
              </a:tabLst>
            </a:pPr>
            <a:r>
              <a:rPr lang="en-US" sz="2400" b="1" dirty="0" smtClean="0">
                <a:latin typeface="Segoe UI" panose="020B0502040204020203" pitchFamily="34" charset="0"/>
                <a:ea typeface="Segoe UI" panose="020B0502040204020203" pitchFamily="34" charset="0"/>
              </a:rPr>
              <a:t>Rollback</a:t>
            </a:r>
            <a:r>
              <a:rPr lang="en-US" sz="2400" b="1" dirty="0">
                <a:latin typeface="Segoe UI" panose="020B0502040204020203" pitchFamily="34" charset="0"/>
                <a:ea typeface="Segoe UI" panose="020B0502040204020203" pitchFamily="34" charset="0"/>
              </a:rPr>
              <a:t>:</a:t>
            </a:r>
            <a:r>
              <a:rPr lang="en-US" sz="2400" b="1" spc="-10" dirty="0"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</a:rPr>
              <a:t>It</a:t>
            </a:r>
            <a:r>
              <a:rPr lang="en-US" sz="2400" spc="-10" dirty="0"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</a:rPr>
              <a:t>is</a:t>
            </a:r>
            <a:r>
              <a:rPr lang="en-US" sz="2400" spc="-10" dirty="0"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</a:rPr>
              <a:t>used</a:t>
            </a:r>
            <a:r>
              <a:rPr lang="en-US" sz="2400" spc="-10" dirty="0"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</a:rPr>
              <a:t>to</a:t>
            </a:r>
            <a:r>
              <a:rPr lang="en-US" sz="2400" spc="-5" dirty="0"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</a:rPr>
              <a:t>restore</a:t>
            </a:r>
            <a:r>
              <a:rPr lang="en-US" sz="2400" spc="-5" dirty="0"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</a:rPr>
              <a:t>the</a:t>
            </a:r>
            <a:r>
              <a:rPr lang="en-US" sz="2400" spc="-10" dirty="0"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</a:rPr>
              <a:t>database</a:t>
            </a:r>
            <a:r>
              <a:rPr lang="en-US" sz="2400" spc="-5" dirty="0"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</a:rPr>
              <a:t>to</a:t>
            </a:r>
            <a:r>
              <a:rPr lang="en-US" sz="2400" spc="-5" dirty="0"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</a:rPr>
              <a:t>original</a:t>
            </a:r>
            <a:r>
              <a:rPr lang="en-US" sz="2400" spc="-5" dirty="0"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</a:rPr>
              <a:t>since</a:t>
            </a:r>
            <a:r>
              <a:rPr lang="en-US" sz="2400" spc="-10" dirty="0"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</a:rPr>
              <a:t>the</a:t>
            </a:r>
            <a:r>
              <a:rPr lang="en-US" sz="2400" spc="-10" dirty="0"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</a:rPr>
              <a:t>last</a:t>
            </a:r>
            <a:r>
              <a:rPr lang="en-US" sz="2400" spc="-5" dirty="0"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</a:rPr>
              <a:t>Commit.</a:t>
            </a:r>
            <a:endParaRPr lang="en-IN" sz="2400" dirty="0"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742950" lvl="1" indent="-285750">
              <a:spcBef>
                <a:spcPts val="5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1130935" algn="l"/>
              </a:tabLst>
            </a:pPr>
            <a:r>
              <a:rPr lang="en-US" sz="1100" dirty="0">
                <a:latin typeface="Segoe UI" panose="020B0502040204020203" pitchFamily="34" charset="0"/>
                <a:ea typeface="Courier New" panose="02070309020205020404" pitchFamily="49" charset="0"/>
              </a:rPr>
              <a:t> </a:t>
            </a:r>
            <a:endParaRPr lang="en-IN" sz="1100" dirty="0">
              <a:effectLst/>
              <a:latin typeface="Segoe UI" panose="020B0502040204020203" pitchFamily="34" charset="0"/>
              <a:ea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5552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02221" y="1087820"/>
            <a:ext cx="6653047" cy="2303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30300" indent="-228600" algn="ctr">
              <a:spcBef>
                <a:spcPts val="680"/>
              </a:spcBef>
              <a:spcAft>
                <a:spcPts val="0"/>
              </a:spcAft>
              <a:tabLst>
                <a:tab pos="1130935" algn="l"/>
              </a:tabLst>
            </a:pPr>
            <a:endParaRPr lang="en-US" sz="4400" dirty="0" smtClean="0">
              <a:solidFill>
                <a:srgbClr val="7030A0"/>
              </a:solidFill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1130300" indent="-228600" algn="ctr">
              <a:spcBef>
                <a:spcPts val="680"/>
              </a:spcBef>
              <a:spcAft>
                <a:spcPts val="0"/>
              </a:spcAft>
              <a:tabLst>
                <a:tab pos="1130935" algn="l"/>
              </a:tabLst>
            </a:pPr>
            <a:endParaRPr lang="en-US" sz="4400" dirty="0" smtClean="0">
              <a:solidFill>
                <a:srgbClr val="7030A0"/>
              </a:solidFill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1130300" indent="-228600" algn="ctr">
              <a:spcBef>
                <a:spcPts val="680"/>
              </a:spcBef>
              <a:spcAft>
                <a:spcPts val="0"/>
              </a:spcAft>
              <a:tabLst>
                <a:tab pos="1130935" algn="l"/>
              </a:tabLst>
            </a:pPr>
            <a:r>
              <a:rPr lang="en-US" sz="4400" smtClean="0">
                <a:solidFill>
                  <a:srgbClr val="7030A0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Thank you!</a:t>
            </a:r>
            <a:endParaRPr lang="en-IN" sz="4400" dirty="0">
              <a:solidFill>
                <a:srgbClr val="7030A0"/>
              </a:solidFill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16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Architecture of DBMS – Three level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80"/>
            <a:ext cx="10640158" cy="4206240"/>
          </a:xfrm>
        </p:spPr>
        <p:txBody>
          <a:bodyPr>
            <a:normAutofit/>
          </a:bodyPr>
          <a:lstStyle/>
          <a:p>
            <a:pPr lvl="0"/>
            <a:r>
              <a:rPr lang="en-US" sz="2800" dirty="0"/>
              <a:t>The DBMS design depends upon its architecture. The basic client/server architecture is used to deal with a large number of PCs, web servers, database servers and other components that are connected with networks.</a:t>
            </a:r>
            <a:endParaRPr lang="en-IN" sz="2800" dirty="0"/>
          </a:p>
          <a:p>
            <a:pPr lvl="0"/>
            <a:r>
              <a:rPr lang="en-US" sz="2800" dirty="0"/>
              <a:t>The client/server architecture consists of many PCs and a workstation which are connected via the network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DBMS architecture depends upon how users are connected to the database to get their request done.         </a:t>
            </a:r>
            <a:endParaRPr lang="en-IN" sz="2800" dirty="0"/>
          </a:p>
          <a:p>
            <a:pPr lvl="0"/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6431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Three level-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" name="image1.jpeg" descr="DBMS Architecture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03749" y="1227551"/>
            <a:ext cx="7891396" cy="48726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86759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ea typeface="Segoe UI" panose="020B0502040204020203" pitchFamily="34" charset="0"/>
              </a:rPr>
              <a:t>1-Tier</a:t>
            </a:r>
            <a:r>
              <a:rPr lang="en-US" sz="2800" b="1" spc="-5" dirty="0">
                <a:latin typeface="Times New Roman" panose="02020603050405020304" pitchFamily="18" charset="0"/>
                <a:ea typeface="Segoe UI" panose="020B0502040204020203" pitchFamily="34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ea typeface="Segoe UI" panose="020B0502040204020203" pitchFamily="34" charset="0"/>
              </a:rPr>
              <a:t>Architecture</a:t>
            </a:r>
            <a:r>
              <a:rPr lang="en-IN" sz="2800" dirty="0">
                <a:latin typeface="Segoe UI" panose="020B0502040204020203" pitchFamily="34" charset="0"/>
                <a:ea typeface="Segoe UI" panose="020B0502040204020203" pitchFamily="34" charset="0"/>
              </a:rPr>
              <a:t/>
            </a:r>
            <a:br>
              <a:rPr lang="en-IN" sz="2800" dirty="0">
                <a:latin typeface="Segoe UI" panose="020B0502040204020203" pitchFamily="34" charset="0"/>
                <a:ea typeface="Segoe UI" panose="020B0502040204020203" pitchFamily="34" charset="0"/>
              </a:rPr>
            </a:b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92936"/>
            <a:ext cx="12328634" cy="5065064"/>
          </a:xfrm>
        </p:spPr>
        <p:txBody>
          <a:bodyPr>
            <a:normAutofit/>
          </a:bodyPr>
          <a:lstStyle/>
          <a:p>
            <a:pPr marL="0" lvl="1" indent="0"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2800" dirty="0" smtClean="0"/>
              <a:t> </a:t>
            </a:r>
          </a:p>
          <a:p>
            <a:pPr marL="457200" lvl="1" indent="-457200">
              <a:spcBef>
                <a:spcPts val="1200"/>
              </a:spcBef>
              <a:spcAft>
                <a:spcPts val="200"/>
              </a:spcAft>
            </a:pPr>
            <a:r>
              <a:rPr lang="en-US" sz="2800" dirty="0" smtClean="0"/>
              <a:t>In </a:t>
            </a:r>
            <a:r>
              <a:rPr lang="en-US" sz="2800" dirty="0"/>
              <a:t>this architecture, the database is directly available to the user. It means the user can directly sit on the DBMS and uses it.</a:t>
            </a:r>
            <a:endParaRPr lang="en-IN" sz="2800" dirty="0"/>
          </a:p>
          <a:p>
            <a:pPr marL="457200" lvl="1" indent="-457200">
              <a:spcBef>
                <a:spcPts val="1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Any changes done here will directly be done on the database itself. It doesn't provide a handy tool for end users.</a:t>
            </a:r>
            <a:endParaRPr lang="en-IN" sz="2800" dirty="0"/>
          </a:p>
          <a:p>
            <a:pPr marL="457200" lvl="1" indent="-457200">
              <a:spcBef>
                <a:spcPts val="1200"/>
              </a:spcBef>
              <a:spcAft>
                <a:spcPts val="200"/>
              </a:spcAft>
            </a:pPr>
            <a:r>
              <a:rPr lang="en-US" sz="2800" dirty="0"/>
              <a:t>The 1-Tier architecture is used for development of the local application, where programmers can directly communicate with the database for the quick response.</a:t>
            </a:r>
            <a:endParaRPr lang="en-IN" sz="2800" dirty="0"/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30257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2- </a:t>
            </a:r>
            <a:r>
              <a:rPr lang="en-US" sz="2800" b="1" dirty="0"/>
              <a:t>Tier Architecture</a:t>
            </a:r>
            <a:r>
              <a:rPr lang="en-IN" sz="2800" dirty="0"/>
              <a:t/>
            </a:r>
            <a:br>
              <a:rPr lang="en-IN" sz="2800" dirty="0"/>
            </a:b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77447"/>
            <a:ext cx="9205702" cy="5486400"/>
          </a:xfrm>
        </p:spPr>
        <p:txBody>
          <a:bodyPr>
            <a:normAutofit fontScale="32500" lnSpcReduction="20000"/>
          </a:bodyPr>
          <a:lstStyle/>
          <a:p>
            <a:endParaRPr lang="en-IN" sz="3600" dirty="0"/>
          </a:p>
          <a:p>
            <a:pPr lvl="1"/>
            <a:r>
              <a:rPr lang="en-US" sz="7400" dirty="0">
                <a:latin typeface="Arial Rounded MT Bold" panose="020F0704030504030204" pitchFamily="34" charset="0"/>
              </a:rPr>
              <a:t>The 2-Tier architecture is same as basic client-server. In the two-tier architecture, applications on the client end can directly communicate with the database at the server side. For this interaction, API's like: </a:t>
            </a:r>
            <a:r>
              <a:rPr lang="en-US" sz="7400" b="1" dirty="0">
                <a:latin typeface="Arial Rounded MT Bold" panose="020F0704030504030204" pitchFamily="34" charset="0"/>
              </a:rPr>
              <a:t>ODBC</a:t>
            </a:r>
            <a:r>
              <a:rPr lang="en-US" sz="7400" dirty="0">
                <a:latin typeface="Arial Rounded MT Bold" panose="020F0704030504030204" pitchFamily="34" charset="0"/>
              </a:rPr>
              <a:t>, </a:t>
            </a:r>
            <a:r>
              <a:rPr lang="en-US" sz="7400" b="1" dirty="0">
                <a:latin typeface="Arial Rounded MT Bold" panose="020F0704030504030204" pitchFamily="34" charset="0"/>
              </a:rPr>
              <a:t>JDBC </a:t>
            </a:r>
            <a:r>
              <a:rPr lang="en-US" sz="7400" dirty="0">
                <a:latin typeface="Arial Rounded MT Bold" panose="020F0704030504030204" pitchFamily="34" charset="0"/>
              </a:rPr>
              <a:t>are used.</a:t>
            </a:r>
            <a:endParaRPr lang="en-IN" sz="7400" dirty="0">
              <a:latin typeface="Arial Rounded MT Bold" panose="020F0704030504030204" pitchFamily="34" charset="0"/>
            </a:endParaRPr>
          </a:p>
          <a:p>
            <a:pPr lvl="1"/>
            <a:r>
              <a:rPr lang="en-US" sz="7400" dirty="0">
                <a:latin typeface="Arial Rounded MT Bold" panose="020F0704030504030204" pitchFamily="34" charset="0"/>
              </a:rPr>
              <a:t>The user interfaces and application programs are run on the client-side.</a:t>
            </a:r>
            <a:endParaRPr lang="en-IN" sz="7400" dirty="0">
              <a:latin typeface="Arial Rounded MT Bold" panose="020F0704030504030204" pitchFamily="34" charset="0"/>
            </a:endParaRPr>
          </a:p>
          <a:p>
            <a:pPr lvl="1"/>
            <a:r>
              <a:rPr lang="en-US" sz="7400" dirty="0">
                <a:latin typeface="Arial Rounded MT Bold" panose="020F0704030504030204" pitchFamily="34" charset="0"/>
              </a:rPr>
              <a:t>The server side is responsible to provide the functionalities like: query processing and transaction management.</a:t>
            </a:r>
            <a:endParaRPr lang="en-IN" sz="7400" dirty="0">
              <a:latin typeface="Arial Rounded MT Bold" panose="020F0704030504030204" pitchFamily="34" charset="0"/>
            </a:endParaRPr>
          </a:p>
          <a:p>
            <a:pPr lvl="1"/>
            <a:r>
              <a:rPr lang="en-US" sz="7400" dirty="0">
                <a:latin typeface="Arial Rounded MT Bold" panose="020F0704030504030204" pitchFamily="34" charset="0"/>
              </a:rPr>
              <a:t>To communicate with the DBMS, client-side application establishes a connection with the server side.</a:t>
            </a:r>
            <a:endParaRPr lang="en-IN" sz="74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3600" b="1" dirty="0"/>
              <a:t> </a:t>
            </a:r>
            <a:endParaRPr lang="en-IN" sz="3600" dirty="0"/>
          </a:p>
          <a:p>
            <a:pPr marL="0" indent="0">
              <a:buNone/>
            </a:pPr>
            <a:r>
              <a:rPr lang="en-US" sz="2400" b="1" dirty="0"/>
              <a:t>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9292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Fig: 2-tier Architecture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" name="image2.png" descr="DBMS Architecture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15649" y="1440493"/>
            <a:ext cx="6801633" cy="474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107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1829</TotalTime>
  <Words>1533</Words>
  <Application>Microsoft Office PowerPoint</Application>
  <PresentationFormat>Widescreen</PresentationFormat>
  <Paragraphs>265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7" baseType="lpstr">
      <vt:lpstr>Arial</vt:lpstr>
      <vt:lpstr>Arial MT</vt:lpstr>
      <vt:lpstr>Arial Rounded MT Bold</vt:lpstr>
      <vt:lpstr>Calibri</vt:lpstr>
      <vt:lpstr>Courier New</vt:lpstr>
      <vt:lpstr>Segoe UI</vt:lpstr>
      <vt:lpstr>Segoe UI Variable Small Semibol</vt:lpstr>
      <vt:lpstr>Times New Roman</vt:lpstr>
      <vt:lpstr>Trebuchet MS</vt:lpstr>
      <vt:lpstr>Verdana</vt:lpstr>
      <vt:lpstr>Wingdings</vt:lpstr>
      <vt:lpstr>Wingdings 3</vt:lpstr>
      <vt:lpstr>Facet</vt:lpstr>
      <vt:lpstr>   Welcome </vt:lpstr>
      <vt:lpstr>UNIT I: DBMS Concepts</vt:lpstr>
      <vt:lpstr>What is Database? </vt:lpstr>
      <vt:lpstr>DBMS (Data Base Management System) </vt:lpstr>
      <vt:lpstr>Architecture of DBMS – Three level </vt:lpstr>
      <vt:lpstr>Three level- </vt:lpstr>
      <vt:lpstr>1-Tier Architecture </vt:lpstr>
      <vt:lpstr>2- Tier Architecture </vt:lpstr>
      <vt:lpstr>Fig: 2-tier Architecture </vt:lpstr>
      <vt:lpstr>3-Tier Architecture </vt:lpstr>
      <vt:lpstr>Fig: 3-tier Architecture </vt:lpstr>
      <vt:lpstr>Structure of DBMS:</vt:lpstr>
      <vt:lpstr>PowerPoint Presentation</vt:lpstr>
      <vt:lpstr>1. Query Processor:</vt:lpstr>
      <vt:lpstr>2.Storage Manager</vt:lpstr>
      <vt:lpstr>  3. Disk Storage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I: DBMS Concepts</dc:title>
  <dc:creator>Dr Madhorao Patil</dc:creator>
  <cp:lastModifiedBy>Dr Madhorao Patil</cp:lastModifiedBy>
  <cp:revision>45</cp:revision>
  <dcterms:created xsi:type="dcterms:W3CDTF">2024-01-05T04:33:13Z</dcterms:created>
  <dcterms:modified xsi:type="dcterms:W3CDTF">2024-01-10T08:08:26Z</dcterms:modified>
</cp:coreProperties>
</file>