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64" r:id="rId4"/>
  </p:sldMasterIdLst>
  <p:notesMasterIdLst>
    <p:notesMasterId r:id="rId33"/>
  </p:notesMasterIdLst>
  <p:handoutMasterIdLst>
    <p:handoutMasterId r:id="rId34"/>
  </p:handoutMasterIdLst>
  <p:sldIdLst>
    <p:sldId id="383" r:id="rId5"/>
    <p:sldId id="379" r:id="rId6"/>
    <p:sldId id="385" r:id="rId7"/>
    <p:sldId id="386" r:id="rId8"/>
    <p:sldId id="387" r:id="rId9"/>
    <p:sldId id="388" r:id="rId10"/>
    <p:sldId id="390" r:id="rId11"/>
    <p:sldId id="391" r:id="rId12"/>
    <p:sldId id="392" r:id="rId13"/>
    <p:sldId id="394" r:id="rId14"/>
    <p:sldId id="395" r:id="rId15"/>
    <p:sldId id="396" r:id="rId16"/>
    <p:sldId id="393" r:id="rId17"/>
    <p:sldId id="389" r:id="rId18"/>
    <p:sldId id="384" r:id="rId19"/>
    <p:sldId id="329" r:id="rId20"/>
    <p:sldId id="361" r:id="rId21"/>
    <p:sldId id="362" r:id="rId22"/>
    <p:sldId id="283" r:id="rId23"/>
    <p:sldId id="381" r:id="rId24"/>
    <p:sldId id="331" r:id="rId25"/>
    <p:sldId id="341" r:id="rId26"/>
    <p:sldId id="352" r:id="rId27"/>
    <p:sldId id="354" r:id="rId28"/>
    <p:sldId id="356" r:id="rId29"/>
    <p:sldId id="363" r:id="rId30"/>
    <p:sldId id="380" r:id="rId31"/>
    <p:sldId id="378" r:id="rId32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BB928E10-A69C-42F6-8B07-A2FEAC067766}">
          <p14:sldIdLst>
            <p14:sldId id="383"/>
          </p14:sldIdLst>
        </p14:section>
        <p14:section name="SLIDE STARTERS" id="{ACC24B29-0CC7-491A-A98A-CF7CBDBE501E}">
          <p14:sldIdLst>
            <p14:sldId id="379"/>
            <p14:sldId id="385"/>
            <p14:sldId id="386"/>
            <p14:sldId id="387"/>
            <p14:sldId id="388"/>
            <p14:sldId id="390"/>
            <p14:sldId id="391"/>
            <p14:sldId id="392"/>
            <p14:sldId id="394"/>
            <p14:sldId id="395"/>
            <p14:sldId id="396"/>
            <p14:sldId id="393"/>
            <p14:sldId id="389"/>
            <p14:sldId id="384"/>
            <p14:sldId id="329"/>
            <p14:sldId id="361"/>
            <p14:sldId id="362"/>
            <p14:sldId id="283"/>
            <p14:sldId id="381"/>
            <p14:sldId id="331"/>
            <p14:sldId id="341"/>
            <p14:sldId id="352"/>
            <p14:sldId id="354"/>
            <p14:sldId id="356"/>
            <p14:sldId id="363"/>
            <p14:sldId id="380"/>
          </p14:sldIdLst>
        </p14:section>
        <p14:section name="THANK YOU" id="{6CD91DAB-8EC3-4802-89E9-0F1C7022FB28}">
          <p14:sldIdLst>
            <p14:sldId id="37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5924"/>
    <a:srgbClr val="E6E6E6"/>
    <a:srgbClr val="B7472A"/>
    <a:srgbClr val="000000"/>
    <a:srgbClr val="FFFFFF"/>
    <a:srgbClr val="75D1FF"/>
    <a:srgbClr val="11161C"/>
    <a:srgbClr val="7F7F7F"/>
    <a:srgbClr val="F2F2F2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4972" autoAdjust="0"/>
  </p:normalViewPr>
  <p:slideViewPr>
    <p:cSldViewPr snapToGrid="0">
      <p:cViewPr varScale="1">
        <p:scale>
          <a:sx n="64" d="100"/>
          <a:sy n="64" d="100"/>
        </p:scale>
        <p:origin x="78" y="252"/>
      </p:cViewPr>
      <p:guideLst/>
    </p:cSldViewPr>
  </p:slideViewPr>
  <p:outlineViewPr>
    <p:cViewPr>
      <p:scale>
        <a:sx n="33" d="100"/>
        <a:sy n="33" d="100"/>
      </p:scale>
      <p:origin x="0" y="-11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8" d="100"/>
        <a:sy n="108" d="100"/>
      </p:scale>
      <p:origin x="0" y="-3162"/>
    </p:cViewPr>
  </p:sorterViewPr>
  <p:notesViewPr>
    <p:cSldViewPr snapToGrid="0">
      <p:cViewPr>
        <p:scale>
          <a:sx n="66" d="100"/>
          <a:sy n="66" d="100"/>
        </p:scale>
        <p:origin x="2539" y="28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t>1/13/2024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t>1/13/2024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use this title animation slide with a new image simply 1) move the top semi-transparent shape</a:t>
            </a:r>
            <a:r>
              <a:rPr lang="en-US" baseline="0" dirty="0"/>
              <a:t> </a:t>
            </a:r>
            <a:r>
              <a:rPr lang="en-US" dirty="0"/>
              <a:t>to the side, 2) delete placeholder image,</a:t>
            </a:r>
            <a:r>
              <a:rPr lang="en-US" baseline="0" dirty="0"/>
              <a:t> </a:t>
            </a:r>
            <a:br>
              <a:rPr lang="en-US" baseline="0" dirty="0"/>
            </a:br>
            <a:r>
              <a:rPr lang="en-US" baseline="0" dirty="0"/>
              <a:t>3) click on the picture icon to add a new picture, 4) </a:t>
            </a:r>
            <a:r>
              <a:rPr lang="en-US" dirty="0"/>
              <a:t>Move semi-transparent shape back to original position, 5) Update text on slide.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360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088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5766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947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003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2168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5604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A5C127-CB05-47B6-8D1E-7BC74A68F50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1/13/2024 8:18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402698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6879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dirty="0"/>
              <a:t>Tip:</a:t>
            </a:r>
          </a:p>
          <a:p>
            <a:pPr algn="l"/>
            <a:r>
              <a:rPr lang="en-US" dirty="0"/>
              <a:t>When using complex image as full-bleed background add a transparency (70%-90%) fill layer to give contrast to text.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059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A5C127-CB05-47B6-8D1E-7BC74A68F50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1/13/2024 8:18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97713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4678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6188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Combine a</a:t>
            </a:r>
            <a:r>
              <a:rPr lang="en-US" baseline="0" dirty="0"/>
              <a:t>n image and multiple key statements with a strong grid.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0051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2896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951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878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510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191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882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90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142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172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alanalytics.com/neal-creative/templates/" TargetMode="External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nealanalytics.com/neal-creative/templates/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8634-CBE3-4C31-BEBD-323DF0680F69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44206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8634-CBE3-4C31-BEBD-323DF0680F69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37347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8634-CBE3-4C31-BEBD-323DF0680F69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7369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 lIns="91440">
            <a:noAutofit/>
          </a:bodyPr>
          <a:lstStyle>
            <a:lvl1pPr algn="ctr">
              <a:defRPr/>
            </a:lvl1pPr>
          </a:lstStyle>
          <a:p>
            <a:r>
              <a:rPr lang="en-US" baseline="0" smtClean="0"/>
              <a:t>Click icon to add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6652" y="2567613"/>
            <a:ext cx="8804365" cy="1403495"/>
          </a:xfrm>
          <a:prstGeom prst="rect">
            <a:avLst/>
          </a:prstGeom>
        </p:spPr>
        <p:txBody>
          <a:bodyPr/>
          <a:lstStyle>
            <a:lvl1pPr algn="l">
              <a:defRPr lang="en-US" sz="8800" b="1" i="0" kern="1200" spc="1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581150" y="3971108"/>
            <a:ext cx="9461500" cy="757130"/>
          </a:xfrm>
        </p:spPr>
        <p:txBody>
          <a:bodyPr/>
          <a:lstStyle>
            <a:lvl1pPr algn="l">
              <a:defRPr lang="en-US" sz="4800" b="1" i="0" kern="1200" spc="300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680853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Quote dark option FLUSH LEF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 b="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1676697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ark Callout with small Non-bullet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597273"/>
            <a:ext cx="4868985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357295"/>
          </a:xfrm>
          <a:prstGeom prst="rect">
            <a:avLst/>
          </a:prstGeom>
        </p:spPr>
        <p:txBody>
          <a:bodyPr lIns="146304" tIns="420624" rIns="146304" anchor="t" anchorCtr="0"/>
          <a:lstStyle>
            <a:lvl1pPr algn="ctr"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599498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779896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8594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98127"/>
            <a:ext cx="3714704" cy="2524794"/>
          </a:xfrm>
        </p:spPr>
        <p:txBody>
          <a:bodyPr lIns="91440" rIns="91440"/>
          <a:lstStyle>
            <a:lvl1pPr algn="ctr">
              <a:spcAft>
                <a:spcPts val="3000"/>
              </a:spcAft>
              <a:defRPr sz="24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168631" y="2598127"/>
            <a:ext cx="3840480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 smtClean="0"/>
              <a:t>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 smtClean="0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 smtClean="0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 smtClean="0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8158238" y="2598127"/>
            <a:ext cx="3773077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 smtClean="0"/>
              <a:t>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 smtClean="0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 smtClean="0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 smtClean="0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reeform: Shape 10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322" y="339408"/>
            <a:ext cx="2375877" cy="535531"/>
          </a:xfrm>
        </p:spPr>
        <p:txBody>
          <a:bodyPr/>
          <a:lstStyle>
            <a:lvl1pPr algn="ctr">
              <a:defRPr lang="en-US" sz="3200" b="0" i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2879003" y="419100"/>
            <a:ext cx="9084398" cy="13700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8528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DIVIDER with numb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/>
          <p:cNvSpPr/>
          <p:nvPr userDrawn="1"/>
        </p:nvSpPr>
        <p:spPr>
          <a:xfrm>
            <a:off x="3803737" y="-65233"/>
            <a:ext cx="4584526" cy="2297766"/>
          </a:xfrm>
          <a:custGeom>
            <a:avLst/>
            <a:gdLst>
              <a:gd name="connsiteX0" fmla="*/ 278 w 4584526"/>
              <a:gd name="connsiteY0" fmla="*/ 0 h 2297766"/>
              <a:gd name="connsiteX1" fmla="*/ 4584248 w 4584526"/>
              <a:gd name="connsiteY1" fmla="*/ 0 h 2297766"/>
              <a:gd name="connsiteX2" fmla="*/ 4584526 w 4584526"/>
              <a:gd name="connsiteY2" fmla="*/ 5503 h 2297766"/>
              <a:gd name="connsiteX3" fmla="*/ 2292263 w 4584526"/>
              <a:gd name="connsiteY3" fmla="*/ 2297766 h 2297766"/>
              <a:gd name="connsiteX4" fmla="*/ 0 w 4584526"/>
              <a:gd name="connsiteY4" fmla="*/ 5503 h 229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4526" h="2297766">
                <a:moveTo>
                  <a:pt x="278" y="0"/>
                </a:moveTo>
                <a:lnTo>
                  <a:pt x="4584248" y="0"/>
                </a:lnTo>
                <a:lnTo>
                  <a:pt x="4584526" y="5503"/>
                </a:lnTo>
                <a:cubicBezTo>
                  <a:pt x="4584526" y="1271485"/>
                  <a:pt x="3558245" y="2297766"/>
                  <a:pt x="2292263" y="2297766"/>
                </a:cubicBezTo>
                <a:cubicBezTo>
                  <a:pt x="1026281" y="2297766"/>
                  <a:pt x="0" y="1271485"/>
                  <a:pt x="0" y="5503"/>
                </a:cubicBez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02995" y="3383280"/>
            <a:ext cx="11660405" cy="625641"/>
          </a:xfrm>
          <a:prstGeom prst="rect">
            <a:avLst/>
          </a:prstGeom>
        </p:spPr>
        <p:txBody>
          <a:bodyPr vert="horz" lIns="457200" tIns="45720" rIns="45720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i="0" kern="1200" spc="40" baseline="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CLICK TO EDIT MASTER TITLE STYLE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23323" y="186061"/>
            <a:ext cx="4376615" cy="627351"/>
          </a:xfrm>
        </p:spPr>
        <p:txBody>
          <a:bodyPr/>
          <a:lstStyle>
            <a:lvl1pPr algn="ctr">
              <a:defRPr sz="20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Section Title Here</a:t>
            </a:r>
          </a:p>
          <a:p>
            <a:pPr lvl="1"/>
            <a:r>
              <a:rPr lang="en-US" dirty="0"/>
              <a:t>1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1" y="4206240"/>
            <a:ext cx="11658600" cy="424732"/>
          </a:xfrm>
        </p:spPr>
        <p:txBody>
          <a:bodyPr lIns="457200" rIns="45720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2400" b="0" i="0" u="none" strike="noStrike" kern="1200" cap="none" spc="0" normalizeH="0" baseline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Add a short summary sentence here about title/statement above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737094" y="1007413"/>
            <a:ext cx="792205" cy="1200329"/>
          </a:xfrm>
        </p:spPr>
        <p:txBody>
          <a:bodyPr wrap="none" anchor="ctr"/>
          <a:lstStyle>
            <a:lvl1pPr algn="ctr">
              <a:defRPr kumimoji="0" lang="en-US" sz="8000" b="1" i="0" u="none" strike="noStrike" kern="1200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73912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97258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2712235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7542189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9957166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5127212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70361"/>
            <a:ext cx="12192000" cy="535531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68658" y="2577396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9" hasCustomPrompt="1"/>
          </p:nvPr>
        </p:nvSpPr>
        <p:spPr>
          <a:xfrm>
            <a:off x="2483635" y="2577396"/>
            <a:ext cx="2377440" cy="840230"/>
          </a:xfrm>
        </p:spPr>
        <p:txBody>
          <a:bodyPr lIns="146304" rIns="146304"/>
          <a:lstStyle>
            <a:lvl1pPr algn="ctr">
              <a:defRPr lang="en-US" sz="5400" b="1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#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898612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1" hasCustomPrompt="1"/>
          </p:nvPr>
        </p:nvSpPr>
        <p:spPr>
          <a:xfrm>
            <a:off x="7313589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22" hasCustomPrompt="1"/>
          </p:nvPr>
        </p:nvSpPr>
        <p:spPr>
          <a:xfrm>
            <a:off x="9728566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53228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37561" y="6484937"/>
            <a:ext cx="3877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096000" cy="2594043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48957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2" name="Slide Number Placeholder 7"/>
          <p:cNvSpPr txBox="1">
            <a:spLocks/>
          </p:cNvSpPr>
          <p:nvPr userDrawn="1"/>
        </p:nvSpPr>
        <p:spPr>
          <a:xfrm>
            <a:off x="10343911" y="6498718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97E989-D798-4C62-8E93-3D2D613C2488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9333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4443" y="3425619"/>
            <a:ext cx="6097555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094443" y="1554163"/>
            <a:ext cx="6097556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60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8634-CBE3-4C31-BEBD-323DF0680F69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4929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0413" cy="6858000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r">
              <a:defRPr baseline="0"/>
            </a:lvl1pPr>
          </a:lstStyle>
          <a:p>
            <a:r>
              <a:rPr lang="en-US" dirty="0"/>
              <a:t>Full Bleed Picture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04800" y="3429000"/>
            <a:ext cx="5960269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Headline</a:t>
            </a:r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767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12930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2279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0" y="0"/>
            <a:ext cx="6094444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80534" y="3429000"/>
            <a:ext cx="6011466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180534" y="1554163"/>
            <a:ext cx="57912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5625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6000" y="2356398"/>
            <a:ext cx="6096000" cy="2145203"/>
          </a:xfrm>
        </p:spPr>
        <p:txBody>
          <a:bodyPr anchor="ctr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ts val="2400"/>
              </a:spcBef>
              <a:spcAft>
                <a:spcPts val="6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spcBef>
                <a:spcPts val="0"/>
              </a:spcBef>
              <a:spcAft>
                <a:spcPts val="600"/>
              </a:spcAft>
              <a:defRPr sz="2800"/>
            </a:lvl2pPr>
            <a:lvl3pPr algn="ctr">
              <a:spcBef>
                <a:spcPts val="0"/>
              </a:spcBef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spcBef>
                <a:spcPts val="0"/>
              </a:spcBef>
              <a:spcAft>
                <a:spcPts val="600"/>
              </a:spcAft>
              <a:defRPr sz="2000" b="1"/>
            </a:lvl4pPr>
            <a:lvl5pPr algn="ctr">
              <a:spcBef>
                <a:spcPts val="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496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ote light option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5648960" y="419100"/>
            <a:ext cx="8940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accent4"/>
                </a:solidFill>
                <a:latin typeface="Arial Black" panose="020B0A04020102020204" pitchFamily="34" charset="0"/>
              </a:rPr>
              <a:t>“</a:t>
            </a:r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408362" y="5335071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tx2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9349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R TRAN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2240230"/>
            <a:ext cx="9107555" cy="2308324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E516C148-33F4-423B-AB9D-096AA82E12F1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 dirty="0">
                <a:solidFill>
                  <a:schemeClr val="bg2">
                    <a:lumMod val="50000"/>
                  </a:schemeClr>
                </a:solidFill>
              </a:rPr>
              <a:t>Neal Creative </a:t>
            </a:r>
            <a:r>
              <a:rPr lang="en-US" sz="900" kern="1200" noProof="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noProof="0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sz="1000" b="1" noProof="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016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0_TITLE OR TRAN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2240230"/>
            <a:ext cx="9107555" cy="2308324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301043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NUT BASE SECTION DIVI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2861702" y="157952"/>
            <a:ext cx="6483179" cy="64831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48777" y="2935629"/>
            <a:ext cx="5208335" cy="927824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95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dots"/>
          <p:cNvSpPr>
            <a:spLocks noChangeAspect="1"/>
          </p:cNvSpPr>
          <p:nvPr userDrawn="1"/>
        </p:nvSpPr>
        <p:spPr>
          <a:xfrm>
            <a:off x="3448777" y="745024"/>
            <a:ext cx="5309024" cy="5309025"/>
          </a:xfrm>
          <a:prstGeom prst="ellipse">
            <a:avLst/>
          </a:prstGeom>
          <a:noFill/>
          <a:ln w="184150" cap="rnd" cmpd="sng" algn="ctr">
            <a:solidFill>
              <a:schemeClr val="accent4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376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ote dark option FLUSH LEF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2662804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dark option CENTERED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algn="ctr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031631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8634-CBE3-4C31-BEBD-323DF0680F69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029637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472751"/>
            <a:ext cx="4566001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0600" y="6484937"/>
            <a:ext cx="42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697329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975558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7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0.03178 0.00047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>
        <p:tmplLst>
          <p:tmpl lvl="1">
            <p:tnLst>
              <p:par>
                <p:cTn presetID="63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-4.375E-6 -4.07407E-6 L 0.03178 0.00047 " pathEditMode="relative" rAng="0" ptsTypes="AA">
                      <p:cBhvr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589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0" y="431800"/>
            <a:ext cx="5371038" cy="1830245"/>
          </a:xfrm>
        </p:spPr>
        <p:txBody>
          <a:bodyPr wrap="square" lIns="146304" rIns="146304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93687" y="3436331"/>
            <a:ext cx="2286000" cy="1802032"/>
          </a:xfrm>
        </p:spPr>
        <p:txBody>
          <a:bodyPr lIns="182880" tIns="146304" rIns="182880"/>
          <a:lstStyle>
            <a:lvl1pPr marL="0" indent="0" algn="l">
              <a:buNone/>
              <a:defRPr sz="1600" b="1">
                <a:latin typeface="+mn-lt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>
                <a:latin typeface="+mn-lt"/>
              </a:defRPr>
            </a:lvl3pPr>
            <a:lvl4pPr marL="0" indent="0" algn="l">
              <a:buNone/>
              <a:defRPr sz="1100">
                <a:latin typeface="+mn-lt"/>
              </a:defRPr>
            </a:lvl4pPr>
            <a:lvl5pPr marL="0" indent="0" algn="l">
              <a:buNone/>
              <a:defRPr sz="1100"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266101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2834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sz="1400" b="0">
                <a:solidFill>
                  <a:schemeClr val="tx1"/>
                </a:solidFill>
                <a:latin typeface="+mn-lt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39567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9763006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80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 dirty="0"/>
              <a:t>Click icon to add pictures or go online at…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805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1935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0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38266" y="3457545"/>
            <a:ext cx="6053733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138267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50/50 photo layout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8845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1981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12066954" cy="6858000"/>
          </a:xfrm>
        </p:spPr>
        <p:txBody>
          <a:bodyPr anchor="ctr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9581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64822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TextBox 11">
            <a:hlinkClick r:id="rId3"/>
            <a:extLst>
              <a:ext uri="{FF2B5EF4-FFF2-40B4-BE49-F238E27FC236}">
                <a16:creationId xmlns:a16="http://schemas.microsoft.com/office/drawing/2014/main" id="{B2DA80A1-9E22-4BFF-8562-466123B36943}"/>
              </a:ext>
            </a:extLst>
          </p:cNvPr>
          <p:cNvSpPr txBox="1"/>
          <p:nvPr userDrawn="1"/>
        </p:nvSpPr>
        <p:spPr>
          <a:xfrm>
            <a:off x="9089198" y="6298102"/>
            <a:ext cx="2466220" cy="367873"/>
          </a:xfrm>
          <a:prstGeom prst="roundRect">
            <a:avLst>
              <a:gd name="adj" fmla="val 50000"/>
            </a:avLst>
          </a:prstGeom>
          <a:solidFill>
            <a:srgbClr val="004568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Learn more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419099"/>
            <a:ext cx="8917577" cy="6259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hlinkClick r:id="rId4"/>
            <a:extLst>
              <a:ext uri="{FF2B5EF4-FFF2-40B4-BE49-F238E27FC236}">
                <a16:creationId xmlns:a16="http://schemas.microsoft.com/office/drawing/2014/main" id="{1AF511EA-044E-4300-B921-D56138FE402E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900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340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8634-CBE3-4C31-BEBD-323DF0680F69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19860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8634-CBE3-4C31-BEBD-323DF0680F69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76826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8634-CBE3-4C31-BEBD-323DF0680F69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741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8634-CBE3-4C31-BEBD-323DF0680F69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3917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8634-CBE3-4C31-BEBD-323DF0680F69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82121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8634-CBE3-4C31-BEBD-323DF0680F69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2296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E8634-CBE3-4C31-BEBD-323DF0680F69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972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  <p:sldLayoutId id="2147483881" r:id="rId17"/>
    <p:sldLayoutId id="2147483882" r:id="rId18"/>
    <p:sldLayoutId id="2147483883" r:id="rId19"/>
    <p:sldLayoutId id="2147483884" r:id="rId20"/>
    <p:sldLayoutId id="2147483885" r:id="rId21"/>
    <p:sldLayoutId id="2147483886" r:id="rId22"/>
    <p:sldLayoutId id="2147483887" r:id="rId23"/>
    <p:sldLayoutId id="2147483888" r:id="rId24"/>
    <p:sldLayoutId id="2147483889" r:id="rId25"/>
    <p:sldLayoutId id="2147483744" r:id="rId26"/>
    <p:sldLayoutId id="2147483672" r:id="rId27"/>
    <p:sldLayoutId id="2147483749" r:id="rId28"/>
    <p:sldLayoutId id="2147483750" r:id="rId29"/>
    <p:sldLayoutId id="2147483721" r:id="rId30"/>
    <p:sldLayoutId id="2147483732" r:id="rId31"/>
    <p:sldLayoutId id="2147483735" r:id="rId32"/>
    <p:sldLayoutId id="2147483733" r:id="rId33"/>
    <p:sldLayoutId id="2147483719" r:id="rId34"/>
    <p:sldLayoutId id="2147483748" r:id="rId35"/>
    <p:sldLayoutId id="2147483753" r:id="rId36"/>
    <p:sldLayoutId id="2147483737" r:id="rId3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92" userDrawn="1">
          <p15:clr>
            <a:srgbClr val="F26B43"/>
          </p15:clr>
        </p15:guide>
        <p15:guide id="4" pos="7536" userDrawn="1">
          <p15:clr>
            <a:srgbClr val="F26B43"/>
          </p15:clr>
        </p15:guide>
        <p15:guide id="5" orient="horz" pos="264" userDrawn="1">
          <p15:clr>
            <a:srgbClr val="F26B43"/>
          </p15:clr>
        </p15:guide>
        <p15:guide id="6" orient="horz" pos="792" userDrawn="1">
          <p15:clr>
            <a:srgbClr val="F26B43"/>
          </p15:clr>
        </p15:guide>
        <p15:guide id="7" orient="horz" pos="42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rtex42.com/ExcelTemplates/customer-list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nealanalytics.com/creative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rtex42.com/ExcelTemplates/customer-list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rtex42.com/ExcelTemplates/customer-list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Relationship Id="rId4" Type="http://schemas.openxmlformats.org/officeDocument/2006/relationships/hyperlink" Target="https://www.vertex42.com/ExcelTemplates/customer-list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rtex42.com/ExcelTemplates/customer-list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rtex42.com/ExcelTemplates/customer-list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rtex42.com/ExcelTemplates/customer-list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rtex42.com/ExcelTemplates/customer-list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Placeholder 30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41591" y="-210057"/>
            <a:ext cx="12192000" cy="68580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9097" y="1939197"/>
            <a:ext cx="7211441" cy="998289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80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DBMS:</a:t>
            </a:r>
            <a:br>
              <a:rPr lang="en-US" sz="80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80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Management System</a:t>
            </a:r>
            <a:endParaRPr lang="en-US" sz="80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Oval 13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Oval 9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mpd="thinThick"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6" name="Rectangle 45"/>
          <p:cNvSpPr/>
          <p:nvPr/>
        </p:nvSpPr>
        <p:spPr>
          <a:xfrm flipH="1">
            <a:off x="4941591" y="5672156"/>
            <a:ext cx="3481027" cy="9757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</a:pPr>
            <a:r>
              <a:rPr lang="en-US" sz="4800" b="1" dirty="0" err="1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Bsc</a:t>
            </a:r>
            <a:r>
              <a:rPr lang="en-US" sz="4800" b="1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(CS)-FY</a:t>
            </a:r>
          </a:p>
          <a:p>
            <a:pPr lvl="0" algn="ctr">
              <a:lnSpc>
                <a:spcPct val="90000"/>
              </a:lnSpc>
            </a:pPr>
            <a:endParaRPr lang="en-US" sz="2800" dirty="0">
              <a:gradFill>
                <a:gsLst>
                  <a:gs pos="0">
                    <a:srgbClr val="75D1FF">
                      <a:lumMod val="5000"/>
                      <a:lumOff val="95000"/>
                    </a:srgbClr>
                  </a:gs>
                  <a:gs pos="100000">
                    <a:srgbClr val="FFFFFF"/>
                  </a:gs>
                </a:gsLst>
                <a:lin ang="5400000" scaled="1"/>
              </a:gradFill>
            </a:endParaRPr>
          </a:p>
        </p:txBody>
      </p:sp>
      <p:sp>
        <p:nvSpPr>
          <p:cNvPr id="9" name="Title 6"/>
          <p:cNvSpPr txBox="1">
            <a:spLocks/>
          </p:cNvSpPr>
          <p:nvPr/>
        </p:nvSpPr>
        <p:spPr>
          <a:xfrm>
            <a:off x="1679957" y="3280601"/>
            <a:ext cx="5909265" cy="874205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sz="8800" spc="-3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832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5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6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6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4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04800" y="272716"/>
            <a:ext cx="11658600" cy="658528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b="1" dirty="0" smtClean="0">
                <a:latin typeface="Arial Black" panose="020B0A04020102020204" pitchFamily="34" charset="0"/>
              </a:rPr>
              <a:t>DATABASE</a:t>
            </a:r>
          </a:p>
          <a:p>
            <a:pPr marL="0" indent="0" algn="ctr">
              <a:buNone/>
            </a:pPr>
            <a:endParaRPr lang="en-US" sz="4000" b="1" dirty="0"/>
          </a:p>
          <a:p>
            <a:r>
              <a:rPr lang="en-US" sz="4000" dirty="0" smtClean="0">
                <a:latin typeface="Arial Rounded MT Bold" panose="020F0704030504030204" pitchFamily="34" charset="0"/>
              </a:rPr>
              <a:t>It is </a:t>
            </a:r>
            <a:r>
              <a:rPr lang="en-US" sz="4000" dirty="0">
                <a:latin typeface="Arial Rounded MT Bold" panose="020F0704030504030204" pitchFamily="34" charset="0"/>
              </a:rPr>
              <a:t>an organized collection of data, typically stored electronically in a computer system. </a:t>
            </a:r>
            <a:r>
              <a:rPr lang="en-US" sz="4000" dirty="0" smtClean="0">
                <a:latin typeface="Arial Rounded MT Bold" panose="020F0704030504030204" pitchFamily="34" charset="0"/>
              </a:rPr>
              <a:t>It is </a:t>
            </a:r>
            <a:r>
              <a:rPr lang="en-US" sz="4000" dirty="0">
                <a:latin typeface="Arial Rounded MT Bold" panose="020F0704030504030204" pitchFamily="34" charset="0"/>
              </a:rPr>
              <a:t>usually controlled by a database management system </a:t>
            </a:r>
            <a:endParaRPr lang="en-US" sz="4000" dirty="0" smtClean="0">
              <a:latin typeface="Arial Rounded MT Bold" panose="020F0704030504030204" pitchFamily="34" charset="0"/>
            </a:endParaRPr>
          </a:p>
          <a:p>
            <a:endParaRPr lang="en-US" sz="4000" dirty="0" smtClean="0">
              <a:latin typeface="Arial Rounded MT Bold" panose="020F0704030504030204" pitchFamily="34" charset="0"/>
            </a:endParaRPr>
          </a:p>
          <a:p>
            <a:r>
              <a:rPr lang="en-US" sz="4000" dirty="0">
                <a:latin typeface="Arial Rounded MT Bold" panose="020F0704030504030204" pitchFamily="34" charset="0"/>
              </a:rPr>
              <a:t>Think of a database as a large library where information is organized into different books (tables) and each book contains chapters (records) with specific pieces of information (fields).</a:t>
            </a:r>
            <a:endParaRPr lang="en-IN" sz="40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913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04800" y="753980"/>
            <a:ext cx="11658600" cy="61040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N" sz="4800" b="1" dirty="0"/>
              <a:t>characteristics of </a:t>
            </a:r>
            <a:r>
              <a:rPr lang="en-IN" sz="4800" b="1" dirty="0" smtClean="0"/>
              <a:t>databases:</a:t>
            </a:r>
          </a:p>
          <a:p>
            <a:r>
              <a:rPr lang="en-US" sz="4000" dirty="0" smtClean="0">
                <a:latin typeface="Arial Rounded MT Bold" panose="020F0704030504030204" pitchFamily="34" charset="0"/>
              </a:rPr>
              <a:t>Structured </a:t>
            </a:r>
            <a:r>
              <a:rPr lang="en-US" sz="4000" dirty="0">
                <a:latin typeface="Arial Rounded MT Bold" panose="020F0704030504030204" pitchFamily="34" charset="0"/>
              </a:rPr>
              <a:t>data: Data in a database is organized into tables with rows and columns. Each row represents a record, and each column represents a field of data</a:t>
            </a:r>
            <a:r>
              <a:rPr lang="en-US" sz="4000" dirty="0" smtClean="0">
                <a:latin typeface="Arial Rounded MT Bold" panose="020F0704030504030204" pitchFamily="34" charset="0"/>
              </a:rPr>
              <a:t>.</a:t>
            </a:r>
            <a:endParaRPr lang="en-US" sz="4000" dirty="0">
              <a:latin typeface="Arial Rounded MT Bold" panose="020F0704030504030204" pitchFamily="34" charset="0"/>
            </a:endParaRPr>
          </a:p>
          <a:p>
            <a:r>
              <a:rPr lang="en-US" sz="4000" dirty="0">
                <a:latin typeface="Arial Rounded MT Bold" panose="020F0704030504030204" pitchFamily="34" charset="0"/>
              </a:rPr>
              <a:t>Centralized storage: All data is stored in one place, which makes it easy to manage and access. This is in contrast to spreadsheets, where data might be scattered across different files.</a:t>
            </a:r>
          </a:p>
          <a:p>
            <a:pPr marL="0" indent="0" algn="ctr">
              <a:buNone/>
            </a:pP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808887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04800" y="1411705"/>
            <a:ext cx="11658600" cy="5446293"/>
          </a:xfrm>
        </p:spPr>
        <p:txBody>
          <a:bodyPr>
            <a:noAutofit/>
          </a:bodyPr>
          <a:lstStyle/>
          <a:p>
            <a:r>
              <a:rPr lang="en-US" sz="4400" dirty="0">
                <a:latin typeface="Arial Rounded MT Bold" panose="020F0704030504030204" pitchFamily="34" charset="0"/>
              </a:rPr>
              <a:t>Controlled access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 </a:t>
            </a:r>
            <a:r>
              <a:rPr lang="en-US" sz="4000" dirty="0">
                <a:latin typeface="Arial Rounded MT Bold" panose="020F0704030504030204" pitchFamily="34" charset="0"/>
              </a:rPr>
              <a:t>Access to data is controlled by the DBMS, which helps to ensure that only authorized users can access and modify data</a:t>
            </a:r>
            <a:r>
              <a:rPr lang="en-US" sz="4000" dirty="0" smtClean="0">
                <a:latin typeface="Arial Rounded MT Bold" panose="020F0704030504030204" pitchFamily="34" charset="0"/>
              </a:rPr>
              <a:t>.</a:t>
            </a:r>
            <a:endParaRPr lang="en-US" sz="4000" dirty="0">
              <a:latin typeface="Arial Rounded MT Bold" panose="020F0704030504030204" pitchFamily="34" charset="0"/>
            </a:endParaRPr>
          </a:p>
          <a:p>
            <a:r>
              <a:rPr lang="en-US" sz="4400" dirty="0">
                <a:latin typeface="Arial Rounded MT Bold" panose="020F0704030504030204" pitchFamily="34" charset="0"/>
              </a:rPr>
              <a:t>Scalability: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n-US" sz="4000" dirty="0">
                <a:latin typeface="Arial Rounded MT Bold" panose="020F0704030504030204" pitchFamily="34" charset="0"/>
              </a:rPr>
              <a:t>Databases can be scaled to store large amounts of data. This is important for businesses that need to track large amounts of customer information, product sales, or other data.</a:t>
            </a:r>
          </a:p>
          <a:p>
            <a:endParaRPr lang="en-I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0358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481262" y="186405"/>
            <a:ext cx="11405938" cy="64620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Conclusion</a:t>
            </a:r>
          </a:p>
          <a:p>
            <a:pPr marL="0" indent="0" algn="ctr">
              <a:buNone/>
            </a:pPr>
            <a:endParaRPr lang="en-US" sz="2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marL="0" indent="0" algn="just">
              <a:buNone/>
            </a:pP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Understanding these characteristics and examples can help you effectively work with data in a DBMS, manipulating records through queries, creating relationships, and ensuring data integrity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.</a:t>
            </a:r>
            <a:endParaRPr lang="en-US" sz="40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pitchFamily="34" charset="0"/>
            </a:endParaRPr>
          </a:p>
          <a:p>
            <a:pPr marL="0" indent="0" algn="ctr">
              <a:buNone/>
            </a:pPr>
            <a:endParaRPr lang="en-US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3000" b="1" dirty="0">
                <a:latin typeface="Arial Rounded MT Bold" panose="020F0704030504030204" pitchFamily="34" charset="0"/>
                <a:hlinkClick r:id="rId3"/>
              </a:rPr>
              <a:t/>
            </a:r>
            <a:br>
              <a:rPr lang="en-US" sz="3000" b="1" dirty="0">
                <a:latin typeface="Arial Rounded MT Bold" panose="020F0704030504030204" pitchFamily="34" charset="0"/>
                <a:hlinkClick r:id="rId3"/>
              </a:rPr>
            </a:br>
            <a:endParaRPr lang="en-US" sz="3000" b="1" dirty="0">
              <a:latin typeface="Arial Rounded MT Bold" panose="020F07040305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465888"/>
            <a:ext cx="431800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33214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130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647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: Shape 64"/>
          <p:cNvSpPr>
            <a:spLocks noChangeAspect="1"/>
          </p:cNvSpPr>
          <p:nvPr/>
        </p:nvSpPr>
        <p:spPr>
          <a:xfrm>
            <a:off x="232519" y="-2693505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944881" y="2662267"/>
            <a:ext cx="4332514" cy="1255728"/>
          </a:xfrm>
        </p:spPr>
        <p:txBody>
          <a:bodyPr/>
          <a:lstStyle/>
          <a:p>
            <a:r>
              <a:rPr lang="en-US" dirty="0"/>
              <a:t>Revealing key points </a:t>
            </a:r>
            <a:br>
              <a:rPr lang="en-US" dirty="0"/>
            </a:br>
            <a:r>
              <a:rPr lang="en-US" dirty="0"/>
              <a:t>one at a time enhances comprehension.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292149"/>
          </a:xfrm>
        </p:spPr>
        <p:txBody>
          <a:bodyPr>
            <a:normAutofit/>
          </a:bodyPr>
          <a:lstStyle/>
          <a:p>
            <a:r>
              <a:rPr lang="en-US" dirty="0"/>
              <a:t>Our mission</a:t>
            </a:r>
          </a:p>
          <a:p>
            <a:pPr lvl="1"/>
            <a:r>
              <a:rPr lang="en-US" dirty="0"/>
              <a:t>To help people easily create </a:t>
            </a:r>
            <a:br>
              <a:rPr lang="en-US" dirty="0"/>
            </a:br>
            <a:r>
              <a:rPr lang="en-US" dirty="0"/>
              <a:t>compelling presentations </a:t>
            </a:r>
            <a:br>
              <a:rPr lang="en-US" dirty="0"/>
            </a:br>
            <a:r>
              <a:rPr lang="en-US" dirty="0"/>
              <a:t>using templates.</a:t>
            </a:r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555244" y="0"/>
            <a:ext cx="4083304" cy="914096"/>
          </a:xfrm>
        </p:spPr>
        <p:txBody>
          <a:bodyPr/>
          <a:lstStyle/>
          <a:p>
            <a:r>
              <a:rPr lang="en-US" b="1" dirty="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</a:rPr>
              <a:t>INTRODUCTION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2"/>
          </p:nvPr>
        </p:nvSpPr>
        <p:spPr>
          <a:xfrm>
            <a:off x="6096000" y="2599498"/>
            <a:ext cx="5671764" cy="1596847"/>
          </a:xfrm>
        </p:spPr>
        <p:txBody>
          <a:bodyPr>
            <a:normAutofit/>
          </a:bodyPr>
          <a:lstStyle/>
          <a:p>
            <a:r>
              <a:rPr lang="en-US" dirty="0"/>
              <a:t>Let us share some favorite tips</a:t>
            </a:r>
            <a:br>
              <a:rPr lang="en-US" dirty="0"/>
            </a:br>
            <a:r>
              <a:rPr lang="en-US" dirty="0"/>
              <a:t>for telling your story effectively. </a:t>
            </a:r>
          </a:p>
          <a:p>
            <a:pPr lvl="1"/>
            <a:r>
              <a:rPr lang="en-US" dirty="0"/>
              <a:t>Select from a rich assortment of animated slide layouts to consistently convey the right message and make the right impression.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6096000" y="4779896"/>
            <a:ext cx="5671764" cy="397032"/>
          </a:xfrm>
        </p:spPr>
        <p:txBody>
          <a:bodyPr>
            <a:normAutofit/>
          </a:bodyPr>
          <a:lstStyle/>
          <a:p>
            <a:r>
              <a:rPr lang="en-US" dirty="0"/>
              <a:t>What story do you want to tell?</a:t>
            </a:r>
          </a:p>
        </p:txBody>
      </p:sp>
    </p:spTree>
    <p:extLst>
      <p:ext uri="{BB962C8B-B14F-4D97-AF65-F5344CB8AC3E}">
        <p14:creationId xmlns:p14="http://schemas.microsoft.com/office/powerpoint/2010/main" val="22180498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336 1.11111E-6 L 1.45833E-6 1.11111E-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2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4" grpId="1" build="p"/>
      <p:bldP spid="15" grpId="0"/>
      <p:bldP spid="32" grpId="0"/>
      <p:bldP spid="21" grpId="0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04800" y="2598127"/>
            <a:ext cx="3714704" cy="2932085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dirty="0"/>
              <a:t>“How much text </a:t>
            </a:r>
            <a:br>
              <a:rPr lang="en-US" dirty="0"/>
            </a:br>
            <a:r>
              <a:rPr lang="en-US" dirty="0"/>
              <a:t>should I use?”</a:t>
            </a:r>
          </a:p>
          <a:p>
            <a:pPr lvl="1"/>
            <a:r>
              <a:rPr lang="en-US" dirty="0"/>
              <a:t>Consider when you give </a:t>
            </a:r>
            <a:br>
              <a:rPr lang="en-US" dirty="0"/>
            </a:br>
            <a:r>
              <a:rPr lang="en-US" dirty="0"/>
              <a:t>a paper handout in a </a:t>
            </a:r>
            <a:br>
              <a:rPr lang="en-US" dirty="0"/>
            </a:br>
            <a:r>
              <a:rPr lang="en-US" dirty="0"/>
              <a:t>meeting—everyone’s head </a:t>
            </a:r>
            <a:br>
              <a:rPr lang="en-US" dirty="0"/>
            </a:br>
            <a:r>
              <a:rPr lang="en-US" dirty="0"/>
              <a:t>goes down and they read, </a:t>
            </a:r>
            <a:br>
              <a:rPr lang="en-US" dirty="0"/>
            </a:br>
            <a:r>
              <a:rPr lang="en-US" dirty="0"/>
              <a:t>rather than staying </a:t>
            </a:r>
            <a:br>
              <a:rPr lang="en-US" dirty="0"/>
            </a:br>
            <a:r>
              <a:rPr lang="en-US" dirty="0"/>
              <a:t>heads-up and listening. 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4"/>
          </p:nvPr>
        </p:nvSpPr>
        <p:spPr>
          <a:xfrm>
            <a:off x="4168631" y="2598127"/>
            <a:ext cx="3840480" cy="2024144"/>
          </a:xfrm>
        </p:spPr>
        <p:txBody>
          <a:bodyPr>
            <a:normAutofit fontScale="92500"/>
          </a:bodyPr>
          <a:lstStyle/>
          <a:p>
            <a:pPr>
              <a:spcAft>
                <a:spcPts val="2400"/>
              </a:spcAft>
            </a:pPr>
            <a:r>
              <a:rPr lang="en-US" dirty="0"/>
              <a:t>“But this is important to the understanding of the story”</a:t>
            </a:r>
          </a:p>
          <a:p>
            <a:pPr lvl="1"/>
            <a:r>
              <a:rPr lang="en-US" dirty="0"/>
              <a:t>Avoid using sentences </a:t>
            </a:r>
            <a:br>
              <a:rPr lang="en-US" dirty="0"/>
            </a:br>
            <a:r>
              <a:rPr lang="en-US" dirty="0"/>
              <a:t>that will already be used </a:t>
            </a:r>
            <a:br>
              <a:rPr lang="en-US" dirty="0"/>
            </a:br>
            <a:r>
              <a:rPr lang="en-US" dirty="0"/>
              <a:t>when talking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5"/>
          </p:nvPr>
        </p:nvSpPr>
        <p:spPr>
          <a:xfrm>
            <a:off x="8158238" y="2598127"/>
            <a:ext cx="3773077" cy="2024144"/>
          </a:xfrm>
        </p:spPr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en-US" dirty="0"/>
              <a:t>“More words, </a:t>
            </a:r>
            <a:br>
              <a:rPr lang="en-US" dirty="0"/>
            </a:br>
            <a:r>
              <a:rPr lang="en-US" dirty="0"/>
              <a:t>less sentences”</a:t>
            </a:r>
          </a:p>
          <a:p>
            <a:pPr lvl="1"/>
            <a:r>
              <a:rPr lang="en-US" dirty="0"/>
              <a:t>Focus on action words </a:t>
            </a:r>
            <a:br>
              <a:rPr lang="en-US" dirty="0"/>
            </a:br>
            <a:r>
              <a:rPr lang="en-US" dirty="0"/>
              <a:t>that will enhance the </a:t>
            </a:r>
            <a:br>
              <a:rPr lang="en-US" dirty="0"/>
            </a:br>
            <a:r>
              <a:rPr lang="en-US" dirty="0"/>
              <a:t>viewer experience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2879003" y="419100"/>
            <a:ext cx="9084398" cy="75713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Build your story first, then define which layouts and graphics will best help visualize each slide’s message</a:t>
            </a: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4"/>
          </p:nvPr>
        </p:nvSpPr>
        <p:spPr>
          <a:xfrm>
            <a:off x="11432913" y="6316156"/>
            <a:ext cx="498402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t>17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75511" y="3382066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386838" y="3382066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35056" y="3382066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168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2 -4.44444E-6 L 1.04167E-6 -4.44444E-6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3 -4.44444E-6 L 3.95833E-6 -4.44444E-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8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8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8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8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8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8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2 -4.44444E-6 L -2.5E-6 -4.44444E-6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1" grpId="0" uiExpand="1" build="p"/>
      <p:bldP spid="18" grpId="0" uiExpand="1" build="p"/>
      <p:bldP spid="9" grpId="0" animBg="1"/>
      <p:bldP spid="9" grpId="1" animBg="1"/>
      <p:bldP spid="15" grpId="0" animBg="1"/>
      <p:bldP spid="15" grpId="1" animBg="1"/>
      <p:bldP spid="13" grpId="0" animBg="1"/>
      <p:bldP spid="13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TRANSITIONS </a:t>
            </a:r>
            <a:br>
              <a:rPr lang="en-US" dirty="0"/>
            </a:br>
            <a:r>
              <a:rPr lang="en-US" dirty="0"/>
              <a:t>&amp; SECTION DIVIDERS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TIP </a:t>
            </a:r>
          </a:p>
          <a:p>
            <a:pPr lvl="1"/>
            <a:r>
              <a:rPr lang="en-US" dirty="0"/>
              <a:t>To keep the audience focused, always use the same transition before a new topic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Consistency helps viewer see connections in the story – </a:t>
            </a:r>
            <a:br>
              <a:rPr lang="en-US" dirty="0"/>
            </a:br>
            <a:r>
              <a:rPr lang="en-US" dirty="0"/>
              <a:t>use same layout and design for individual sections and </a:t>
            </a:r>
            <a:br>
              <a:rPr lang="en-US" dirty="0"/>
            </a:br>
            <a:r>
              <a:rPr lang="en-US" dirty="0"/>
              <a:t>give your audience a mental check-point.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37079039"/>
      </p:ext>
    </p:extLst>
  </p:cSld>
  <p:clrMapOvr>
    <a:masterClrMapping/>
  </p:clrMapOvr>
  <p:transition spd="slow">
    <p:push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</a:t>
            </a:r>
            <a:br>
              <a:rPr lang="en-US" dirty="0"/>
            </a:br>
            <a:r>
              <a:rPr lang="en-US" dirty="0"/>
              <a:t>your brand </a:t>
            </a:r>
            <a:br>
              <a:rPr lang="en-US" dirty="0"/>
            </a:br>
            <a:r>
              <a:rPr lang="en-US" dirty="0"/>
              <a:t>and audience; speak in an authentic voice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Get your facts straight with </a:t>
            </a:r>
            <a:br>
              <a:rPr lang="en-US" dirty="0"/>
            </a:br>
            <a:r>
              <a:rPr lang="en-US" dirty="0"/>
              <a:t>5 W’s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dirty="0"/>
              <a:t>The power </a:t>
            </a:r>
            <a:br>
              <a:rPr lang="en-US" dirty="0"/>
            </a:br>
            <a:r>
              <a:rPr lang="en-US" dirty="0"/>
              <a:t>of specifics, details, and imagery</a:t>
            </a:r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Show, </a:t>
            </a:r>
            <a:br>
              <a:rPr lang="en-US" dirty="0"/>
            </a:br>
            <a:r>
              <a:rPr lang="en-US" dirty="0"/>
              <a:t>don’t tell</a:t>
            </a:r>
          </a:p>
          <a:p>
            <a:endParaRPr lang="en-US" dirty="0"/>
          </a:p>
        </p:txBody>
      </p:sp>
      <p:sp>
        <p:nvSpPr>
          <p:cNvPr id="33" name="Content Placeholder 3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US" dirty="0"/>
              <a:t>Know the </a:t>
            </a:r>
            <a:br>
              <a:rPr lang="en-US" dirty="0"/>
            </a:br>
            <a:r>
              <a:rPr lang="en-US" dirty="0"/>
              <a:t>end at the beginning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THE STAGE HAS BEEN SET</a:t>
            </a:r>
            <a:br>
              <a:rPr lang="en-US" dirty="0"/>
            </a:br>
            <a:r>
              <a:rPr lang="en-US" dirty="0"/>
              <a:t>go ahead and follow the basic 5 steps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idx="18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8" name="Content Placeholder 47"/>
          <p:cNvSpPr>
            <a:spLocks noGrp="1"/>
          </p:cNvSpPr>
          <p:nvPr>
            <p:ph idx="19"/>
          </p:nvPr>
        </p:nvSpPr>
        <p:spPr/>
        <p:txBody>
          <a:bodyPr>
            <a:norm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9" name="Content Placeholder 48"/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50" name="Content Placeholder 49"/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51" name="Content Placeholder 50"/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438" y="6450449"/>
            <a:ext cx="74975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Reference : The basics you can find anywhere 5 Steps To Successful Storytelling Published on April 5, 2014 Featured in: Marketing &amp; Advertising</a:t>
            </a:r>
          </a:p>
        </p:txBody>
      </p:sp>
    </p:spTree>
    <p:extLst>
      <p:ext uri="{BB962C8B-B14F-4D97-AF65-F5344CB8AC3E}">
        <p14:creationId xmlns:p14="http://schemas.microsoft.com/office/powerpoint/2010/main" val="21612569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615193" y="698204"/>
            <a:ext cx="9971714" cy="4912114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What is a DBMS?</a:t>
            </a:r>
          </a:p>
          <a:p>
            <a:pPr algn="ctr"/>
            <a:endParaRPr lang="en-US" sz="32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algn="ctr"/>
            <a:endParaRPr lang="en-US" sz="2800" b="1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A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DBMS is a software system that organizes, stores, manages, and retrieves data in a structured 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way.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en-US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It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acts as a bridge between users and the database, providing a consistent and efficient way to interact with the stored 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information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.</a:t>
            </a:r>
          </a:p>
          <a:p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465888"/>
            <a:ext cx="431800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2688" y="243410"/>
            <a:ext cx="670312" cy="580653"/>
          </a:xfrm>
          <a:custGeom>
            <a:avLst/>
            <a:gdLst>
              <a:gd name="connsiteX0" fmla="*/ 603423 w 670312"/>
              <a:gd name="connsiteY0" fmla="*/ 0 h 580653"/>
              <a:gd name="connsiteX1" fmla="*/ 670312 w 670312"/>
              <a:gd name="connsiteY1" fmla="*/ 126662 h 580653"/>
              <a:gd name="connsiteX2" fmla="*/ 557170 w 670312"/>
              <a:gd name="connsiteY2" fmla="*/ 203157 h 580653"/>
              <a:gd name="connsiteX3" fmla="*/ 522302 w 670312"/>
              <a:gd name="connsiteY3" fmla="*/ 293172 h 580653"/>
              <a:gd name="connsiteX4" fmla="*/ 670312 w 670312"/>
              <a:gd name="connsiteY4" fmla="*/ 293172 h 580653"/>
              <a:gd name="connsiteX5" fmla="*/ 670312 w 670312"/>
              <a:gd name="connsiteY5" fmla="*/ 580653 h 580653"/>
              <a:gd name="connsiteX6" fmla="*/ 360772 w 670312"/>
              <a:gd name="connsiteY6" fmla="*/ 580653 h 580653"/>
              <a:gd name="connsiteX7" fmla="*/ 360772 w 670312"/>
              <a:gd name="connsiteY7" fmla="*/ 342272 h 580653"/>
              <a:gd name="connsiteX8" fmla="*/ 415564 w 670312"/>
              <a:gd name="connsiteY8" fmla="*/ 134489 h 580653"/>
              <a:gd name="connsiteX9" fmla="*/ 603423 w 670312"/>
              <a:gd name="connsiteY9" fmla="*/ 0 h 580653"/>
              <a:gd name="connsiteX10" fmla="*/ 242650 w 670312"/>
              <a:gd name="connsiteY10" fmla="*/ 0 h 580653"/>
              <a:gd name="connsiteX11" fmla="*/ 309539 w 670312"/>
              <a:gd name="connsiteY11" fmla="*/ 126662 h 580653"/>
              <a:gd name="connsiteX12" fmla="*/ 196397 w 670312"/>
              <a:gd name="connsiteY12" fmla="*/ 203157 h 580653"/>
              <a:gd name="connsiteX13" fmla="*/ 161530 w 670312"/>
              <a:gd name="connsiteY13" fmla="*/ 293172 h 580653"/>
              <a:gd name="connsiteX14" fmla="*/ 309539 w 670312"/>
              <a:gd name="connsiteY14" fmla="*/ 293172 h 580653"/>
              <a:gd name="connsiteX15" fmla="*/ 309539 w 670312"/>
              <a:gd name="connsiteY15" fmla="*/ 580653 h 580653"/>
              <a:gd name="connsiteX16" fmla="*/ 0 w 670312"/>
              <a:gd name="connsiteY16" fmla="*/ 580653 h 580653"/>
              <a:gd name="connsiteX17" fmla="*/ 0 w 670312"/>
              <a:gd name="connsiteY17" fmla="*/ 342272 h 580653"/>
              <a:gd name="connsiteX18" fmla="*/ 54792 w 670312"/>
              <a:gd name="connsiteY18" fmla="*/ 134489 h 580653"/>
              <a:gd name="connsiteX19" fmla="*/ 242650 w 670312"/>
              <a:gd name="connsiteY19" fmla="*/ 0 h 580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70312" h="580653">
                <a:moveTo>
                  <a:pt x="603423" y="0"/>
                </a:moveTo>
                <a:lnTo>
                  <a:pt x="670312" y="126662"/>
                </a:lnTo>
                <a:cubicBezTo>
                  <a:pt x="615757" y="152279"/>
                  <a:pt x="578043" y="177777"/>
                  <a:pt x="557170" y="203157"/>
                </a:cubicBezTo>
                <a:cubicBezTo>
                  <a:pt x="536297" y="228537"/>
                  <a:pt x="524674" y="258542"/>
                  <a:pt x="522302" y="293172"/>
                </a:cubicBezTo>
                <a:lnTo>
                  <a:pt x="670312" y="293172"/>
                </a:lnTo>
                <a:lnTo>
                  <a:pt x="670312" y="580653"/>
                </a:lnTo>
                <a:lnTo>
                  <a:pt x="360772" y="580653"/>
                </a:lnTo>
                <a:lnTo>
                  <a:pt x="360772" y="342272"/>
                </a:lnTo>
                <a:cubicBezTo>
                  <a:pt x="360772" y="254510"/>
                  <a:pt x="379036" y="185249"/>
                  <a:pt x="415564" y="134489"/>
                </a:cubicBezTo>
                <a:cubicBezTo>
                  <a:pt x="452092" y="83729"/>
                  <a:pt x="514712" y="38900"/>
                  <a:pt x="603423" y="0"/>
                </a:cubicBezTo>
                <a:close/>
                <a:moveTo>
                  <a:pt x="242650" y="0"/>
                </a:moveTo>
                <a:lnTo>
                  <a:pt x="309539" y="126662"/>
                </a:lnTo>
                <a:cubicBezTo>
                  <a:pt x="254985" y="152279"/>
                  <a:pt x="217271" y="177777"/>
                  <a:pt x="196397" y="203157"/>
                </a:cubicBezTo>
                <a:cubicBezTo>
                  <a:pt x="175524" y="228537"/>
                  <a:pt x="163902" y="258542"/>
                  <a:pt x="161530" y="293172"/>
                </a:cubicBezTo>
                <a:lnTo>
                  <a:pt x="309539" y="293172"/>
                </a:lnTo>
                <a:lnTo>
                  <a:pt x="309539" y="580653"/>
                </a:lnTo>
                <a:lnTo>
                  <a:pt x="0" y="580653"/>
                </a:lnTo>
                <a:lnTo>
                  <a:pt x="0" y="342272"/>
                </a:lnTo>
                <a:cubicBezTo>
                  <a:pt x="0" y="254510"/>
                  <a:pt x="18264" y="185249"/>
                  <a:pt x="54792" y="134489"/>
                </a:cubicBezTo>
                <a:cubicBezTo>
                  <a:pt x="91320" y="83729"/>
                  <a:pt x="153940" y="38900"/>
                  <a:pt x="2426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10564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VISUALS ADD A COMPONENT TO STORYTELLING THAT TEXT CANNOT | </a:t>
            </a:r>
            <a:r>
              <a:rPr lang="en-US" sz="3600" dirty="0">
                <a:solidFill>
                  <a:schemeClr val="accent1"/>
                </a:solidFill>
              </a:rPr>
              <a:t>SPEED.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Images are another element that can drive your point home even more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5737094" y="499736"/>
            <a:ext cx="792205" cy="120032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FACT</a:t>
            </a:r>
          </a:p>
        </p:txBody>
      </p:sp>
    </p:spTree>
    <p:extLst>
      <p:ext uri="{BB962C8B-B14F-4D97-AF65-F5344CB8AC3E}">
        <p14:creationId xmlns:p14="http://schemas.microsoft.com/office/powerpoint/2010/main" val="324801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8ECCAF6-0CDC-4B30-AC61-AF80C50E604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8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PREPARE</a:t>
            </a:r>
          </a:p>
          <a:p>
            <a:pPr lvl="2"/>
            <a:r>
              <a:rPr lang="en-US" dirty="0"/>
              <a:t>Why does this matter to your audience?</a:t>
            </a:r>
          </a:p>
          <a:p>
            <a:pPr lvl="3"/>
            <a:r>
              <a:rPr lang="en-US" dirty="0"/>
              <a:t>Where are you taking them? 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Understand your brand </a:t>
            </a:r>
            <a:br>
              <a:rPr lang="en-US" dirty="0"/>
            </a:br>
            <a:r>
              <a:rPr lang="en-US" dirty="0"/>
              <a:t>and audience; speak in </a:t>
            </a:r>
            <a:br>
              <a:rPr lang="en-US" dirty="0"/>
            </a:br>
            <a:r>
              <a:rPr lang="en-US" dirty="0"/>
              <a:t>an authentic voice</a:t>
            </a:r>
          </a:p>
        </p:txBody>
      </p:sp>
    </p:spTree>
    <p:extLst>
      <p:ext uri="{BB962C8B-B14F-4D97-AF65-F5344CB8AC3E}">
        <p14:creationId xmlns:p14="http://schemas.microsoft.com/office/powerpoint/2010/main" val="2441306458"/>
      </p:ext>
    </p:extLst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icture Placeholder 44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0" name="Text Placeholder 2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DEFINE</a:t>
            </a:r>
          </a:p>
          <a:p>
            <a:pPr lvl="2"/>
            <a:r>
              <a:rPr lang="en-US" dirty="0"/>
              <a:t>Who | What | Where | When | Why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Get your facts straight </a:t>
            </a:r>
            <a:br>
              <a:rPr lang="en-US" dirty="0"/>
            </a:br>
            <a:r>
              <a:rPr lang="en-US" dirty="0"/>
              <a:t>with 5 W’s</a:t>
            </a:r>
          </a:p>
        </p:txBody>
      </p:sp>
      <p:sp>
        <p:nvSpPr>
          <p:cNvPr id="40" name="Content Placeholder 39"/>
          <p:cNvSpPr>
            <a:spLocks noGrp="1"/>
          </p:cNvSpPr>
          <p:nvPr>
            <p:ph idx="18"/>
          </p:nvPr>
        </p:nvSpPr>
        <p:spPr>
          <a:xfrm>
            <a:off x="7954500" y="419100"/>
            <a:ext cx="2377440" cy="840230"/>
          </a:xfrm>
        </p:spPr>
        <p:txBody>
          <a:bodyPr>
            <a:norm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91647"/>
      </p:ext>
    </p:extLst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icture Placeholder 80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0" name="Content Placeholder 19"/>
          <p:cNvSpPr>
            <a:spLocks noGrp="1"/>
          </p:cNvSpPr>
          <p:nvPr>
            <p:ph idx="18"/>
          </p:nvPr>
        </p:nvSpPr>
        <p:spPr>
          <a:xfrm>
            <a:off x="2053947" y="419100"/>
            <a:ext cx="2377440" cy="840230"/>
          </a:xfrm>
        </p:spPr>
        <p:txBody>
          <a:bodyPr>
            <a:norm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04800" y="3429000"/>
            <a:ext cx="5960269" cy="302185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SUPPORT</a:t>
            </a:r>
          </a:p>
          <a:p>
            <a:pPr lvl="1">
              <a:spcAft>
                <a:spcPts val="1200"/>
              </a:spcAft>
            </a:pPr>
            <a:r>
              <a:rPr lang="en-US" sz="2400" dirty="0">
                <a:solidFill>
                  <a:schemeClr val="bg1"/>
                </a:solidFill>
              </a:rPr>
              <a:t>We perceive the world through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more than our eyes and ears;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we smell, we touch, and we taste. </a:t>
            </a:r>
            <a:endParaRPr lang="en-US" dirty="0">
              <a:solidFill>
                <a:schemeClr val="bg1"/>
              </a:solidFill>
            </a:endParaRPr>
          </a:p>
          <a:p>
            <a:pPr lvl="3"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Put your audience in that place and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provide them a point of reference;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the imagination will do the rest.</a:t>
            </a:r>
          </a:p>
        </p:txBody>
      </p:sp>
      <p:sp>
        <p:nvSpPr>
          <p:cNvPr id="71" name="Text Placeholder 70"/>
          <p:cNvSpPr>
            <a:spLocks noGrp="1"/>
          </p:cNvSpPr>
          <p:nvPr>
            <p:ph type="body" sz="quarter" idx="19"/>
          </p:nvPr>
        </p:nvSpPr>
        <p:spPr>
          <a:xfrm>
            <a:off x="304800" y="1554164"/>
            <a:ext cx="5875734" cy="10895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Images are a great tool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for showing context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753512" y="6484937"/>
            <a:ext cx="419776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-2882" y="0"/>
            <a:ext cx="10412974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3000"/>
                </a:schemeClr>
              </a:gs>
              <a:gs pos="97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226301"/>
      </p:ext>
    </p:extLst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icture Placeholder 44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129338" cy="2983894"/>
          </a:xfrm>
        </p:spPr>
        <p:txBody>
          <a:bodyPr>
            <a:normAutofit/>
          </a:bodyPr>
          <a:lstStyle/>
          <a:p>
            <a:r>
              <a:rPr lang="en-US" dirty="0"/>
              <a:t>ENGAGE</a:t>
            </a:r>
          </a:p>
          <a:p>
            <a:pPr lvl="1"/>
            <a:r>
              <a:rPr lang="en-US" sz="2400" dirty="0"/>
              <a:t>Visualize key messages</a:t>
            </a:r>
          </a:p>
          <a:p>
            <a:pPr lvl="3"/>
            <a:r>
              <a:rPr lang="en-US" dirty="0"/>
              <a:t>A picture is worth a thousand words…</a:t>
            </a:r>
          </a:p>
          <a:p>
            <a:pPr lvl="1"/>
            <a:r>
              <a:rPr lang="en-US" sz="2400" dirty="0"/>
              <a:t>Make a statement</a:t>
            </a:r>
          </a:p>
          <a:p>
            <a:pPr lvl="3"/>
            <a:r>
              <a:rPr lang="en-US" dirty="0"/>
              <a:t>Using graphics, charts, and infographics</a:t>
            </a:r>
          </a:p>
          <a:p>
            <a:pPr lvl="1"/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8"/>
          </p:nvPr>
        </p:nvSpPr>
        <p:spPr/>
        <p:txBody>
          <a:bodyPr>
            <a:norm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169069" y="1554163"/>
            <a:ext cx="5791200" cy="590931"/>
          </a:xfrm>
        </p:spPr>
        <p:txBody>
          <a:bodyPr>
            <a:normAutofit/>
          </a:bodyPr>
          <a:lstStyle/>
          <a:p>
            <a:r>
              <a:rPr lang="en-US" dirty="0"/>
              <a:t>Show, don’t tell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766616" y="6492875"/>
            <a:ext cx="393567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721801"/>
      </p:ext>
    </p:extLst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096000" y="3429000"/>
            <a:ext cx="6096000" cy="2791533"/>
          </a:xfrm>
        </p:spPr>
        <p:txBody>
          <a:bodyPr>
            <a:normAutofit/>
          </a:bodyPr>
          <a:lstStyle/>
          <a:p>
            <a:r>
              <a:rPr lang="en-US" dirty="0"/>
              <a:t>LEAD</a:t>
            </a:r>
          </a:p>
          <a:p>
            <a:pPr lvl="2"/>
            <a:r>
              <a:rPr lang="en-US" dirty="0"/>
              <a:t>Start your story with an outline, </a:t>
            </a:r>
            <a:br>
              <a:rPr lang="en-US" dirty="0"/>
            </a:br>
            <a:r>
              <a:rPr lang="en-US" dirty="0"/>
              <a:t>a framework of points you </a:t>
            </a:r>
            <a:br>
              <a:rPr lang="en-US" dirty="0"/>
            </a:br>
            <a:r>
              <a:rPr lang="en-US" dirty="0"/>
              <a:t>need to have to tell your story, </a:t>
            </a:r>
            <a:br>
              <a:rPr lang="en-US" dirty="0"/>
            </a:br>
            <a:r>
              <a:rPr lang="en-US" dirty="0"/>
              <a:t>always moving forward to </a:t>
            </a:r>
            <a:br>
              <a:rPr lang="en-US" dirty="0"/>
            </a:br>
            <a:r>
              <a:rPr lang="en-US" dirty="0"/>
              <a:t>the conclusion or action points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Know the end </a:t>
            </a:r>
            <a:br>
              <a:rPr lang="en-US" dirty="0"/>
            </a:br>
            <a:r>
              <a:rPr lang="en-US" dirty="0"/>
              <a:t>at the beginning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8"/>
          </p:nvPr>
        </p:nvSpPr>
        <p:spPr/>
        <p:txBody>
          <a:bodyPr>
            <a:norm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6726" y="6484937"/>
            <a:ext cx="533348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6094443" cy="6858000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918218"/>
      </p:ext>
    </p:extLst>
  </p:cSld>
  <p:clrMapOvr>
    <a:masterClrMapping/>
  </p:clrMapOvr>
  <p:transition spd="slow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096000" y="1636201"/>
            <a:ext cx="6096000" cy="358559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TAKEAWAY</a:t>
            </a:r>
          </a:p>
          <a:p>
            <a:pPr lvl="4"/>
            <a:r>
              <a:rPr lang="en-US" dirty="0"/>
              <a:t>What do you want them to remember?</a:t>
            </a:r>
          </a:p>
          <a:p>
            <a:r>
              <a:rPr lang="en-US" dirty="0"/>
              <a:t>INSPIRE</a:t>
            </a:r>
          </a:p>
          <a:p>
            <a:pPr lvl="4"/>
            <a:r>
              <a:rPr lang="en-US" dirty="0"/>
              <a:t>Get them excited about what’s to come</a:t>
            </a:r>
          </a:p>
          <a:p>
            <a:r>
              <a:rPr lang="en-US" dirty="0"/>
              <a:t>ACTION</a:t>
            </a:r>
          </a:p>
          <a:p>
            <a:pPr lvl="4"/>
            <a:r>
              <a:rPr lang="en-US" dirty="0"/>
              <a:t>Build your presentation and give us your feedback </a:t>
            </a:r>
            <a:br>
              <a:rPr lang="en-US" dirty="0"/>
            </a:br>
            <a:r>
              <a:rPr lang="en-US" dirty="0"/>
              <a:t>if this was helpful to you.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97E989-D798-4C62-8E93-3D2D613C248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444631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—LEVAR BURTON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BECAUSE STORYTELLING, </a:t>
            </a:r>
            <a:br>
              <a:rPr lang="en-US" dirty="0"/>
            </a:br>
            <a:r>
              <a:rPr lang="en-US" dirty="0"/>
              <a:t>AND VISUAL STORYTELLING, </a:t>
            </a:r>
            <a:br>
              <a:rPr lang="en-US" dirty="0"/>
            </a:br>
            <a:r>
              <a:rPr lang="en-US" dirty="0"/>
              <a:t>WAS PUT IN THE HANDS OF EVERYBODY,</a:t>
            </a:r>
          </a:p>
          <a:p>
            <a:pPr lvl="1"/>
            <a:r>
              <a:rPr lang="en-US" dirty="0"/>
              <a:t>WE HAVE ALL NOW BECOME STORYTELLERS.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747687" y="6492875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31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POWERFUL PRESENTATIONS!</a:t>
            </a: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34BDD74C-5263-464C-AA3C-D945D23978FF}"/>
              </a:ext>
            </a:extLst>
          </p:cNvPr>
          <p:cNvSpPr txBox="1">
            <a:spLocks/>
          </p:cNvSpPr>
          <p:nvPr/>
        </p:nvSpPr>
        <p:spPr>
          <a:xfrm>
            <a:off x="4433852" y="4256429"/>
            <a:ext cx="5756957" cy="927824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5" name="TextBox 4">
            <a:hlinkClick r:id="rId3"/>
            <a:extLst>
              <a:ext uri="{FF2B5EF4-FFF2-40B4-BE49-F238E27FC236}">
                <a16:creationId xmlns:a16="http://schemas.microsoft.com/office/drawing/2014/main" id="{8B99DC0F-548E-4A58-81EB-85144506AC7B}"/>
              </a:ext>
            </a:extLst>
          </p:cNvPr>
          <p:cNvSpPr txBox="1"/>
          <p:nvPr/>
        </p:nvSpPr>
        <p:spPr>
          <a:xfrm>
            <a:off x="9005881" y="6316156"/>
            <a:ext cx="2466220" cy="36787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100" noProof="0" dirty="0">
                <a:solidFill>
                  <a:schemeClr val="tx1"/>
                </a:solidFill>
              </a:rPr>
              <a:t>Neal Creative</a:t>
            </a:r>
            <a:r>
              <a:rPr lang="en-US" sz="1100" baseline="0" noProof="0" dirty="0">
                <a:solidFill>
                  <a:schemeClr val="tx1"/>
                </a:solidFill>
              </a:rPr>
              <a:t>  | click &amp; </a:t>
            </a:r>
            <a:r>
              <a:rPr lang="en-US" sz="1100" b="1" baseline="0" noProof="0" dirty="0">
                <a:solidFill>
                  <a:schemeClr val="tx1"/>
                </a:solidFill>
              </a:rPr>
              <a:t>Learn more</a:t>
            </a:r>
            <a:endParaRPr lang="en-US" sz="1100" b="1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82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729842" y="1174459"/>
            <a:ext cx="11030357" cy="55451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Data</a:t>
            </a:r>
          </a:p>
          <a:p>
            <a:pPr marL="0" indent="0">
              <a:buNone/>
            </a:pP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r>
              <a:rPr lang="en-US" sz="3200" b="1" dirty="0">
                <a:latin typeface="Arial Rounded MT Bold" panose="020F0704030504030204" pitchFamily="34" charset="0"/>
              </a:rPr>
              <a:t>Data is the unprocessed, unorganized collection of raw facts and figures</a:t>
            </a:r>
            <a:r>
              <a:rPr lang="en-US" sz="3200" b="1" dirty="0" smtClean="0">
                <a:latin typeface="Arial Rounded MT Bold" panose="020F0704030504030204" pitchFamily="34" charset="0"/>
              </a:rPr>
              <a:t>.</a:t>
            </a:r>
          </a:p>
          <a:p>
            <a:endParaRPr lang="en-US" sz="3200" b="1" dirty="0">
              <a:latin typeface="Arial Rounded MT Bold" panose="020F0704030504030204" pitchFamily="34" charset="0"/>
            </a:endParaRPr>
          </a:p>
          <a:p>
            <a:r>
              <a:rPr lang="en-US" sz="3200" b="1" dirty="0">
                <a:latin typeface="Arial Rounded MT Bold" panose="020F0704030504030204" pitchFamily="34" charset="0"/>
              </a:rPr>
              <a:t>It's like </a:t>
            </a:r>
            <a:r>
              <a:rPr lang="en-US" sz="3200" b="1" dirty="0" smtClean="0">
                <a:latin typeface="Arial Rounded MT Bold" panose="020F0704030504030204" pitchFamily="34" charset="0"/>
              </a:rPr>
              <a:t>pieces  of puzzle  waiting </a:t>
            </a:r>
            <a:r>
              <a:rPr lang="en-US" sz="3200" b="1" dirty="0">
                <a:latin typeface="Arial Rounded MT Bold" panose="020F0704030504030204" pitchFamily="34" charset="0"/>
              </a:rPr>
              <a:t>to be assembled into meaningful information</a:t>
            </a:r>
            <a:r>
              <a:rPr lang="en-US" sz="3200" b="1" dirty="0" smtClean="0">
                <a:latin typeface="Arial Rounded MT Bold" panose="020F0704030504030204" pitchFamily="34" charset="0"/>
              </a:rPr>
              <a:t>.</a:t>
            </a:r>
          </a:p>
          <a:p>
            <a:endParaRPr lang="en-US" sz="3200" b="1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Arial Rounded MT Bold" panose="020F0704030504030204" pitchFamily="34" charset="0"/>
              </a:rPr>
              <a:t>Example: - Numbers, Names etc.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/>
            </a:r>
            <a:br>
              <a:rPr lang="en-US" dirty="0">
                <a:hlinkClick r:id="rId3"/>
              </a:rPr>
            </a:b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465888"/>
            <a:ext cx="431800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82184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779306" y="775118"/>
            <a:ext cx="11030357" cy="605589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Data</a:t>
            </a:r>
            <a:r>
              <a:rPr lang="en-US" u="sng" dirty="0"/>
              <a:t> </a:t>
            </a:r>
            <a:r>
              <a:rPr lang="en-US" sz="4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as </a:t>
            </a:r>
            <a:r>
              <a:rPr 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Representation of </a:t>
            </a:r>
            <a:r>
              <a:rPr lang="en-US" sz="4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Reality</a:t>
            </a:r>
          </a:p>
          <a:p>
            <a:pPr marL="0" indent="0" algn="ctr">
              <a:buNone/>
            </a:pPr>
            <a:endParaRPr lang="en-US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r>
              <a:rPr lang="en-US" sz="3200" b="1" dirty="0">
                <a:latin typeface="Arial Rounded MT Bold" panose="020F0704030504030204" pitchFamily="34" charset="0"/>
              </a:rPr>
              <a:t>Data captures and represents aspects of the real world, whether physical events, observations, transactions, or concepts</a:t>
            </a:r>
            <a:r>
              <a:rPr lang="en-US" sz="3200" b="1" dirty="0" smtClean="0">
                <a:latin typeface="Arial Rounded MT Bold" panose="020F0704030504030204" pitchFamily="34" charset="0"/>
              </a:rPr>
              <a:t>.</a:t>
            </a:r>
          </a:p>
          <a:p>
            <a:endParaRPr lang="en-US" sz="3200" b="1" dirty="0">
              <a:latin typeface="Arial Rounded MT Bold" panose="020F0704030504030204" pitchFamily="34" charset="0"/>
            </a:endParaRPr>
          </a:p>
          <a:p>
            <a:r>
              <a:rPr lang="en-US" sz="3200" b="1" dirty="0">
                <a:latin typeface="Arial Rounded MT Bold" panose="020F0704030504030204" pitchFamily="34" charset="0"/>
              </a:rPr>
              <a:t>It's like a digital mirror reflecting various aspects of our world</a:t>
            </a:r>
            <a:r>
              <a:rPr lang="en-US" sz="3200" b="1" dirty="0" smtClean="0">
                <a:latin typeface="Arial Rounded MT Bold" panose="020F0704030504030204" pitchFamily="34" charset="0"/>
              </a:rPr>
              <a:t>.</a:t>
            </a:r>
          </a:p>
          <a:p>
            <a:endParaRPr lang="en-US" sz="3200" b="1" dirty="0">
              <a:latin typeface="Arial Rounded MT Bold" panose="020F0704030504030204" pitchFamily="34" charset="0"/>
            </a:endParaRPr>
          </a:p>
          <a:p>
            <a:r>
              <a:rPr lang="en-US" sz="3200" b="1" dirty="0">
                <a:latin typeface="Arial Rounded MT Bold" panose="020F0704030504030204" pitchFamily="34" charset="0"/>
              </a:rPr>
              <a:t>Example: Weather sensor readings, social media posts, financial transactions, medical records.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/>
            </a:r>
            <a:br>
              <a:rPr lang="en-US" dirty="0">
                <a:hlinkClick r:id="rId3"/>
              </a:rPr>
            </a:b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465888"/>
            <a:ext cx="431800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06210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779306" y="775118"/>
            <a:ext cx="11030357" cy="60558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Data as Diverse </a:t>
            </a:r>
            <a:r>
              <a:rPr lang="en-IN" sz="4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Formats</a:t>
            </a:r>
          </a:p>
          <a:p>
            <a:pPr marL="0" indent="0" algn="ctr">
              <a:buNone/>
            </a:pPr>
            <a:endParaRPr lang="en-US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r>
              <a:rPr lang="en-US" sz="3200" b="1" dirty="0">
                <a:latin typeface="Arial Rounded MT Bold" panose="020F0704030504030204" pitchFamily="34" charset="0"/>
              </a:rPr>
              <a:t>Data appears in multiple forms, including</a:t>
            </a:r>
            <a:r>
              <a:rPr lang="en-US" sz="3200" b="1" dirty="0" smtClean="0">
                <a:latin typeface="Arial Rounded MT Bold" panose="020F0704030504030204" pitchFamily="34" charset="0"/>
              </a:rPr>
              <a:t>:</a:t>
            </a:r>
          </a:p>
          <a:p>
            <a:endParaRPr lang="en-US" sz="3200" b="1" dirty="0">
              <a:latin typeface="Arial Rounded MT Bold" panose="020F0704030504030204" pitchFamily="34" charset="0"/>
            </a:endParaRPr>
          </a:p>
          <a:p>
            <a:pPr marL="1265237" lvl="2" indent="-231775">
              <a:spcBef>
                <a:spcPts val="0"/>
              </a:spcBef>
            </a:pPr>
            <a:r>
              <a:rPr 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Arial Rounded MT Bold" panose="020F0704030504030204" pitchFamily="34" charset="0"/>
              </a:rPr>
              <a:t>Text: Articles, emails, social media posts</a:t>
            </a:r>
          </a:p>
          <a:p>
            <a:pPr marL="1265237" lvl="2" indent="-231775">
              <a:spcBef>
                <a:spcPts val="0"/>
              </a:spcBef>
            </a:pPr>
            <a:endParaRPr lang="en-US" sz="3200" b="1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atin typeface="Arial Rounded MT Bold" panose="020F0704030504030204" pitchFamily="34" charset="0"/>
            </a:endParaRPr>
          </a:p>
          <a:p>
            <a:pPr marL="1265237" lvl="2" indent="-231775">
              <a:spcBef>
                <a:spcPts val="0"/>
              </a:spcBef>
            </a:pPr>
            <a:r>
              <a:rPr 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Arial Rounded MT Bold" panose="020F0704030504030204" pitchFamily="34" charset="0"/>
              </a:rPr>
              <a:t>Numbers: Financial figures, sensor readings</a:t>
            </a:r>
          </a:p>
          <a:p>
            <a:pPr marL="1265237" lvl="2" indent="-231775">
              <a:spcBef>
                <a:spcPts val="0"/>
              </a:spcBef>
            </a:pPr>
            <a:endParaRPr lang="en-US" sz="3200" b="1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atin typeface="Arial Rounded MT Bold" panose="020F0704030504030204" pitchFamily="34" charset="0"/>
            </a:endParaRPr>
          </a:p>
          <a:p>
            <a:pPr marL="1265237" lvl="2" indent="-231775">
              <a:spcBef>
                <a:spcPts val="0"/>
              </a:spcBef>
            </a:pPr>
            <a:r>
              <a:rPr 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Arial Rounded MT Bold" panose="020F0704030504030204" pitchFamily="34" charset="0"/>
              </a:rPr>
              <a:t>Images: Photos, videos, medical scans</a:t>
            </a:r>
          </a:p>
          <a:p>
            <a:pPr marL="1265237" lvl="2" indent="-231775">
              <a:spcBef>
                <a:spcPts val="0"/>
              </a:spcBef>
            </a:pPr>
            <a:endParaRPr lang="en-US" sz="3200" b="1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atin typeface="Arial Rounded MT Bold" panose="020F0704030504030204" pitchFamily="34" charset="0"/>
            </a:endParaRPr>
          </a:p>
          <a:p>
            <a:pPr marL="1265237" lvl="2" indent="-231775">
              <a:spcBef>
                <a:spcPts val="0"/>
              </a:spcBef>
            </a:pPr>
            <a:r>
              <a:rPr 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Arial Rounded MT Bold" panose="020F0704030504030204" pitchFamily="34" charset="0"/>
              </a:rPr>
              <a:t>Audio: Voice recordings, music files</a:t>
            </a:r>
          </a:p>
          <a:p>
            <a:r>
              <a:rPr lang="en-US" sz="3200" b="1" dirty="0">
                <a:latin typeface="Arial Rounded MT Bold" panose="020F0704030504030204" pitchFamily="34" charset="0"/>
                <a:hlinkClick r:id="rId4"/>
              </a:rPr>
              <a:t/>
            </a:r>
            <a:br>
              <a:rPr lang="en-US" sz="3200" b="1" dirty="0">
                <a:latin typeface="Arial Rounded MT Bold" panose="020F0704030504030204" pitchFamily="34" charset="0"/>
                <a:hlinkClick r:id="rId4"/>
              </a:rPr>
            </a:br>
            <a:endParaRPr lang="en-US" sz="3200" b="1" dirty="0">
              <a:latin typeface="Arial Rounded MT Bold" panose="020F07040305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465888"/>
            <a:ext cx="431800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1921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779306" y="368968"/>
            <a:ext cx="11030357" cy="646204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RECORD</a:t>
            </a:r>
          </a:p>
          <a:p>
            <a:pPr marL="0" indent="0" algn="ctr">
              <a:buNone/>
            </a:pPr>
            <a:endParaRPr lang="en-US" sz="40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r>
              <a:rPr lang="en-US" sz="3200" b="1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Arial Rounded MT Bold" panose="020F0704030504030204" pitchFamily="34" charset="0"/>
              </a:rPr>
              <a:t>Collection </a:t>
            </a:r>
            <a:r>
              <a:rPr 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Arial Rounded MT Bold" panose="020F0704030504030204" pitchFamily="34" charset="0"/>
              </a:rPr>
              <a:t>of related values related to that entity </a:t>
            </a:r>
            <a:r>
              <a:rPr lang="en-US" sz="3200" b="1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Arial Rounded MT Bold" panose="020F0704030504030204" pitchFamily="34" charset="0"/>
              </a:rPr>
              <a:t>(Meaningful Data Related to Object)</a:t>
            </a:r>
          </a:p>
          <a:p>
            <a:endParaRPr lang="en-US" sz="3200" b="1" dirty="0" smtClean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atin typeface="Arial Rounded MT Bold" panose="020F0704030504030204" pitchFamily="34" charset="0"/>
            </a:endParaRPr>
          </a:p>
          <a:p>
            <a:endParaRPr lang="en-US" sz="3200" b="1" dirty="0" smtClean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atin typeface="Arial Rounded MT Bold" panose="020F0704030504030204" pitchFamily="34" charset="0"/>
            </a:endParaRPr>
          </a:p>
          <a:p>
            <a:r>
              <a:rPr lang="en-US" sz="3200" b="1" dirty="0">
                <a:latin typeface="Arial Rounded MT Bold" panose="020F0704030504030204" pitchFamily="34" charset="0"/>
              </a:rPr>
              <a:t>For example, a customer record would have values for name, address, email, phone number, and more</a:t>
            </a:r>
            <a:r>
              <a:rPr lang="en-US" sz="3200" b="1" dirty="0" smtClean="0">
                <a:latin typeface="Arial Rounded MT Bold" panose="020F0704030504030204" pitchFamily="34" charset="0"/>
              </a:rPr>
              <a:t>.</a:t>
            </a:r>
          </a:p>
          <a:p>
            <a:endParaRPr lang="en-US" sz="3200" b="1" dirty="0">
              <a:latin typeface="Arial Rounded MT Bold" panose="020F0704030504030204" pitchFamily="34" charset="0"/>
              <a:hlinkClick r:id="rId3"/>
            </a:endParaRPr>
          </a:p>
          <a:p>
            <a:pPr>
              <a:lnSpc>
                <a:spcPct val="100000"/>
              </a:lnSpc>
            </a:pPr>
            <a:r>
              <a:rPr lang="en-US" sz="3200" b="1" dirty="0" smtClean="0">
                <a:latin typeface="Arial Rounded MT Bold" panose="020F0704030504030204" pitchFamily="34" charset="0"/>
              </a:rPr>
              <a:t>They </a:t>
            </a:r>
            <a:r>
              <a:rPr lang="en-US" sz="3200" b="1" dirty="0">
                <a:latin typeface="Arial Rounded MT Bold" panose="020F0704030504030204" pitchFamily="34" charset="0"/>
              </a:rPr>
              <a:t>have a unique identifier (key) that distinguishes them from other records in the same table. This allows for efficient retrieval and identification of specific entities.</a:t>
            </a:r>
            <a:r>
              <a:rPr lang="en-US" sz="3200" b="1" dirty="0">
                <a:latin typeface="Arial Rounded MT Bold" panose="020F0704030504030204" pitchFamily="34" charset="0"/>
                <a:hlinkClick r:id="rId3"/>
              </a:rPr>
              <a:t/>
            </a:r>
            <a:br>
              <a:rPr lang="en-US" sz="3200" b="1" dirty="0">
                <a:latin typeface="Arial Rounded MT Bold" panose="020F0704030504030204" pitchFamily="34" charset="0"/>
                <a:hlinkClick r:id="rId3"/>
              </a:rPr>
            </a:br>
            <a:endParaRPr lang="en-US" sz="3200" b="1" dirty="0">
              <a:latin typeface="Arial Rounded MT Bold" panose="020F07040305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465888"/>
            <a:ext cx="431800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17398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425302" y="368968"/>
            <a:ext cx="11384361" cy="64620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Characteristics of </a:t>
            </a:r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RECORD</a:t>
            </a:r>
          </a:p>
          <a:p>
            <a:pPr marL="0" indent="0" algn="ctr">
              <a:buNone/>
            </a:pPr>
            <a:endParaRPr lang="en-US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r>
              <a:rPr lang="en-US" sz="3000" b="1" dirty="0">
                <a:latin typeface="Arial Rounded MT Bold" panose="020F0704030504030204" pitchFamily="34" charset="0"/>
              </a:rPr>
              <a:t>Atomicity: A record is a single, indivisible unit. </a:t>
            </a:r>
          </a:p>
          <a:p>
            <a:endParaRPr lang="en-US" sz="3000" b="1" dirty="0">
              <a:latin typeface="Arial Rounded MT Bold" panose="020F0704030504030204" pitchFamily="34" charset="0"/>
            </a:endParaRPr>
          </a:p>
          <a:p>
            <a:endParaRPr lang="en-US" sz="3000" b="1" dirty="0">
              <a:latin typeface="Arial Rounded MT Bold" panose="020F0704030504030204" pitchFamily="34" charset="0"/>
            </a:endParaRPr>
          </a:p>
          <a:p>
            <a:r>
              <a:rPr lang="en-US" sz="3000" b="1" dirty="0">
                <a:latin typeface="Arial Rounded MT Bold" panose="020F0704030504030204" pitchFamily="34" charset="0"/>
              </a:rPr>
              <a:t>Immutability: Once created, a record's identity remains fixed. You can update its values, but its identifier stays the same.</a:t>
            </a:r>
          </a:p>
          <a:p>
            <a:endParaRPr lang="en-US" sz="3000" b="1" dirty="0">
              <a:latin typeface="Arial Rounded MT Bold" panose="020F0704030504030204" pitchFamily="34" charset="0"/>
              <a:hlinkClick r:id="rId3"/>
            </a:endParaRPr>
          </a:p>
          <a:p>
            <a:pPr>
              <a:lnSpc>
                <a:spcPct val="100000"/>
              </a:lnSpc>
            </a:pPr>
            <a:r>
              <a:rPr lang="en-US" sz="3000" b="1" dirty="0">
                <a:latin typeface="Arial Rounded MT Bold" panose="020F0704030504030204" pitchFamily="34" charset="0"/>
              </a:rPr>
              <a:t>Completeness: A record contains all the necessary information to represent an entity fully. Missing values can raise integrity issues.</a:t>
            </a:r>
          </a:p>
          <a:p>
            <a:pPr>
              <a:lnSpc>
                <a:spcPct val="100000"/>
              </a:lnSpc>
            </a:pPr>
            <a:r>
              <a:rPr lang="en-US" sz="3500" b="1" dirty="0">
                <a:latin typeface="Arial Rounded MT Bold" panose="020F0704030504030204" pitchFamily="34" charset="0"/>
                <a:hlinkClick r:id="rId3"/>
              </a:rPr>
              <a:t/>
            </a:r>
            <a:br>
              <a:rPr lang="en-US" sz="3500" b="1" dirty="0">
                <a:latin typeface="Arial Rounded MT Bold" panose="020F0704030504030204" pitchFamily="34" charset="0"/>
                <a:hlinkClick r:id="rId3"/>
              </a:rPr>
            </a:br>
            <a:endParaRPr lang="en-US" sz="3500" b="1" dirty="0">
              <a:latin typeface="Arial Rounded MT Bold" panose="020F07040305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465888"/>
            <a:ext cx="431800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27206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779306" y="368968"/>
            <a:ext cx="11030357" cy="64620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Characteristics of </a:t>
            </a:r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RECORD</a:t>
            </a:r>
          </a:p>
          <a:p>
            <a:pPr marL="0" indent="0" algn="ctr">
              <a:buNone/>
            </a:pPr>
            <a:endParaRPr lang="en-US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r>
              <a:rPr lang="en-US" sz="3000" b="1" dirty="0">
                <a:latin typeface="Arial Rounded MT Bold" panose="020F0704030504030204" pitchFamily="34" charset="0"/>
              </a:rPr>
              <a:t>Uniqueness: Ideally, no two records within the same table should have identical key values, ensuring distinct entities.</a:t>
            </a:r>
          </a:p>
          <a:p>
            <a:endParaRPr lang="en-US" sz="3000" b="1" dirty="0">
              <a:latin typeface="Arial Rounded MT Bold" panose="020F0704030504030204" pitchFamily="34" charset="0"/>
            </a:endParaRPr>
          </a:p>
          <a:p>
            <a:endParaRPr lang="en-US" sz="3000" b="1" dirty="0">
              <a:latin typeface="Arial Rounded MT Bold" panose="020F0704030504030204" pitchFamily="34" charset="0"/>
            </a:endParaRPr>
          </a:p>
          <a:p>
            <a:r>
              <a:rPr lang="en-US" sz="3000" b="1" dirty="0">
                <a:latin typeface="Arial Rounded MT Bold" panose="020F0704030504030204" pitchFamily="34" charset="0"/>
              </a:rPr>
              <a:t>Relationships: Records can be linked to other records in different tables through relationships, allowing for complex data structures.</a:t>
            </a:r>
          </a:p>
          <a:p>
            <a:r>
              <a:rPr lang="en-US" sz="3000" b="1" dirty="0">
                <a:latin typeface="Arial Rounded MT Bold" panose="020F0704030504030204" pitchFamily="34" charset="0"/>
                <a:hlinkClick r:id="rId3"/>
              </a:rPr>
              <a:t/>
            </a:r>
            <a:br>
              <a:rPr lang="en-US" sz="3000" b="1" dirty="0">
                <a:latin typeface="Arial Rounded MT Bold" panose="020F0704030504030204" pitchFamily="34" charset="0"/>
                <a:hlinkClick r:id="rId3"/>
              </a:rPr>
            </a:br>
            <a:endParaRPr lang="en-US" sz="3000" b="1" dirty="0">
              <a:latin typeface="Arial Rounded MT Bold" panose="020F07040305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465888"/>
            <a:ext cx="431800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04405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494950" y="368968"/>
            <a:ext cx="11314713" cy="64620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Examples of </a:t>
            </a:r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RECORD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endParaRPr lang="en-US" sz="28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r>
              <a:rPr lang="en-US" sz="2800" b="1" dirty="0">
                <a:latin typeface="Arial Rounded MT Bold" panose="020F0704030504030204" pitchFamily="34" charset="0"/>
              </a:rPr>
              <a:t>A customer record in a customer </a:t>
            </a:r>
            <a:r>
              <a:rPr lang="en-US" sz="2800" b="1" dirty="0" smtClean="0">
                <a:latin typeface="Arial Rounded MT Bold" panose="020F0704030504030204" pitchFamily="34" charset="0"/>
              </a:rPr>
              <a:t>table</a:t>
            </a:r>
          </a:p>
          <a:p>
            <a:endParaRPr lang="en-US" sz="2800" b="1" dirty="0">
              <a:latin typeface="Arial Rounded MT Bold" panose="020F0704030504030204" pitchFamily="34" charset="0"/>
            </a:endParaRPr>
          </a:p>
          <a:p>
            <a:r>
              <a:rPr lang="en-US" sz="2800" b="1" dirty="0">
                <a:latin typeface="Arial Rounded MT Bold" panose="020F0704030504030204" pitchFamily="34" charset="0"/>
              </a:rPr>
              <a:t>A product record in a product </a:t>
            </a:r>
            <a:r>
              <a:rPr lang="en-US" sz="2800" b="1" dirty="0" smtClean="0">
                <a:latin typeface="Arial Rounded MT Bold" panose="020F0704030504030204" pitchFamily="34" charset="0"/>
              </a:rPr>
              <a:t>table</a:t>
            </a:r>
          </a:p>
          <a:p>
            <a:endParaRPr lang="en-US" sz="2800" b="1" dirty="0">
              <a:latin typeface="Arial Rounded MT Bold" panose="020F0704030504030204" pitchFamily="34" charset="0"/>
            </a:endParaRPr>
          </a:p>
          <a:p>
            <a:r>
              <a:rPr lang="en-US" sz="2800" b="1" dirty="0">
                <a:latin typeface="Arial Rounded MT Bold" panose="020F0704030504030204" pitchFamily="34" charset="0"/>
              </a:rPr>
              <a:t>An order record in an order </a:t>
            </a:r>
            <a:r>
              <a:rPr lang="en-US" sz="2800" b="1" dirty="0" smtClean="0">
                <a:latin typeface="Arial Rounded MT Bold" panose="020F0704030504030204" pitchFamily="34" charset="0"/>
              </a:rPr>
              <a:t>table</a:t>
            </a:r>
          </a:p>
          <a:p>
            <a:endParaRPr lang="en-US" sz="2800" b="1" dirty="0">
              <a:latin typeface="Arial Rounded MT Bold" panose="020F0704030504030204" pitchFamily="34" charset="0"/>
            </a:endParaRPr>
          </a:p>
          <a:p>
            <a:r>
              <a:rPr lang="en-US" sz="2800" b="1" dirty="0">
                <a:latin typeface="Arial Rounded MT Bold" panose="020F0704030504030204" pitchFamily="34" charset="0"/>
              </a:rPr>
              <a:t>A sensor reading record in a sensor data </a:t>
            </a:r>
            <a:r>
              <a:rPr lang="en-US" sz="2800" b="1" dirty="0" smtClean="0">
                <a:latin typeface="Arial Rounded MT Bold" panose="020F0704030504030204" pitchFamily="34" charset="0"/>
              </a:rPr>
              <a:t>table</a:t>
            </a:r>
          </a:p>
          <a:p>
            <a:endParaRPr lang="en-US" sz="2800" b="1" dirty="0">
              <a:latin typeface="Arial Rounded MT Bold" panose="020F0704030504030204" pitchFamily="34" charset="0"/>
            </a:endParaRPr>
          </a:p>
          <a:p>
            <a:r>
              <a:rPr lang="en-US" sz="2800" b="1" dirty="0">
                <a:latin typeface="Arial Rounded MT Bold" panose="020F0704030504030204" pitchFamily="34" charset="0"/>
              </a:rPr>
              <a:t>A social media post record in a social media data table</a:t>
            </a:r>
          </a:p>
          <a:p>
            <a:pPr marL="0" indent="0" algn="ctr">
              <a:buNone/>
            </a:pPr>
            <a:endParaRPr lang="en-US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endParaRPr lang="en-US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r>
              <a:rPr lang="en-US" sz="3000" b="1" dirty="0">
                <a:latin typeface="Arial Rounded MT Bold" panose="020F0704030504030204" pitchFamily="34" charset="0"/>
                <a:hlinkClick r:id="rId3"/>
              </a:rPr>
              <a:t/>
            </a:r>
            <a:br>
              <a:rPr lang="en-US" sz="3000" b="1" dirty="0">
                <a:latin typeface="Arial Rounded MT Bold" panose="020F0704030504030204" pitchFamily="34" charset="0"/>
                <a:hlinkClick r:id="rId3"/>
              </a:rPr>
            </a:br>
            <a:endParaRPr lang="en-US" sz="3000" b="1" dirty="0">
              <a:latin typeface="Arial Rounded MT Bold" panose="020F07040305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465888"/>
            <a:ext cx="431800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30350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480f6609812271f56e53f2aff71704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b48d77c16982ba2890c3fe2b4c067b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2E6351-E64A-42DD-A554-7DF75222212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1C2FF92-1ACE-4D23-9586-85906FF02F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30CA71C-6B24-463C-853F-076A02E27CB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644</Words>
  <Application>Microsoft Office PowerPoint</Application>
  <PresentationFormat>Widescreen</PresentationFormat>
  <Paragraphs>213</Paragraphs>
  <Slides>28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Arial</vt:lpstr>
      <vt:lpstr>Arial Black</vt:lpstr>
      <vt:lpstr>Arial Rounded MT Bold</vt:lpstr>
      <vt:lpstr>Britannic Bold</vt:lpstr>
      <vt:lpstr>Calibri</vt:lpstr>
      <vt:lpstr>Calibri Light</vt:lpstr>
      <vt:lpstr>Segoe UI</vt:lpstr>
      <vt:lpstr>Segoe UI Black</vt:lpstr>
      <vt:lpstr>Segoe UI Semibold</vt:lpstr>
      <vt:lpstr>Segoe UI Semilight</vt:lpstr>
      <vt:lpstr>Wingdings</vt:lpstr>
      <vt:lpstr>Office Theme</vt:lpstr>
      <vt:lpstr>DBMS: Database Management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</vt:lpstr>
      <vt:lpstr>PREPARE</vt:lpstr>
      <vt:lpstr>USE TRANSITIONS  &amp; SECTION DIVIDERS</vt:lpstr>
      <vt:lpstr>PowerPoint Presentation</vt:lpstr>
      <vt:lpstr>VISUALS ADD A COMPONENT TO STORYTELLING THAT TEXT CANNOT | SPEED.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POWERFUL PRESENTATIONS!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2024-01-07T09:07:11Z</dcterms:created>
  <dcterms:modified xsi:type="dcterms:W3CDTF">2024-01-13T02:49:03Z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