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70" r:id="rId9"/>
    <p:sldId id="276" r:id="rId10"/>
    <p:sldId id="277" r:id="rId11"/>
    <p:sldId id="268" r:id="rId12"/>
    <p:sldId id="258" r:id="rId13"/>
    <p:sldId id="260" r:id="rId14"/>
    <p:sldId id="261" r:id="rId15"/>
    <p:sldId id="262" r:id="rId16"/>
    <p:sldId id="263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 varScale="1">
        <p:scale>
          <a:sx n="77" d="100"/>
          <a:sy n="77" d="100"/>
        </p:scale>
        <p:origin x="68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DF9-26F8-4E09-9268-B781607F565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5F1B-F54C-4A32-AB2E-3ABA2C7FA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9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9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4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196752"/>
            <a:ext cx="9144000" cy="285408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odoni MT Black" panose="02070A03080606020203" pitchFamily="18" charset="0"/>
              </a:rPr>
              <a:t>DBMS Concept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Unit 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188640"/>
            <a:ext cx="9009823" cy="864096"/>
          </a:xfrm>
        </p:spPr>
        <p:txBody>
          <a:bodyPr>
            <a:normAutofit fontScale="90000"/>
          </a:bodyPr>
          <a:lstStyle/>
          <a:p>
            <a:r>
              <a:rPr lang="en-IN" sz="3600" dirty="0" err="1" smtClean="0">
                <a:latin typeface="Arial Rounded MT Bold" panose="020F0704030504030204" pitchFamily="34" charset="0"/>
              </a:rPr>
              <a:t>Dbms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908720"/>
            <a:ext cx="9305686" cy="58326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A Database Management System (DBMS) is a software system that is designed to manage and organize data in a structured manner.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It </a:t>
            </a:r>
            <a:r>
              <a:rPr lang="en-US" sz="2400" dirty="0">
                <a:latin typeface="Arial Rounded MT Bold" panose="020F0704030504030204" pitchFamily="34" charset="0"/>
              </a:rPr>
              <a:t>allows users to create, modify, and query a database, as well as manage the security and access controls for that database.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DBMS manages the data and the database engine allows data to be accessed, locked, and modified by the database engine, and has a logical structure defined by the database schema.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DBMS </a:t>
            </a:r>
            <a:r>
              <a:rPr lang="en-US" sz="2400" dirty="0" smtClean="0">
                <a:latin typeface="Arial Rounded MT Bold" panose="020F0704030504030204" pitchFamily="34" charset="0"/>
              </a:rPr>
              <a:t>offers </a:t>
            </a:r>
            <a:r>
              <a:rPr lang="en-US" sz="2400" dirty="0">
                <a:latin typeface="Arial Rounded MT Bold" panose="020F0704030504030204" pitchFamily="34" charset="0"/>
              </a:rPr>
              <a:t>a centralized view of the data that may be accessed in a regulated manner by several users from numerous places, and provides concurrency, data security, integrity, and standard data management practices.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5087938" y="2160588"/>
          <a:ext cx="4183062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marL="86546" marR="8654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6546" marR="865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6546" marR="865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6546" marR="86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6546" marR="865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260648"/>
            <a:ext cx="10260632" cy="16443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780" y="1052736"/>
            <a:ext cx="10729192" cy="554461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A database is like a highly organized collection of </a:t>
            </a:r>
            <a:r>
              <a:rPr lang="en-US" sz="3200" b="1" dirty="0" smtClean="0">
                <a:latin typeface="Arial Rounded MT Bold" panose="020F0704030504030204" pitchFamily="34" charset="0"/>
              </a:rPr>
              <a:t>information.</a:t>
            </a:r>
          </a:p>
          <a:p>
            <a:r>
              <a:rPr lang="en-US" sz="3200" b="1" dirty="0" smtClean="0">
                <a:latin typeface="Arial Rounded MT Bold" panose="020F0704030504030204" pitchFamily="34" charset="0"/>
              </a:rPr>
              <a:t>It is like </a:t>
            </a:r>
            <a:r>
              <a:rPr lang="en-US" sz="3200" b="1" dirty="0">
                <a:latin typeface="Arial Rounded MT Bold" panose="020F0704030504030204" pitchFamily="34" charset="0"/>
              </a:rPr>
              <a:t>a library houses books or a grocery store organizes different kinds of food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3200" b="1" dirty="0" smtClean="0">
                <a:latin typeface="Arial Rounded MT Bold" panose="020F0704030504030204" pitchFamily="34" charset="0"/>
              </a:rPr>
              <a:t>these </a:t>
            </a:r>
            <a:r>
              <a:rPr lang="en-US" sz="3200" b="1" dirty="0">
                <a:latin typeface="Arial Rounded MT Bold" panose="020F0704030504030204" pitchFamily="34" charset="0"/>
              </a:rPr>
              <a:t>collections are stored electronically in computer systems and allow for efficient access, management, and analysis of the data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Database handlers create a database in such a way that only one set of software program provides access of data to all the users.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1927060" cy="83671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  <a:t>xamples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of databases used in various industries and 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  <a:t>applications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196752"/>
            <a:ext cx="1127898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rial Rounded MT Bold" panose="020F0704030504030204" pitchFamily="34" charset="0"/>
              </a:rPr>
              <a:t>1. Online Banking: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 Customer information, account balances, transaction history, payment </a:t>
            </a:r>
            <a:r>
              <a:rPr lang="en-US" sz="3200" b="1" dirty="0" smtClean="0">
                <a:latin typeface="Arial Rounded MT Bold" panose="020F0704030504030204" pitchFamily="34" charset="0"/>
              </a:rPr>
              <a:t>details</a:t>
            </a:r>
          </a:p>
          <a:p>
            <a:pPr marL="0" indent="0">
              <a:buNone/>
            </a:pPr>
            <a:r>
              <a:rPr lang="en-US" sz="3200" b="1" dirty="0">
                <a:latin typeface="Arial Rounded MT Bold" panose="020F0704030504030204" pitchFamily="34" charset="0"/>
              </a:rPr>
              <a:t>2. E-commerce Websites: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 Product catalog, inventory levels, customer orders, shipping information, payment data</a:t>
            </a:r>
          </a:p>
          <a:p>
            <a:pPr marL="0" indent="0">
              <a:buNone/>
            </a:pPr>
            <a:r>
              <a:rPr lang="en-US" sz="3200" b="1" dirty="0" smtClean="0">
                <a:latin typeface="Arial Rounded MT Bold" panose="020F0704030504030204" pitchFamily="34" charset="0"/>
              </a:rPr>
              <a:t>3. Human </a:t>
            </a:r>
            <a:r>
              <a:rPr lang="en-US" sz="3200" b="1" dirty="0">
                <a:latin typeface="Arial Rounded MT Bold" panose="020F0704030504030204" pitchFamily="34" charset="0"/>
              </a:rPr>
              <a:t>Resources (HR) Systems</a:t>
            </a:r>
            <a:r>
              <a:rPr lang="en-US" sz="3200" b="1" dirty="0" smtClean="0">
                <a:latin typeface="Arial Rounded MT Bold" panose="020F070403050403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Arial Rounded MT Bold" panose="020F0704030504030204" pitchFamily="34" charset="0"/>
              </a:rPr>
              <a:t> Employee information, payroll data, benefits, performance reviews, training records</a:t>
            </a: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260648"/>
            <a:ext cx="10260632" cy="16443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820" y="980728"/>
            <a:ext cx="1044116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Arial Rounded MT Bold" panose="020F0704030504030204" pitchFamily="34" charset="0"/>
              </a:rPr>
              <a:t>Structure: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Data in a database is typically organized in </a:t>
            </a:r>
            <a:r>
              <a:rPr lang="en-US" sz="3200" b="1" dirty="0" smtClean="0">
                <a:latin typeface="Arial Rounded MT Bold" panose="020F0704030504030204" pitchFamily="34" charset="0"/>
              </a:rPr>
              <a:t>tables</a:t>
            </a:r>
          </a:p>
          <a:p>
            <a:r>
              <a:rPr lang="en-US" sz="3200" b="1" dirty="0" smtClean="0">
                <a:latin typeface="Arial Rounded MT Bold" panose="020F0704030504030204" pitchFamily="34" charset="0"/>
              </a:rPr>
              <a:t>Each </a:t>
            </a:r>
            <a:r>
              <a:rPr lang="en-US" sz="3200" b="1" dirty="0">
                <a:latin typeface="Arial Rounded MT Bold" panose="020F0704030504030204" pitchFamily="34" charset="0"/>
              </a:rPr>
              <a:t>table has rows and columns, where rows represent individual records and columns hold specific data points about those records.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Tables are related to each other through </a:t>
            </a:r>
            <a:r>
              <a:rPr lang="en-US" sz="3200" b="1" dirty="0" smtClean="0">
                <a:latin typeface="Arial Rounded MT Bold" panose="020F0704030504030204" pitchFamily="34" charset="0"/>
              </a:rPr>
              <a:t>relationships.</a:t>
            </a:r>
            <a:r>
              <a:rPr lang="en-US" sz="3200" b="1" dirty="0">
                <a:latin typeface="Arial Rounded MT Bold" panose="020F0704030504030204" pitchFamily="34" charset="0"/>
              </a:rPr>
              <a:t> </a:t>
            </a:r>
            <a:r>
              <a:rPr lang="en-US" sz="3200" b="1" dirty="0" smtClean="0">
                <a:latin typeface="Arial Rounded MT Bold" panose="020F0704030504030204" pitchFamily="34" charset="0"/>
              </a:rPr>
              <a:t>This </a:t>
            </a:r>
            <a:r>
              <a:rPr lang="en-US" sz="3200" b="1" dirty="0">
                <a:latin typeface="Arial Rounded MT Bold" panose="020F0704030504030204" pitchFamily="34" charset="0"/>
              </a:rPr>
              <a:t>allows for efficient and accurate retrieval of data across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28057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260648"/>
            <a:ext cx="10260632" cy="16443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pic>
        <p:nvPicPr>
          <p:cNvPr id="1026" name="Picture 2" descr="SQL and Database: A Beginner's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12188825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260648"/>
            <a:ext cx="10260632" cy="16443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6" y="980728"/>
            <a:ext cx="1108923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>
                <a:latin typeface="Arial Rounded MT Bold" panose="020F0704030504030204" pitchFamily="34" charset="0"/>
              </a:rPr>
              <a:t>Types of data:</a:t>
            </a:r>
            <a:endParaRPr lang="en-IN" sz="3200" dirty="0">
              <a:latin typeface="Arial Rounded MT Bold" panose="020F0704030504030204" pitchFamily="34" charset="0"/>
            </a:endParaRPr>
          </a:p>
          <a:p>
            <a:pPr lvl="0"/>
            <a:r>
              <a:rPr lang="en-IN" sz="3200" b="1" dirty="0">
                <a:latin typeface="Arial Rounded MT Bold" panose="020F0704030504030204" pitchFamily="34" charset="0"/>
              </a:rPr>
              <a:t>Databases can store different types of data, including numbers, </a:t>
            </a:r>
            <a:r>
              <a:rPr lang="en-IN" sz="3200" b="1" dirty="0" smtClean="0">
                <a:latin typeface="Arial Rounded MT Bold" panose="020F0704030504030204" pitchFamily="34" charset="0"/>
              </a:rPr>
              <a:t>text,</a:t>
            </a:r>
            <a:r>
              <a:rPr lang="en-IN" sz="3200" b="1" dirty="0">
                <a:latin typeface="Arial Rounded MT Bold" panose="020F0704030504030204" pitchFamily="34" charset="0"/>
              </a:rPr>
              <a:t> dates, images, and even multimedia files</a:t>
            </a:r>
            <a:r>
              <a:rPr lang="en-IN" sz="3200" b="1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Font typeface="Wingdings 3" charset="2"/>
              <a:buNone/>
            </a:pPr>
            <a:r>
              <a:rPr lang="en-IN" sz="3200" b="1" dirty="0">
                <a:latin typeface="Arial Rounded MT Bold" panose="020F0704030504030204" pitchFamily="34" charset="0"/>
              </a:rPr>
              <a:t>Accessing and manipulating data:</a:t>
            </a:r>
          </a:p>
          <a:p>
            <a:pPr lvl="0"/>
            <a:r>
              <a:rPr lang="en-IN" sz="3200" b="1" dirty="0">
                <a:latin typeface="Arial Rounded MT Bold" panose="020F0704030504030204" pitchFamily="34" charset="0"/>
              </a:rPr>
              <a:t>We use special languages called query languages like SQL (Structured Query Language) to interact with databases. SQL allows us to retrieve, insert, update, and delete data in specific ways</a:t>
            </a:r>
            <a:r>
              <a:rPr lang="en-IN" sz="3200" b="1" dirty="0" smtClean="0">
                <a:latin typeface="Arial Rounded MT Bold" panose="020F0704030504030204" pitchFamily="34" charset="0"/>
              </a:rPr>
              <a:t>.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260648"/>
            <a:ext cx="10260632" cy="16443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6" y="980728"/>
            <a:ext cx="1108923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>
                <a:latin typeface="Arial Rounded MT Bold" panose="020F0704030504030204" pitchFamily="34" charset="0"/>
              </a:rPr>
              <a:t>Uses of databases:</a:t>
            </a:r>
            <a:endParaRPr lang="en-IN" sz="3200" dirty="0">
              <a:latin typeface="Arial Rounded MT Bold" panose="020F0704030504030204" pitchFamily="34" charset="0"/>
            </a:endParaRPr>
          </a:p>
          <a:p>
            <a:pPr lvl="0"/>
            <a:r>
              <a:rPr lang="en-IN" sz="3200" dirty="0">
                <a:latin typeface="Arial Rounded MT Bold" panose="020F0704030504030204" pitchFamily="34" charset="0"/>
              </a:rPr>
              <a:t>Databases are used in almost every aspect of modern life, from online shopping and social media to banking, healthcare, and government services.</a:t>
            </a:r>
          </a:p>
          <a:p>
            <a:pPr lvl="0"/>
            <a:r>
              <a:rPr lang="en-IN" sz="3200" dirty="0" smtClean="0">
                <a:latin typeface="Arial Rounded MT Bold" panose="020F0704030504030204" pitchFamily="34" charset="0"/>
              </a:rPr>
              <a:t>Databases </a:t>
            </a:r>
            <a:r>
              <a:rPr lang="en-IN" sz="3200" dirty="0">
                <a:latin typeface="Arial Rounded MT Bold" panose="020F0704030504030204" pitchFamily="34" charset="0"/>
              </a:rPr>
              <a:t>allow organizations to store large amounts of data, </a:t>
            </a:r>
            <a:r>
              <a:rPr lang="en-IN" sz="3200" dirty="0" err="1">
                <a:latin typeface="Arial Rounded MT Bold" panose="020F0704030504030204" pitchFamily="34" charset="0"/>
              </a:rPr>
              <a:t>analyze</a:t>
            </a:r>
            <a:r>
              <a:rPr lang="en-IN" sz="3200" dirty="0">
                <a:latin typeface="Arial Rounded MT Bold" panose="020F0704030504030204" pitchFamily="34" charset="0"/>
              </a:rPr>
              <a:t> trends, make informed decisions, and ultimately improve their services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35617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0666412" cy="83671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1.1  DATABASE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476672"/>
            <a:ext cx="108012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Social 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 platforms (Twitter, Facebook, </a:t>
            </a:r>
            <a:r>
              <a:rPr lang="en-US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Instagram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r>
              <a:rPr lang="en-US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71413" lvl="1" indent="-514350">
              <a:buFont typeface="+mj-lt"/>
              <a:buAutoNum type="alphaLcParenR"/>
            </a:pPr>
            <a:r>
              <a:rPr lang="en-US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profiles, posts, comments, and likes</a:t>
            </a:r>
          </a:p>
          <a:p>
            <a:pPr marL="971413" lvl="1" indent="-514350">
              <a:buFont typeface="+mj-lt"/>
              <a:buAutoNum type="alphaLcParenR"/>
            </a:pP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Connections and relationships between users</a:t>
            </a:r>
          </a:p>
          <a:p>
            <a:pPr marL="971413" lvl="1" indent="-514350">
              <a:buFont typeface="+mj-lt"/>
              <a:buAutoNum type="alphaLcParenR"/>
            </a:pP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Activity feeds and </a:t>
            </a:r>
            <a:r>
              <a:rPr lang="en-US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notifications</a:t>
            </a:r>
          </a:p>
          <a:p>
            <a:pPr marL="0" indent="0">
              <a:buFont typeface="Wingdings 3" charset="2"/>
              <a:buNone/>
            </a:pP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Healthcare systems (electronic health records, patient monitoring):</a:t>
            </a:r>
          </a:p>
          <a:p>
            <a:pPr marL="971413" lvl="1" indent="-514350">
              <a:buFont typeface="+mj-lt"/>
              <a:buAutoNum type="alphaLcParenR"/>
            </a:pPr>
            <a:r>
              <a:rPr lang="en-IN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Patient </a:t>
            </a: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medical records (demographics, medical history, medications, allergies)</a:t>
            </a:r>
          </a:p>
          <a:p>
            <a:pPr marL="971413" lvl="1" indent="-514350">
              <a:buFont typeface="+mj-lt"/>
              <a:buAutoNum type="alphaLcParenR"/>
            </a:pP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Vital signs and sensor data (heart rate, blood pressure, oxygen levels)</a:t>
            </a:r>
          </a:p>
          <a:p>
            <a:pPr marL="971413" lvl="1" indent="-514350">
              <a:buFont typeface="+mj-lt"/>
              <a:buAutoNum type="alphaLcParenR"/>
            </a:pP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Treatment plans and </a:t>
            </a:r>
            <a:r>
              <a:rPr lang="en-IN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care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188640"/>
            <a:ext cx="9793088" cy="3312368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SQL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 or Structured Query Language is used to operate on the data stored in a database. SQL depends on relational algebra and tuple relational calculus.</a:t>
            </a:r>
            <a:b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- A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cylindrical structure is used to display the image of a database.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330" y="3827964"/>
            <a:ext cx="2607315" cy="2440385"/>
          </a:xfrm>
          <a:prstGeom prst="rect">
            <a:avLst/>
          </a:prstGeom>
        </p:spPr>
      </p:pic>
      <p:sp>
        <p:nvSpPr>
          <p:cNvPr id="6" name="AutoShape 4" descr="Image result for Simple Database Icon Free"/>
          <p:cNvSpPr>
            <a:spLocks noChangeAspect="1" noChangeArrowheads="1"/>
          </p:cNvSpPr>
          <p:nvPr/>
        </p:nvSpPr>
        <p:spPr bwMode="auto">
          <a:xfrm>
            <a:off x="5086299" y="2698935"/>
            <a:ext cx="4185287" cy="41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91" y="3827965"/>
            <a:ext cx="2584401" cy="25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324</Words>
  <Application>Microsoft Office PowerPoint</Application>
  <PresentationFormat>Custom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Bodoni MT Black</vt:lpstr>
      <vt:lpstr>Corbel</vt:lpstr>
      <vt:lpstr>Courier New</vt:lpstr>
      <vt:lpstr>Segoe UI Semibold</vt:lpstr>
      <vt:lpstr>Trebuchet MS</vt:lpstr>
      <vt:lpstr>Wingdings 3</vt:lpstr>
      <vt:lpstr>Facet</vt:lpstr>
      <vt:lpstr>DBMS Concept</vt:lpstr>
      <vt:lpstr>1.1  DATABASE </vt:lpstr>
      <vt:lpstr>1.1  Examples of databases used in various industries and applications </vt:lpstr>
      <vt:lpstr>1.1  DATABASE </vt:lpstr>
      <vt:lpstr>1.1  DATABASE </vt:lpstr>
      <vt:lpstr>1.1  DATABASE </vt:lpstr>
      <vt:lpstr>1.1  DATABASE </vt:lpstr>
      <vt:lpstr>1.1  DATABASE </vt:lpstr>
      <vt:lpstr>- SQL or Structured Query Language is used to operate on the data stored in a database. SQL depends on relational algebra and tuple relational calculus. - A cylindrical structure is used to display the image of a database.  </vt:lpstr>
      <vt:lpstr>Dbms </vt:lpstr>
      <vt:lpstr>Two Content Layout with Table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</dc:title>
  <dc:creator>Dr Madhorao Patil</dc:creator>
  <cp:lastModifiedBy>Dr Madhorao Patil</cp:lastModifiedBy>
  <cp:revision>18</cp:revision>
  <dcterms:created xsi:type="dcterms:W3CDTF">2024-01-14T05:24:45Z</dcterms:created>
  <dcterms:modified xsi:type="dcterms:W3CDTF">2024-01-19T12:01:54Z</dcterms:modified>
</cp:coreProperties>
</file>