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4"/>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9" r:id="rId40"/>
    <p:sldId id="300" r:id="rId41"/>
    <p:sldId id="294" r:id="rId42"/>
    <p:sldId id="301" r:id="rId43"/>
    <p:sldId id="302" r:id="rId44"/>
    <p:sldId id="296" r:id="rId45"/>
    <p:sldId id="298" r:id="rId46"/>
    <p:sldId id="303" r:id="rId47"/>
    <p:sldId id="304" r:id="rId48"/>
    <p:sldId id="305" r:id="rId49"/>
    <p:sldId id="306" r:id="rId50"/>
    <p:sldId id="307" r:id="rId51"/>
    <p:sldId id="308" r:id="rId52"/>
    <p:sldId id="309" r:id="rId53"/>
    <p:sldId id="313" r:id="rId54"/>
    <p:sldId id="314" r:id="rId55"/>
    <p:sldId id="310" r:id="rId56"/>
    <p:sldId id="311" r:id="rId57"/>
    <p:sldId id="312" r:id="rId58"/>
    <p:sldId id="315" r:id="rId59"/>
    <p:sldId id="317" r:id="rId60"/>
    <p:sldId id="318" r:id="rId61"/>
    <p:sldId id="319" r:id="rId62"/>
    <p:sldId id="32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3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477" autoAdjust="0"/>
  </p:normalViewPr>
  <p:slideViewPr>
    <p:cSldViewPr>
      <p:cViewPr varScale="1">
        <p:scale>
          <a:sx n="91" d="100"/>
          <a:sy n="91" d="100"/>
        </p:scale>
        <p:origin x="90" y="600"/>
      </p:cViewPr>
      <p:guideLst>
        <p:guide orient="horz" pos="2160"/>
        <p:guide pos="2880"/>
      </p:guideLst>
    </p:cSldViewPr>
  </p:slideViewPr>
  <p:outlineViewPr>
    <p:cViewPr>
      <p:scale>
        <a:sx n="33" d="100"/>
        <a:sy n="33" d="100"/>
      </p:scale>
      <p:origin x="0" y="136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30EC61-A5F1-428B-8A9C-B58003118115}" type="datetimeFigureOut">
              <a:rPr lang="en-IN" smtClean="0"/>
              <a:t>05-10-2023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6D94B9-E1BC-4E93-8FC9-4DF05D470BEB}" type="slidenum">
              <a:rPr lang="en-IN" smtClean="0"/>
              <a:t>‹#›</a:t>
            </a:fld>
            <a:endParaRPr lang="en-IN"/>
          </a:p>
        </p:txBody>
      </p:sp>
    </p:spTree>
    <p:extLst>
      <p:ext uri="{BB962C8B-B14F-4D97-AF65-F5344CB8AC3E}">
        <p14:creationId xmlns:p14="http://schemas.microsoft.com/office/powerpoint/2010/main" val="107368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6D94B9-E1BC-4E93-8FC9-4DF05D470BEB}" type="slidenum">
              <a:rPr lang="en-IN" smtClean="0"/>
              <a:t>18</a:t>
            </a:fld>
            <a:endParaRPr lang="en-IN"/>
          </a:p>
        </p:txBody>
      </p:sp>
    </p:spTree>
    <p:extLst>
      <p:ext uri="{BB962C8B-B14F-4D97-AF65-F5344CB8AC3E}">
        <p14:creationId xmlns:p14="http://schemas.microsoft.com/office/powerpoint/2010/main" val="14379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6D94B9-E1BC-4E93-8FC9-4DF05D470BEB}" type="slidenum">
              <a:rPr lang="en-IN" smtClean="0"/>
              <a:t>19</a:t>
            </a:fld>
            <a:endParaRPr lang="en-IN"/>
          </a:p>
        </p:txBody>
      </p:sp>
    </p:spTree>
    <p:extLst>
      <p:ext uri="{BB962C8B-B14F-4D97-AF65-F5344CB8AC3E}">
        <p14:creationId xmlns:p14="http://schemas.microsoft.com/office/powerpoint/2010/main" val="166546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E61C870-B156-4FCE-A04A-2D0A79F4F646}"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681AEBB-36D7-4A46-9171-FBB7C063EFA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61C870-B156-4FCE-A04A-2D0A79F4F646}"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1AEBB-36D7-4A46-9171-FBB7C063EFA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61C870-B156-4FCE-A04A-2D0A79F4F646}"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1AEBB-36D7-4A46-9171-FBB7C063EFA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61C870-B156-4FCE-A04A-2D0A79F4F646}"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1AEBB-36D7-4A46-9171-FBB7C063EFA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E61C870-B156-4FCE-A04A-2D0A79F4F646}" type="datetimeFigureOut">
              <a:rPr lang="en-IN" smtClean="0"/>
              <a:t>05-10-2023</a:t>
            </a:fld>
            <a:endParaRPr lang="en-IN"/>
          </a:p>
        </p:txBody>
      </p:sp>
      <p:sp>
        <p:nvSpPr>
          <p:cNvPr id="8" name="Slide Number Placeholder 7"/>
          <p:cNvSpPr>
            <a:spLocks noGrp="1"/>
          </p:cNvSpPr>
          <p:nvPr>
            <p:ph type="sldNum" sz="quarter" idx="11"/>
          </p:nvPr>
        </p:nvSpPr>
        <p:spPr/>
        <p:txBody>
          <a:bodyPr/>
          <a:lstStyle/>
          <a:p>
            <a:fld id="{E681AEBB-36D7-4A46-9171-FBB7C063EFA6}"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61C870-B156-4FCE-A04A-2D0A79F4F646}"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1AEBB-36D7-4A46-9171-FBB7C063EFA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61C870-B156-4FCE-A04A-2D0A79F4F646}"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1AEBB-36D7-4A46-9171-FBB7C063EFA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61C870-B156-4FCE-A04A-2D0A79F4F646}"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81AEBB-36D7-4A46-9171-FBB7C063EFA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1C870-B156-4FCE-A04A-2D0A79F4F646}" type="datetimeFigureOut">
              <a:rPr lang="en-IN" smtClean="0"/>
              <a:t>05-10-2023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81AEBB-36D7-4A46-9171-FBB7C063EFA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1C870-B156-4FCE-A04A-2D0A79F4F646}"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1AEBB-36D7-4A46-9171-FBB7C063EFA6}"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61C870-B156-4FCE-A04A-2D0A79F4F646}"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E681AEBB-36D7-4A46-9171-FBB7C063EFA6}"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E61C870-B156-4FCE-A04A-2D0A79F4F646}" type="datetimeFigureOut">
              <a:rPr lang="en-IN" smtClean="0"/>
              <a:t>05-10-2023</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E681AEBB-36D7-4A46-9171-FBB7C063EFA6}"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44824"/>
            <a:ext cx="8077200" cy="3312368"/>
          </a:xfrm>
        </p:spPr>
        <p:txBody>
          <a:bodyPr/>
          <a:lstStyle/>
          <a:p>
            <a:r>
              <a:rPr lang="en-US" sz="4400" dirty="0" smtClean="0">
                <a:solidFill>
                  <a:schemeClr val="tx2">
                    <a:lumMod val="50000"/>
                  </a:schemeClr>
                </a:solidFill>
              </a:rPr>
              <a:t>System </a:t>
            </a:r>
            <a:r>
              <a:rPr lang="en-US" sz="4400" dirty="0">
                <a:solidFill>
                  <a:schemeClr val="tx2">
                    <a:lumMod val="50000"/>
                  </a:schemeClr>
                </a:solidFill>
              </a:rPr>
              <a:t>Planning, Feasibility study &amp; Cost-Benefit Analysis</a:t>
            </a:r>
            <a:endParaRPr lang="en-IN" sz="4400" dirty="0">
              <a:solidFill>
                <a:schemeClr val="tx2">
                  <a:lumMod val="50000"/>
                </a:schemeClr>
              </a:solidFill>
            </a:endParaRPr>
          </a:p>
        </p:txBody>
      </p:sp>
      <p:sp>
        <p:nvSpPr>
          <p:cNvPr id="3" name="Subtitle 2"/>
          <p:cNvSpPr>
            <a:spLocks noGrp="1"/>
          </p:cNvSpPr>
          <p:nvPr>
            <p:ph type="subTitle" idx="1"/>
          </p:nvPr>
        </p:nvSpPr>
        <p:spPr>
          <a:xfrm>
            <a:off x="467544" y="188640"/>
            <a:ext cx="8077200" cy="880120"/>
          </a:xfrm>
        </p:spPr>
        <p:txBody>
          <a:bodyPr>
            <a:noAutofit/>
          </a:bodyPr>
          <a:lstStyle/>
          <a:p>
            <a:r>
              <a:rPr lang="en-IN" sz="2800" dirty="0" smtClean="0"/>
              <a:t>System Analysis and design </a:t>
            </a:r>
          </a:p>
          <a:p>
            <a:r>
              <a:rPr lang="en-IN" sz="2800" dirty="0" smtClean="0"/>
              <a:t>chapter: Ii</a:t>
            </a:r>
            <a:endParaRPr lang="en-IN" sz="2800" dirty="0"/>
          </a:p>
        </p:txBody>
      </p:sp>
    </p:spTree>
    <p:extLst>
      <p:ext uri="{BB962C8B-B14F-4D97-AF65-F5344CB8AC3E}">
        <p14:creationId xmlns:p14="http://schemas.microsoft.com/office/powerpoint/2010/main" val="159256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488832" cy="476672"/>
          </a:xfrm>
        </p:spPr>
        <p:txBody>
          <a:bodyPr>
            <a:normAutofit/>
          </a:bodyPr>
          <a:lstStyle/>
          <a:p>
            <a:r>
              <a:rPr lang="en-US" sz="2400" b="1" dirty="0"/>
              <a:t>2.1 Dimensions of planning</a:t>
            </a:r>
            <a:endParaRPr lang="en-IN" sz="2400" dirty="0"/>
          </a:p>
        </p:txBody>
      </p:sp>
      <p:sp>
        <p:nvSpPr>
          <p:cNvPr id="3" name="Content Placeholder 2"/>
          <p:cNvSpPr>
            <a:spLocks noGrp="1"/>
          </p:cNvSpPr>
          <p:nvPr>
            <p:ph idx="1"/>
          </p:nvPr>
        </p:nvSpPr>
        <p:spPr>
          <a:xfrm>
            <a:off x="179512" y="836712"/>
            <a:ext cx="7897688" cy="5289451"/>
          </a:xfrm>
        </p:spPr>
        <p:txBody>
          <a:bodyPr/>
          <a:lstStyle/>
          <a:p>
            <a:r>
              <a:rPr lang="en-US" sz="2400" i="1" u="sng" dirty="0">
                <a:solidFill>
                  <a:srgbClr val="002060"/>
                </a:solidFill>
              </a:rPr>
              <a:t>Principle 3. Recognize that planning is </a:t>
            </a:r>
            <a:r>
              <a:rPr lang="en-US" sz="2400" i="1" u="sng" dirty="0" smtClean="0">
                <a:solidFill>
                  <a:srgbClr val="002060"/>
                </a:solidFill>
              </a:rPr>
              <a:t>iterative</a:t>
            </a:r>
            <a:endParaRPr lang="en-US" sz="2400" i="1" dirty="0" smtClean="0"/>
          </a:p>
          <a:p>
            <a:r>
              <a:rPr lang="en-US" sz="2400" dirty="0" smtClean="0"/>
              <a:t>A </a:t>
            </a:r>
            <a:r>
              <a:rPr lang="en-US" sz="2400" dirty="0"/>
              <a:t>project plan is </a:t>
            </a:r>
            <a:r>
              <a:rPr lang="en-US" sz="2400" dirty="0" smtClean="0"/>
              <a:t>never</a:t>
            </a:r>
            <a:r>
              <a:rPr lang="en-IN" sz="2400" dirty="0"/>
              <a:t> </a:t>
            </a:r>
            <a:r>
              <a:rPr lang="en-IN" sz="2400" dirty="0" smtClean="0"/>
              <a:t> </a:t>
            </a:r>
            <a:r>
              <a:rPr lang="en-US" sz="2400" dirty="0" smtClean="0"/>
              <a:t>engraved </a:t>
            </a:r>
            <a:r>
              <a:rPr lang="en-US" sz="2400" dirty="0"/>
              <a:t>in stone. As work begins, it is very likely that things will change. </a:t>
            </a:r>
            <a:endParaRPr lang="en-US" sz="2400" dirty="0" smtClean="0"/>
          </a:p>
          <a:p>
            <a:r>
              <a:rPr lang="en-US" sz="2400" dirty="0" smtClean="0"/>
              <a:t>As</a:t>
            </a:r>
            <a:r>
              <a:rPr lang="en-IN" sz="2400" dirty="0"/>
              <a:t> </a:t>
            </a:r>
            <a:r>
              <a:rPr lang="en-US" sz="2400" dirty="0" smtClean="0"/>
              <a:t>a </a:t>
            </a:r>
            <a:r>
              <a:rPr lang="en-US" sz="2400" dirty="0"/>
              <a:t>consequence, the plan must be adjusted to accommodate these changes</a:t>
            </a:r>
            <a:r>
              <a:rPr lang="en-US" sz="2400" dirty="0" smtClean="0"/>
              <a:t>.</a:t>
            </a:r>
          </a:p>
          <a:p>
            <a:r>
              <a:rPr lang="en-US" sz="2400" dirty="0" smtClean="0"/>
              <a:t> In</a:t>
            </a:r>
            <a:r>
              <a:rPr lang="en-IN" sz="2400" dirty="0"/>
              <a:t> </a:t>
            </a:r>
            <a:r>
              <a:rPr lang="en-US" sz="2400" dirty="0" smtClean="0"/>
              <a:t>addition</a:t>
            </a:r>
            <a:r>
              <a:rPr lang="en-US" sz="2400" dirty="0"/>
              <a:t>, iterative, incremental process models </a:t>
            </a:r>
            <a:r>
              <a:rPr lang="en-US" sz="2400" dirty="0" smtClean="0"/>
              <a:t>indicates re-planning </a:t>
            </a:r>
            <a:r>
              <a:rPr lang="en-US" sz="2400" dirty="0"/>
              <a:t>after </a:t>
            </a:r>
            <a:r>
              <a:rPr lang="en-US" sz="2400" dirty="0" smtClean="0"/>
              <a:t>the</a:t>
            </a:r>
            <a:r>
              <a:rPr lang="en-IN" sz="2400" dirty="0"/>
              <a:t> </a:t>
            </a:r>
            <a:r>
              <a:rPr lang="en-US" sz="2400" dirty="0" smtClean="0"/>
              <a:t>delivery </a:t>
            </a:r>
            <a:r>
              <a:rPr lang="en-US" sz="2400" dirty="0"/>
              <a:t>of each software increment based on feedback received from users.</a:t>
            </a:r>
            <a:endParaRPr lang="en-IN" sz="2400" dirty="0"/>
          </a:p>
          <a:p>
            <a:endParaRPr lang="en-IN" dirty="0"/>
          </a:p>
        </p:txBody>
      </p:sp>
    </p:spTree>
    <p:extLst>
      <p:ext uri="{BB962C8B-B14F-4D97-AF65-F5344CB8AC3E}">
        <p14:creationId xmlns:p14="http://schemas.microsoft.com/office/powerpoint/2010/main" val="2985026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2718"/>
            <a:ext cx="7992888" cy="395962"/>
          </a:xfrm>
        </p:spPr>
        <p:txBody>
          <a:bodyPr>
            <a:normAutofit fontScale="90000"/>
          </a:bodyPr>
          <a:lstStyle/>
          <a:p>
            <a:r>
              <a:rPr lang="en-US" sz="2800" b="1" dirty="0"/>
              <a:t>2.1 Dimensions of planning</a:t>
            </a:r>
            <a:endParaRPr lang="en-IN" sz="2800" dirty="0"/>
          </a:p>
        </p:txBody>
      </p:sp>
      <p:sp>
        <p:nvSpPr>
          <p:cNvPr id="3" name="Content Placeholder 2"/>
          <p:cNvSpPr>
            <a:spLocks noGrp="1"/>
          </p:cNvSpPr>
          <p:nvPr>
            <p:ph idx="1"/>
          </p:nvPr>
        </p:nvSpPr>
        <p:spPr>
          <a:xfrm>
            <a:off x="457200" y="980728"/>
            <a:ext cx="8003232" cy="5616624"/>
          </a:xfrm>
        </p:spPr>
        <p:txBody>
          <a:bodyPr>
            <a:normAutofit lnSpcReduction="10000"/>
          </a:bodyPr>
          <a:lstStyle/>
          <a:p>
            <a:r>
              <a:rPr lang="en-US" sz="2400" u="sng" dirty="0">
                <a:solidFill>
                  <a:srgbClr val="002060"/>
                </a:solidFill>
              </a:rPr>
              <a:t>Principle 4. </a:t>
            </a:r>
            <a:r>
              <a:rPr lang="en-US" sz="2400" i="1" u="sng" dirty="0">
                <a:solidFill>
                  <a:srgbClr val="002060"/>
                </a:solidFill>
              </a:rPr>
              <a:t>Estimate based on what you </a:t>
            </a:r>
            <a:r>
              <a:rPr lang="en-US" sz="2400" i="1" u="sng" dirty="0" smtClean="0">
                <a:solidFill>
                  <a:srgbClr val="002060"/>
                </a:solidFill>
              </a:rPr>
              <a:t>know</a:t>
            </a:r>
            <a:r>
              <a:rPr lang="en-US" sz="2400" i="1" dirty="0" smtClean="0">
                <a:solidFill>
                  <a:srgbClr val="002060"/>
                </a:solidFill>
              </a:rPr>
              <a:t> </a:t>
            </a:r>
          </a:p>
          <a:p>
            <a:r>
              <a:rPr lang="en-US" sz="2400" dirty="0" smtClean="0"/>
              <a:t>The </a:t>
            </a:r>
            <a:r>
              <a:rPr lang="en-US" sz="2400" dirty="0"/>
              <a:t>intent of </a:t>
            </a:r>
            <a:r>
              <a:rPr lang="en-US" sz="2400" dirty="0" smtClean="0"/>
              <a:t>estimation</a:t>
            </a:r>
            <a:r>
              <a:rPr lang="en-IN" sz="2400" dirty="0"/>
              <a:t> </a:t>
            </a:r>
            <a:r>
              <a:rPr lang="en-US" sz="2400" dirty="0" smtClean="0"/>
              <a:t>is </a:t>
            </a:r>
            <a:r>
              <a:rPr lang="en-US" sz="2400" dirty="0"/>
              <a:t>to provide </a:t>
            </a:r>
            <a:endParaRPr lang="en-US" sz="2400" dirty="0" smtClean="0"/>
          </a:p>
          <a:p>
            <a:r>
              <a:rPr lang="en-US" sz="2400" dirty="0" smtClean="0"/>
              <a:t>- an </a:t>
            </a:r>
            <a:r>
              <a:rPr lang="en-US" sz="2400" dirty="0"/>
              <a:t>indication of effort, cost, and task duration, based on </a:t>
            </a:r>
            <a:r>
              <a:rPr lang="en-US" sz="2400" dirty="0" smtClean="0"/>
              <a:t>the</a:t>
            </a:r>
            <a:r>
              <a:rPr lang="en-IN" sz="2400" dirty="0"/>
              <a:t> </a:t>
            </a:r>
            <a:r>
              <a:rPr lang="en-US" sz="2400" dirty="0" smtClean="0"/>
              <a:t>team’s </a:t>
            </a:r>
            <a:r>
              <a:rPr lang="en-US" sz="2400" dirty="0"/>
              <a:t>current understanding of the work to be done. If information is </a:t>
            </a:r>
            <a:r>
              <a:rPr lang="en-US" sz="2400" dirty="0" smtClean="0"/>
              <a:t>vague</a:t>
            </a:r>
            <a:r>
              <a:rPr lang="en-IN" sz="2400" dirty="0"/>
              <a:t> </a:t>
            </a:r>
            <a:r>
              <a:rPr lang="en-US" sz="2400" dirty="0" smtClean="0"/>
              <a:t>or </a:t>
            </a:r>
            <a:r>
              <a:rPr lang="en-US" sz="2400" dirty="0"/>
              <a:t>unreliable, estimates will be equally unreliable.</a:t>
            </a:r>
            <a:endParaRPr lang="en-IN" sz="2400" dirty="0"/>
          </a:p>
          <a:p>
            <a:r>
              <a:rPr lang="en-US" sz="2400" u="sng" dirty="0">
                <a:solidFill>
                  <a:srgbClr val="002060"/>
                </a:solidFill>
              </a:rPr>
              <a:t>Principle 5. </a:t>
            </a:r>
            <a:r>
              <a:rPr lang="en-US" sz="2400" i="1" u="sng" dirty="0">
                <a:solidFill>
                  <a:srgbClr val="002060"/>
                </a:solidFill>
              </a:rPr>
              <a:t>Consider risk as you define the plan</a:t>
            </a:r>
            <a:r>
              <a:rPr lang="en-US" sz="2400" i="1" dirty="0"/>
              <a:t>. </a:t>
            </a:r>
            <a:endParaRPr lang="en-US" sz="2400" i="1" dirty="0" smtClean="0"/>
          </a:p>
          <a:p>
            <a:r>
              <a:rPr lang="en-US" sz="2400" i="1" dirty="0" smtClean="0"/>
              <a:t>- </a:t>
            </a:r>
            <a:r>
              <a:rPr lang="en-US" sz="2400" dirty="0" smtClean="0"/>
              <a:t>If </a:t>
            </a:r>
            <a:r>
              <a:rPr lang="en-US" sz="2400" dirty="0"/>
              <a:t>you have </a:t>
            </a:r>
            <a:r>
              <a:rPr lang="en-US" sz="2400" dirty="0" smtClean="0"/>
              <a:t>identified</a:t>
            </a:r>
            <a:r>
              <a:rPr lang="en-IN" sz="2400" dirty="0"/>
              <a:t> </a:t>
            </a:r>
            <a:r>
              <a:rPr lang="en-US" sz="2400" dirty="0" smtClean="0"/>
              <a:t>risks </a:t>
            </a:r>
            <a:r>
              <a:rPr lang="en-US" sz="2400" dirty="0"/>
              <a:t>that have high impact and high probability, contingency </a:t>
            </a:r>
            <a:r>
              <a:rPr lang="en-US" sz="2400" dirty="0" smtClean="0"/>
              <a:t>planning is</a:t>
            </a:r>
            <a:r>
              <a:rPr lang="en-IN" sz="2400" dirty="0"/>
              <a:t> </a:t>
            </a:r>
            <a:r>
              <a:rPr lang="en-US" sz="2400" dirty="0" smtClean="0"/>
              <a:t>necessary</a:t>
            </a:r>
          </a:p>
          <a:p>
            <a:r>
              <a:rPr lang="en-US" sz="2400" dirty="0" smtClean="0"/>
              <a:t>- the </a:t>
            </a:r>
            <a:r>
              <a:rPr lang="en-US" sz="2400" dirty="0"/>
              <a:t>project plan (including the schedule) should </a:t>
            </a:r>
            <a:r>
              <a:rPr lang="en-US" sz="2400" dirty="0" smtClean="0"/>
              <a:t>be</a:t>
            </a:r>
            <a:r>
              <a:rPr lang="en-IN" sz="2400" dirty="0"/>
              <a:t> </a:t>
            </a:r>
            <a:r>
              <a:rPr lang="en-US" sz="2400" dirty="0" smtClean="0"/>
              <a:t>adjusted </a:t>
            </a:r>
            <a:r>
              <a:rPr lang="en-US" sz="2400" dirty="0"/>
              <a:t>to accommodate the likelihood that one or more of these risks </a:t>
            </a:r>
            <a:r>
              <a:rPr lang="en-US" sz="2400" dirty="0" smtClean="0"/>
              <a:t>will</a:t>
            </a:r>
            <a:r>
              <a:rPr lang="en-IN" sz="2400" dirty="0"/>
              <a:t> </a:t>
            </a:r>
            <a:r>
              <a:rPr lang="en-US" sz="2400" dirty="0" smtClean="0"/>
              <a:t>occur</a:t>
            </a:r>
            <a:r>
              <a:rPr lang="en-US" sz="2400" dirty="0"/>
              <a:t>.</a:t>
            </a:r>
            <a:endParaRPr lang="en-IN" sz="2400" dirty="0"/>
          </a:p>
          <a:p>
            <a:endParaRPr lang="en-IN" sz="2400" dirty="0"/>
          </a:p>
        </p:txBody>
      </p:sp>
    </p:spTree>
    <p:extLst>
      <p:ext uri="{BB962C8B-B14F-4D97-AF65-F5344CB8AC3E}">
        <p14:creationId xmlns:p14="http://schemas.microsoft.com/office/powerpoint/2010/main" val="283879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7416824" cy="467970"/>
          </a:xfrm>
        </p:spPr>
        <p:txBody>
          <a:bodyPr>
            <a:normAutofit fontScale="90000"/>
          </a:bodyPr>
          <a:lstStyle/>
          <a:p>
            <a:r>
              <a:rPr lang="en-US" sz="2800" b="1" dirty="0"/>
              <a:t>2.1 Dimensions of planning</a:t>
            </a:r>
            <a:endParaRPr lang="en-IN" sz="2800" dirty="0"/>
          </a:p>
        </p:txBody>
      </p:sp>
      <p:sp>
        <p:nvSpPr>
          <p:cNvPr id="3" name="Content Placeholder 2"/>
          <p:cNvSpPr>
            <a:spLocks noGrp="1"/>
          </p:cNvSpPr>
          <p:nvPr>
            <p:ph idx="1"/>
          </p:nvPr>
        </p:nvSpPr>
        <p:spPr>
          <a:xfrm>
            <a:off x="179512" y="764704"/>
            <a:ext cx="8640960" cy="5832648"/>
          </a:xfrm>
        </p:spPr>
        <p:txBody>
          <a:bodyPr>
            <a:normAutofit/>
          </a:bodyPr>
          <a:lstStyle/>
          <a:p>
            <a:r>
              <a:rPr lang="en-US" sz="2400" u="sng" dirty="0">
                <a:solidFill>
                  <a:srgbClr val="002060"/>
                </a:solidFill>
              </a:rPr>
              <a:t>Principle 6. </a:t>
            </a:r>
            <a:r>
              <a:rPr lang="en-US" sz="2400" i="1" u="sng" dirty="0">
                <a:solidFill>
                  <a:srgbClr val="002060"/>
                </a:solidFill>
              </a:rPr>
              <a:t>Be realistic</a:t>
            </a:r>
            <a:r>
              <a:rPr lang="en-US" sz="2400" i="1" dirty="0"/>
              <a:t>. </a:t>
            </a:r>
            <a:endParaRPr lang="en-US" sz="2400" i="1" dirty="0" smtClean="0"/>
          </a:p>
          <a:p>
            <a:r>
              <a:rPr lang="en-US" sz="2400" dirty="0" smtClean="0"/>
              <a:t>People </a:t>
            </a:r>
            <a:r>
              <a:rPr lang="en-US" sz="2400" dirty="0"/>
              <a:t>don’t work 100 percent of every </a:t>
            </a:r>
            <a:r>
              <a:rPr lang="en-US" sz="2400" dirty="0" smtClean="0"/>
              <a:t>day.</a:t>
            </a:r>
            <a:r>
              <a:rPr lang="en-IN" sz="2400" dirty="0"/>
              <a:t> </a:t>
            </a:r>
            <a:r>
              <a:rPr lang="en-US" sz="2400" dirty="0" smtClean="0"/>
              <a:t>Noise </a:t>
            </a:r>
            <a:r>
              <a:rPr lang="en-US" sz="2400" dirty="0"/>
              <a:t>always enters into any human communication. Omissions </a:t>
            </a:r>
            <a:r>
              <a:rPr lang="en-US" sz="2400" dirty="0" smtClean="0"/>
              <a:t>and</a:t>
            </a:r>
            <a:r>
              <a:rPr lang="en-IN" sz="2400" dirty="0"/>
              <a:t> </a:t>
            </a:r>
            <a:r>
              <a:rPr lang="en-US" sz="2400" dirty="0" smtClean="0"/>
              <a:t>ambiguity </a:t>
            </a:r>
            <a:r>
              <a:rPr lang="en-US" sz="2400" dirty="0"/>
              <a:t>are facts of life. Change will occur. Even the best </a:t>
            </a:r>
            <a:r>
              <a:rPr lang="en-US" sz="2400" dirty="0" smtClean="0"/>
              <a:t>software</a:t>
            </a:r>
            <a:r>
              <a:rPr lang="en-IN" sz="2400" dirty="0"/>
              <a:t> </a:t>
            </a:r>
            <a:r>
              <a:rPr lang="en-US" sz="2400" dirty="0" smtClean="0"/>
              <a:t>engineers </a:t>
            </a:r>
            <a:r>
              <a:rPr lang="en-US" sz="2400" dirty="0"/>
              <a:t>make mistakes. These and other realities should be </a:t>
            </a:r>
            <a:r>
              <a:rPr lang="en-US" sz="2400" dirty="0" smtClean="0"/>
              <a:t>considered</a:t>
            </a:r>
            <a:r>
              <a:rPr lang="en-IN" sz="2400" dirty="0"/>
              <a:t> </a:t>
            </a:r>
            <a:r>
              <a:rPr lang="en-US" sz="2400" dirty="0" smtClean="0"/>
              <a:t>as </a:t>
            </a:r>
            <a:r>
              <a:rPr lang="en-US" sz="2400" dirty="0"/>
              <a:t>a project plan </a:t>
            </a:r>
            <a:r>
              <a:rPr lang="en-US" sz="2400" dirty="0" smtClean="0"/>
              <a:t>is established.</a:t>
            </a:r>
          </a:p>
          <a:p>
            <a:endParaRPr lang="en-US" sz="2400" dirty="0" smtClean="0"/>
          </a:p>
          <a:p>
            <a:r>
              <a:rPr lang="en-US" sz="2400" u="sng" dirty="0">
                <a:solidFill>
                  <a:srgbClr val="002060"/>
                </a:solidFill>
              </a:rPr>
              <a:t>Principle 7. </a:t>
            </a:r>
            <a:r>
              <a:rPr lang="en-US" sz="2400" i="1" u="sng" dirty="0">
                <a:solidFill>
                  <a:srgbClr val="002060"/>
                </a:solidFill>
              </a:rPr>
              <a:t>Adjust granularity as you define the </a:t>
            </a:r>
            <a:r>
              <a:rPr lang="en-US" sz="2400" i="1" u="sng" dirty="0" smtClean="0">
                <a:solidFill>
                  <a:srgbClr val="002060"/>
                </a:solidFill>
              </a:rPr>
              <a:t>plan</a:t>
            </a:r>
            <a:endParaRPr lang="en-US" sz="2400" i="1" dirty="0" smtClean="0">
              <a:solidFill>
                <a:srgbClr val="002060"/>
              </a:solidFill>
            </a:endParaRPr>
          </a:p>
          <a:p>
            <a:r>
              <a:rPr lang="en-US" sz="2400" i="1" dirty="0" smtClean="0"/>
              <a:t>Granularity</a:t>
            </a:r>
            <a:r>
              <a:rPr lang="en-IN" sz="2400" dirty="0" smtClean="0"/>
              <a:t> </a:t>
            </a:r>
            <a:r>
              <a:rPr lang="en-US" sz="2400" dirty="0" smtClean="0"/>
              <a:t>refers </a:t>
            </a:r>
            <a:r>
              <a:rPr lang="en-US" sz="2400" dirty="0"/>
              <a:t>to the level of detail that is introduced as a project plan is developed.</a:t>
            </a:r>
            <a:endParaRPr lang="en-IN" sz="2400" dirty="0"/>
          </a:p>
          <a:p>
            <a:endParaRPr lang="en-IN" sz="2400" dirty="0"/>
          </a:p>
        </p:txBody>
      </p:sp>
    </p:spTree>
    <p:extLst>
      <p:ext uri="{BB962C8B-B14F-4D97-AF65-F5344CB8AC3E}">
        <p14:creationId xmlns:p14="http://schemas.microsoft.com/office/powerpoint/2010/main" val="1793413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7920880" cy="288032"/>
          </a:xfrm>
        </p:spPr>
        <p:txBody>
          <a:bodyPr>
            <a:noAutofit/>
          </a:bodyPr>
          <a:lstStyle/>
          <a:p>
            <a:r>
              <a:rPr lang="en-US" sz="2400" b="1" dirty="0"/>
              <a:t>2.1 Dimensions of planning</a:t>
            </a:r>
            <a:endParaRPr lang="en-IN" sz="2400" dirty="0"/>
          </a:p>
        </p:txBody>
      </p:sp>
      <p:sp>
        <p:nvSpPr>
          <p:cNvPr id="3" name="Content Placeholder 2"/>
          <p:cNvSpPr>
            <a:spLocks noGrp="1"/>
          </p:cNvSpPr>
          <p:nvPr>
            <p:ph idx="1"/>
          </p:nvPr>
        </p:nvSpPr>
        <p:spPr>
          <a:xfrm>
            <a:off x="251520" y="620688"/>
            <a:ext cx="8424936" cy="5505475"/>
          </a:xfrm>
        </p:spPr>
        <p:txBody>
          <a:bodyPr>
            <a:noAutofit/>
          </a:bodyPr>
          <a:lstStyle/>
          <a:p>
            <a:r>
              <a:rPr lang="en-US" sz="2400" u="sng" dirty="0">
                <a:solidFill>
                  <a:srgbClr val="002060"/>
                </a:solidFill>
              </a:rPr>
              <a:t>Principle 8. </a:t>
            </a:r>
            <a:r>
              <a:rPr lang="en-US" sz="2400" i="1" u="sng" dirty="0">
                <a:solidFill>
                  <a:srgbClr val="002060"/>
                </a:solidFill>
              </a:rPr>
              <a:t>Define how you intend to ensure quality</a:t>
            </a:r>
            <a:r>
              <a:rPr lang="en-US" sz="2400" i="1" u="sng" dirty="0" smtClean="0">
                <a:solidFill>
                  <a:srgbClr val="002060"/>
                </a:solidFill>
              </a:rPr>
              <a:t>.</a:t>
            </a:r>
          </a:p>
          <a:p>
            <a:r>
              <a:rPr lang="en-US" sz="2400" i="1" dirty="0" smtClean="0"/>
              <a:t> </a:t>
            </a:r>
            <a:r>
              <a:rPr lang="en-US" sz="2400" dirty="0"/>
              <a:t>The plan </a:t>
            </a:r>
            <a:r>
              <a:rPr lang="en-US" sz="2400" dirty="0" smtClean="0"/>
              <a:t>should</a:t>
            </a:r>
            <a:r>
              <a:rPr lang="en-IN" sz="2400" dirty="0"/>
              <a:t> </a:t>
            </a:r>
            <a:r>
              <a:rPr lang="en-US" sz="2400" dirty="0" smtClean="0"/>
              <a:t>identify </a:t>
            </a:r>
            <a:r>
              <a:rPr lang="en-US" sz="2400" dirty="0"/>
              <a:t>how the software team intends to ensure quality. If </a:t>
            </a:r>
            <a:r>
              <a:rPr lang="en-US" sz="2400" dirty="0" smtClean="0"/>
              <a:t>technical</a:t>
            </a:r>
            <a:r>
              <a:rPr lang="en-IN" sz="2400" dirty="0"/>
              <a:t> </a:t>
            </a:r>
            <a:r>
              <a:rPr lang="en-US" sz="2400" dirty="0"/>
              <a:t>r</a:t>
            </a:r>
            <a:r>
              <a:rPr lang="en-US" sz="2400" dirty="0" smtClean="0"/>
              <a:t>eviews are </a:t>
            </a:r>
            <a:r>
              <a:rPr lang="en-US" sz="2400" dirty="0"/>
              <a:t>to be conducted, they should be scheduled. If pair </a:t>
            </a:r>
            <a:r>
              <a:rPr lang="en-US" sz="2400" dirty="0" smtClean="0"/>
              <a:t>programming</a:t>
            </a:r>
          </a:p>
          <a:p>
            <a:endParaRPr lang="en-IN" sz="2400" dirty="0"/>
          </a:p>
          <a:p>
            <a:r>
              <a:rPr lang="en-US" sz="2400" u="sng" dirty="0">
                <a:solidFill>
                  <a:srgbClr val="002060"/>
                </a:solidFill>
              </a:rPr>
              <a:t>Principle 9. </a:t>
            </a:r>
            <a:r>
              <a:rPr lang="en-US" sz="2400" i="1" u="sng" dirty="0">
                <a:solidFill>
                  <a:srgbClr val="002060"/>
                </a:solidFill>
              </a:rPr>
              <a:t>Describe how you intend to accommodate change</a:t>
            </a:r>
            <a:r>
              <a:rPr lang="en-US" sz="2400" i="1" dirty="0" smtClean="0">
                <a:solidFill>
                  <a:srgbClr val="002060"/>
                </a:solidFill>
              </a:rPr>
              <a:t>.</a:t>
            </a:r>
          </a:p>
          <a:p>
            <a:r>
              <a:rPr lang="en-US" sz="2400" i="1" dirty="0" smtClean="0"/>
              <a:t> </a:t>
            </a:r>
            <a:r>
              <a:rPr lang="en-US" sz="2400" dirty="0" smtClean="0"/>
              <a:t>Even</a:t>
            </a:r>
            <a:r>
              <a:rPr lang="en-IN" sz="2400" dirty="0"/>
              <a:t> </a:t>
            </a:r>
            <a:r>
              <a:rPr lang="en-US" sz="2400" dirty="0" smtClean="0"/>
              <a:t>the </a:t>
            </a:r>
            <a:r>
              <a:rPr lang="en-US" sz="2400" dirty="0"/>
              <a:t>best planning can be obviated by uncontrolled </a:t>
            </a:r>
            <a:r>
              <a:rPr lang="en-US" sz="2400" dirty="0" smtClean="0"/>
              <a:t>change you </a:t>
            </a:r>
            <a:r>
              <a:rPr lang="en-US" sz="2400" dirty="0"/>
              <a:t>should </a:t>
            </a:r>
            <a:r>
              <a:rPr lang="en-US" sz="2400" dirty="0" smtClean="0"/>
              <a:t>identify</a:t>
            </a:r>
            <a:r>
              <a:rPr lang="en-IN" sz="2400" dirty="0"/>
              <a:t> </a:t>
            </a:r>
            <a:r>
              <a:rPr lang="en-US" sz="2400" dirty="0" smtClean="0"/>
              <a:t>how </a:t>
            </a:r>
            <a:r>
              <a:rPr lang="en-US" sz="2400" dirty="0"/>
              <a:t>changes are to be accommodated as software engineering </a:t>
            </a:r>
            <a:r>
              <a:rPr lang="en-US" sz="2400" dirty="0" smtClean="0"/>
              <a:t>work</a:t>
            </a:r>
            <a:r>
              <a:rPr lang="en-IN" sz="2400" dirty="0"/>
              <a:t> </a:t>
            </a:r>
            <a:r>
              <a:rPr lang="en-US" sz="2400" dirty="0" smtClean="0"/>
              <a:t>proceeds.</a:t>
            </a:r>
          </a:p>
        </p:txBody>
      </p:sp>
    </p:spTree>
    <p:extLst>
      <p:ext uri="{BB962C8B-B14F-4D97-AF65-F5344CB8AC3E}">
        <p14:creationId xmlns:p14="http://schemas.microsoft.com/office/powerpoint/2010/main" val="344013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015336" cy="476672"/>
          </a:xfrm>
        </p:spPr>
        <p:txBody>
          <a:bodyPr>
            <a:normAutofit/>
          </a:bodyPr>
          <a:lstStyle/>
          <a:p>
            <a:r>
              <a:rPr lang="en-US" sz="2400" b="1" dirty="0"/>
              <a:t>2.1 Dimensions of planning</a:t>
            </a:r>
            <a:endParaRPr lang="en-IN" sz="2400" dirty="0"/>
          </a:p>
        </p:txBody>
      </p:sp>
      <p:sp>
        <p:nvSpPr>
          <p:cNvPr id="3" name="Content Placeholder 2"/>
          <p:cNvSpPr>
            <a:spLocks noGrp="1"/>
          </p:cNvSpPr>
          <p:nvPr>
            <p:ph idx="1"/>
          </p:nvPr>
        </p:nvSpPr>
        <p:spPr>
          <a:xfrm>
            <a:off x="107504" y="620688"/>
            <a:ext cx="8640960" cy="5793507"/>
          </a:xfrm>
        </p:spPr>
        <p:txBody>
          <a:bodyPr>
            <a:normAutofit/>
          </a:bodyPr>
          <a:lstStyle/>
          <a:p>
            <a:r>
              <a:rPr lang="en-US" sz="2400" u="sng" dirty="0">
                <a:solidFill>
                  <a:srgbClr val="002060"/>
                </a:solidFill>
              </a:rPr>
              <a:t>Principle 10. </a:t>
            </a:r>
            <a:r>
              <a:rPr lang="en-US" sz="2400" i="1" u="sng" dirty="0">
                <a:solidFill>
                  <a:srgbClr val="002060"/>
                </a:solidFill>
              </a:rPr>
              <a:t>Track the plan frequently and make adjustments as required</a:t>
            </a:r>
            <a:r>
              <a:rPr lang="en-US" sz="2400" i="1" dirty="0"/>
              <a:t>.</a:t>
            </a:r>
            <a:endParaRPr lang="en-IN" sz="2400" dirty="0"/>
          </a:p>
          <a:p>
            <a:r>
              <a:rPr lang="en-US" sz="2400" dirty="0"/>
              <a:t>Software projects fall behind schedule one day at a time. </a:t>
            </a:r>
            <a:r>
              <a:rPr lang="en-US" sz="2400" dirty="0" smtClean="0"/>
              <a:t>Therefore,</a:t>
            </a:r>
            <a:r>
              <a:rPr lang="en-IN" sz="2400" dirty="0" smtClean="0"/>
              <a:t> </a:t>
            </a:r>
            <a:r>
              <a:rPr lang="en-US" sz="2400" dirty="0" smtClean="0"/>
              <a:t>it </a:t>
            </a:r>
            <a:r>
              <a:rPr lang="en-US" sz="2400" dirty="0"/>
              <a:t>makes sense to track progress on a daily basis, looking for problem </a:t>
            </a:r>
            <a:r>
              <a:rPr lang="en-US" sz="2400" dirty="0" smtClean="0"/>
              <a:t>areas</a:t>
            </a:r>
            <a:r>
              <a:rPr lang="en-IN" sz="2400" dirty="0" smtClean="0"/>
              <a:t> </a:t>
            </a:r>
            <a:r>
              <a:rPr lang="en-US" sz="2400" dirty="0"/>
              <a:t>and </a:t>
            </a:r>
            <a:r>
              <a:rPr lang="en-US" sz="2400" dirty="0" smtClean="0"/>
              <a:t>situations</a:t>
            </a:r>
          </a:p>
          <a:p>
            <a:r>
              <a:rPr lang="en-US" sz="2400" dirty="0" smtClean="0"/>
              <a:t>- </a:t>
            </a:r>
            <a:r>
              <a:rPr lang="en-US" sz="2400" dirty="0"/>
              <a:t>When slippage is encountered, the plan is adjusted accordingly.</a:t>
            </a:r>
            <a:endParaRPr lang="en-IN" sz="2400" dirty="0"/>
          </a:p>
          <a:p>
            <a:r>
              <a:rPr lang="en-US" sz="2400" dirty="0" smtClean="0"/>
              <a:t>- To </a:t>
            </a:r>
            <a:r>
              <a:rPr lang="en-US" sz="2400" dirty="0"/>
              <a:t>be most effective, everyone on the software team should participate in the</a:t>
            </a:r>
            <a:endParaRPr lang="en-IN" sz="2400" dirty="0"/>
          </a:p>
          <a:p>
            <a:r>
              <a:rPr lang="en-US" sz="2400" dirty="0"/>
              <a:t>planning activity</a:t>
            </a:r>
            <a:endParaRPr lang="en-IN" sz="2400" dirty="0"/>
          </a:p>
        </p:txBody>
      </p:sp>
    </p:spTree>
    <p:extLst>
      <p:ext uri="{BB962C8B-B14F-4D97-AF65-F5344CB8AC3E}">
        <p14:creationId xmlns:p14="http://schemas.microsoft.com/office/powerpoint/2010/main" val="901794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84976" cy="1196752"/>
          </a:xfrm>
        </p:spPr>
        <p:txBody>
          <a:bodyPr>
            <a:noAutofit/>
          </a:bodyPr>
          <a:lstStyle/>
          <a:p>
            <a:r>
              <a:rPr lang="en-US" sz="2400" dirty="0" smtClean="0"/>
              <a:t>2.2 Initial Investigation : </a:t>
            </a:r>
            <a:r>
              <a:rPr lang="en-US" sz="2400" b="1" dirty="0" smtClean="0">
                <a:solidFill>
                  <a:srgbClr val="C00000"/>
                </a:solidFill>
                <a:latin typeface="Arial" pitchFamily="34" charset="0"/>
                <a:ea typeface="Verdana" pitchFamily="34" charset="0"/>
                <a:cs typeface="Arial" pitchFamily="34" charset="0"/>
              </a:rPr>
              <a:t>Determining </a:t>
            </a:r>
            <a:r>
              <a:rPr lang="en-US" sz="2400" b="1" dirty="0">
                <a:solidFill>
                  <a:srgbClr val="C00000"/>
                </a:solidFill>
                <a:latin typeface="Arial" pitchFamily="34" charset="0"/>
                <a:ea typeface="Verdana" pitchFamily="34" charset="0"/>
                <a:cs typeface="Arial" pitchFamily="34" charset="0"/>
              </a:rPr>
              <a:t>User’s Requirements &amp; Analysis</a:t>
            </a:r>
            <a:r>
              <a:rPr lang="en-US" sz="2400" dirty="0">
                <a:solidFill>
                  <a:srgbClr val="002060"/>
                </a:solidFill>
                <a:latin typeface="Arial" pitchFamily="34" charset="0"/>
                <a:ea typeface="Verdana" pitchFamily="34" charset="0"/>
                <a:cs typeface="Arial" pitchFamily="34" charset="0"/>
              </a:rPr>
              <a:t/>
            </a:r>
            <a:br>
              <a:rPr lang="en-US" sz="2400" dirty="0">
                <a:solidFill>
                  <a:srgbClr val="002060"/>
                </a:solidFill>
                <a:latin typeface="Arial" pitchFamily="34" charset="0"/>
                <a:ea typeface="Verdana" pitchFamily="34" charset="0"/>
                <a:cs typeface="Arial" pitchFamily="34" charset="0"/>
              </a:rPr>
            </a:br>
            <a:endParaRPr lang="en-IN" sz="2400" dirty="0"/>
          </a:p>
        </p:txBody>
      </p:sp>
      <p:sp>
        <p:nvSpPr>
          <p:cNvPr id="3" name="Content Placeholder 2"/>
          <p:cNvSpPr>
            <a:spLocks noGrp="1"/>
          </p:cNvSpPr>
          <p:nvPr>
            <p:ph idx="1"/>
          </p:nvPr>
        </p:nvSpPr>
        <p:spPr>
          <a:xfrm>
            <a:off x="323528" y="836712"/>
            <a:ext cx="8352928" cy="6021288"/>
          </a:xfrm>
        </p:spPr>
        <p:txBody>
          <a:bodyPr>
            <a:noAutofit/>
          </a:bodyPr>
          <a:lstStyle/>
          <a:p>
            <a:pPr marL="342900" indent="-342900">
              <a:buClr>
                <a:schemeClr val="tx2">
                  <a:lumMod val="75000"/>
                </a:schemeClr>
              </a:buClr>
              <a:buFont typeface="Wingdings" pitchFamily="2" charset="2"/>
              <a:buChar char="q"/>
            </a:pPr>
            <a:r>
              <a:rPr lang="en-IN" sz="2600" dirty="0" smtClean="0">
                <a:latin typeface="Bell MT" panose="02020503060305020303" pitchFamily="18" charset="0"/>
              </a:rPr>
              <a:t>Initial Investigation  </a:t>
            </a:r>
            <a:r>
              <a:rPr lang="en-US" sz="2600" dirty="0">
                <a:latin typeface="Bell MT" panose="02020503060305020303" pitchFamily="18" charset="0"/>
              </a:rPr>
              <a:t>is known as identification of </a:t>
            </a:r>
            <a:r>
              <a:rPr lang="en-US" sz="2600" dirty="0" smtClean="0">
                <a:latin typeface="Bell MT" panose="02020503060305020303" pitchFamily="18" charset="0"/>
              </a:rPr>
              <a:t>need. This </a:t>
            </a:r>
            <a:r>
              <a:rPr lang="en-US" sz="2600" dirty="0">
                <a:latin typeface="Bell MT" panose="02020503060305020303" pitchFamily="18" charset="0"/>
              </a:rPr>
              <a:t>is a user’s request to change, improve or enhance an existing system. </a:t>
            </a:r>
            <a:endParaRPr lang="en-US" sz="2600" dirty="0" smtClean="0">
              <a:latin typeface="Bell MT" panose="02020503060305020303" pitchFamily="18" charset="0"/>
            </a:endParaRPr>
          </a:p>
          <a:p>
            <a:pPr marL="342900" indent="-342900">
              <a:buClr>
                <a:schemeClr val="tx2">
                  <a:lumMod val="75000"/>
                </a:schemeClr>
              </a:buClr>
              <a:buFont typeface="Wingdings" pitchFamily="2" charset="2"/>
              <a:buChar char="q"/>
            </a:pPr>
            <a:r>
              <a:rPr lang="en-US" sz="2600" dirty="0">
                <a:latin typeface="Bell MT" panose="02020503060305020303" pitchFamily="18" charset="0"/>
              </a:rPr>
              <a:t>The objective is to determine whether the request is valid or </a:t>
            </a:r>
            <a:r>
              <a:rPr lang="en-US" sz="2600" dirty="0" smtClean="0">
                <a:latin typeface="Bell MT" panose="02020503060305020303" pitchFamily="18" charset="0"/>
              </a:rPr>
              <a:t>feasible.</a:t>
            </a:r>
            <a:r>
              <a:rPr lang="en-US" sz="2600" dirty="0">
                <a:latin typeface="Bell MT" panose="02020503060305020303" pitchFamily="18" charset="0"/>
              </a:rPr>
              <a:t> </a:t>
            </a:r>
            <a:r>
              <a:rPr lang="en-US" sz="2600" dirty="0" smtClean="0">
                <a:latin typeface="Bell MT" panose="02020503060305020303" pitchFamily="18" charset="0"/>
              </a:rPr>
              <a:t>The </a:t>
            </a:r>
            <a:r>
              <a:rPr lang="en-US" sz="2600" dirty="0">
                <a:latin typeface="Bell MT" panose="02020503060305020303" pitchFamily="18" charset="0"/>
              </a:rPr>
              <a:t>user request identifies the need for change and authorizes </a:t>
            </a:r>
            <a:r>
              <a:rPr lang="en-US" sz="2600" dirty="0" smtClean="0">
                <a:latin typeface="Bell MT" panose="02020503060305020303" pitchFamily="18" charset="0"/>
              </a:rPr>
              <a:t>the </a:t>
            </a:r>
            <a:r>
              <a:rPr lang="en-US" sz="2600" dirty="0">
                <a:latin typeface="Bell MT" panose="02020503060305020303" pitchFamily="18" charset="0"/>
              </a:rPr>
              <a:t>initial </a:t>
            </a:r>
            <a:r>
              <a:rPr lang="en-US" sz="2600" dirty="0" smtClean="0">
                <a:latin typeface="Bell MT" panose="02020503060305020303" pitchFamily="18" charset="0"/>
              </a:rPr>
              <a:t>investigation.</a:t>
            </a:r>
          </a:p>
          <a:p>
            <a:pPr marL="342900" indent="-342900">
              <a:buClr>
                <a:schemeClr val="tx2">
                  <a:lumMod val="75000"/>
                </a:schemeClr>
              </a:buClr>
              <a:buFont typeface="Wingdings" pitchFamily="2" charset="2"/>
              <a:buChar char="q"/>
            </a:pPr>
            <a:r>
              <a:rPr lang="en-US" sz="2600" dirty="0" smtClean="0">
                <a:latin typeface="Bell MT" panose="02020503060305020303" pitchFamily="18" charset="0"/>
              </a:rPr>
              <a:t>Initial investigation have following steps:</a:t>
            </a:r>
          </a:p>
          <a:p>
            <a:pPr marL="457200" indent="-457200">
              <a:buClr>
                <a:schemeClr val="tx2">
                  <a:lumMod val="75000"/>
                </a:schemeClr>
              </a:buClr>
              <a:buFont typeface="+mj-lt"/>
              <a:buAutoNum type="arabicParenR"/>
            </a:pPr>
            <a:r>
              <a:rPr lang="en-US" sz="2600" dirty="0" smtClean="0">
                <a:latin typeface="Bell MT" panose="02020503060305020303" pitchFamily="18" charset="0"/>
              </a:rPr>
              <a:t>Problem Definition</a:t>
            </a:r>
          </a:p>
          <a:p>
            <a:pPr marL="457200" indent="-457200">
              <a:buClr>
                <a:schemeClr val="tx2">
                  <a:lumMod val="75000"/>
                </a:schemeClr>
              </a:buClr>
              <a:buFont typeface="+mj-lt"/>
              <a:buAutoNum type="arabicParenR"/>
            </a:pPr>
            <a:r>
              <a:rPr lang="en-US" sz="2600" dirty="0" smtClean="0">
                <a:latin typeface="Bell MT" panose="02020503060305020303" pitchFamily="18" charset="0"/>
              </a:rPr>
              <a:t>Background Analysis</a:t>
            </a:r>
          </a:p>
          <a:p>
            <a:pPr marL="457200" indent="-457200">
              <a:buClr>
                <a:schemeClr val="tx2">
                  <a:lumMod val="75000"/>
                </a:schemeClr>
              </a:buClr>
              <a:buFont typeface="+mj-lt"/>
              <a:buAutoNum type="arabicParenR"/>
            </a:pPr>
            <a:r>
              <a:rPr lang="en-US" sz="2600" dirty="0" smtClean="0">
                <a:latin typeface="Bell MT" panose="02020503060305020303" pitchFamily="18" charset="0"/>
              </a:rPr>
              <a:t>Fact finding</a:t>
            </a:r>
          </a:p>
          <a:p>
            <a:pPr marL="457200" indent="-457200">
              <a:buClr>
                <a:schemeClr val="tx2">
                  <a:lumMod val="75000"/>
                </a:schemeClr>
              </a:buClr>
              <a:buFont typeface="+mj-lt"/>
              <a:buAutoNum type="arabicParenR"/>
            </a:pPr>
            <a:r>
              <a:rPr lang="en-US" sz="2600" dirty="0" smtClean="0">
                <a:latin typeface="Bell MT" panose="02020503060305020303" pitchFamily="18" charset="0"/>
              </a:rPr>
              <a:t>Fact Analysis</a:t>
            </a:r>
          </a:p>
          <a:p>
            <a:pPr marL="457200" indent="-457200">
              <a:buClr>
                <a:schemeClr val="tx2">
                  <a:lumMod val="75000"/>
                </a:schemeClr>
              </a:buClr>
              <a:buFont typeface="+mj-lt"/>
              <a:buAutoNum type="arabicParenR"/>
            </a:pPr>
            <a:r>
              <a:rPr lang="en-US" sz="2600" dirty="0" smtClean="0">
                <a:latin typeface="Bell MT" panose="02020503060305020303" pitchFamily="18" charset="0"/>
              </a:rPr>
              <a:t>Determination of Feasibility</a:t>
            </a:r>
            <a:endParaRPr lang="en-IN" sz="2600" dirty="0">
              <a:latin typeface="Bell MT" panose="02020503060305020303" pitchFamily="18" charset="0"/>
            </a:endParaRPr>
          </a:p>
        </p:txBody>
      </p:sp>
    </p:spTree>
    <p:extLst>
      <p:ext uri="{BB962C8B-B14F-4D97-AF65-F5344CB8AC3E}">
        <p14:creationId xmlns:p14="http://schemas.microsoft.com/office/powerpoint/2010/main" val="4090174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712968" cy="476672"/>
          </a:xfrm>
        </p:spPr>
        <p:txBody>
          <a:bodyPr>
            <a:normAutofit/>
          </a:bodyPr>
          <a:lstStyle/>
          <a:p>
            <a:r>
              <a:rPr lang="en-US" sz="2400" dirty="0"/>
              <a:t>2.2 Initial Investigation</a:t>
            </a:r>
            <a:endParaRPr lang="en-IN" sz="2400" dirty="0"/>
          </a:p>
        </p:txBody>
      </p:sp>
      <p:sp>
        <p:nvSpPr>
          <p:cNvPr id="3" name="Content Placeholder 2"/>
          <p:cNvSpPr>
            <a:spLocks noGrp="1"/>
          </p:cNvSpPr>
          <p:nvPr>
            <p:ph idx="1"/>
          </p:nvPr>
        </p:nvSpPr>
        <p:spPr>
          <a:xfrm>
            <a:off x="251520" y="476672"/>
            <a:ext cx="8568952" cy="6381328"/>
          </a:xfrm>
        </p:spPr>
        <p:txBody>
          <a:bodyPr>
            <a:normAutofit/>
          </a:bodyPr>
          <a:lstStyle/>
          <a:p>
            <a:r>
              <a:rPr lang="en-IN" sz="2800" dirty="0">
                <a:solidFill>
                  <a:srgbClr val="002060"/>
                </a:solidFill>
                <a:latin typeface="Verdana" pitchFamily="34" charset="0"/>
                <a:ea typeface="Verdana" pitchFamily="34" charset="0"/>
              </a:rPr>
              <a:t>User’s </a:t>
            </a:r>
            <a:r>
              <a:rPr lang="en-IN" sz="2800" dirty="0" smtClean="0">
                <a:solidFill>
                  <a:srgbClr val="002060"/>
                </a:solidFill>
                <a:latin typeface="Verdana" pitchFamily="34" charset="0"/>
                <a:ea typeface="Verdana" pitchFamily="34" charset="0"/>
              </a:rPr>
              <a:t>Request Form</a:t>
            </a:r>
          </a:p>
          <a:p>
            <a:pPr marL="342900" indent="-342900">
              <a:buClr>
                <a:schemeClr val="tx2">
                  <a:lumMod val="75000"/>
                </a:schemeClr>
              </a:buClr>
              <a:buFont typeface="Wingdings" pitchFamily="2" charset="2"/>
              <a:buChar char="v"/>
            </a:pPr>
            <a:r>
              <a:rPr lang="en-US" sz="2800" dirty="0" smtClean="0">
                <a:latin typeface="Bell MT" panose="02020503060305020303" pitchFamily="18" charset="0"/>
              </a:rPr>
              <a:t>User </a:t>
            </a:r>
            <a:r>
              <a:rPr lang="en-US" sz="2800" dirty="0">
                <a:latin typeface="Bell MT" panose="02020503060305020303" pitchFamily="18" charset="0"/>
              </a:rPr>
              <a:t>assigned title of work </a:t>
            </a:r>
            <a:r>
              <a:rPr lang="en-US" sz="2800" dirty="0" smtClean="0">
                <a:latin typeface="Bell MT" panose="02020503060305020303" pitchFamily="18" charset="0"/>
              </a:rPr>
              <a:t>requested.</a:t>
            </a:r>
          </a:p>
          <a:p>
            <a:pPr marL="342900" indent="-342900">
              <a:buClr>
                <a:schemeClr val="tx2">
                  <a:lumMod val="75000"/>
                </a:schemeClr>
              </a:buClr>
              <a:buFont typeface="Wingdings" pitchFamily="2" charset="2"/>
              <a:buChar char="v"/>
            </a:pPr>
            <a:r>
              <a:rPr lang="en-US" sz="2800" dirty="0" smtClean="0">
                <a:latin typeface="Bell MT" panose="02020503060305020303" pitchFamily="18" charset="0"/>
              </a:rPr>
              <a:t>Nature </a:t>
            </a:r>
            <a:r>
              <a:rPr lang="en-US" sz="2800" dirty="0">
                <a:latin typeface="Bell MT" panose="02020503060305020303" pitchFamily="18" charset="0"/>
              </a:rPr>
              <a:t>of work requested (problem definition) </a:t>
            </a:r>
          </a:p>
          <a:p>
            <a:pPr marL="342900" indent="-342900">
              <a:buClr>
                <a:schemeClr val="tx2">
                  <a:lumMod val="75000"/>
                </a:schemeClr>
              </a:buClr>
              <a:buFont typeface="Wingdings" pitchFamily="2" charset="2"/>
              <a:buChar char="v"/>
            </a:pPr>
            <a:r>
              <a:rPr lang="en-US" sz="2800" dirty="0" smtClean="0">
                <a:latin typeface="Bell MT" panose="02020503060305020303" pitchFamily="18" charset="0"/>
              </a:rPr>
              <a:t>Date </a:t>
            </a:r>
            <a:r>
              <a:rPr lang="en-US" sz="2800" dirty="0">
                <a:latin typeface="Bell MT" panose="02020503060305020303" pitchFamily="18" charset="0"/>
              </a:rPr>
              <a:t>request was submitted </a:t>
            </a:r>
          </a:p>
          <a:p>
            <a:pPr marL="342900" indent="-342900">
              <a:buClr>
                <a:schemeClr val="tx2">
                  <a:lumMod val="75000"/>
                </a:schemeClr>
              </a:buClr>
              <a:buFont typeface="Wingdings" pitchFamily="2" charset="2"/>
              <a:buChar char="v"/>
            </a:pPr>
            <a:r>
              <a:rPr lang="en-US" sz="2800" dirty="0" smtClean="0">
                <a:latin typeface="Bell MT" panose="02020503060305020303" pitchFamily="18" charset="0"/>
              </a:rPr>
              <a:t>Date </a:t>
            </a:r>
            <a:r>
              <a:rPr lang="en-US" sz="2800" dirty="0">
                <a:latin typeface="Bell MT" panose="02020503060305020303" pitchFamily="18" charset="0"/>
              </a:rPr>
              <a:t>job should be completed  </a:t>
            </a:r>
            <a:endParaRPr lang="en-US" sz="2800" dirty="0" smtClean="0">
              <a:latin typeface="Bell MT" panose="02020503060305020303" pitchFamily="18" charset="0"/>
            </a:endParaRPr>
          </a:p>
          <a:p>
            <a:pPr marL="342900" indent="-342900">
              <a:buClr>
                <a:schemeClr val="tx2">
                  <a:lumMod val="75000"/>
                </a:schemeClr>
              </a:buClr>
              <a:buFont typeface="Wingdings" pitchFamily="2" charset="2"/>
              <a:buChar char="v"/>
            </a:pPr>
            <a:r>
              <a:rPr lang="en-US" sz="2800" dirty="0" smtClean="0">
                <a:latin typeface="Bell MT" panose="02020503060305020303" pitchFamily="18" charset="0"/>
              </a:rPr>
              <a:t>Purpose </a:t>
            </a:r>
            <a:r>
              <a:rPr lang="en-US" sz="2800" dirty="0">
                <a:latin typeface="Bell MT" panose="02020503060305020303" pitchFamily="18" charset="0"/>
              </a:rPr>
              <a:t>of job </a:t>
            </a:r>
            <a:r>
              <a:rPr lang="en-US" sz="2800" dirty="0" smtClean="0">
                <a:latin typeface="Bell MT" panose="02020503060305020303" pitchFamily="18" charset="0"/>
              </a:rPr>
              <a:t>requested</a:t>
            </a:r>
          </a:p>
          <a:p>
            <a:pPr marL="342900" indent="-342900">
              <a:buClr>
                <a:schemeClr val="tx2">
                  <a:lumMod val="75000"/>
                </a:schemeClr>
              </a:buClr>
              <a:buFont typeface="Wingdings" pitchFamily="2" charset="2"/>
              <a:buChar char="v"/>
            </a:pPr>
            <a:r>
              <a:rPr lang="en-US" sz="2800" dirty="0" smtClean="0">
                <a:latin typeface="Bell MT" panose="02020503060305020303" pitchFamily="18" charset="0"/>
              </a:rPr>
              <a:t>I/O </a:t>
            </a:r>
            <a:r>
              <a:rPr lang="en-US" sz="2800" dirty="0">
                <a:latin typeface="Bell MT" panose="02020503060305020303" pitchFamily="18" charset="0"/>
              </a:rPr>
              <a:t>description </a:t>
            </a:r>
          </a:p>
          <a:p>
            <a:pPr marL="342900" indent="-342900">
              <a:buClr>
                <a:schemeClr val="tx2">
                  <a:lumMod val="75000"/>
                </a:schemeClr>
              </a:buClr>
              <a:buFont typeface="Wingdings" pitchFamily="2" charset="2"/>
              <a:buChar char="v"/>
            </a:pPr>
            <a:r>
              <a:rPr lang="en-US" sz="2800" dirty="0" smtClean="0">
                <a:latin typeface="Bell MT" panose="02020503060305020303" pitchFamily="18" charset="0"/>
              </a:rPr>
              <a:t>Requester’s </a:t>
            </a:r>
            <a:r>
              <a:rPr lang="en-US" sz="2800" dirty="0">
                <a:latin typeface="Bell MT" panose="02020503060305020303" pitchFamily="18" charset="0"/>
              </a:rPr>
              <a:t>signature title, department, and phone </a:t>
            </a:r>
            <a:r>
              <a:rPr lang="en-US" sz="2800" dirty="0" smtClean="0">
                <a:latin typeface="Bell MT" panose="02020503060305020303" pitchFamily="18" charset="0"/>
              </a:rPr>
              <a:t>number.</a:t>
            </a:r>
          </a:p>
          <a:p>
            <a:pPr marL="342900" indent="-342900">
              <a:buClr>
                <a:schemeClr val="tx2">
                  <a:lumMod val="75000"/>
                </a:schemeClr>
              </a:buClr>
              <a:buFont typeface="Wingdings" pitchFamily="2" charset="2"/>
              <a:buChar char="v"/>
            </a:pPr>
            <a:r>
              <a:rPr lang="en-US" sz="2800" dirty="0" smtClean="0">
                <a:latin typeface="Bell MT" panose="02020503060305020303" pitchFamily="18" charset="0"/>
              </a:rPr>
              <a:t>Signature</a:t>
            </a:r>
            <a:r>
              <a:rPr lang="en-US" sz="2800" dirty="0">
                <a:latin typeface="Bell MT" panose="02020503060305020303" pitchFamily="18" charset="0"/>
              </a:rPr>
              <a:t>, title and department of person approving the request</a:t>
            </a:r>
            <a:endParaRPr lang="en-IN" sz="2800" dirty="0">
              <a:solidFill>
                <a:srgbClr val="002060"/>
              </a:solidFill>
              <a:latin typeface="Bell MT" panose="02020503060305020303" pitchFamily="18" charset="0"/>
              <a:ea typeface="Verdana" pitchFamily="34" charset="0"/>
            </a:endParaRPr>
          </a:p>
        </p:txBody>
      </p:sp>
    </p:spTree>
    <p:extLst>
      <p:ext uri="{BB962C8B-B14F-4D97-AF65-F5344CB8AC3E}">
        <p14:creationId xmlns:p14="http://schemas.microsoft.com/office/powerpoint/2010/main" val="1185338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7128792" cy="288032"/>
          </a:xfrm>
        </p:spPr>
        <p:txBody>
          <a:bodyPr>
            <a:noAutofit/>
          </a:bodyPr>
          <a:lstStyle/>
          <a:p>
            <a:r>
              <a:rPr lang="en-US" sz="2400" dirty="0"/>
              <a:t>2.2 Initial Investigation</a:t>
            </a:r>
            <a:endParaRPr lang="en-IN" sz="2400" dirty="0"/>
          </a:p>
        </p:txBody>
      </p:sp>
      <p:sp>
        <p:nvSpPr>
          <p:cNvPr id="3" name="Content Placeholder 2"/>
          <p:cNvSpPr>
            <a:spLocks noGrp="1"/>
          </p:cNvSpPr>
          <p:nvPr>
            <p:ph idx="1"/>
          </p:nvPr>
        </p:nvSpPr>
        <p:spPr>
          <a:xfrm>
            <a:off x="251520" y="980728"/>
            <a:ext cx="8424936" cy="5328592"/>
          </a:xfrm>
        </p:spPr>
        <p:txBody>
          <a:bodyPr>
            <a:normAutofit/>
          </a:bodyPr>
          <a:lstStyle/>
          <a:p>
            <a:r>
              <a:rPr lang="en-IN" sz="2800" dirty="0">
                <a:solidFill>
                  <a:srgbClr val="002060"/>
                </a:solidFill>
                <a:latin typeface="Verdana" pitchFamily="34" charset="0"/>
                <a:ea typeface="Verdana" pitchFamily="34" charset="0"/>
              </a:rPr>
              <a:t>Needs </a:t>
            </a:r>
            <a:r>
              <a:rPr lang="en-IN" sz="2800" dirty="0" smtClean="0">
                <a:solidFill>
                  <a:srgbClr val="002060"/>
                </a:solidFill>
                <a:latin typeface="Verdana" pitchFamily="34" charset="0"/>
                <a:ea typeface="Verdana" pitchFamily="34" charset="0"/>
              </a:rPr>
              <a:t>Identification</a:t>
            </a:r>
          </a:p>
          <a:p>
            <a:r>
              <a:rPr lang="en-US" sz="2600" dirty="0">
                <a:solidFill>
                  <a:schemeClr val="tx2">
                    <a:lumMod val="75000"/>
                  </a:schemeClr>
                </a:solidFill>
                <a:latin typeface="Sitka Small" pitchFamily="2" charset="0"/>
                <a:ea typeface="Verdana" pitchFamily="34" charset="0"/>
              </a:rPr>
              <a:t>•</a:t>
            </a:r>
            <a:r>
              <a:rPr lang="en-US" sz="2600" dirty="0">
                <a:latin typeface="Sitka Small" pitchFamily="2" charset="0"/>
                <a:ea typeface="Verdana" pitchFamily="34" charset="0"/>
              </a:rPr>
              <a:t> </a:t>
            </a:r>
            <a:r>
              <a:rPr lang="en-US" sz="2700" dirty="0">
                <a:latin typeface="Sitka Small" pitchFamily="2" charset="0"/>
                <a:ea typeface="Verdana" pitchFamily="34" charset="0"/>
              </a:rPr>
              <a:t>The success of a system depends largely on how accurately a problem is defined, thoroughly investigated and properly carried out through the choice of solution. </a:t>
            </a:r>
            <a:endParaRPr lang="en-US" sz="2700" dirty="0" smtClean="0">
              <a:latin typeface="Sitka Small" pitchFamily="2" charset="0"/>
              <a:ea typeface="Verdana" pitchFamily="34" charset="0"/>
            </a:endParaRPr>
          </a:p>
          <a:p>
            <a:endParaRPr lang="en-US" sz="2700" dirty="0" smtClean="0">
              <a:latin typeface="Sitka Small" pitchFamily="2" charset="0"/>
              <a:ea typeface="Verdana" pitchFamily="34" charset="0"/>
            </a:endParaRPr>
          </a:p>
          <a:p>
            <a:r>
              <a:rPr lang="en-US" sz="2700" dirty="0" smtClean="0">
                <a:solidFill>
                  <a:schemeClr val="tx2">
                    <a:lumMod val="75000"/>
                  </a:schemeClr>
                </a:solidFill>
                <a:latin typeface="Sitka Small" pitchFamily="2" charset="0"/>
                <a:ea typeface="Verdana" pitchFamily="34" charset="0"/>
              </a:rPr>
              <a:t>•</a:t>
            </a:r>
            <a:r>
              <a:rPr lang="en-US" sz="2700" dirty="0" smtClean="0">
                <a:latin typeface="Sitka Small" pitchFamily="2" charset="0"/>
                <a:ea typeface="Verdana" pitchFamily="34" charset="0"/>
              </a:rPr>
              <a:t> </a:t>
            </a:r>
            <a:r>
              <a:rPr lang="en-US" sz="2700" dirty="0">
                <a:latin typeface="Sitka Small" pitchFamily="2" charset="0"/>
                <a:ea typeface="Verdana" pitchFamily="34" charset="0"/>
              </a:rPr>
              <a:t>It is concerned with what the user needs rather than what he/she </a:t>
            </a:r>
            <a:r>
              <a:rPr lang="en-US" sz="2700" dirty="0" smtClean="0">
                <a:latin typeface="Sitka Small" pitchFamily="2" charset="0"/>
                <a:ea typeface="Verdana" pitchFamily="34" charset="0"/>
              </a:rPr>
              <a:t>wants</a:t>
            </a:r>
          </a:p>
          <a:p>
            <a:endParaRPr lang="en-IN" sz="2400" dirty="0">
              <a:solidFill>
                <a:srgbClr val="002060"/>
              </a:solidFill>
              <a:latin typeface="Bahnschrift" pitchFamily="34" charset="0"/>
              <a:ea typeface="Verdana" pitchFamily="34" charset="0"/>
            </a:endParaRPr>
          </a:p>
        </p:txBody>
      </p:sp>
    </p:spTree>
    <p:extLst>
      <p:ext uri="{BB962C8B-B14F-4D97-AF65-F5344CB8AC3E}">
        <p14:creationId xmlns:p14="http://schemas.microsoft.com/office/powerpoint/2010/main" val="3366417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8542784" cy="288032"/>
          </a:xfrm>
        </p:spPr>
        <p:txBody>
          <a:bodyPr>
            <a:noAutofit/>
          </a:bodyPr>
          <a:lstStyle/>
          <a:p>
            <a:r>
              <a:rPr lang="en-US" sz="2400" dirty="0"/>
              <a:t>2.2 Initial Investigation</a:t>
            </a:r>
            <a:endParaRPr lang="en-IN" sz="2400" dirty="0"/>
          </a:p>
        </p:txBody>
      </p:sp>
      <p:sp>
        <p:nvSpPr>
          <p:cNvPr id="3" name="Content Placeholder 2"/>
          <p:cNvSpPr>
            <a:spLocks noGrp="1"/>
          </p:cNvSpPr>
          <p:nvPr>
            <p:ph idx="1"/>
          </p:nvPr>
        </p:nvSpPr>
        <p:spPr>
          <a:xfrm>
            <a:off x="179512" y="404664"/>
            <a:ext cx="8640960" cy="6192688"/>
          </a:xfrm>
        </p:spPr>
        <p:txBody>
          <a:bodyPr>
            <a:normAutofit/>
          </a:bodyPr>
          <a:lstStyle/>
          <a:p>
            <a:r>
              <a:rPr lang="en-US" sz="2800" dirty="0">
                <a:solidFill>
                  <a:srgbClr val="002060"/>
                </a:solidFill>
              </a:rPr>
              <a:t>Determining the User’s </a:t>
            </a:r>
            <a:r>
              <a:rPr lang="en-US" sz="2800" dirty="0" smtClean="0">
                <a:solidFill>
                  <a:srgbClr val="002060"/>
                </a:solidFill>
              </a:rPr>
              <a:t>Information Requirements</a:t>
            </a:r>
          </a:p>
          <a:p>
            <a:r>
              <a:rPr lang="en-US" sz="2700" dirty="0" smtClean="0">
                <a:latin typeface="Segoe UI Semibold" panose="020B0702040204020203" pitchFamily="34" charset="0"/>
                <a:cs typeface="Segoe UI Semibold" panose="020B0702040204020203" pitchFamily="34" charset="0"/>
              </a:rPr>
              <a:t>It </a:t>
            </a:r>
            <a:r>
              <a:rPr lang="en-US" sz="2700" dirty="0">
                <a:latin typeface="Segoe UI Semibold" panose="020B0702040204020203" pitchFamily="34" charset="0"/>
                <a:cs typeface="Segoe UI Semibold" panose="020B0702040204020203" pitchFamily="34" charset="0"/>
              </a:rPr>
              <a:t>is difficult to determine user requirements because of the following reasons</a:t>
            </a:r>
            <a:r>
              <a:rPr lang="en-US" sz="2700" dirty="0" smtClean="0">
                <a:latin typeface="Segoe UI Semibold" panose="020B0702040204020203" pitchFamily="34" charset="0"/>
                <a:cs typeface="Segoe UI Semibold" panose="020B0702040204020203" pitchFamily="34" charset="0"/>
              </a:rPr>
              <a:t>:</a:t>
            </a:r>
          </a:p>
          <a:p>
            <a:r>
              <a:rPr lang="en-US" sz="2700" dirty="0">
                <a:latin typeface="Segoe UI Semibold" panose="020B0702040204020203" pitchFamily="34" charset="0"/>
                <a:cs typeface="Segoe UI Semibold" panose="020B0702040204020203" pitchFamily="34" charset="0"/>
              </a:rPr>
              <a:t> </a:t>
            </a:r>
            <a:r>
              <a:rPr lang="en-US" sz="2700" dirty="0" smtClean="0">
                <a:latin typeface="Segoe UI Semibold" panose="020B0702040204020203" pitchFamily="34" charset="0"/>
                <a:cs typeface="Segoe UI Semibold" panose="020B0702040204020203" pitchFamily="34" charset="0"/>
              </a:rPr>
              <a:t> </a:t>
            </a:r>
            <a:r>
              <a:rPr lang="en-US" sz="2700" dirty="0">
                <a:solidFill>
                  <a:schemeClr val="tx2">
                    <a:lumMod val="75000"/>
                  </a:schemeClr>
                </a:solidFill>
                <a:latin typeface="Segoe UI Semibold" panose="020B0702040204020203" pitchFamily="34" charset="0"/>
                <a:cs typeface="Segoe UI Semibold" panose="020B0702040204020203" pitchFamily="34" charset="0"/>
              </a:rPr>
              <a:t>•</a:t>
            </a:r>
            <a:r>
              <a:rPr lang="en-US" sz="2700" dirty="0">
                <a:latin typeface="Segoe UI Semibold" panose="020B0702040204020203" pitchFamily="34" charset="0"/>
                <a:cs typeface="Segoe UI Semibold" panose="020B0702040204020203" pitchFamily="34" charset="0"/>
              </a:rPr>
              <a:t> System requirements change and user requirements must be modified. </a:t>
            </a:r>
            <a:endParaRPr lang="en-US" sz="2700" dirty="0" smtClean="0">
              <a:latin typeface="Segoe UI Semibold" panose="020B0702040204020203" pitchFamily="34" charset="0"/>
              <a:cs typeface="Segoe UI Semibold" panose="020B0702040204020203" pitchFamily="34" charset="0"/>
            </a:endParaRPr>
          </a:p>
          <a:p>
            <a:r>
              <a:rPr lang="en-US" sz="2700" dirty="0">
                <a:latin typeface="Segoe UI Semibold" panose="020B0702040204020203" pitchFamily="34" charset="0"/>
                <a:cs typeface="Segoe UI Semibold" panose="020B0702040204020203" pitchFamily="34" charset="0"/>
              </a:rPr>
              <a:t> </a:t>
            </a:r>
            <a:r>
              <a:rPr lang="en-US" sz="2700" dirty="0" smtClean="0">
                <a:solidFill>
                  <a:schemeClr val="tx2">
                    <a:lumMod val="75000"/>
                  </a:schemeClr>
                </a:solidFill>
                <a:latin typeface="Segoe UI Semibold" panose="020B0702040204020203" pitchFamily="34" charset="0"/>
                <a:cs typeface="Segoe UI Semibold" panose="020B0702040204020203" pitchFamily="34" charset="0"/>
              </a:rPr>
              <a:t>•</a:t>
            </a:r>
            <a:r>
              <a:rPr lang="en-US" sz="2700" dirty="0" smtClean="0">
                <a:latin typeface="Segoe UI Semibold" panose="020B0702040204020203" pitchFamily="34" charset="0"/>
                <a:cs typeface="Segoe UI Semibold" panose="020B0702040204020203" pitchFamily="34" charset="0"/>
              </a:rPr>
              <a:t> Articulation(to show / to express) </a:t>
            </a:r>
            <a:r>
              <a:rPr lang="en-US" sz="2700" dirty="0">
                <a:latin typeface="Segoe UI Semibold" panose="020B0702040204020203" pitchFamily="34" charset="0"/>
                <a:cs typeface="Segoe UI Semibold" panose="020B0702040204020203" pitchFamily="34" charset="0"/>
              </a:rPr>
              <a:t>of requirements is difficult. </a:t>
            </a:r>
            <a:endParaRPr lang="en-US" sz="2700" dirty="0" smtClean="0">
              <a:latin typeface="Segoe UI Semibold" panose="020B0702040204020203" pitchFamily="34" charset="0"/>
              <a:cs typeface="Segoe UI Semibold" panose="020B0702040204020203" pitchFamily="34" charset="0"/>
            </a:endParaRPr>
          </a:p>
          <a:p>
            <a:r>
              <a:rPr lang="en-US" sz="2700" dirty="0">
                <a:latin typeface="Segoe UI Semibold" panose="020B0702040204020203" pitchFamily="34" charset="0"/>
                <a:cs typeface="Segoe UI Semibold" panose="020B0702040204020203" pitchFamily="34" charset="0"/>
              </a:rPr>
              <a:t> </a:t>
            </a:r>
            <a:r>
              <a:rPr lang="en-US" sz="2700" dirty="0" smtClean="0">
                <a:solidFill>
                  <a:schemeClr val="tx2">
                    <a:lumMod val="75000"/>
                  </a:schemeClr>
                </a:solidFill>
                <a:latin typeface="Segoe UI Semibold" panose="020B0702040204020203" pitchFamily="34" charset="0"/>
                <a:cs typeface="Segoe UI Semibold" panose="020B0702040204020203" pitchFamily="34" charset="0"/>
              </a:rPr>
              <a:t>•</a:t>
            </a:r>
            <a:r>
              <a:rPr lang="en-US" sz="2700" dirty="0" smtClean="0">
                <a:latin typeface="Segoe UI Semibold" panose="020B0702040204020203" pitchFamily="34" charset="0"/>
                <a:cs typeface="Segoe UI Semibold" panose="020B0702040204020203" pitchFamily="34" charset="0"/>
              </a:rPr>
              <a:t> </a:t>
            </a:r>
            <a:r>
              <a:rPr lang="en-US" sz="2700" dirty="0">
                <a:latin typeface="Segoe UI Semibold" panose="020B0702040204020203" pitchFamily="34" charset="0"/>
                <a:cs typeface="Segoe UI Semibold" panose="020B0702040204020203" pitchFamily="34" charset="0"/>
              </a:rPr>
              <a:t>Heavy user involvement and motivation are difficult. </a:t>
            </a:r>
            <a:endParaRPr lang="en-US" sz="2700" dirty="0" smtClean="0">
              <a:latin typeface="Segoe UI Semibold" panose="020B0702040204020203" pitchFamily="34" charset="0"/>
              <a:cs typeface="Segoe UI Semibold" panose="020B0702040204020203" pitchFamily="34" charset="0"/>
            </a:endParaRPr>
          </a:p>
          <a:p>
            <a:r>
              <a:rPr lang="en-US" sz="2700" dirty="0">
                <a:latin typeface="Segoe UI Semibold" panose="020B0702040204020203" pitchFamily="34" charset="0"/>
                <a:cs typeface="Segoe UI Semibold" panose="020B0702040204020203" pitchFamily="34" charset="0"/>
              </a:rPr>
              <a:t> </a:t>
            </a:r>
            <a:r>
              <a:rPr lang="en-US" sz="2700" dirty="0" smtClean="0">
                <a:solidFill>
                  <a:schemeClr val="tx2">
                    <a:lumMod val="75000"/>
                  </a:schemeClr>
                </a:solidFill>
                <a:latin typeface="Segoe UI Semibold" panose="020B0702040204020203" pitchFamily="34" charset="0"/>
                <a:cs typeface="Segoe UI Semibold" panose="020B0702040204020203" pitchFamily="34" charset="0"/>
              </a:rPr>
              <a:t>•</a:t>
            </a:r>
            <a:r>
              <a:rPr lang="en-US" sz="2700" dirty="0" smtClean="0">
                <a:latin typeface="Segoe UI Semibold" panose="020B0702040204020203" pitchFamily="34" charset="0"/>
                <a:cs typeface="Segoe UI Semibold" panose="020B0702040204020203" pitchFamily="34" charset="0"/>
              </a:rPr>
              <a:t> </a:t>
            </a:r>
            <a:r>
              <a:rPr lang="en-US" sz="2700" dirty="0">
                <a:latin typeface="Segoe UI Semibold" panose="020B0702040204020203" pitchFamily="34" charset="0"/>
                <a:cs typeface="Segoe UI Semibold" panose="020B0702040204020203" pitchFamily="34" charset="0"/>
              </a:rPr>
              <a:t>The pattern of interaction between users and analysts </a:t>
            </a:r>
            <a:r>
              <a:rPr lang="en-US" sz="2700" dirty="0" smtClean="0">
                <a:latin typeface="Segoe UI Semibold" panose="020B0702040204020203" pitchFamily="34" charset="0"/>
                <a:cs typeface="Segoe UI Semibold" panose="020B0702040204020203" pitchFamily="34" charset="0"/>
              </a:rPr>
              <a:t> in designing </a:t>
            </a:r>
            <a:r>
              <a:rPr lang="en-US" sz="2700" dirty="0">
                <a:latin typeface="Segoe UI Semibold" panose="020B0702040204020203" pitchFamily="34" charset="0"/>
                <a:cs typeface="Segoe UI Semibold" panose="020B0702040204020203" pitchFamily="34" charset="0"/>
              </a:rPr>
              <a:t>information </a:t>
            </a:r>
            <a:r>
              <a:rPr lang="en-US" sz="2700" dirty="0" smtClean="0">
                <a:latin typeface="Segoe UI Semibold" panose="020B0702040204020203" pitchFamily="34" charset="0"/>
                <a:cs typeface="Segoe UI Semibold" panose="020B0702040204020203" pitchFamily="34" charset="0"/>
              </a:rPr>
              <a:t>requirements </a:t>
            </a:r>
            <a:r>
              <a:rPr lang="en-US" sz="2700" dirty="0">
                <a:latin typeface="Segoe UI Semibold" panose="020B0702040204020203" pitchFamily="34" charset="0"/>
                <a:cs typeface="Segoe UI Semibold" panose="020B0702040204020203" pitchFamily="34" charset="0"/>
              </a:rPr>
              <a:t>is </a:t>
            </a:r>
            <a:r>
              <a:rPr lang="en-US" sz="2700" dirty="0" smtClean="0">
                <a:latin typeface="Segoe UI Semibold" panose="020B0702040204020203" pitchFamily="34" charset="0"/>
                <a:cs typeface="Segoe UI Semibold" panose="020B0702040204020203" pitchFamily="34" charset="0"/>
              </a:rPr>
              <a:t>complex.</a:t>
            </a:r>
            <a:endParaRPr lang="en-IN" sz="27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070365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496944" cy="476672"/>
          </a:xfrm>
        </p:spPr>
        <p:txBody>
          <a:bodyPr>
            <a:noAutofit/>
          </a:bodyPr>
          <a:lstStyle/>
          <a:p>
            <a:r>
              <a:rPr lang="en-US" sz="2400" dirty="0"/>
              <a:t>2.2 Initial Investigation</a:t>
            </a:r>
            <a:endParaRPr lang="en-IN" sz="2400" dirty="0"/>
          </a:p>
        </p:txBody>
      </p:sp>
      <p:sp>
        <p:nvSpPr>
          <p:cNvPr id="3" name="Content Placeholder 2"/>
          <p:cNvSpPr>
            <a:spLocks noGrp="1"/>
          </p:cNvSpPr>
          <p:nvPr>
            <p:ph idx="1"/>
          </p:nvPr>
        </p:nvSpPr>
        <p:spPr>
          <a:xfrm>
            <a:off x="323528" y="548680"/>
            <a:ext cx="8064896" cy="6192688"/>
          </a:xfrm>
        </p:spPr>
        <p:txBody>
          <a:bodyPr>
            <a:normAutofit/>
          </a:bodyPr>
          <a:lstStyle/>
          <a:p>
            <a:r>
              <a:rPr lang="en-US" sz="2400" dirty="0">
                <a:solidFill>
                  <a:srgbClr val="002060"/>
                </a:solidFill>
              </a:rPr>
              <a:t>Strategies used by the Users </a:t>
            </a:r>
            <a:endParaRPr lang="en-US" sz="2400" dirty="0" smtClean="0">
              <a:solidFill>
                <a:srgbClr val="002060"/>
              </a:solidFill>
            </a:endParaRPr>
          </a:p>
          <a:p>
            <a:r>
              <a:rPr lang="en-US" sz="2400" dirty="0" smtClean="0"/>
              <a:t> </a:t>
            </a:r>
            <a:r>
              <a:rPr lang="en-US" sz="2600" u="sng" dirty="0">
                <a:solidFill>
                  <a:srgbClr val="FF0000"/>
                </a:solidFill>
              </a:rPr>
              <a:t>Kitchen Sink </a:t>
            </a:r>
            <a:r>
              <a:rPr lang="en-US" sz="2600" u="sng" dirty="0" smtClean="0">
                <a:solidFill>
                  <a:srgbClr val="FF0000"/>
                </a:solidFill>
              </a:rPr>
              <a:t>Strategy</a:t>
            </a:r>
          </a:p>
          <a:p>
            <a:pPr marL="342900" indent="-342900">
              <a:buClr>
                <a:srgbClr val="00B0F0"/>
              </a:buClr>
              <a:buFontTx/>
              <a:buChar char="-"/>
            </a:pPr>
            <a:r>
              <a:rPr lang="en-US" sz="2600" dirty="0" smtClean="0"/>
              <a:t>user </a:t>
            </a:r>
            <a:r>
              <a:rPr lang="en-US" sz="2600" dirty="0"/>
              <a:t>throws everything into the requirement definition, overstatement of needs such as an overabundance of </a:t>
            </a:r>
            <a:r>
              <a:rPr lang="en-US" sz="2600" dirty="0" smtClean="0"/>
              <a:t>reports</a:t>
            </a:r>
          </a:p>
          <a:p>
            <a:pPr marL="342900" indent="-342900">
              <a:buClr>
                <a:srgbClr val="00B0F0"/>
              </a:buClr>
              <a:buFontTx/>
              <a:buChar char="-"/>
            </a:pPr>
            <a:r>
              <a:rPr lang="en-US" sz="2600" dirty="0" smtClean="0"/>
              <a:t>This </a:t>
            </a:r>
            <a:r>
              <a:rPr lang="en-US" sz="2600" dirty="0"/>
              <a:t>approach usually reflects the user’s lack of experience in the area </a:t>
            </a:r>
            <a:endParaRPr lang="en-US" sz="2600" dirty="0" smtClean="0"/>
          </a:p>
          <a:p>
            <a:r>
              <a:rPr lang="en-US" sz="2600" u="sng" dirty="0" smtClean="0">
                <a:solidFill>
                  <a:srgbClr val="FF0000"/>
                </a:solidFill>
              </a:rPr>
              <a:t>Smoking </a:t>
            </a:r>
            <a:r>
              <a:rPr lang="en-US" sz="2600" u="sng" dirty="0">
                <a:solidFill>
                  <a:srgbClr val="FF0000"/>
                </a:solidFill>
              </a:rPr>
              <a:t>Strategy </a:t>
            </a:r>
            <a:endParaRPr lang="en-US" sz="2600" u="sng" dirty="0" smtClean="0">
              <a:solidFill>
                <a:srgbClr val="FF0000"/>
              </a:solidFill>
            </a:endParaRPr>
          </a:p>
          <a:p>
            <a:pPr marL="342900" indent="-342900">
              <a:buClr>
                <a:srgbClr val="00B0F0"/>
              </a:buClr>
              <a:buFontTx/>
              <a:buChar char="-"/>
            </a:pPr>
            <a:r>
              <a:rPr lang="en-US" sz="2600" dirty="0" smtClean="0"/>
              <a:t>It </a:t>
            </a:r>
            <a:r>
              <a:rPr lang="en-US" sz="2600" dirty="0"/>
              <a:t>sets up a smoke screen by requesting several system features when only one or two are </a:t>
            </a:r>
            <a:r>
              <a:rPr lang="en-US" sz="2600" dirty="0" smtClean="0"/>
              <a:t>needed.</a:t>
            </a:r>
          </a:p>
          <a:p>
            <a:pPr marL="342900" indent="-342900">
              <a:buClr>
                <a:srgbClr val="00B0F0"/>
              </a:buClr>
              <a:buFontTx/>
              <a:buChar char="-"/>
            </a:pPr>
            <a:r>
              <a:rPr lang="en-US" sz="2600" dirty="0" smtClean="0"/>
              <a:t>Requests </a:t>
            </a:r>
            <a:r>
              <a:rPr lang="en-US" sz="2600" dirty="0"/>
              <a:t>have to be reduced to one that is realistic, manageable and </a:t>
            </a:r>
            <a:r>
              <a:rPr lang="en-US" sz="2600" dirty="0" smtClean="0"/>
              <a:t>achievable</a:t>
            </a:r>
            <a:endParaRPr lang="en-IN" sz="2600" dirty="0"/>
          </a:p>
        </p:txBody>
      </p:sp>
    </p:spTree>
    <p:extLst>
      <p:ext uri="{BB962C8B-B14F-4D97-AF65-F5344CB8AC3E}">
        <p14:creationId xmlns:p14="http://schemas.microsoft.com/office/powerpoint/2010/main" val="1069397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6840760" cy="692696"/>
          </a:xfrm>
        </p:spPr>
        <p:txBody>
          <a:bodyPr>
            <a:normAutofit/>
          </a:bodyPr>
          <a:lstStyle/>
          <a:p>
            <a:r>
              <a:rPr lang="en-US" sz="2800" dirty="0" smtClean="0"/>
              <a:t>2.1 Planning</a:t>
            </a:r>
            <a:endParaRPr lang="en-IN" sz="2800" dirty="0"/>
          </a:p>
        </p:txBody>
      </p:sp>
      <p:sp>
        <p:nvSpPr>
          <p:cNvPr id="3" name="Content Placeholder 2"/>
          <p:cNvSpPr>
            <a:spLocks noGrp="1"/>
          </p:cNvSpPr>
          <p:nvPr>
            <p:ph idx="1"/>
          </p:nvPr>
        </p:nvSpPr>
        <p:spPr>
          <a:xfrm>
            <a:off x="0" y="980728"/>
            <a:ext cx="9036496" cy="5760640"/>
          </a:xfrm>
          <a:solidFill>
            <a:schemeClr val="accent3">
              <a:lumMod val="20000"/>
              <a:lumOff val="80000"/>
            </a:schemeClr>
          </a:solidFill>
        </p:spPr>
        <p:txBody>
          <a:bodyPr/>
          <a:lstStyle/>
          <a:p>
            <a:pPr marL="342900" indent="-342900">
              <a:buClr>
                <a:schemeClr val="tx2">
                  <a:lumMod val="75000"/>
                </a:schemeClr>
              </a:buClr>
              <a:buFont typeface="Wingdings" pitchFamily="2" charset="2"/>
              <a:buChar char="Ø"/>
            </a:pPr>
            <a:r>
              <a:rPr lang="en-US" sz="2400" dirty="0"/>
              <a:t>The planning activity </a:t>
            </a:r>
            <a:r>
              <a:rPr lang="en-US" sz="2400" dirty="0" smtClean="0"/>
              <a:t>is </a:t>
            </a:r>
            <a:r>
              <a:rPr lang="en-US" sz="2400" dirty="0"/>
              <a:t>a set of management and technical practices that enable the software team to define a road map as it travels toward its strategic goal and </a:t>
            </a:r>
            <a:r>
              <a:rPr lang="en-US" sz="2400" dirty="0" smtClean="0"/>
              <a:t>tactical</a:t>
            </a:r>
            <a:r>
              <a:rPr lang="en-IN" sz="2400" dirty="0"/>
              <a:t> </a:t>
            </a:r>
            <a:r>
              <a:rPr lang="en-US" sz="2400" dirty="0" smtClean="0"/>
              <a:t>objectives.</a:t>
            </a:r>
          </a:p>
          <a:p>
            <a:pPr marL="342900" indent="-342900">
              <a:buClr>
                <a:schemeClr val="tx2">
                  <a:lumMod val="75000"/>
                </a:schemeClr>
              </a:buClr>
              <a:buFont typeface="Wingdings" pitchFamily="2" charset="2"/>
              <a:buChar char="Ø"/>
            </a:pPr>
            <a:r>
              <a:rPr lang="en-US" sz="2400" dirty="0"/>
              <a:t>how a software </a:t>
            </a:r>
            <a:r>
              <a:rPr lang="en-US" sz="2400" dirty="0" smtClean="0"/>
              <a:t>project </a:t>
            </a:r>
            <a:r>
              <a:rPr lang="en-US" sz="2400" dirty="0"/>
              <a:t>will </a:t>
            </a:r>
            <a:r>
              <a:rPr lang="en-US" sz="2400" dirty="0" smtClean="0"/>
              <a:t>evolve.</a:t>
            </a:r>
          </a:p>
          <a:p>
            <a:pPr marL="342900" indent="-342900">
              <a:buClr>
                <a:schemeClr val="tx2">
                  <a:lumMod val="75000"/>
                </a:schemeClr>
              </a:buClr>
              <a:buFont typeface="Wingdings" pitchFamily="2" charset="2"/>
              <a:buChar char="Ø"/>
            </a:pPr>
            <a:r>
              <a:rPr lang="en-US" sz="2400" dirty="0"/>
              <a:t>E</a:t>
            </a:r>
            <a:r>
              <a:rPr lang="en-US" sz="2400" dirty="0" smtClean="0"/>
              <a:t>asy </a:t>
            </a:r>
            <a:r>
              <a:rPr lang="en-US" sz="2400" dirty="0"/>
              <a:t>way to determine what unforeseen technical </a:t>
            </a:r>
            <a:r>
              <a:rPr lang="en-US" sz="2400" dirty="0" smtClean="0"/>
              <a:t>problems(future problems about </a:t>
            </a:r>
            <a:r>
              <a:rPr lang="en-US" sz="2400" dirty="0" err="1" smtClean="0"/>
              <a:t>features,techniques</a:t>
            </a:r>
            <a:r>
              <a:rPr lang="en-US" sz="2400" dirty="0" smtClean="0"/>
              <a:t>).</a:t>
            </a:r>
          </a:p>
          <a:p>
            <a:pPr marL="342900" indent="-342900">
              <a:buClr>
                <a:schemeClr val="tx2">
                  <a:lumMod val="75000"/>
                </a:schemeClr>
              </a:buClr>
              <a:buFont typeface="Wingdings" pitchFamily="2" charset="2"/>
              <a:buChar char="Ø"/>
            </a:pPr>
            <a:r>
              <a:rPr lang="en-US" sz="2400" dirty="0"/>
              <a:t>W</a:t>
            </a:r>
            <a:r>
              <a:rPr lang="en-US" sz="2400" dirty="0" smtClean="0"/>
              <a:t>hat </a:t>
            </a:r>
            <a:r>
              <a:rPr lang="en-US" sz="2400" dirty="0"/>
              <a:t>business issues will change</a:t>
            </a:r>
            <a:r>
              <a:rPr lang="en-US" sz="2400" dirty="0" smtClean="0"/>
              <a:t>.</a:t>
            </a:r>
            <a:endParaRPr lang="en-IN" sz="2400" dirty="0"/>
          </a:p>
          <a:p>
            <a:pPr>
              <a:buClr>
                <a:schemeClr val="tx2">
                  <a:lumMod val="75000"/>
                </a:schemeClr>
              </a:buClr>
            </a:pPr>
            <a:r>
              <a:rPr lang="en-US" sz="2400" dirty="0"/>
              <a:t>G</a:t>
            </a:r>
            <a:r>
              <a:rPr lang="en-US" sz="2400" dirty="0" smtClean="0"/>
              <a:t>ood </a:t>
            </a:r>
            <a:r>
              <a:rPr lang="en-US" sz="2400" dirty="0"/>
              <a:t>software team must plan its approach</a:t>
            </a:r>
            <a:endParaRPr lang="en-US" sz="2400" dirty="0" smtClean="0"/>
          </a:p>
          <a:p>
            <a:pPr>
              <a:buClr>
                <a:schemeClr val="tx2">
                  <a:lumMod val="75000"/>
                </a:schemeClr>
              </a:buClr>
            </a:pPr>
            <a:endParaRPr lang="en-IN" sz="2400" dirty="0"/>
          </a:p>
        </p:txBody>
      </p:sp>
    </p:spTree>
    <p:extLst>
      <p:ext uri="{BB962C8B-B14F-4D97-AF65-F5344CB8AC3E}">
        <p14:creationId xmlns:p14="http://schemas.microsoft.com/office/powerpoint/2010/main" val="3965963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48464" cy="476672"/>
          </a:xfrm>
        </p:spPr>
        <p:txBody>
          <a:bodyPr>
            <a:normAutofit/>
          </a:bodyPr>
          <a:lstStyle/>
          <a:p>
            <a:r>
              <a:rPr lang="en-US" sz="2400" dirty="0"/>
              <a:t>2.2 Initial Investigation</a:t>
            </a:r>
            <a:endParaRPr lang="en-IN" sz="2400" dirty="0"/>
          </a:p>
        </p:txBody>
      </p:sp>
      <p:sp>
        <p:nvSpPr>
          <p:cNvPr id="3" name="Content Placeholder 2"/>
          <p:cNvSpPr>
            <a:spLocks noGrp="1"/>
          </p:cNvSpPr>
          <p:nvPr>
            <p:ph idx="1"/>
          </p:nvPr>
        </p:nvSpPr>
        <p:spPr>
          <a:xfrm>
            <a:off x="251520" y="1700808"/>
            <a:ext cx="8496944" cy="4968552"/>
          </a:xfrm>
        </p:spPr>
        <p:txBody>
          <a:bodyPr/>
          <a:lstStyle/>
          <a:p>
            <a:r>
              <a:rPr lang="en-US" sz="2800" u="sng" dirty="0">
                <a:solidFill>
                  <a:srgbClr val="FF0000"/>
                </a:solidFill>
              </a:rPr>
              <a:t>Same Thing </a:t>
            </a:r>
            <a:r>
              <a:rPr lang="en-US" sz="2800" u="sng" dirty="0" smtClean="0">
                <a:solidFill>
                  <a:srgbClr val="FF0000"/>
                </a:solidFill>
              </a:rPr>
              <a:t>Strategy</a:t>
            </a:r>
          </a:p>
          <a:p>
            <a:r>
              <a:rPr lang="en-US" sz="2750" dirty="0" smtClean="0">
                <a:solidFill>
                  <a:schemeClr val="tx2">
                    <a:lumMod val="75000"/>
                  </a:schemeClr>
                </a:solidFill>
              </a:rPr>
              <a:t> </a:t>
            </a:r>
            <a:r>
              <a:rPr lang="en-US" sz="2750" dirty="0">
                <a:solidFill>
                  <a:schemeClr val="tx2">
                    <a:lumMod val="75000"/>
                  </a:schemeClr>
                </a:solidFill>
              </a:rPr>
              <a:t>• </a:t>
            </a:r>
            <a:r>
              <a:rPr lang="en-US" sz="2750" dirty="0"/>
              <a:t>This strategy indicates the user’s laziness, lack of knowledge or both. • “Give me the same thing but in a better format through the computer” is a typical statement. </a:t>
            </a:r>
            <a:endParaRPr lang="en-US" sz="2750" dirty="0" smtClean="0"/>
          </a:p>
          <a:p>
            <a:r>
              <a:rPr lang="en-US" sz="2750" dirty="0" smtClean="0">
                <a:solidFill>
                  <a:schemeClr val="tx2">
                    <a:lumMod val="75000"/>
                  </a:schemeClr>
                </a:solidFill>
              </a:rPr>
              <a:t>•</a:t>
            </a:r>
            <a:r>
              <a:rPr lang="en-US" sz="2750" dirty="0" smtClean="0"/>
              <a:t> </a:t>
            </a:r>
            <a:r>
              <a:rPr lang="en-US" sz="2750" dirty="0"/>
              <a:t>The analyst has little chance of succeeding because only the user can fully discover the real needs and problems</a:t>
            </a:r>
            <a:endParaRPr lang="en-IN" sz="2750" dirty="0"/>
          </a:p>
        </p:txBody>
      </p:sp>
    </p:spTree>
    <p:extLst>
      <p:ext uri="{BB962C8B-B14F-4D97-AF65-F5344CB8AC3E}">
        <p14:creationId xmlns:p14="http://schemas.microsoft.com/office/powerpoint/2010/main" val="1029935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7632848" cy="404664"/>
          </a:xfrm>
        </p:spPr>
        <p:txBody>
          <a:bodyPr>
            <a:noAutofit/>
          </a:bodyPr>
          <a:lstStyle/>
          <a:p>
            <a:r>
              <a:rPr lang="en-US" sz="2400" dirty="0" smtClean="0"/>
              <a:t>2.3 Fact finding techniques</a:t>
            </a:r>
            <a:endParaRPr lang="en-IN" sz="2400" dirty="0"/>
          </a:p>
        </p:txBody>
      </p:sp>
      <p:sp>
        <p:nvSpPr>
          <p:cNvPr id="3" name="Content Placeholder 2"/>
          <p:cNvSpPr>
            <a:spLocks noGrp="1"/>
          </p:cNvSpPr>
          <p:nvPr>
            <p:ph idx="1"/>
          </p:nvPr>
        </p:nvSpPr>
        <p:spPr>
          <a:xfrm>
            <a:off x="179512" y="908720"/>
            <a:ext cx="8712968" cy="5328592"/>
          </a:xfrm>
        </p:spPr>
        <p:txBody>
          <a:bodyPr/>
          <a:lstStyle/>
          <a:p>
            <a:r>
              <a:rPr lang="en-US" sz="2400" dirty="0" smtClean="0">
                <a:solidFill>
                  <a:srgbClr val="EA3E3A"/>
                </a:solidFill>
              </a:rPr>
              <a:t>use</a:t>
            </a:r>
          </a:p>
          <a:p>
            <a:pPr marL="342900" indent="-342900">
              <a:buFont typeface="Wingdings" pitchFamily="2" charset="2"/>
              <a:buChar char="Ø"/>
            </a:pPr>
            <a:r>
              <a:rPr lang="en-US" sz="2400" dirty="0" smtClean="0">
                <a:solidFill>
                  <a:schemeClr val="accent3">
                    <a:lumMod val="50000"/>
                  </a:schemeClr>
                </a:solidFill>
              </a:rPr>
              <a:t>To </a:t>
            </a:r>
            <a:r>
              <a:rPr lang="en-US" sz="2400" dirty="0">
                <a:solidFill>
                  <a:schemeClr val="accent3">
                    <a:lumMod val="50000"/>
                  </a:schemeClr>
                </a:solidFill>
              </a:rPr>
              <a:t>learn the functions of the existing system, systems analyst needs to collect data related to the existing system</a:t>
            </a:r>
            <a:r>
              <a:rPr lang="en-US" dirty="0" smtClean="0">
                <a:solidFill>
                  <a:schemeClr val="accent3">
                    <a:lumMod val="50000"/>
                  </a:schemeClr>
                </a:solidFill>
              </a:rPr>
              <a:t>.</a:t>
            </a:r>
          </a:p>
          <a:p>
            <a:pPr marL="342900" indent="-342900">
              <a:buFont typeface="Wingdings" pitchFamily="2" charset="2"/>
              <a:buChar char="Ø"/>
            </a:pPr>
            <a:r>
              <a:rPr lang="en-US" sz="2400" dirty="0" smtClean="0">
                <a:solidFill>
                  <a:schemeClr val="accent3">
                    <a:lumMod val="50000"/>
                  </a:schemeClr>
                </a:solidFill>
              </a:rPr>
              <a:t>Usually</a:t>
            </a:r>
            <a:r>
              <a:rPr lang="en-US" sz="2400" dirty="0">
                <a:solidFill>
                  <a:schemeClr val="accent3">
                    <a:lumMod val="50000"/>
                  </a:schemeClr>
                </a:solidFill>
              </a:rPr>
              <a:t>, the data related to organization, staff, documents used, formats used in the input and output processes is collected</a:t>
            </a:r>
            <a:r>
              <a:rPr lang="en-US" sz="2400" dirty="0" smtClean="0">
                <a:solidFill>
                  <a:schemeClr val="accent3">
                    <a:lumMod val="50000"/>
                  </a:schemeClr>
                </a:solidFill>
              </a:rPr>
              <a:t>.</a:t>
            </a:r>
          </a:p>
          <a:p>
            <a:pPr marL="342900" indent="-342900">
              <a:buFont typeface="Wingdings" pitchFamily="2" charset="2"/>
              <a:buChar char="Ø"/>
            </a:pPr>
            <a:r>
              <a:rPr lang="en-US" sz="2400" dirty="0" smtClean="0">
                <a:solidFill>
                  <a:schemeClr val="accent3">
                    <a:lumMod val="50000"/>
                  </a:schemeClr>
                </a:solidFill>
              </a:rPr>
              <a:t>This </a:t>
            </a:r>
            <a:r>
              <a:rPr lang="en-US" sz="2400" dirty="0">
                <a:solidFill>
                  <a:schemeClr val="accent3">
                    <a:lumMod val="50000"/>
                  </a:schemeClr>
                </a:solidFill>
              </a:rPr>
              <a:t>information is obtained through interviews, group discussions, site visits, presentations, and questionnaires</a:t>
            </a:r>
            <a:r>
              <a:rPr lang="en-US" sz="2400" dirty="0" smtClean="0"/>
              <a:t>.</a:t>
            </a:r>
            <a:endParaRPr lang="en-IN" sz="2400" dirty="0"/>
          </a:p>
        </p:txBody>
      </p:sp>
    </p:spTree>
    <p:extLst>
      <p:ext uri="{BB962C8B-B14F-4D97-AF65-F5344CB8AC3E}">
        <p14:creationId xmlns:p14="http://schemas.microsoft.com/office/powerpoint/2010/main" val="1990762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568952" cy="476672"/>
          </a:xfrm>
        </p:spPr>
        <p:txBody>
          <a:bodyPr>
            <a:normAutofit/>
          </a:bodyPr>
          <a:lstStyle/>
          <a:p>
            <a:r>
              <a:rPr lang="en-US" sz="2400" dirty="0"/>
              <a:t>2.3 Fact finding techniques</a:t>
            </a:r>
            <a:endParaRPr lang="en-IN" sz="2400" dirty="0"/>
          </a:p>
        </p:txBody>
      </p:sp>
      <p:sp>
        <p:nvSpPr>
          <p:cNvPr id="3" name="Content Placeholder 2"/>
          <p:cNvSpPr>
            <a:spLocks noGrp="1"/>
          </p:cNvSpPr>
          <p:nvPr>
            <p:ph idx="1"/>
          </p:nvPr>
        </p:nvSpPr>
        <p:spPr>
          <a:xfrm>
            <a:off x="179512" y="548680"/>
            <a:ext cx="8640960" cy="6192688"/>
          </a:xfrm>
        </p:spPr>
        <p:txBody>
          <a:bodyPr>
            <a:normAutofit lnSpcReduction="10000"/>
          </a:bodyPr>
          <a:lstStyle/>
          <a:p>
            <a:r>
              <a:rPr lang="en-IN" sz="2400" dirty="0">
                <a:solidFill>
                  <a:srgbClr val="EA3E3A"/>
                </a:solidFill>
              </a:rPr>
              <a:t>Need for </a:t>
            </a:r>
            <a:r>
              <a:rPr lang="en-IN" sz="2400" dirty="0" smtClean="0">
                <a:solidFill>
                  <a:srgbClr val="EA3E3A"/>
                </a:solidFill>
              </a:rPr>
              <a:t>Fact Finding</a:t>
            </a:r>
          </a:p>
          <a:p>
            <a:pPr marL="342900" indent="-342900">
              <a:buFont typeface="Wingdings" pitchFamily="2" charset="2"/>
              <a:buChar char="Ø"/>
            </a:pPr>
            <a:r>
              <a:rPr lang="en-US" sz="2400" dirty="0"/>
              <a:t>Normally, each and every business house or any organization has its own rules and procedures to run and manage it. </a:t>
            </a:r>
            <a:endParaRPr lang="en-US" sz="2400" dirty="0" smtClean="0"/>
          </a:p>
          <a:p>
            <a:pPr marL="342900" indent="-342900">
              <a:buFont typeface="Wingdings" pitchFamily="2" charset="2"/>
              <a:buChar char="Ø"/>
            </a:pPr>
            <a:r>
              <a:rPr lang="en-US" sz="2400" dirty="0" smtClean="0"/>
              <a:t>When </a:t>
            </a:r>
            <a:r>
              <a:rPr lang="en-US" sz="2400" dirty="0"/>
              <a:t>a system needs to be developed, the systems analyst needs to know the requirements of the system. Depending on these requirements, the system has to be developed</a:t>
            </a:r>
            <a:r>
              <a:rPr lang="en-US" sz="2400" dirty="0" smtClean="0"/>
              <a:t>.</a:t>
            </a:r>
          </a:p>
          <a:p>
            <a:pPr marL="342900" indent="-342900">
              <a:buFont typeface="Wingdings" pitchFamily="2" charset="2"/>
              <a:buChar char="Ø"/>
            </a:pPr>
            <a:r>
              <a:rPr lang="fr-FR" sz="2400" dirty="0" err="1"/>
              <a:t>v</a:t>
            </a:r>
            <a:r>
              <a:rPr lang="fr-FR" sz="2400" dirty="0" err="1" smtClean="0"/>
              <a:t>arious</a:t>
            </a:r>
            <a:r>
              <a:rPr lang="fr-FR" sz="2400" dirty="0" smtClean="0"/>
              <a:t> </a:t>
            </a:r>
            <a:r>
              <a:rPr lang="fr-FR" sz="2400" dirty="0" err="1"/>
              <a:t>m</a:t>
            </a:r>
            <a:r>
              <a:rPr lang="fr-FR" sz="2400" dirty="0" err="1" smtClean="0"/>
              <a:t>ethods</a:t>
            </a:r>
            <a:r>
              <a:rPr lang="fr-FR" sz="2400" dirty="0" smtClean="0"/>
              <a:t> of </a:t>
            </a:r>
            <a:r>
              <a:rPr lang="fr-FR" sz="2400" dirty="0" err="1" smtClean="0"/>
              <a:t>fact</a:t>
            </a:r>
            <a:r>
              <a:rPr lang="fr-FR" sz="2400" dirty="0" smtClean="0"/>
              <a:t> </a:t>
            </a:r>
            <a:r>
              <a:rPr lang="fr-FR" sz="2400" dirty="0" err="1" smtClean="0"/>
              <a:t>finding</a:t>
            </a:r>
            <a:r>
              <a:rPr lang="fr-FR" sz="2400" dirty="0" smtClean="0"/>
              <a:t> :</a:t>
            </a:r>
          </a:p>
          <a:p>
            <a:pPr marL="457200" indent="-457200" algn="just">
              <a:buFont typeface="+mj-lt"/>
              <a:buAutoNum type="arabicParenR"/>
            </a:pPr>
            <a:r>
              <a:rPr lang="fr-FR" sz="2400" dirty="0" smtClean="0"/>
              <a:t>Interviews</a:t>
            </a:r>
          </a:p>
          <a:p>
            <a:pPr marL="457200" indent="-457200" algn="just">
              <a:buFont typeface="+mj-lt"/>
              <a:buAutoNum type="arabicParenR"/>
            </a:pPr>
            <a:r>
              <a:rPr lang="fr-FR" sz="2400" dirty="0" smtClean="0"/>
              <a:t>Group Discussions</a:t>
            </a:r>
          </a:p>
          <a:p>
            <a:pPr marL="457200" indent="-457200" algn="just">
              <a:buFont typeface="+mj-lt"/>
              <a:buAutoNum type="arabicParenR"/>
            </a:pPr>
            <a:r>
              <a:rPr lang="fr-FR" sz="2400" dirty="0" smtClean="0"/>
              <a:t>Site </a:t>
            </a:r>
            <a:r>
              <a:rPr lang="fr-FR" sz="2400" dirty="0" err="1" smtClean="0"/>
              <a:t>Visits</a:t>
            </a:r>
            <a:endParaRPr lang="fr-FR" sz="2400" dirty="0" smtClean="0"/>
          </a:p>
          <a:p>
            <a:pPr marL="457200" indent="-457200" algn="just">
              <a:buFont typeface="+mj-lt"/>
              <a:buAutoNum type="arabicParenR"/>
            </a:pPr>
            <a:r>
              <a:rPr lang="fr-FR" sz="2400" dirty="0" err="1" smtClean="0"/>
              <a:t>Presentations</a:t>
            </a:r>
            <a:endParaRPr lang="fr-FR" sz="2400" dirty="0"/>
          </a:p>
          <a:p>
            <a:pPr marL="457200" indent="-457200" algn="just">
              <a:buFont typeface="+mj-lt"/>
              <a:buAutoNum type="arabicParenR"/>
            </a:pPr>
            <a:r>
              <a:rPr lang="fr-FR" sz="2400" dirty="0" smtClean="0"/>
              <a:t>Questionnaires</a:t>
            </a:r>
          </a:p>
        </p:txBody>
      </p:sp>
    </p:spTree>
    <p:extLst>
      <p:ext uri="{BB962C8B-B14F-4D97-AF65-F5344CB8AC3E}">
        <p14:creationId xmlns:p14="http://schemas.microsoft.com/office/powerpoint/2010/main" val="170983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640960" cy="476672"/>
          </a:xfrm>
        </p:spPr>
        <p:txBody>
          <a:bodyPr>
            <a:normAutofit/>
          </a:bodyPr>
          <a:lstStyle/>
          <a:p>
            <a:r>
              <a:rPr lang="en-US" sz="2400" dirty="0"/>
              <a:t>2.3 Fact finding techniques</a:t>
            </a:r>
            <a:endParaRPr lang="en-IN" sz="2400" dirty="0"/>
          </a:p>
        </p:txBody>
      </p:sp>
      <p:sp>
        <p:nvSpPr>
          <p:cNvPr id="3" name="Content Placeholder 2"/>
          <p:cNvSpPr>
            <a:spLocks noGrp="1"/>
          </p:cNvSpPr>
          <p:nvPr>
            <p:ph idx="1"/>
          </p:nvPr>
        </p:nvSpPr>
        <p:spPr>
          <a:xfrm>
            <a:off x="457200" y="548680"/>
            <a:ext cx="8291264" cy="6048672"/>
          </a:xfrm>
        </p:spPr>
        <p:txBody>
          <a:bodyPr/>
          <a:lstStyle/>
          <a:p>
            <a:r>
              <a:rPr lang="en-US" sz="2400" dirty="0" smtClean="0">
                <a:solidFill>
                  <a:srgbClr val="EA3E3A"/>
                </a:solidFill>
              </a:rPr>
              <a:t>1.Interviews</a:t>
            </a:r>
          </a:p>
          <a:p>
            <a:pPr marL="342900" indent="-342900">
              <a:buFont typeface="Wingdings" pitchFamily="2" charset="2"/>
              <a:buChar char="Ø"/>
            </a:pPr>
            <a:r>
              <a:rPr lang="en-US" sz="2400" dirty="0">
                <a:solidFill>
                  <a:srgbClr val="002060"/>
                </a:solidFill>
              </a:rPr>
              <a:t>Personal interview is </a:t>
            </a:r>
            <a:r>
              <a:rPr lang="en-US" sz="2400" dirty="0" smtClean="0">
                <a:solidFill>
                  <a:srgbClr val="002060"/>
                </a:solidFill>
              </a:rPr>
              <a:t> </a:t>
            </a:r>
            <a:r>
              <a:rPr lang="en-US" sz="2400" dirty="0">
                <a:solidFill>
                  <a:srgbClr val="002060"/>
                </a:solidFill>
              </a:rPr>
              <a:t>recognized </a:t>
            </a:r>
            <a:r>
              <a:rPr lang="en-US" sz="2400" dirty="0" smtClean="0">
                <a:solidFill>
                  <a:srgbClr val="002060"/>
                </a:solidFill>
              </a:rPr>
              <a:t>as </a:t>
            </a:r>
            <a:r>
              <a:rPr lang="en-US" sz="2400" dirty="0">
                <a:solidFill>
                  <a:srgbClr val="002060"/>
                </a:solidFill>
              </a:rPr>
              <a:t>most important fact finding technique, where the systems analyst gathers information from individual through face to face interaction</a:t>
            </a:r>
            <a:r>
              <a:rPr lang="en-US" sz="2400" dirty="0" smtClean="0">
                <a:solidFill>
                  <a:srgbClr val="002060"/>
                </a:solidFill>
              </a:rPr>
              <a:t>.</a:t>
            </a:r>
          </a:p>
          <a:p>
            <a:pPr marL="342900" indent="-342900">
              <a:buFont typeface="Wingdings" pitchFamily="2" charset="2"/>
              <a:buChar char="Ø"/>
            </a:pPr>
            <a:r>
              <a:rPr lang="en-US" sz="2400" dirty="0">
                <a:solidFill>
                  <a:srgbClr val="002060"/>
                </a:solidFill>
              </a:rPr>
              <a:t>Interviews are used to find the facts, verify facts, clarify facts, </a:t>
            </a:r>
            <a:r>
              <a:rPr lang="en-US" sz="2400" dirty="0" smtClean="0">
                <a:solidFill>
                  <a:srgbClr val="002060"/>
                </a:solidFill>
              </a:rPr>
              <a:t>The </a:t>
            </a:r>
            <a:r>
              <a:rPr lang="en-US" sz="2400" dirty="0">
                <a:solidFill>
                  <a:srgbClr val="002060"/>
                </a:solidFill>
              </a:rPr>
              <a:t>interview is usually conducted by the systems analyst</a:t>
            </a:r>
            <a:r>
              <a:rPr lang="en-US" sz="2400" dirty="0" smtClean="0">
                <a:solidFill>
                  <a:srgbClr val="002060"/>
                </a:solidFill>
              </a:rPr>
              <a:t>.</a:t>
            </a:r>
          </a:p>
          <a:p>
            <a:pPr marL="342900" indent="-342900">
              <a:buFont typeface="Wingdings" pitchFamily="2" charset="2"/>
              <a:buChar char="Ø"/>
            </a:pPr>
            <a:r>
              <a:rPr lang="en-US" sz="2400" dirty="0"/>
              <a:t>To conduct interview, the interviewer must have personality which helps him/her to be social with strangers or different types of people. </a:t>
            </a:r>
            <a:endParaRPr lang="en-US" sz="2400" dirty="0" smtClean="0"/>
          </a:p>
          <a:p>
            <a:pPr marL="342900" indent="-342900">
              <a:buFont typeface="Wingdings" pitchFamily="2" charset="2"/>
              <a:buChar char="Ø"/>
            </a:pPr>
            <a:r>
              <a:rPr lang="en-US" sz="2400" smtClean="0"/>
              <a:t>It </a:t>
            </a:r>
            <a:r>
              <a:rPr lang="en-US" sz="2400" dirty="0"/>
              <a:t>has both advantages and disadvantages. </a:t>
            </a:r>
            <a:endParaRPr lang="en-IN" sz="2400" dirty="0"/>
          </a:p>
        </p:txBody>
      </p:sp>
    </p:spTree>
    <p:extLst>
      <p:ext uri="{BB962C8B-B14F-4D97-AF65-F5344CB8AC3E}">
        <p14:creationId xmlns:p14="http://schemas.microsoft.com/office/powerpoint/2010/main" val="152923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282"/>
            <a:ext cx="7992888" cy="472390"/>
          </a:xfrm>
        </p:spPr>
        <p:txBody>
          <a:bodyPr>
            <a:noAutofit/>
          </a:bodyPr>
          <a:lstStyle/>
          <a:p>
            <a:r>
              <a:rPr lang="en-US" sz="2400" dirty="0" smtClean="0">
                <a:solidFill>
                  <a:srgbClr val="EA3E3A"/>
                </a:solidFill>
              </a:rPr>
              <a:t>Interviews</a:t>
            </a:r>
            <a:endParaRPr lang="en-IN" sz="2400" dirty="0"/>
          </a:p>
        </p:txBody>
      </p:sp>
      <p:sp>
        <p:nvSpPr>
          <p:cNvPr id="3" name="Content Placeholder 2"/>
          <p:cNvSpPr>
            <a:spLocks noGrp="1"/>
          </p:cNvSpPr>
          <p:nvPr>
            <p:ph idx="1"/>
          </p:nvPr>
        </p:nvSpPr>
        <p:spPr>
          <a:xfrm>
            <a:off x="107504" y="476672"/>
            <a:ext cx="8712968" cy="6120680"/>
          </a:xfrm>
        </p:spPr>
        <p:txBody>
          <a:bodyPr>
            <a:normAutofit lnSpcReduction="10000"/>
          </a:bodyPr>
          <a:lstStyle/>
          <a:p>
            <a:r>
              <a:rPr lang="en-US" sz="2400" dirty="0">
                <a:solidFill>
                  <a:srgbClr val="EA3E3A"/>
                </a:solidFill>
              </a:rPr>
              <a:t>Advantages </a:t>
            </a:r>
            <a:endParaRPr lang="en-US" sz="2400" dirty="0" smtClean="0">
              <a:solidFill>
                <a:srgbClr val="EA3E3A"/>
              </a:solidFill>
            </a:endParaRPr>
          </a:p>
          <a:p>
            <a:r>
              <a:rPr lang="en-US" sz="2400" dirty="0" smtClean="0"/>
              <a:t>• </a:t>
            </a:r>
            <a:r>
              <a:rPr lang="en-US" sz="2400" dirty="0"/>
              <a:t>Interviews permit the systems analyst to get individual’s views and get the specific problem work wise and operation wise. </a:t>
            </a:r>
            <a:endParaRPr lang="en-US" sz="2400" dirty="0" smtClean="0"/>
          </a:p>
          <a:p>
            <a:r>
              <a:rPr lang="en-US" sz="2400" dirty="0" smtClean="0"/>
              <a:t>• </a:t>
            </a:r>
            <a:r>
              <a:rPr lang="en-US" sz="2400" dirty="0"/>
              <a:t>Interviews allow the systems analyst to obtain a better clarity of the problem due to feedback from the interviewees. </a:t>
            </a:r>
            <a:endParaRPr lang="en-US" sz="2400" dirty="0" smtClean="0"/>
          </a:p>
          <a:p>
            <a:r>
              <a:rPr lang="en-US" sz="2400" dirty="0" smtClean="0"/>
              <a:t>• </a:t>
            </a:r>
            <a:r>
              <a:rPr lang="en-US" sz="2400" dirty="0"/>
              <a:t>In the process of interviews, the interviewer has time and scope to motivate the interviewee to respond freely and openly. </a:t>
            </a:r>
            <a:endParaRPr lang="en-US" sz="2400" dirty="0" smtClean="0"/>
          </a:p>
          <a:p>
            <a:r>
              <a:rPr lang="en-US" sz="2400" dirty="0" smtClean="0"/>
              <a:t>• </a:t>
            </a:r>
            <a:r>
              <a:rPr lang="en-US" sz="2400" dirty="0"/>
              <a:t>Interviews allow the systems analyst to understand the user requirements and to know the problems faced by the user with the current system. </a:t>
            </a:r>
            <a:endParaRPr lang="en-US" sz="2400" dirty="0" smtClean="0"/>
          </a:p>
          <a:p>
            <a:r>
              <a:rPr lang="en-US" sz="2400" dirty="0" smtClean="0"/>
              <a:t>• </a:t>
            </a:r>
            <a:r>
              <a:rPr lang="en-US" sz="2400" dirty="0"/>
              <a:t>It is an effective technique to gather information about complex existing systems.</a:t>
            </a:r>
            <a:endParaRPr lang="en-IN" sz="2400" dirty="0"/>
          </a:p>
        </p:txBody>
      </p:sp>
    </p:spTree>
    <p:extLst>
      <p:ext uri="{BB962C8B-B14F-4D97-AF65-F5344CB8AC3E}">
        <p14:creationId xmlns:p14="http://schemas.microsoft.com/office/powerpoint/2010/main" val="4255255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6840760" cy="404664"/>
          </a:xfrm>
        </p:spPr>
        <p:txBody>
          <a:bodyPr>
            <a:normAutofit fontScale="90000"/>
          </a:bodyPr>
          <a:lstStyle/>
          <a:p>
            <a:r>
              <a:rPr lang="en-US" sz="2400" dirty="0">
                <a:solidFill>
                  <a:srgbClr val="EA3E3A"/>
                </a:solidFill>
              </a:rPr>
              <a:t>Interviews</a:t>
            </a:r>
            <a:endParaRPr lang="en-IN" sz="2400" dirty="0"/>
          </a:p>
        </p:txBody>
      </p:sp>
      <p:sp>
        <p:nvSpPr>
          <p:cNvPr id="3" name="Content Placeholder 2"/>
          <p:cNvSpPr>
            <a:spLocks noGrp="1"/>
          </p:cNvSpPr>
          <p:nvPr>
            <p:ph idx="1"/>
          </p:nvPr>
        </p:nvSpPr>
        <p:spPr>
          <a:xfrm>
            <a:off x="107504" y="476672"/>
            <a:ext cx="8712968" cy="6264696"/>
          </a:xfrm>
        </p:spPr>
        <p:txBody>
          <a:bodyPr/>
          <a:lstStyle/>
          <a:p>
            <a:r>
              <a:rPr lang="en-US" sz="2400" dirty="0">
                <a:solidFill>
                  <a:srgbClr val="EA3E3A"/>
                </a:solidFill>
              </a:rPr>
              <a:t>Disadvantages </a:t>
            </a:r>
            <a:endParaRPr lang="en-US" sz="2400" dirty="0" smtClean="0">
              <a:solidFill>
                <a:srgbClr val="EA3E3A"/>
              </a:solidFill>
            </a:endParaRPr>
          </a:p>
          <a:p>
            <a:r>
              <a:rPr lang="en-US" sz="2400" dirty="0" smtClean="0"/>
              <a:t>• </a:t>
            </a:r>
            <a:r>
              <a:rPr lang="en-US" sz="2400" dirty="0"/>
              <a:t>Interviews are very time consuming. </a:t>
            </a:r>
            <a:endParaRPr lang="en-US" sz="2400" dirty="0" smtClean="0"/>
          </a:p>
          <a:p>
            <a:r>
              <a:rPr lang="en-US" sz="2400" dirty="0" smtClean="0"/>
              <a:t>• </a:t>
            </a:r>
            <a:r>
              <a:rPr lang="en-US" sz="2400" dirty="0"/>
              <a:t>Success of interviews, in most of the cases, depends on the systems analyst’s interpersonal relationship skills. </a:t>
            </a:r>
            <a:endParaRPr lang="en-US" sz="2400" dirty="0" smtClean="0"/>
          </a:p>
          <a:p>
            <a:r>
              <a:rPr lang="en-US" sz="2400" dirty="0" smtClean="0"/>
              <a:t>• </a:t>
            </a:r>
            <a:r>
              <a:rPr lang="en-US" sz="2400" dirty="0"/>
              <a:t>Some times, interviews may be impractical due to the location of interviewees.</a:t>
            </a:r>
            <a:endParaRPr lang="en-IN" sz="2400" dirty="0"/>
          </a:p>
        </p:txBody>
      </p:sp>
    </p:spTree>
    <p:extLst>
      <p:ext uri="{BB962C8B-B14F-4D97-AF65-F5344CB8AC3E}">
        <p14:creationId xmlns:p14="http://schemas.microsoft.com/office/powerpoint/2010/main" val="239989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8640960" cy="467970"/>
          </a:xfrm>
        </p:spPr>
        <p:txBody>
          <a:bodyPr>
            <a:noAutofit/>
          </a:bodyPr>
          <a:lstStyle/>
          <a:p>
            <a:r>
              <a:rPr lang="en-US" sz="2400" dirty="0">
                <a:solidFill>
                  <a:srgbClr val="EA3E3A"/>
                </a:solidFill>
              </a:rPr>
              <a:t>Interviews</a:t>
            </a:r>
            <a:endParaRPr lang="en-IN" sz="2400" dirty="0"/>
          </a:p>
        </p:txBody>
      </p:sp>
      <p:sp>
        <p:nvSpPr>
          <p:cNvPr id="3" name="Content Placeholder 2"/>
          <p:cNvSpPr>
            <a:spLocks noGrp="1"/>
          </p:cNvSpPr>
          <p:nvPr>
            <p:ph idx="1"/>
          </p:nvPr>
        </p:nvSpPr>
        <p:spPr>
          <a:xfrm>
            <a:off x="457200" y="908720"/>
            <a:ext cx="7620000" cy="5217443"/>
          </a:xfrm>
        </p:spPr>
        <p:txBody>
          <a:bodyPr>
            <a:normAutofit/>
          </a:bodyPr>
          <a:lstStyle/>
          <a:p>
            <a:r>
              <a:rPr lang="en-US" sz="2400" dirty="0"/>
              <a:t>Types of Interviews There are two types of interviews: </a:t>
            </a:r>
            <a:endParaRPr lang="en-US" sz="2400" dirty="0" smtClean="0"/>
          </a:p>
          <a:p>
            <a:r>
              <a:rPr lang="en-US" sz="2400" dirty="0" smtClean="0"/>
              <a:t>• Structured</a:t>
            </a:r>
          </a:p>
          <a:p>
            <a:r>
              <a:rPr lang="en-US" sz="2400" dirty="0" smtClean="0"/>
              <a:t>• Unstructured</a:t>
            </a:r>
            <a:endParaRPr lang="en-US" sz="2400" dirty="0"/>
          </a:p>
          <a:p>
            <a:endParaRPr lang="en-IN" sz="2400" dirty="0"/>
          </a:p>
        </p:txBody>
      </p:sp>
    </p:spTree>
    <p:extLst>
      <p:ext uri="{BB962C8B-B14F-4D97-AF65-F5344CB8AC3E}">
        <p14:creationId xmlns:p14="http://schemas.microsoft.com/office/powerpoint/2010/main" val="1105057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2718"/>
            <a:ext cx="7200800" cy="395962"/>
          </a:xfrm>
        </p:spPr>
        <p:txBody>
          <a:bodyPr>
            <a:noAutofit/>
          </a:bodyPr>
          <a:lstStyle/>
          <a:p>
            <a:r>
              <a:rPr lang="en-US" sz="2400" dirty="0"/>
              <a:t>Fact finding techniques</a:t>
            </a:r>
            <a:endParaRPr lang="en-IN" sz="2400" dirty="0"/>
          </a:p>
        </p:txBody>
      </p:sp>
      <p:sp>
        <p:nvSpPr>
          <p:cNvPr id="3" name="Content Placeholder 2"/>
          <p:cNvSpPr>
            <a:spLocks noGrp="1"/>
          </p:cNvSpPr>
          <p:nvPr>
            <p:ph idx="1"/>
          </p:nvPr>
        </p:nvSpPr>
        <p:spPr>
          <a:xfrm>
            <a:off x="251520" y="620688"/>
            <a:ext cx="8496944" cy="6048672"/>
          </a:xfrm>
        </p:spPr>
        <p:txBody>
          <a:bodyPr>
            <a:normAutofit/>
          </a:bodyPr>
          <a:lstStyle/>
          <a:p>
            <a:r>
              <a:rPr lang="en-IN" sz="2400" dirty="0" smtClean="0">
                <a:solidFill>
                  <a:srgbClr val="FF0000"/>
                </a:solidFill>
              </a:rPr>
              <a:t>2.Group Discussions</a:t>
            </a:r>
          </a:p>
          <a:p>
            <a:pPr marL="342900" indent="-342900">
              <a:buClr>
                <a:srgbClr val="FF0000"/>
              </a:buClr>
              <a:buFont typeface="Wingdings" pitchFamily="2" charset="2"/>
              <a:buChar char="Ø"/>
            </a:pPr>
            <a:r>
              <a:rPr lang="en-US" sz="2400" dirty="0"/>
              <a:t>In this method, </a:t>
            </a:r>
            <a:r>
              <a:rPr lang="en-US" sz="2400" dirty="0" smtClean="0">
                <a:solidFill>
                  <a:schemeClr val="accent3">
                    <a:lumMod val="50000"/>
                  </a:schemeClr>
                </a:solidFill>
              </a:rPr>
              <a:t> </a:t>
            </a:r>
            <a:r>
              <a:rPr lang="en-US" sz="2400" dirty="0">
                <a:solidFill>
                  <a:schemeClr val="accent3">
                    <a:lumMod val="50000"/>
                  </a:schemeClr>
                </a:solidFill>
              </a:rPr>
              <a:t>group of staff members are invited who are expected to be well versed in their own wings of the </a:t>
            </a:r>
            <a:r>
              <a:rPr lang="en-US" sz="2400" dirty="0" smtClean="0">
                <a:solidFill>
                  <a:schemeClr val="accent3">
                    <a:lumMod val="50000"/>
                  </a:schemeClr>
                </a:solidFill>
              </a:rPr>
              <a:t>organization.</a:t>
            </a:r>
          </a:p>
          <a:p>
            <a:pPr marL="342900" indent="-342900">
              <a:buClr>
                <a:srgbClr val="FF0000"/>
              </a:buClr>
              <a:buFont typeface="Wingdings" pitchFamily="2" charset="2"/>
              <a:buChar char="Ø"/>
            </a:pPr>
            <a:r>
              <a:rPr lang="en-US" sz="2400" dirty="0">
                <a:solidFill>
                  <a:schemeClr val="accent3">
                    <a:lumMod val="50000"/>
                  </a:schemeClr>
                </a:solidFill>
              </a:rPr>
              <a:t>The analysts will have a discussion with the members for their views and responses to various queries posed by </a:t>
            </a:r>
            <a:r>
              <a:rPr lang="en-US" sz="2400" dirty="0" smtClean="0">
                <a:solidFill>
                  <a:schemeClr val="accent3">
                    <a:lumMod val="50000"/>
                  </a:schemeClr>
                </a:solidFill>
              </a:rPr>
              <a:t>them.</a:t>
            </a:r>
          </a:p>
          <a:p>
            <a:pPr marL="342900" indent="-342900">
              <a:buClr>
                <a:srgbClr val="FF0000"/>
              </a:buClr>
              <a:buFont typeface="Wingdings" pitchFamily="2" charset="2"/>
              <a:buChar char="Ø"/>
            </a:pPr>
            <a:r>
              <a:rPr lang="en-US" sz="2400" dirty="0"/>
              <a:t>In this process, individuals from different sections gather together and will discuss the </a:t>
            </a:r>
            <a:r>
              <a:rPr lang="en-US" sz="2400" dirty="0" smtClean="0"/>
              <a:t>problem. </a:t>
            </a:r>
            <a:r>
              <a:rPr lang="en-US" sz="2400" dirty="0"/>
              <a:t>Ultimately, they come to an </a:t>
            </a:r>
            <a:r>
              <a:rPr lang="en-US" sz="2400" dirty="0" smtClean="0"/>
              <a:t>solution</a:t>
            </a:r>
            <a:r>
              <a:rPr lang="en-US" sz="2400" dirty="0"/>
              <a:t>. In this process, the problems of all sections are taken care of most of the cases, solutions are found which are acceptable to everyone.</a:t>
            </a:r>
            <a:endParaRPr lang="en-US" sz="2400" dirty="0" smtClean="0"/>
          </a:p>
          <a:p>
            <a:pPr marL="342900" indent="-342900">
              <a:buClr>
                <a:srgbClr val="FF0000"/>
              </a:buClr>
              <a:buFont typeface="Wingdings" pitchFamily="2" charset="2"/>
              <a:buChar char="Ø"/>
            </a:pPr>
            <a:endParaRPr lang="en-IN" sz="2400" dirty="0">
              <a:solidFill>
                <a:srgbClr val="FF0000"/>
              </a:solidFill>
            </a:endParaRPr>
          </a:p>
        </p:txBody>
      </p:sp>
    </p:spTree>
    <p:extLst>
      <p:ext uri="{BB962C8B-B14F-4D97-AF65-F5344CB8AC3E}">
        <p14:creationId xmlns:p14="http://schemas.microsoft.com/office/powerpoint/2010/main" val="18135780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7704856" cy="476672"/>
          </a:xfrm>
        </p:spPr>
        <p:txBody>
          <a:bodyPr>
            <a:noAutofit/>
          </a:bodyPr>
          <a:lstStyle/>
          <a:p>
            <a:r>
              <a:rPr lang="en-IN" sz="2400" dirty="0">
                <a:solidFill>
                  <a:srgbClr val="FF0000"/>
                </a:solidFill>
              </a:rPr>
              <a:t>2.Group </a:t>
            </a:r>
            <a:r>
              <a:rPr lang="en-IN" sz="2400" dirty="0" smtClean="0">
                <a:solidFill>
                  <a:srgbClr val="FF0000"/>
                </a:solidFill>
              </a:rPr>
              <a:t>Discussions</a:t>
            </a:r>
            <a:endParaRPr lang="en-IN" sz="2400" dirty="0"/>
          </a:p>
        </p:txBody>
      </p:sp>
      <p:sp>
        <p:nvSpPr>
          <p:cNvPr id="3" name="Content Placeholder 2"/>
          <p:cNvSpPr>
            <a:spLocks noGrp="1"/>
          </p:cNvSpPr>
          <p:nvPr>
            <p:ph idx="1"/>
          </p:nvPr>
        </p:nvSpPr>
        <p:spPr>
          <a:xfrm>
            <a:off x="179512" y="1052736"/>
            <a:ext cx="8568952" cy="3528392"/>
          </a:xfrm>
        </p:spPr>
        <p:txBody>
          <a:bodyPr>
            <a:normAutofit/>
          </a:bodyPr>
          <a:lstStyle/>
          <a:p>
            <a:r>
              <a:rPr lang="en-US" sz="2400" dirty="0" smtClean="0">
                <a:solidFill>
                  <a:srgbClr val="FF0000"/>
                </a:solidFill>
              </a:rPr>
              <a:t>Advantage:</a:t>
            </a:r>
          </a:p>
          <a:p>
            <a:r>
              <a:rPr lang="en-US" sz="2400" dirty="0" smtClean="0"/>
              <a:t>But</a:t>
            </a:r>
            <a:r>
              <a:rPr lang="en-US" sz="2400" dirty="0"/>
              <a:t>, the major advantage is that a mutually acceptable solution can be found</a:t>
            </a:r>
            <a:r>
              <a:rPr lang="en-US" sz="2400" dirty="0" smtClean="0"/>
              <a:t>.</a:t>
            </a:r>
          </a:p>
          <a:p>
            <a:r>
              <a:rPr lang="en-US" sz="2400" dirty="0" smtClean="0">
                <a:solidFill>
                  <a:srgbClr val="FF0000"/>
                </a:solidFill>
              </a:rPr>
              <a:t>Disadvantage:</a:t>
            </a:r>
          </a:p>
          <a:p>
            <a:r>
              <a:rPr lang="en-US" sz="2400" dirty="0"/>
              <a:t>The main disadvantage of this process is that it is very difficult to get all the concerned people together at a time.</a:t>
            </a:r>
            <a:endParaRPr lang="en-IN" sz="2400" dirty="0"/>
          </a:p>
        </p:txBody>
      </p:sp>
    </p:spTree>
    <p:extLst>
      <p:ext uri="{BB962C8B-B14F-4D97-AF65-F5344CB8AC3E}">
        <p14:creationId xmlns:p14="http://schemas.microsoft.com/office/powerpoint/2010/main" val="3068401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136904" cy="404664"/>
          </a:xfrm>
        </p:spPr>
        <p:txBody>
          <a:bodyPr>
            <a:normAutofit fontScale="90000"/>
          </a:bodyPr>
          <a:lstStyle/>
          <a:p>
            <a:r>
              <a:rPr lang="en-US" sz="2400" dirty="0" smtClean="0"/>
              <a:t>3.Site visits</a:t>
            </a:r>
            <a:endParaRPr lang="en-IN" sz="2400" dirty="0"/>
          </a:p>
        </p:txBody>
      </p:sp>
      <p:sp>
        <p:nvSpPr>
          <p:cNvPr id="3" name="Content Placeholder 2"/>
          <p:cNvSpPr>
            <a:spLocks noGrp="1"/>
          </p:cNvSpPr>
          <p:nvPr>
            <p:ph idx="1"/>
          </p:nvPr>
        </p:nvSpPr>
        <p:spPr>
          <a:xfrm>
            <a:off x="251520" y="548680"/>
            <a:ext cx="8496944" cy="6120680"/>
          </a:xfrm>
        </p:spPr>
        <p:txBody>
          <a:bodyPr>
            <a:normAutofit/>
          </a:bodyPr>
          <a:lstStyle/>
          <a:p>
            <a:pPr marL="342900" indent="-342900">
              <a:buClr>
                <a:srgbClr val="FF0000"/>
              </a:buClr>
              <a:buFont typeface="Wingdings" pitchFamily="2" charset="2"/>
              <a:buChar char="Ø"/>
            </a:pPr>
            <a:r>
              <a:rPr lang="en-US" sz="2400" dirty="0"/>
              <a:t>The engineers of the development organization visit the </a:t>
            </a:r>
            <a:r>
              <a:rPr lang="en-US" sz="2400" dirty="0" smtClean="0"/>
              <a:t>sites.</a:t>
            </a:r>
          </a:p>
          <a:p>
            <a:pPr marL="342900" indent="-342900">
              <a:buClr>
                <a:srgbClr val="FF0000"/>
              </a:buClr>
              <a:buFont typeface="Wingdings" pitchFamily="2" charset="2"/>
              <a:buChar char="Ø"/>
            </a:pPr>
            <a:r>
              <a:rPr lang="en-US" sz="2400" dirty="0"/>
              <a:t>Usually, the systems analysts visit sites to get first hand information of the </a:t>
            </a:r>
            <a:r>
              <a:rPr lang="en-US" sz="2400"/>
              <a:t>working </a:t>
            </a:r>
            <a:r>
              <a:rPr lang="en-US" sz="2400" smtClean="0"/>
              <a:t> </a:t>
            </a:r>
            <a:r>
              <a:rPr lang="en-US" sz="2400" dirty="0" smtClean="0"/>
              <a:t>system.</a:t>
            </a:r>
          </a:p>
          <a:p>
            <a:pPr marL="342900" indent="-342900">
              <a:buClr>
                <a:srgbClr val="FF0000"/>
              </a:buClr>
              <a:buFont typeface="Wingdings" pitchFamily="2" charset="2"/>
              <a:buChar char="Ø"/>
            </a:pPr>
            <a:r>
              <a:rPr lang="en-US" sz="2400" dirty="0"/>
              <a:t>In this technique, systems analyst watches the activities of different staff members to learn about the </a:t>
            </a:r>
            <a:r>
              <a:rPr lang="en-US" sz="2400" dirty="0" smtClean="0"/>
              <a:t>system.</a:t>
            </a:r>
          </a:p>
          <a:p>
            <a:pPr marL="342900" indent="-342900">
              <a:buClr>
                <a:srgbClr val="FF0000"/>
              </a:buClr>
              <a:buFont typeface="Wingdings" pitchFamily="2" charset="2"/>
              <a:buChar char="Ø"/>
            </a:pPr>
            <a:r>
              <a:rPr lang="en-US" sz="2400" dirty="0"/>
              <a:t>When there is confusion about the validity of data collected from other sources, the systems analyst uses the method of site visits. The main objective of site visit is to examine the existing system closely and record the activities of the system.</a:t>
            </a:r>
            <a:endParaRPr lang="en-IN" sz="2400" dirty="0"/>
          </a:p>
        </p:txBody>
      </p:sp>
    </p:spTree>
    <p:extLst>
      <p:ext uri="{BB962C8B-B14F-4D97-AF65-F5344CB8AC3E}">
        <p14:creationId xmlns:p14="http://schemas.microsoft.com/office/powerpoint/2010/main" val="3483372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04448" cy="548680"/>
          </a:xfrm>
        </p:spPr>
        <p:txBody>
          <a:bodyPr>
            <a:normAutofit/>
          </a:bodyPr>
          <a:lstStyle/>
          <a:p>
            <a:r>
              <a:rPr lang="en-IN" sz="2400" dirty="0" smtClean="0"/>
              <a:t>2.1 Dimensions of planning </a:t>
            </a:r>
            <a:endParaRPr lang="en-IN" sz="2400" dirty="0"/>
          </a:p>
        </p:txBody>
      </p:sp>
      <p:sp>
        <p:nvSpPr>
          <p:cNvPr id="3" name="Content Placeholder 2"/>
          <p:cNvSpPr>
            <a:spLocks noGrp="1"/>
          </p:cNvSpPr>
          <p:nvPr>
            <p:ph idx="1"/>
          </p:nvPr>
        </p:nvSpPr>
        <p:spPr>
          <a:xfrm>
            <a:off x="107504" y="692696"/>
            <a:ext cx="8712968" cy="5400599"/>
          </a:xfrm>
          <a:solidFill>
            <a:schemeClr val="accent3">
              <a:lumMod val="20000"/>
              <a:lumOff val="80000"/>
            </a:schemeClr>
          </a:solidFill>
        </p:spPr>
        <p:txBody>
          <a:bodyPr>
            <a:normAutofit lnSpcReduction="10000"/>
          </a:bodyPr>
          <a:lstStyle/>
          <a:p>
            <a:pPr marL="342900" indent="-342900">
              <a:buClr>
                <a:srgbClr val="C00000"/>
              </a:buClr>
              <a:buSzPct val="110000"/>
              <a:buFont typeface="Wingdings" pitchFamily="2" charset="2"/>
              <a:buChar char="Ø"/>
            </a:pPr>
            <a:r>
              <a:rPr lang="en-US" sz="2400" b="0" dirty="0">
                <a:latin typeface="Bahnschrift" pitchFamily="34" charset="0"/>
              </a:rPr>
              <a:t>Software manager is responsible for planning and scheduling project development. They manage the work to ensure that it is </a:t>
            </a:r>
            <a:r>
              <a:rPr lang="en-US" sz="2400" b="0" dirty="0" smtClean="0">
                <a:latin typeface="Bahnschrift" pitchFamily="34" charset="0"/>
              </a:rPr>
              <a:t>completed </a:t>
            </a:r>
            <a:r>
              <a:rPr lang="en-US" sz="2400" b="0" dirty="0">
                <a:latin typeface="Bahnschrift" pitchFamily="34" charset="0"/>
              </a:rPr>
              <a:t>to the required standard</a:t>
            </a:r>
            <a:r>
              <a:rPr lang="en-US" b="0" dirty="0" smtClean="0"/>
              <a:t>.</a:t>
            </a:r>
          </a:p>
          <a:p>
            <a:pPr marL="342900" indent="-342900">
              <a:buClr>
                <a:srgbClr val="C00000"/>
              </a:buClr>
              <a:buSzPct val="110000"/>
              <a:buFont typeface="Wingdings" pitchFamily="2" charset="2"/>
              <a:buChar char="Ø"/>
            </a:pPr>
            <a:r>
              <a:rPr lang="en-US" sz="2400" b="0" dirty="0" smtClean="0">
                <a:latin typeface="Bahnschrift" pitchFamily="34" charset="0"/>
              </a:rPr>
              <a:t>The </a:t>
            </a:r>
            <a:r>
              <a:rPr lang="en-US" sz="2400" b="0" dirty="0">
                <a:latin typeface="Bahnschrift" pitchFamily="34" charset="0"/>
              </a:rPr>
              <a:t>project planning must incorporate the major issues like size &amp; cost </a:t>
            </a:r>
            <a:r>
              <a:rPr lang="en-US" sz="2400" b="0" dirty="0" smtClean="0">
                <a:latin typeface="Bahnschrift" pitchFamily="34" charset="0"/>
              </a:rPr>
              <a:t>, </a:t>
            </a:r>
            <a:r>
              <a:rPr lang="en-US" sz="2400" b="0" dirty="0">
                <a:latin typeface="Bahnschrift" pitchFamily="34" charset="0"/>
              </a:rPr>
              <a:t>project monitoring, personnel selection evaluation &amp; risk management. To plan a successful software project, we must </a:t>
            </a:r>
            <a:r>
              <a:rPr lang="en-US" sz="2400" b="0" dirty="0" smtClean="0">
                <a:latin typeface="Bahnschrift" pitchFamily="34" charset="0"/>
              </a:rPr>
              <a:t>understand:</a:t>
            </a:r>
          </a:p>
          <a:p>
            <a:pPr marL="342900" indent="-342900">
              <a:buFont typeface="Wingdings" pitchFamily="2" charset="2"/>
              <a:buChar char="ü"/>
            </a:pPr>
            <a:r>
              <a:rPr lang="en-US" sz="2600" b="0" dirty="0" smtClean="0">
                <a:solidFill>
                  <a:srgbClr val="002060"/>
                </a:solidFill>
                <a:latin typeface="Bahnschrift" pitchFamily="34" charset="0"/>
              </a:rPr>
              <a:t>Staff</a:t>
            </a:r>
          </a:p>
          <a:p>
            <a:pPr marL="342900" indent="-342900">
              <a:buFont typeface="Wingdings" pitchFamily="2" charset="2"/>
              <a:buChar char="ü"/>
            </a:pPr>
            <a:r>
              <a:rPr lang="en-US" sz="2600" b="0" dirty="0" smtClean="0">
                <a:solidFill>
                  <a:srgbClr val="002060"/>
                </a:solidFill>
                <a:latin typeface="Bahnschrift" pitchFamily="34" charset="0"/>
              </a:rPr>
              <a:t>Features</a:t>
            </a:r>
          </a:p>
          <a:p>
            <a:pPr marL="342900" indent="-342900">
              <a:buFont typeface="Wingdings" pitchFamily="2" charset="2"/>
              <a:buChar char="ü"/>
            </a:pPr>
            <a:r>
              <a:rPr lang="en-US" sz="2600" b="0" dirty="0" smtClean="0">
                <a:solidFill>
                  <a:srgbClr val="002060"/>
                </a:solidFill>
                <a:latin typeface="Bahnschrift" pitchFamily="34" charset="0"/>
              </a:rPr>
              <a:t>Quality</a:t>
            </a:r>
          </a:p>
          <a:p>
            <a:pPr marL="342900" indent="-342900">
              <a:buFont typeface="Wingdings" pitchFamily="2" charset="2"/>
              <a:buChar char="ü"/>
            </a:pPr>
            <a:r>
              <a:rPr lang="en-US" sz="2600" b="0" dirty="0" smtClean="0">
                <a:solidFill>
                  <a:srgbClr val="002060"/>
                </a:solidFill>
                <a:latin typeface="Bahnschrift" pitchFamily="34" charset="0"/>
              </a:rPr>
              <a:t>Schedule</a:t>
            </a:r>
          </a:p>
          <a:p>
            <a:pPr marL="342900" indent="-342900">
              <a:buFont typeface="Wingdings" pitchFamily="2" charset="2"/>
              <a:buChar char="ü"/>
            </a:pPr>
            <a:r>
              <a:rPr lang="en-US" sz="2600" b="0" dirty="0" smtClean="0">
                <a:solidFill>
                  <a:srgbClr val="002060"/>
                </a:solidFill>
                <a:latin typeface="Bahnschrift" pitchFamily="34" charset="0"/>
              </a:rPr>
              <a:t>Cost</a:t>
            </a:r>
            <a:endParaRPr lang="en-US" sz="2600" b="0" dirty="0">
              <a:solidFill>
                <a:srgbClr val="002060"/>
              </a:solidFill>
              <a:latin typeface="Bahnschrift" pitchFamily="34" charset="0"/>
            </a:endParaRPr>
          </a:p>
          <a:p>
            <a:pPr>
              <a:buClr>
                <a:srgbClr val="C00000"/>
              </a:buClr>
              <a:buSzPct val="110000"/>
            </a:pPr>
            <a:endParaRPr lang="en-IN" sz="2400" dirty="0" smtClean="0">
              <a:solidFill>
                <a:schemeClr val="tx2">
                  <a:lumMod val="50000"/>
                </a:schemeClr>
              </a:solidFill>
              <a:latin typeface="Bahnschrift" pitchFamily="34" charset="0"/>
            </a:endParaRPr>
          </a:p>
        </p:txBody>
      </p:sp>
    </p:spTree>
    <p:extLst>
      <p:ext uri="{BB962C8B-B14F-4D97-AF65-F5344CB8AC3E}">
        <p14:creationId xmlns:p14="http://schemas.microsoft.com/office/powerpoint/2010/main" val="1056169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8352928" cy="395962"/>
          </a:xfrm>
        </p:spPr>
        <p:txBody>
          <a:bodyPr>
            <a:noAutofit/>
          </a:bodyPr>
          <a:lstStyle/>
          <a:p>
            <a:r>
              <a:rPr lang="en-US" sz="2400" dirty="0" smtClean="0"/>
              <a:t>site visits:</a:t>
            </a:r>
            <a:endParaRPr lang="en-IN" sz="2400" dirty="0"/>
          </a:p>
        </p:txBody>
      </p:sp>
      <p:sp>
        <p:nvSpPr>
          <p:cNvPr id="3" name="Content Placeholder 2"/>
          <p:cNvSpPr>
            <a:spLocks noGrp="1"/>
          </p:cNvSpPr>
          <p:nvPr>
            <p:ph idx="1"/>
          </p:nvPr>
        </p:nvSpPr>
        <p:spPr>
          <a:xfrm>
            <a:off x="457200" y="692696"/>
            <a:ext cx="7620000" cy="5433467"/>
          </a:xfrm>
        </p:spPr>
        <p:txBody>
          <a:bodyPr/>
          <a:lstStyle/>
          <a:p>
            <a:r>
              <a:rPr lang="en-US" dirty="0">
                <a:solidFill>
                  <a:srgbClr val="EA3E3A"/>
                </a:solidFill>
              </a:rPr>
              <a:t>Advantages </a:t>
            </a:r>
            <a:endParaRPr lang="en-US" dirty="0" smtClean="0">
              <a:solidFill>
                <a:srgbClr val="EA3E3A"/>
              </a:solidFill>
            </a:endParaRPr>
          </a:p>
          <a:p>
            <a:pPr marL="457200" indent="-457200">
              <a:buAutoNum type="arabicPeriod"/>
            </a:pPr>
            <a:r>
              <a:rPr lang="en-US" sz="2400" dirty="0" smtClean="0"/>
              <a:t>The </a:t>
            </a:r>
            <a:r>
              <a:rPr lang="en-US" sz="2400" dirty="0"/>
              <a:t>process of recording </a:t>
            </a:r>
            <a:r>
              <a:rPr lang="en-US" sz="2400" dirty="0" smtClean="0"/>
              <a:t>facts </a:t>
            </a:r>
            <a:r>
              <a:rPr lang="en-US" sz="2400" dirty="0"/>
              <a:t>site visits is highly reliable. </a:t>
            </a:r>
            <a:endParaRPr lang="en-US" sz="2400" dirty="0" smtClean="0"/>
          </a:p>
          <a:p>
            <a:pPr marL="457200" indent="-457200">
              <a:buAutoNum type="arabicPeriod"/>
            </a:pPr>
            <a:r>
              <a:rPr lang="en-US" sz="2400" dirty="0" smtClean="0"/>
              <a:t>Sometimes</a:t>
            </a:r>
            <a:r>
              <a:rPr lang="en-US" sz="2400" dirty="0"/>
              <a:t>, site visits take place to clear doubts and check the validity of the data. </a:t>
            </a:r>
            <a:endParaRPr lang="en-US" sz="2400" dirty="0" smtClean="0"/>
          </a:p>
          <a:p>
            <a:pPr marL="457200" indent="-457200">
              <a:buAutoNum type="arabicPeriod"/>
            </a:pPr>
            <a:r>
              <a:rPr lang="en-US" sz="2400" dirty="0" smtClean="0"/>
              <a:t>Site </a:t>
            </a:r>
            <a:r>
              <a:rPr lang="en-US" sz="2400" dirty="0"/>
              <a:t>visit is inexpensive when compared to other fact finding techniques. </a:t>
            </a:r>
            <a:endParaRPr lang="en-US" sz="2400" dirty="0" smtClean="0"/>
          </a:p>
          <a:p>
            <a:pPr marL="457200" indent="-457200">
              <a:buAutoNum type="arabicPeriod"/>
            </a:pPr>
            <a:r>
              <a:rPr lang="en-US" sz="2400" dirty="0" smtClean="0"/>
              <a:t>In </a:t>
            </a:r>
            <a:r>
              <a:rPr lang="en-US" sz="2400" dirty="0"/>
              <a:t>this technique, systems analyst will be able to see the processes in the organization at first hand. </a:t>
            </a:r>
            <a:endParaRPr lang="en-US" sz="2400" dirty="0" smtClean="0"/>
          </a:p>
          <a:p>
            <a:pPr marL="457200" indent="-457200">
              <a:buAutoNum type="arabicPeriod"/>
            </a:pPr>
            <a:r>
              <a:rPr lang="en-US" sz="2400" dirty="0" smtClean="0"/>
              <a:t>The </a:t>
            </a:r>
            <a:r>
              <a:rPr lang="en-US" sz="2400" dirty="0"/>
              <a:t>systems analyst can easily understand the complex processes in the organization.</a:t>
            </a:r>
            <a:endParaRPr lang="en-IN" sz="2400" dirty="0"/>
          </a:p>
        </p:txBody>
      </p:sp>
    </p:spTree>
    <p:extLst>
      <p:ext uri="{BB962C8B-B14F-4D97-AF65-F5344CB8AC3E}">
        <p14:creationId xmlns:p14="http://schemas.microsoft.com/office/powerpoint/2010/main" val="41925849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923112" cy="395962"/>
          </a:xfrm>
        </p:spPr>
        <p:txBody>
          <a:bodyPr>
            <a:noAutofit/>
          </a:bodyPr>
          <a:lstStyle/>
          <a:p>
            <a:r>
              <a:rPr lang="en-US" sz="2400" dirty="0" smtClean="0"/>
              <a:t>Site visits</a:t>
            </a:r>
            <a:endParaRPr lang="en-IN" sz="2400" dirty="0"/>
          </a:p>
        </p:txBody>
      </p:sp>
      <p:sp>
        <p:nvSpPr>
          <p:cNvPr id="3" name="Content Placeholder 2"/>
          <p:cNvSpPr>
            <a:spLocks noGrp="1"/>
          </p:cNvSpPr>
          <p:nvPr>
            <p:ph idx="1"/>
          </p:nvPr>
        </p:nvSpPr>
        <p:spPr>
          <a:xfrm>
            <a:off x="457200" y="764704"/>
            <a:ext cx="7620000" cy="5361459"/>
          </a:xfrm>
        </p:spPr>
        <p:txBody>
          <a:bodyPr/>
          <a:lstStyle/>
          <a:p>
            <a:r>
              <a:rPr lang="en-US" dirty="0">
                <a:solidFill>
                  <a:srgbClr val="EA3E3A"/>
                </a:solidFill>
              </a:rPr>
              <a:t>Disadvantages</a:t>
            </a:r>
            <a:r>
              <a:rPr lang="en-US" dirty="0"/>
              <a:t> </a:t>
            </a:r>
            <a:endParaRPr lang="en-US" dirty="0" smtClean="0"/>
          </a:p>
          <a:p>
            <a:pPr marL="457200" indent="-457200">
              <a:buAutoNum type="arabicPeriod"/>
            </a:pPr>
            <a:r>
              <a:rPr lang="en-US" sz="2400" dirty="0" smtClean="0"/>
              <a:t>People </a:t>
            </a:r>
            <a:r>
              <a:rPr lang="en-US" sz="2400" dirty="0"/>
              <a:t>usually feel uncomfortable when being watched; they may unwillingly perform their work differently when being observed. </a:t>
            </a:r>
            <a:endParaRPr lang="en-US" sz="2400" dirty="0" smtClean="0"/>
          </a:p>
          <a:p>
            <a:pPr marL="457200" indent="-457200">
              <a:buAutoNum type="arabicPeriod"/>
            </a:pPr>
            <a:r>
              <a:rPr lang="en-US" sz="2400" dirty="0" smtClean="0"/>
              <a:t>Due </a:t>
            </a:r>
            <a:r>
              <a:rPr lang="en-US" sz="2400" dirty="0"/>
              <a:t>to interruptions in the task being observed, the information that is collected may be inaccurate. </a:t>
            </a:r>
            <a:endParaRPr lang="en-US" sz="2400" dirty="0" smtClean="0"/>
          </a:p>
          <a:p>
            <a:pPr marL="457200" indent="-457200">
              <a:buAutoNum type="arabicPeriod"/>
            </a:pPr>
            <a:r>
              <a:rPr lang="en-US" sz="2400" dirty="0" smtClean="0"/>
              <a:t>Site </a:t>
            </a:r>
            <a:r>
              <a:rPr lang="en-US" sz="2400" dirty="0"/>
              <a:t>visits are done during a specific period and during that period, complexities existing in the system may not be experienced. </a:t>
            </a:r>
            <a:endParaRPr lang="en-IN" sz="2400" dirty="0"/>
          </a:p>
        </p:txBody>
      </p:sp>
    </p:spTree>
    <p:extLst>
      <p:ext uri="{BB962C8B-B14F-4D97-AF65-F5344CB8AC3E}">
        <p14:creationId xmlns:p14="http://schemas.microsoft.com/office/powerpoint/2010/main" val="23284107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2718"/>
            <a:ext cx="6068888" cy="395962"/>
          </a:xfrm>
        </p:spPr>
        <p:txBody>
          <a:bodyPr>
            <a:normAutofit fontScale="90000"/>
          </a:bodyPr>
          <a:lstStyle/>
          <a:p>
            <a:r>
              <a:rPr lang="en-US" sz="2800" dirty="0" smtClean="0"/>
              <a:t>4.Presentations</a:t>
            </a:r>
            <a:endParaRPr lang="en-IN" sz="2800" dirty="0"/>
          </a:p>
        </p:txBody>
      </p:sp>
      <p:sp>
        <p:nvSpPr>
          <p:cNvPr id="3" name="Content Placeholder 2"/>
          <p:cNvSpPr>
            <a:spLocks noGrp="1"/>
          </p:cNvSpPr>
          <p:nvPr>
            <p:ph idx="1"/>
          </p:nvPr>
        </p:nvSpPr>
        <p:spPr>
          <a:xfrm>
            <a:off x="251520" y="692696"/>
            <a:ext cx="8424936" cy="5760640"/>
          </a:xfrm>
        </p:spPr>
        <p:txBody>
          <a:bodyPr>
            <a:normAutofit/>
          </a:bodyPr>
          <a:lstStyle/>
          <a:p>
            <a:pPr marL="342900" indent="-342900">
              <a:buClr>
                <a:srgbClr val="FF0000"/>
              </a:buClr>
              <a:buFont typeface="Wingdings" pitchFamily="2" charset="2"/>
              <a:buChar char="Ø"/>
            </a:pPr>
            <a:r>
              <a:rPr lang="en-US" sz="2400" dirty="0">
                <a:solidFill>
                  <a:schemeClr val="accent3">
                    <a:lumMod val="50000"/>
                  </a:schemeClr>
                </a:solidFill>
              </a:rPr>
              <a:t>It is another way of finding the facts and collecting data. Presentation is the way by which the systems analyst gathers first hand knowledge of the </a:t>
            </a:r>
            <a:r>
              <a:rPr lang="en-US" sz="2400" dirty="0" smtClean="0">
                <a:solidFill>
                  <a:schemeClr val="accent3">
                    <a:lumMod val="50000"/>
                  </a:schemeClr>
                </a:solidFill>
              </a:rPr>
              <a:t>project.</a:t>
            </a:r>
          </a:p>
          <a:p>
            <a:pPr>
              <a:buClr>
                <a:srgbClr val="FF0000"/>
              </a:buClr>
            </a:pPr>
            <a:endParaRPr lang="en-US" sz="2400" dirty="0" smtClean="0"/>
          </a:p>
          <a:p>
            <a:pPr marL="342900" indent="-342900">
              <a:buClr>
                <a:srgbClr val="FF0000"/>
              </a:buClr>
              <a:buFont typeface="Wingdings" pitchFamily="2" charset="2"/>
              <a:buChar char="Ø"/>
            </a:pPr>
            <a:r>
              <a:rPr lang="en-US" sz="2400" dirty="0"/>
              <a:t>The customer makes a presentation of the existing system or about the organization. Participants in the meeting are representatives from the IT company and </a:t>
            </a:r>
            <a:r>
              <a:rPr lang="en-US" sz="2400" dirty="0" smtClean="0"/>
              <a:t>the </a:t>
            </a:r>
            <a:r>
              <a:rPr lang="en-US" sz="2400" dirty="0"/>
              <a:t>client organization</a:t>
            </a:r>
            <a:r>
              <a:rPr lang="en-US" sz="2400" dirty="0" smtClean="0"/>
              <a:t>.</a:t>
            </a:r>
          </a:p>
          <a:p>
            <a:pPr>
              <a:buClr>
                <a:srgbClr val="FF0000"/>
              </a:buClr>
            </a:pPr>
            <a:endParaRPr lang="en-US" sz="2400" dirty="0" smtClean="0"/>
          </a:p>
          <a:p>
            <a:pPr marL="342900" indent="-342900">
              <a:buClr>
                <a:srgbClr val="FF0000"/>
              </a:buClr>
              <a:buFont typeface="Wingdings" pitchFamily="2" charset="2"/>
              <a:buChar char="Ø"/>
            </a:pPr>
            <a:r>
              <a:rPr lang="en-US" sz="2400" dirty="0"/>
              <a:t>When a company needs to develop a software project, it may present its requirements for IOE (interest of expression) from the interested IT Company. In that case, the client presents his/her requirements.</a:t>
            </a:r>
            <a:endParaRPr lang="en-IN" sz="2400" dirty="0"/>
          </a:p>
        </p:txBody>
      </p:sp>
    </p:spTree>
    <p:extLst>
      <p:ext uri="{BB962C8B-B14F-4D97-AF65-F5344CB8AC3E}">
        <p14:creationId xmlns:p14="http://schemas.microsoft.com/office/powerpoint/2010/main" val="2018217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6140896" cy="251946"/>
          </a:xfrm>
        </p:spPr>
        <p:txBody>
          <a:bodyPr>
            <a:normAutofit fontScale="90000"/>
          </a:bodyPr>
          <a:lstStyle/>
          <a:p>
            <a:r>
              <a:rPr lang="en-US" sz="2400" dirty="0" smtClean="0"/>
              <a:t>Presentations</a:t>
            </a:r>
            <a:endParaRPr lang="en-IN" sz="2400" dirty="0"/>
          </a:p>
        </p:txBody>
      </p:sp>
      <p:sp>
        <p:nvSpPr>
          <p:cNvPr id="3" name="Content Placeholder 2"/>
          <p:cNvSpPr>
            <a:spLocks noGrp="1"/>
          </p:cNvSpPr>
          <p:nvPr>
            <p:ph idx="1"/>
          </p:nvPr>
        </p:nvSpPr>
        <p:spPr>
          <a:xfrm>
            <a:off x="457200" y="548680"/>
            <a:ext cx="7620000" cy="5577483"/>
          </a:xfrm>
        </p:spPr>
        <p:txBody>
          <a:bodyPr>
            <a:normAutofit/>
          </a:bodyPr>
          <a:lstStyle/>
          <a:p>
            <a:pPr marL="342900" indent="-342900">
              <a:buClr>
                <a:srgbClr val="FF0000"/>
              </a:buClr>
              <a:buFont typeface="Wingdings" pitchFamily="2" charset="2"/>
              <a:buChar char="Ø"/>
            </a:pPr>
            <a:r>
              <a:rPr lang="en-US" sz="2400" dirty="0"/>
              <a:t>Based on the requirements, the IT companies make prototype and show the demo of the prototype</a:t>
            </a:r>
            <a:r>
              <a:rPr lang="en-US" sz="2400" dirty="0" smtClean="0"/>
              <a:t>.</a:t>
            </a:r>
          </a:p>
          <a:p>
            <a:pPr marL="342900" indent="-342900">
              <a:buClr>
                <a:srgbClr val="FF0000"/>
              </a:buClr>
              <a:buFont typeface="Wingdings" pitchFamily="2" charset="2"/>
              <a:buChar char="Ø"/>
            </a:pPr>
            <a:endParaRPr lang="en-US" sz="2400" dirty="0" smtClean="0"/>
          </a:p>
          <a:p>
            <a:pPr marL="342900" indent="-342900">
              <a:buClr>
                <a:srgbClr val="FF0000"/>
              </a:buClr>
              <a:buFont typeface="Wingdings" pitchFamily="2" charset="2"/>
              <a:buChar char="Ø"/>
            </a:pPr>
            <a:r>
              <a:rPr lang="en-US" sz="2400" dirty="0" smtClean="0"/>
              <a:t>It </a:t>
            </a:r>
            <a:r>
              <a:rPr lang="en-US" sz="2400" dirty="0"/>
              <a:t>is very difficult to obtain information in detail from a presentation. But, information available through presentation is sufficient to develop a prototype.</a:t>
            </a:r>
            <a:endParaRPr lang="en-IN" sz="2400" dirty="0"/>
          </a:p>
        </p:txBody>
      </p:sp>
    </p:spTree>
    <p:extLst>
      <p:ext uri="{BB962C8B-B14F-4D97-AF65-F5344CB8AC3E}">
        <p14:creationId xmlns:p14="http://schemas.microsoft.com/office/powerpoint/2010/main" val="2729165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2718"/>
            <a:ext cx="7920880" cy="251946"/>
          </a:xfrm>
        </p:spPr>
        <p:txBody>
          <a:bodyPr>
            <a:normAutofit fontScale="90000"/>
          </a:bodyPr>
          <a:lstStyle/>
          <a:p>
            <a:r>
              <a:rPr lang="en-US" sz="2400" dirty="0" smtClean="0"/>
              <a:t>5. Questionnaires</a:t>
            </a:r>
            <a:endParaRPr lang="en-IN" sz="2400" dirty="0"/>
          </a:p>
        </p:txBody>
      </p:sp>
      <p:sp>
        <p:nvSpPr>
          <p:cNvPr id="3" name="Content Placeholder 2"/>
          <p:cNvSpPr>
            <a:spLocks noGrp="1"/>
          </p:cNvSpPr>
          <p:nvPr>
            <p:ph idx="1"/>
          </p:nvPr>
        </p:nvSpPr>
        <p:spPr>
          <a:xfrm>
            <a:off x="179512" y="836712"/>
            <a:ext cx="7897688" cy="4248472"/>
          </a:xfrm>
        </p:spPr>
        <p:txBody>
          <a:bodyPr/>
          <a:lstStyle/>
          <a:p>
            <a:pPr marL="342900" indent="-342900">
              <a:buClr>
                <a:srgbClr val="00B050"/>
              </a:buClr>
              <a:buFont typeface="Wingdings" pitchFamily="2" charset="2"/>
              <a:buChar char="q"/>
            </a:pPr>
            <a:r>
              <a:rPr lang="en-US" sz="2400" dirty="0" smtClean="0">
                <a:solidFill>
                  <a:schemeClr val="accent3">
                    <a:lumMod val="50000"/>
                  </a:schemeClr>
                </a:solidFill>
              </a:rPr>
              <a:t>Questionnaires </a:t>
            </a:r>
            <a:r>
              <a:rPr lang="en-US" sz="2400" dirty="0">
                <a:solidFill>
                  <a:schemeClr val="accent3">
                    <a:lumMod val="50000"/>
                  </a:schemeClr>
                </a:solidFill>
              </a:rPr>
              <a:t>are special purpose </a:t>
            </a:r>
            <a:r>
              <a:rPr lang="en-US" sz="2400" dirty="0" smtClean="0">
                <a:solidFill>
                  <a:schemeClr val="accent3">
                    <a:lumMod val="50000"/>
                  </a:schemeClr>
                </a:solidFill>
              </a:rPr>
              <a:t>of documents </a:t>
            </a:r>
            <a:r>
              <a:rPr lang="en-US" sz="2400" dirty="0">
                <a:solidFill>
                  <a:schemeClr val="accent3">
                    <a:lumMod val="50000"/>
                  </a:schemeClr>
                </a:solidFill>
              </a:rPr>
              <a:t>that allow the analyst to collect information and opinion from </a:t>
            </a:r>
            <a:r>
              <a:rPr lang="en-US" sz="2400" dirty="0" smtClean="0">
                <a:solidFill>
                  <a:schemeClr val="accent3">
                    <a:lumMod val="50000"/>
                  </a:schemeClr>
                </a:solidFill>
              </a:rPr>
              <a:t>respondents.//responsible person.</a:t>
            </a:r>
            <a:endParaRPr lang="en-US" sz="2400" dirty="0" smtClean="0"/>
          </a:p>
          <a:p>
            <a:pPr>
              <a:buClr>
                <a:srgbClr val="00B050"/>
              </a:buClr>
            </a:pPr>
            <a:endParaRPr lang="en-US" sz="2400" dirty="0" smtClean="0"/>
          </a:p>
          <a:p>
            <a:pPr marL="342900" indent="-342900">
              <a:buClr>
                <a:srgbClr val="00B050"/>
              </a:buClr>
              <a:buFont typeface="Wingdings" pitchFamily="2" charset="2"/>
              <a:buChar char="q"/>
            </a:pPr>
            <a:r>
              <a:rPr lang="en-US" sz="2400" dirty="0" smtClean="0"/>
              <a:t>By </a:t>
            </a:r>
            <a:r>
              <a:rPr lang="en-US" sz="2400" dirty="0"/>
              <a:t>using questionnaires, it is possible to collect responses or opinion from a large number of people. This is the only way to get response from a </a:t>
            </a:r>
            <a:r>
              <a:rPr lang="en-US" sz="2400" dirty="0" smtClean="0"/>
              <a:t>large </a:t>
            </a:r>
            <a:r>
              <a:rPr lang="en-US" sz="2400" dirty="0"/>
              <a:t>audience</a:t>
            </a:r>
            <a:r>
              <a:rPr lang="en-US" dirty="0"/>
              <a:t>. </a:t>
            </a:r>
            <a:endParaRPr lang="en-IN" dirty="0"/>
          </a:p>
        </p:txBody>
      </p:sp>
    </p:spTree>
    <p:extLst>
      <p:ext uri="{BB962C8B-B14F-4D97-AF65-F5344CB8AC3E}">
        <p14:creationId xmlns:p14="http://schemas.microsoft.com/office/powerpoint/2010/main" val="1529809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44408" cy="548680"/>
          </a:xfrm>
        </p:spPr>
        <p:txBody>
          <a:bodyPr>
            <a:normAutofit/>
          </a:bodyPr>
          <a:lstStyle/>
          <a:p>
            <a:r>
              <a:rPr lang="en-US" sz="2400" dirty="0"/>
              <a:t>Questionnaires</a:t>
            </a:r>
            <a:endParaRPr lang="en-IN" sz="2400" dirty="0"/>
          </a:p>
        </p:txBody>
      </p:sp>
      <p:sp>
        <p:nvSpPr>
          <p:cNvPr id="3" name="Content Placeholder 2"/>
          <p:cNvSpPr>
            <a:spLocks noGrp="1"/>
          </p:cNvSpPr>
          <p:nvPr>
            <p:ph idx="1"/>
          </p:nvPr>
        </p:nvSpPr>
        <p:spPr>
          <a:xfrm>
            <a:off x="323528" y="620688"/>
            <a:ext cx="8208912" cy="5505475"/>
          </a:xfrm>
        </p:spPr>
        <p:txBody>
          <a:bodyPr/>
          <a:lstStyle/>
          <a:p>
            <a:r>
              <a:rPr lang="en-US" sz="2400" dirty="0">
                <a:solidFill>
                  <a:srgbClr val="EA3E3A"/>
                </a:solidFill>
              </a:rPr>
              <a:t>Advantages </a:t>
            </a:r>
            <a:endParaRPr lang="en-US" sz="2400" dirty="0" smtClean="0">
              <a:solidFill>
                <a:srgbClr val="EA3E3A"/>
              </a:solidFill>
            </a:endParaRPr>
          </a:p>
          <a:p>
            <a:pPr marL="457200" indent="-457200">
              <a:buAutoNum type="arabicPeriod"/>
            </a:pPr>
            <a:r>
              <a:rPr lang="en-US" sz="2400" dirty="0" smtClean="0"/>
              <a:t>It </a:t>
            </a:r>
            <a:r>
              <a:rPr lang="en-US" sz="2400" dirty="0"/>
              <a:t>is an inexpensive means of collecting the data from a large group of individuals. </a:t>
            </a:r>
            <a:endParaRPr lang="en-US" sz="2400" dirty="0" smtClean="0"/>
          </a:p>
          <a:p>
            <a:pPr marL="457200" indent="-457200">
              <a:buAutoNum type="arabicPeriod"/>
            </a:pPr>
            <a:r>
              <a:rPr lang="en-US" sz="2400" dirty="0" smtClean="0"/>
              <a:t>It </a:t>
            </a:r>
            <a:r>
              <a:rPr lang="en-US" sz="2400" dirty="0"/>
              <a:t>requires less skill and experience to administer questionnaires. </a:t>
            </a:r>
            <a:endParaRPr lang="en-US" sz="2400" dirty="0" smtClean="0"/>
          </a:p>
          <a:p>
            <a:pPr marL="457200" indent="-457200">
              <a:buAutoNum type="arabicPeriod"/>
            </a:pPr>
            <a:r>
              <a:rPr lang="en-US" sz="2400" dirty="0" smtClean="0"/>
              <a:t>Proper </a:t>
            </a:r>
            <a:r>
              <a:rPr lang="en-US" sz="2400" dirty="0"/>
              <a:t>formulation and interaction with respondents leads to unbiased response from the customers. </a:t>
            </a:r>
            <a:endParaRPr lang="en-US" sz="2400" dirty="0" smtClean="0"/>
          </a:p>
          <a:p>
            <a:pPr marL="457200" indent="-457200">
              <a:buAutoNum type="arabicPeriod"/>
            </a:pPr>
            <a:r>
              <a:rPr lang="en-US" sz="2400" dirty="0" smtClean="0"/>
              <a:t>Customers </a:t>
            </a:r>
            <a:r>
              <a:rPr lang="en-US" sz="2400" dirty="0"/>
              <a:t>can complete it at their convenience. </a:t>
            </a:r>
            <a:endParaRPr lang="en-US" sz="2400" dirty="0" smtClean="0"/>
          </a:p>
          <a:p>
            <a:pPr marL="457200" indent="-457200">
              <a:buAutoNum type="arabicPeriod"/>
            </a:pPr>
            <a:r>
              <a:rPr lang="en-US" sz="2400" dirty="0" smtClean="0"/>
              <a:t>Responses </a:t>
            </a:r>
            <a:r>
              <a:rPr lang="en-US" sz="2400" dirty="0"/>
              <a:t>can be tabulated and analyzed quickly</a:t>
            </a:r>
            <a:endParaRPr lang="en-IN" sz="2400" dirty="0"/>
          </a:p>
        </p:txBody>
      </p:sp>
    </p:spTree>
    <p:extLst>
      <p:ext uri="{BB962C8B-B14F-4D97-AF65-F5344CB8AC3E}">
        <p14:creationId xmlns:p14="http://schemas.microsoft.com/office/powerpoint/2010/main" val="521553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8424" cy="404664"/>
          </a:xfrm>
        </p:spPr>
        <p:txBody>
          <a:bodyPr>
            <a:normAutofit fontScale="90000"/>
          </a:bodyPr>
          <a:lstStyle/>
          <a:p>
            <a:r>
              <a:rPr lang="en-US" sz="2400" dirty="0"/>
              <a:t>Questionnaires</a:t>
            </a:r>
            <a:endParaRPr lang="en-IN" sz="2400" dirty="0"/>
          </a:p>
        </p:txBody>
      </p:sp>
      <p:sp>
        <p:nvSpPr>
          <p:cNvPr id="3" name="Content Placeholder 2"/>
          <p:cNvSpPr>
            <a:spLocks noGrp="1"/>
          </p:cNvSpPr>
          <p:nvPr>
            <p:ph idx="1"/>
          </p:nvPr>
        </p:nvSpPr>
        <p:spPr>
          <a:xfrm>
            <a:off x="251520" y="476672"/>
            <a:ext cx="8640960" cy="6192688"/>
          </a:xfrm>
        </p:spPr>
        <p:txBody>
          <a:bodyPr/>
          <a:lstStyle/>
          <a:p>
            <a:r>
              <a:rPr lang="en-US" sz="2400" dirty="0">
                <a:solidFill>
                  <a:srgbClr val="EA3E3A"/>
                </a:solidFill>
              </a:rPr>
              <a:t>Disadvantages </a:t>
            </a:r>
            <a:endParaRPr lang="en-US" sz="2400" dirty="0" smtClean="0">
              <a:solidFill>
                <a:srgbClr val="EA3E3A"/>
              </a:solidFill>
            </a:endParaRPr>
          </a:p>
          <a:p>
            <a:pPr marL="457200" indent="-457200">
              <a:buAutoNum type="arabicPeriod"/>
            </a:pPr>
            <a:r>
              <a:rPr lang="en-US" sz="2400" dirty="0" smtClean="0"/>
              <a:t>Sometimes</a:t>
            </a:r>
            <a:r>
              <a:rPr lang="en-US" sz="2400" dirty="0"/>
              <a:t>, the number of respondents is low. </a:t>
            </a:r>
            <a:endParaRPr lang="en-US" sz="2400" dirty="0" smtClean="0"/>
          </a:p>
          <a:p>
            <a:pPr marL="457200" indent="-457200">
              <a:buAutoNum type="arabicPeriod"/>
            </a:pPr>
            <a:r>
              <a:rPr lang="en-US" sz="2400" dirty="0" smtClean="0"/>
              <a:t>There </a:t>
            </a:r>
            <a:r>
              <a:rPr lang="en-US" sz="2400" dirty="0"/>
              <a:t>is no guarantee that the respondents will answer all the questions. </a:t>
            </a:r>
            <a:endParaRPr lang="en-US" sz="2400" dirty="0" smtClean="0"/>
          </a:p>
          <a:p>
            <a:pPr marL="457200" indent="-457200">
              <a:buAutoNum type="arabicPeriod"/>
            </a:pPr>
            <a:r>
              <a:rPr lang="en-US" sz="2400" dirty="0" smtClean="0"/>
              <a:t>Sometimes</a:t>
            </a:r>
            <a:r>
              <a:rPr lang="en-US" sz="2400" dirty="0"/>
              <a:t>, the individual may misunderstand the question. In that situation, the analyst may not get correct </a:t>
            </a:r>
            <a:r>
              <a:rPr lang="en-US" sz="2400" dirty="0" smtClean="0"/>
              <a:t>answer</a:t>
            </a:r>
          </a:p>
          <a:p>
            <a:r>
              <a:rPr lang="en-US" sz="2400" dirty="0" smtClean="0"/>
              <a:t>There </a:t>
            </a:r>
            <a:r>
              <a:rPr lang="en-US" sz="2400" dirty="0"/>
              <a:t>are two types of questionnaires: </a:t>
            </a:r>
            <a:endParaRPr lang="en-US" sz="2400" dirty="0" smtClean="0"/>
          </a:p>
          <a:p>
            <a:r>
              <a:rPr lang="en-US" sz="2400" u="sng" dirty="0" smtClean="0"/>
              <a:t>• </a:t>
            </a:r>
            <a:r>
              <a:rPr lang="en-US" sz="2400" u="sng" dirty="0"/>
              <a:t>Free formed questionnaires </a:t>
            </a:r>
            <a:r>
              <a:rPr lang="en-US" sz="2400" dirty="0"/>
              <a:t>are questionnaires where questions are mentioned along with blank spaces for response. </a:t>
            </a:r>
            <a:endParaRPr lang="en-US" sz="2400" dirty="0" smtClean="0"/>
          </a:p>
          <a:p>
            <a:r>
              <a:rPr lang="en-US" sz="2400" u="sng" dirty="0" smtClean="0"/>
              <a:t>• </a:t>
            </a:r>
            <a:r>
              <a:rPr lang="en-US" sz="2400" u="sng" dirty="0"/>
              <a:t>Fixed formed questionnaires </a:t>
            </a:r>
            <a:r>
              <a:rPr lang="en-US" sz="2400" dirty="0"/>
              <a:t>are questionnaires which consist of multiple choices and the respondent can select only from the choices provided. </a:t>
            </a:r>
            <a:endParaRPr lang="en-IN" sz="2400" dirty="0"/>
          </a:p>
        </p:txBody>
      </p:sp>
    </p:spTree>
    <p:extLst>
      <p:ext uri="{BB962C8B-B14F-4D97-AF65-F5344CB8AC3E}">
        <p14:creationId xmlns:p14="http://schemas.microsoft.com/office/powerpoint/2010/main" val="2140010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136904" cy="476672"/>
          </a:xfrm>
        </p:spPr>
        <p:txBody>
          <a:bodyPr>
            <a:noAutofit/>
          </a:bodyPr>
          <a:lstStyle/>
          <a:p>
            <a:r>
              <a:rPr lang="en-US" sz="2400" dirty="0"/>
              <a:t>Types of </a:t>
            </a:r>
            <a:r>
              <a:rPr lang="en-US" sz="2400" dirty="0" smtClean="0"/>
              <a:t>questionnaires</a:t>
            </a:r>
            <a:endParaRPr lang="en-IN" sz="2400" dirty="0"/>
          </a:p>
        </p:txBody>
      </p:sp>
      <p:sp>
        <p:nvSpPr>
          <p:cNvPr id="3" name="Content Placeholder 2"/>
          <p:cNvSpPr>
            <a:spLocks noGrp="1"/>
          </p:cNvSpPr>
          <p:nvPr>
            <p:ph idx="1"/>
          </p:nvPr>
        </p:nvSpPr>
        <p:spPr>
          <a:xfrm>
            <a:off x="467544" y="620688"/>
            <a:ext cx="8196064" cy="5505475"/>
          </a:xfrm>
        </p:spPr>
        <p:txBody>
          <a:bodyPr/>
          <a:lstStyle/>
          <a:p>
            <a:r>
              <a:rPr lang="en-US" sz="2400" dirty="0">
                <a:solidFill>
                  <a:srgbClr val="EA3E3A"/>
                </a:solidFill>
              </a:rPr>
              <a:t>There are two types of questionnaires: </a:t>
            </a:r>
            <a:endParaRPr lang="en-US" sz="2400" dirty="0" smtClean="0">
              <a:solidFill>
                <a:srgbClr val="EA3E3A"/>
              </a:solidFill>
            </a:endParaRPr>
          </a:p>
          <a:p>
            <a:pPr marL="457200" indent="-457200">
              <a:buAutoNum type="arabicPeriod"/>
            </a:pPr>
            <a:r>
              <a:rPr lang="en-US" sz="2400" dirty="0" smtClean="0"/>
              <a:t>Free formed :</a:t>
            </a:r>
          </a:p>
          <a:p>
            <a:r>
              <a:rPr lang="en-US" sz="2400" dirty="0"/>
              <a:t> </a:t>
            </a:r>
            <a:r>
              <a:rPr lang="en-US" sz="2400" dirty="0" smtClean="0"/>
              <a:t>- these </a:t>
            </a:r>
            <a:r>
              <a:rPr lang="en-US" sz="2400" dirty="0"/>
              <a:t>questionnaires are questionnaires where questions are mentioned along with blank spaces for response. </a:t>
            </a:r>
            <a:endParaRPr lang="en-US" sz="2400" dirty="0" smtClean="0"/>
          </a:p>
          <a:p>
            <a:r>
              <a:rPr lang="en-US" sz="2400" dirty="0" smtClean="0"/>
              <a:t>2. </a:t>
            </a:r>
            <a:r>
              <a:rPr lang="en-US" sz="2400" dirty="0"/>
              <a:t>Fixed </a:t>
            </a:r>
            <a:r>
              <a:rPr lang="en-US" sz="2400" dirty="0" smtClean="0"/>
              <a:t>formed: </a:t>
            </a:r>
          </a:p>
          <a:p>
            <a:r>
              <a:rPr lang="en-US" sz="2400" dirty="0" smtClean="0"/>
              <a:t>- these </a:t>
            </a:r>
            <a:r>
              <a:rPr lang="en-US" sz="2400" dirty="0"/>
              <a:t>questionnaires are questionnaires which consist of multiple choices and the respondent can select only from the choices provided</a:t>
            </a:r>
            <a:r>
              <a:rPr lang="en-US" dirty="0"/>
              <a:t>. </a:t>
            </a:r>
            <a:endParaRPr lang="en-IN" dirty="0"/>
          </a:p>
          <a:p>
            <a:endParaRPr lang="en-IN" dirty="0"/>
          </a:p>
        </p:txBody>
      </p:sp>
    </p:spTree>
    <p:extLst>
      <p:ext uri="{BB962C8B-B14F-4D97-AF65-F5344CB8AC3E}">
        <p14:creationId xmlns:p14="http://schemas.microsoft.com/office/powerpoint/2010/main" val="1726169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718"/>
            <a:ext cx="8460432" cy="611986"/>
          </a:xfrm>
        </p:spPr>
        <p:txBody>
          <a:bodyPr>
            <a:normAutofit/>
          </a:bodyPr>
          <a:lstStyle/>
          <a:p>
            <a:r>
              <a:rPr lang="en-US" sz="2400" dirty="0"/>
              <a:t>Questionnaires</a:t>
            </a:r>
            <a:endParaRPr lang="en-IN" sz="2400" dirty="0"/>
          </a:p>
        </p:txBody>
      </p:sp>
      <p:sp>
        <p:nvSpPr>
          <p:cNvPr id="3" name="Content Placeholder 2"/>
          <p:cNvSpPr>
            <a:spLocks noGrp="1"/>
          </p:cNvSpPr>
          <p:nvPr>
            <p:ph idx="1"/>
          </p:nvPr>
        </p:nvSpPr>
        <p:spPr>
          <a:xfrm>
            <a:off x="457200" y="1052736"/>
            <a:ext cx="7620000" cy="5073427"/>
          </a:xfrm>
        </p:spPr>
        <p:txBody>
          <a:bodyPr>
            <a:normAutofit/>
          </a:bodyPr>
          <a:lstStyle/>
          <a:p>
            <a:r>
              <a:rPr lang="en-US" sz="2400" dirty="0"/>
              <a:t>The following are various types of Fixed format questions: </a:t>
            </a:r>
            <a:endParaRPr lang="en-US" sz="2400" dirty="0" smtClean="0"/>
          </a:p>
          <a:p>
            <a:pPr marL="457200" indent="-457200">
              <a:buFont typeface="+mj-lt"/>
              <a:buAutoNum type="alphaLcPeriod"/>
            </a:pPr>
            <a:r>
              <a:rPr lang="en-US" sz="2400" dirty="0" smtClean="0"/>
              <a:t>True </a:t>
            </a:r>
            <a:r>
              <a:rPr lang="en-US" sz="2400" dirty="0"/>
              <a:t>/ False or yes/no type questions. </a:t>
            </a:r>
          </a:p>
          <a:p>
            <a:pPr marL="457200" indent="-457200">
              <a:buFont typeface="+mj-lt"/>
              <a:buAutoNum type="alphaLcPeriod"/>
            </a:pPr>
            <a:r>
              <a:rPr lang="en-US" sz="2400" dirty="0" smtClean="0"/>
              <a:t>Questions </a:t>
            </a:r>
            <a:r>
              <a:rPr lang="en-US" sz="2400" dirty="0"/>
              <a:t>whose response will be one of the choices: strongly agree, agree, disagree.. </a:t>
            </a:r>
          </a:p>
          <a:p>
            <a:pPr marL="457200" indent="-457200">
              <a:buFont typeface="+mj-lt"/>
              <a:buAutoNum type="alphaLcPeriod"/>
            </a:pPr>
            <a:r>
              <a:rPr lang="en-US" sz="2400" dirty="0" smtClean="0"/>
              <a:t>Ranking </a:t>
            </a:r>
            <a:r>
              <a:rPr lang="en-US" sz="2400" dirty="0"/>
              <a:t>type questions (ranking items in order of importance). </a:t>
            </a:r>
          </a:p>
          <a:p>
            <a:pPr marL="457200" indent="-457200">
              <a:buFont typeface="+mj-lt"/>
              <a:buAutoNum type="alphaLcPeriod"/>
            </a:pPr>
            <a:r>
              <a:rPr lang="en-US" sz="2400" dirty="0" smtClean="0"/>
              <a:t>Multiple </a:t>
            </a:r>
            <a:r>
              <a:rPr lang="en-US" sz="2400" dirty="0"/>
              <a:t>choice questions (select one response or all the relevant responses</a:t>
            </a:r>
            <a:r>
              <a:rPr lang="en-US" sz="2400" dirty="0" smtClean="0"/>
              <a:t>).</a:t>
            </a:r>
            <a:endParaRPr lang="en-IN" sz="2400" dirty="0"/>
          </a:p>
        </p:txBody>
      </p:sp>
    </p:spTree>
    <p:extLst>
      <p:ext uri="{BB962C8B-B14F-4D97-AF65-F5344CB8AC3E}">
        <p14:creationId xmlns:p14="http://schemas.microsoft.com/office/powerpoint/2010/main" val="7446133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32440" cy="332656"/>
          </a:xfrm>
        </p:spPr>
        <p:txBody>
          <a:bodyPr>
            <a:normAutofit fontScale="90000"/>
          </a:bodyPr>
          <a:lstStyle/>
          <a:p>
            <a:r>
              <a:rPr lang="en-US" sz="2400" dirty="0" smtClean="0"/>
              <a:t>6.JAD-joint application development</a:t>
            </a:r>
            <a:endParaRPr lang="en-IN" sz="2400" dirty="0"/>
          </a:p>
        </p:txBody>
      </p:sp>
      <p:sp>
        <p:nvSpPr>
          <p:cNvPr id="3" name="Content Placeholder 2"/>
          <p:cNvSpPr>
            <a:spLocks noGrp="1"/>
          </p:cNvSpPr>
          <p:nvPr>
            <p:ph idx="1"/>
          </p:nvPr>
        </p:nvSpPr>
        <p:spPr>
          <a:xfrm>
            <a:off x="107504" y="476672"/>
            <a:ext cx="8712968" cy="5649491"/>
          </a:xfrm>
        </p:spPr>
        <p:txBody>
          <a:bodyPr/>
          <a:lstStyle/>
          <a:p>
            <a:r>
              <a:rPr lang="en-US" sz="2400" dirty="0" smtClean="0">
                <a:latin typeface="Bahnschrift SemiBold" panose="020B0502040204020203" pitchFamily="34" charset="0"/>
              </a:rPr>
              <a:t>It </a:t>
            </a:r>
            <a:r>
              <a:rPr lang="en-US" sz="2400" dirty="0">
                <a:latin typeface="Bahnschrift SemiBold" panose="020B0502040204020203" pitchFamily="34" charset="0"/>
              </a:rPr>
              <a:t>is a new technique developed by IBM which brings owners, users, analysts, designers, and builders to define and design the system using organized and intensive workshops. JAD trained analyst act as facilitator for workshop who has some specialized skills.</a:t>
            </a:r>
          </a:p>
          <a:p>
            <a:r>
              <a:rPr lang="en-US" u="sng" dirty="0"/>
              <a:t>Advantages of </a:t>
            </a:r>
            <a:r>
              <a:rPr lang="en-US" u="sng" dirty="0" smtClean="0"/>
              <a:t>JAD:</a:t>
            </a:r>
            <a:endParaRPr lang="en-US" u="sng" dirty="0"/>
          </a:p>
          <a:p>
            <a:pPr marL="342900" indent="-342900">
              <a:buFont typeface="Wingdings" panose="05000000000000000000" pitchFamily="2" charset="2"/>
              <a:buChar char="Ø"/>
            </a:pPr>
            <a:r>
              <a:rPr lang="en-US" b="0" dirty="0">
                <a:latin typeface="Bahnschrift SemiBold" panose="020B0502040204020203" pitchFamily="34" charset="0"/>
              </a:rPr>
              <a:t>It saves time and cost by replacing months of traditional interviews and follow-up </a:t>
            </a:r>
            <a:r>
              <a:rPr lang="en-US" b="0" dirty="0" smtClean="0">
                <a:latin typeface="Bahnschrift SemiBold" panose="020B0502040204020203" pitchFamily="34" charset="0"/>
              </a:rPr>
              <a:t>meetings.</a:t>
            </a:r>
          </a:p>
          <a:p>
            <a:pPr marL="342900" indent="-342900">
              <a:buFont typeface="Wingdings" panose="05000000000000000000" pitchFamily="2" charset="2"/>
              <a:buChar char="Ø"/>
            </a:pPr>
            <a:r>
              <a:rPr lang="en-US" b="0" dirty="0" smtClean="0">
                <a:latin typeface="Bahnschrift SemiBold" panose="020B0502040204020203" pitchFamily="34" charset="0"/>
              </a:rPr>
              <a:t>It </a:t>
            </a:r>
            <a:r>
              <a:rPr lang="en-US" b="0" dirty="0">
                <a:latin typeface="Bahnschrift SemiBold" panose="020B0502040204020203" pitchFamily="34" charset="0"/>
              </a:rPr>
              <a:t>is useful in organizational culture which supports joint problem </a:t>
            </a:r>
            <a:r>
              <a:rPr lang="en-US" b="0" dirty="0" smtClean="0">
                <a:latin typeface="Bahnschrift SemiBold" panose="020B0502040204020203" pitchFamily="34" charset="0"/>
              </a:rPr>
              <a:t>solving.</a:t>
            </a:r>
          </a:p>
          <a:p>
            <a:pPr marL="342900" indent="-342900">
              <a:buFont typeface="Wingdings" panose="05000000000000000000" pitchFamily="2" charset="2"/>
              <a:buChar char="Ø"/>
            </a:pPr>
            <a:r>
              <a:rPr lang="en-US" b="0" dirty="0" smtClean="0">
                <a:latin typeface="Bahnschrift SemiBold" panose="020B0502040204020203" pitchFamily="34" charset="0"/>
              </a:rPr>
              <a:t>Fosters </a:t>
            </a:r>
            <a:r>
              <a:rPr lang="en-US" b="0" dirty="0">
                <a:latin typeface="Bahnschrift SemiBold" panose="020B0502040204020203" pitchFamily="34" charset="0"/>
              </a:rPr>
              <a:t>formal relationships among multiple levels of </a:t>
            </a:r>
            <a:r>
              <a:rPr lang="en-US" b="0" dirty="0" smtClean="0">
                <a:latin typeface="Bahnschrift SemiBold" panose="020B0502040204020203" pitchFamily="34" charset="0"/>
              </a:rPr>
              <a:t>employees.</a:t>
            </a:r>
          </a:p>
          <a:p>
            <a:pPr marL="342900" indent="-342900">
              <a:buFont typeface="Wingdings" panose="05000000000000000000" pitchFamily="2" charset="2"/>
              <a:buChar char="Ø"/>
            </a:pPr>
            <a:r>
              <a:rPr lang="en-US" b="0" dirty="0" smtClean="0">
                <a:latin typeface="Bahnschrift SemiBold" panose="020B0502040204020203" pitchFamily="34" charset="0"/>
              </a:rPr>
              <a:t>It </a:t>
            </a:r>
            <a:r>
              <a:rPr lang="en-US" b="0" dirty="0">
                <a:latin typeface="Bahnschrift SemiBold" panose="020B0502040204020203" pitchFamily="34" charset="0"/>
              </a:rPr>
              <a:t>can lead to development of design </a:t>
            </a:r>
            <a:r>
              <a:rPr lang="en-US" b="0" dirty="0" smtClean="0">
                <a:latin typeface="Bahnschrift SemiBold" panose="020B0502040204020203" pitchFamily="34" charset="0"/>
              </a:rPr>
              <a:t>creatively.</a:t>
            </a:r>
          </a:p>
          <a:p>
            <a:pPr marL="342900" indent="-342900">
              <a:buFont typeface="Wingdings" panose="05000000000000000000" pitchFamily="2" charset="2"/>
              <a:buChar char="Ø"/>
            </a:pPr>
            <a:r>
              <a:rPr lang="en-US" b="0" dirty="0" smtClean="0">
                <a:latin typeface="Bahnschrift SemiBold" panose="020B0502040204020203" pitchFamily="34" charset="0"/>
              </a:rPr>
              <a:t>It </a:t>
            </a:r>
            <a:r>
              <a:rPr lang="en-US" b="0" dirty="0">
                <a:latin typeface="Bahnschrift SemiBold" panose="020B0502040204020203" pitchFamily="34" charset="0"/>
              </a:rPr>
              <a:t>Allows rapid development and improves ownership of information system.</a:t>
            </a:r>
          </a:p>
          <a:p>
            <a:endParaRPr lang="en-IN" dirty="0"/>
          </a:p>
        </p:txBody>
      </p:sp>
    </p:spTree>
    <p:extLst>
      <p:ext uri="{BB962C8B-B14F-4D97-AF65-F5344CB8AC3E}">
        <p14:creationId xmlns:p14="http://schemas.microsoft.com/office/powerpoint/2010/main" val="293282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920880" cy="548680"/>
          </a:xfrm>
        </p:spPr>
        <p:txBody>
          <a:bodyPr>
            <a:normAutofit/>
          </a:bodyPr>
          <a:lstStyle/>
          <a:p>
            <a:r>
              <a:rPr lang="en-US" sz="2400" b="1" dirty="0" smtClean="0"/>
              <a:t>2.1 Dimensions of planning</a:t>
            </a:r>
            <a:endParaRPr lang="en-IN" sz="2400" b="1"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836712"/>
            <a:ext cx="705678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940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8460432" cy="360040"/>
          </a:xfrm>
        </p:spPr>
        <p:txBody>
          <a:bodyPr>
            <a:normAutofit fontScale="90000"/>
          </a:bodyPr>
          <a:lstStyle/>
          <a:p>
            <a:r>
              <a:rPr lang="en-US" sz="2000" dirty="0"/>
              <a:t>6.JAD-joint application development</a:t>
            </a:r>
            <a:endParaRPr lang="en-IN" sz="2000" dirty="0"/>
          </a:p>
        </p:txBody>
      </p:sp>
      <p:sp>
        <p:nvSpPr>
          <p:cNvPr id="3" name="Content Placeholder 2"/>
          <p:cNvSpPr>
            <a:spLocks noGrp="1"/>
          </p:cNvSpPr>
          <p:nvPr>
            <p:ph idx="1"/>
          </p:nvPr>
        </p:nvSpPr>
        <p:spPr>
          <a:xfrm>
            <a:off x="179512" y="404664"/>
            <a:ext cx="8640960" cy="6048672"/>
          </a:xfrm>
        </p:spPr>
        <p:txBody>
          <a:bodyPr/>
          <a:lstStyle/>
          <a:p>
            <a:pPr fontAlgn="base"/>
            <a:r>
              <a:rPr lang="en-US" u="sng" dirty="0"/>
              <a:t>Challenges faced in Joint Application Development </a:t>
            </a:r>
            <a:r>
              <a:rPr lang="en-US" dirty="0"/>
              <a:t>:</a:t>
            </a:r>
            <a:endParaRPr lang="en-US" b="0" dirty="0"/>
          </a:p>
          <a:p>
            <a:pPr fontAlgn="base"/>
            <a:r>
              <a:rPr lang="en-US" sz="2400" b="0" dirty="0" smtClean="0">
                <a:latin typeface="Bahnschrift SemiBold" panose="020B0502040204020203" pitchFamily="34" charset="0"/>
              </a:rPr>
              <a:t>1.Sometimes </a:t>
            </a:r>
            <a:r>
              <a:rPr lang="en-US" sz="2400" b="0" dirty="0">
                <a:latin typeface="Bahnschrift SemiBold" panose="020B0502040204020203" pitchFamily="34" charset="0"/>
              </a:rPr>
              <a:t>opinions within the team members may differ which make difficult to align goals and maintain focus.</a:t>
            </a:r>
          </a:p>
          <a:p>
            <a:pPr fontAlgn="base"/>
            <a:r>
              <a:rPr lang="en-US" sz="2400" b="0" dirty="0" smtClean="0">
                <a:latin typeface="Bahnschrift SemiBold" panose="020B0502040204020203" pitchFamily="34" charset="0"/>
              </a:rPr>
              <a:t>2.On </a:t>
            </a:r>
            <a:r>
              <a:rPr lang="en-US" sz="2400" b="0" dirty="0">
                <a:latin typeface="Bahnschrift SemiBold" panose="020B0502040204020203" pitchFamily="34" charset="0"/>
              </a:rPr>
              <a:t>depending upon size of the project, in JAD people may have to spent significant amount of time</a:t>
            </a:r>
            <a:r>
              <a:rPr lang="en-US" b="0" dirty="0"/>
              <a:t>.</a:t>
            </a:r>
          </a:p>
          <a:p>
            <a:endParaRPr lang="en-IN" dirty="0"/>
          </a:p>
        </p:txBody>
      </p:sp>
    </p:spTree>
    <p:extLst>
      <p:ext uri="{BB962C8B-B14F-4D97-AF65-F5344CB8AC3E}">
        <p14:creationId xmlns:p14="http://schemas.microsoft.com/office/powerpoint/2010/main" val="1760852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424936" cy="620688"/>
          </a:xfrm>
        </p:spPr>
        <p:txBody>
          <a:bodyPr>
            <a:normAutofit/>
          </a:bodyPr>
          <a:lstStyle/>
          <a:p>
            <a:r>
              <a:rPr lang="en-US" sz="2800" dirty="0" smtClean="0"/>
              <a:t>2.4 </a:t>
            </a:r>
            <a:r>
              <a:rPr lang="en-IN" sz="2800" dirty="0"/>
              <a:t>Feasibility </a:t>
            </a:r>
            <a:r>
              <a:rPr lang="en-IN" sz="2800" dirty="0" smtClean="0"/>
              <a:t>study</a:t>
            </a:r>
            <a:endParaRPr lang="en-IN" sz="2800" dirty="0"/>
          </a:p>
        </p:txBody>
      </p:sp>
      <p:sp>
        <p:nvSpPr>
          <p:cNvPr id="3" name="Content Placeholder 2"/>
          <p:cNvSpPr>
            <a:spLocks noGrp="1"/>
          </p:cNvSpPr>
          <p:nvPr>
            <p:ph idx="1"/>
          </p:nvPr>
        </p:nvSpPr>
        <p:spPr>
          <a:xfrm>
            <a:off x="457200" y="764704"/>
            <a:ext cx="8219256" cy="5832648"/>
          </a:xfrm>
        </p:spPr>
        <p:txBody>
          <a:bodyPr>
            <a:normAutofit/>
          </a:bodyPr>
          <a:lstStyle/>
          <a:p>
            <a:pPr marL="342900" indent="-342900">
              <a:buFont typeface="Wingdings" pitchFamily="2" charset="2"/>
              <a:buChar char="v"/>
            </a:pPr>
            <a:r>
              <a:rPr lang="en-US" sz="2400" dirty="0"/>
              <a:t>The objectives of a feasibility study are to find out if an information system project can be done (...is it possible?...is it justified?) and to suggest possible alternative solutions.  </a:t>
            </a:r>
            <a:endParaRPr lang="en-US" sz="2400" dirty="0" smtClean="0"/>
          </a:p>
          <a:p>
            <a:pPr marL="342900" indent="-342900">
              <a:buFont typeface="Wingdings" pitchFamily="2" charset="2"/>
              <a:buChar char="v"/>
            </a:pPr>
            <a:r>
              <a:rPr lang="en-US" sz="2400" dirty="0" smtClean="0"/>
              <a:t>A </a:t>
            </a:r>
            <a:r>
              <a:rPr lang="en-US" sz="2400" dirty="0"/>
              <a:t>feasibility study should provide management with enough information to decide: - whether the project can be done - whether the final product will benefit its intended users - what are the alternatives among which a solution will be chosen (during subsequent phases) - is there a preferred alternative  </a:t>
            </a:r>
            <a:endParaRPr lang="en-US" sz="2400" dirty="0" smtClean="0"/>
          </a:p>
          <a:p>
            <a:pPr marL="342900" indent="-342900">
              <a:buFont typeface="Wingdings" pitchFamily="2" charset="2"/>
              <a:buChar char="v"/>
            </a:pPr>
            <a:r>
              <a:rPr lang="en-US" sz="2400" dirty="0" smtClean="0"/>
              <a:t>After </a:t>
            </a:r>
            <a:r>
              <a:rPr lang="en-US" sz="2400" dirty="0"/>
              <a:t>a feasibility study, management makes a go/no go </a:t>
            </a:r>
            <a:r>
              <a:rPr lang="en-US" sz="2400" dirty="0" smtClean="0"/>
              <a:t>decision</a:t>
            </a:r>
          </a:p>
          <a:p>
            <a:r>
              <a:rPr lang="en-US" sz="2400" u="sng" dirty="0">
                <a:solidFill>
                  <a:srgbClr val="FF0000"/>
                </a:solidFill>
                <a:effectLst>
                  <a:outerShdw blurRad="38100" dist="38100" dir="2700000" algn="tl">
                    <a:srgbClr val="000000">
                      <a:alpha val="43137"/>
                    </a:srgbClr>
                  </a:outerShdw>
                </a:effectLst>
              </a:rPr>
              <a:t>The feasibility study is a management-oriented activity</a:t>
            </a:r>
            <a:endParaRPr lang="en-IN" sz="2400"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15281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640960" cy="548680"/>
          </a:xfrm>
        </p:spPr>
        <p:txBody>
          <a:bodyPr>
            <a:normAutofit/>
          </a:bodyPr>
          <a:lstStyle/>
          <a:p>
            <a:r>
              <a:rPr lang="en-US" sz="2800" dirty="0" smtClean="0"/>
              <a:t>What to study?  </a:t>
            </a:r>
            <a:endParaRPr lang="en-IN" sz="2800" dirty="0"/>
          </a:p>
        </p:txBody>
      </p:sp>
      <p:sp>
        <p:nvSpPr>
          <p:cNvPr id="3" name="Content Placeholder 2"/>
          <p:cNvSpPr>
            <a:spLocks noGrp="1"/>
          </p:cNvSpPr>
          <p:nvPr>
            <p:ph idx="1"/>
          </p:nvPr>
        </p:nvSpPr>
        <p:spPr>
          <a:xfrm>
            <a:off x="251520" y="620688"/>
            <a:ext cx="8568952" cy="5544616"/>
          </a:xfrm>
        </p:spPr>
        <p:txBody>
          <a:bodyPr/>
          <a:lstStyle/>
          <a:p>
            <a:r>
              <a:rPr lang="en-US" sz="2400" dirty="0" smtClean="0"/>
              <a:t>Things </a:t>
            </a:r>
            <a:r>
              <a:rPr lang="en-US" sz="2400" dirty="0"/>
              <a:t>to be studied during the feasibility study phase</a:t>
            </a:r>
            <a:r>
              <a:rPr lang="en-US" sz="2400" dirty="0" smtClean="0"/>
              <a:t>:</a:t>
            </a:r>
          </a:p>
          <a:p>
            <a:pPr marL="342900" indent="-342900">
              <a:buFont typeface="Wingdings" pitchFamily="2" charset="2"/>
              <a:buChar char="ü"/>
            </a:pPr>
            <a:r>
              <a:rPr lang="en-US" dirty="0" smtClean="0"/>
              <a:t> </a:t>
            </a:r>
            <a:r>
              <a:rPr lang="en-US" sz="2400" dirty="0" smtClean="0"/>
              <a:t>the </a:t>
            </a:r>
            <a:r>
              <a:rPr lang="en-US" sz="2400" dirty="0"/>
              <a:t>present organizational system, including users, </a:t>
            </a:r>
            <a:r>
              <a:rPr lang="en-US" sz="2400" dirty="0" smtClean="0"/>
              <a:t> policies</a:t>
            </a:r>
            <a:r>
              <a:rPr lang="en-US" sz="2400" dirty="0"/>
              <a:t>, functions, </a:t>
            </a:r>
            <a:r>
              <a:rPr lang="en-US" sz="2400" dirty="0" smtClean="0"/>
              <a:t>objectives.</a:t>
            </a:r>
          </a:p>
          <a:p>
            <a:pPr marL="342900" indent="-342900">
              <a:buFont typeface="Wingdings" pitchFamily="2" charset="2"/>
              <a:buChar char="ü"/>
            </a:pPr>
            <a:r>
              <a:rPr lang="en-US" sz="2400" dirty="0" smtClean="0"/>
              <a:t>problems </a:t>
            </a:r>
            <a:r>
              <a:rPr lang="en-US" sz="2400" dirty="0"/>
              <a:t>with the present system (inconsistencies, inadequacies in functionality, </a:t>
            </a:r>
            <a:r>
              <a:rPr lang="en-US" sz="2400" dirty="0" smtClean="0"/>
              <a:t>performance.</a:t>
            </a:r>
          </a:p>
          <a:p>
            <a:pPr marL="342900" indent="-342900">
              <a:buFont typeface="Wingdings" pitchFamily="2" charset="2"/>
              <a:buChar char="ü"/>
            </a:pPr>
            <a:r>
              <a:rPr lang="en-US" sz="2400" dirty="0" smtClean="0"/>
              <a:t>objectives </a:t>
            </a:r>
            <a:r>
              <a:rPr lang="en-US" sz="2400" dirty="0"/>
              <a:t>and other requirements for the new system (what needs to change</a:t>
            </a:r>
            <a:r>
              <a:rPr lang="en-US" sz="2400" dirty="0" smtClean="0"/>
              <a:t>?).</a:t>
            </a:r>
          </a:p>
          <a:p>
            <a:pPr marL="342900" indent="-342900">
              <a:buFont typeface="Wingdings" pitchFamily="2" charset="2"/>
              <a:buChar char="ü"/>
            </a:pPr>
            <a:r>
              <a:rPr lang="en-US" sz="2400" dirty="0" smtClean="0"/>
              <a:t>constraints</a:t>
            </a:r>
            <a:r>
              <a:rPr lang="en-US" sz="2400" dirty="0"/>
              <a:t>, including nonfunctional requirements on the system (preliminary pass</a:t>
            </a:r>
            <a:r>
              <a:rPr lang="en-US" sz="2400" dirty="0" smtClean="0"/>
              <a:t>).</a:t>
            </a:r>
          </a:p>
          <a:p>
            <a:pPr marL="342900" indent="-342900">
              <a:buFont typeface="Wingdings" pitchFamily="2" charset="2"/>
              <a:buChar char="ü"/>
            </a:pPr>
            <a:r>
              <a:rPr lang="en-US" sz="2400" dirty="0" smtClean="0"/>
              <a:t>possible </a:t>
            </a:r>
            <a:r>
              <a:rPr lang="en-US" sz="2400" dirty="0"/>
              <a:t>alternatives (the current system is always one of those</a:t>
            </a:r>
            <a:r>
              <a:rPr lang="en-US" sz="2400" dirty="0" smtClean="0"/>
              <a:t>).</a:t>
            </a:r>
          </a:p>
        </p:txBody>
      </p:sp>
    </p:spTree>
    <p:extLst>
      <p:ext uri="{BB962C8B-B14F-4D97-AF65-F5344CB8AC3E}">
        <p14:creationId xmlns:p14="http://schemas.microsoft.com/office/powerpoint/2010/main" val="534827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8712968" cy="395962"/>
          </a:xfrm>
        </p:spPr>
        <p:txBody>
          <a:bodyPr>
            <a:noAutofit/>
          </a:bodyPr>
          <a:lstStyle/>
          <a:p>
            <a:r>
              <a:rPr lang="en-US" sz="2400" dirty="0"/>
              <a:t>what to Conclude?</a:t>
            </a:r>
            <a:endParaRPr lang="en-IN" sz="2400" dirty="0"/>
          </a:p>
        </p:txBody>
      </p:sp>
      <p:sp>
        <p:nvSpPr>
          <p:cNvPr id="3" name="Content Placeholder 2"/>
          <p:cNvSpPr>
            <a:spLocks noGrp="1"/>
          </p:cNvSpPr>
          <p:nvPr>
            <p:ph idx="1"/>
          </p:nvPr>
        </p:nvSpPr>
        <p:spPr>
          <a:xfrm>
            <a:off x="179512" y="692696"/>
            <a:ext cx="8640960" cy="5904656"/>
          </a:xfrm>
        </p:spPr>
        <p:txBody>
          <a:bodyPr>
            <a:normAutofit/>
          </a:bodyPr>
          <a:lstStyle/>
          <a:p>
            <a:r>
              <a:rPr lang="en-US" sz="2800" dirty="0"/>
              <a:t>Things to conclude: </a:t>
            </a:r>
            <a:endParaRPr lang="en-US" sz="2800" dirty="0" smtClean="0"/>
          </a:p>
          <a:p>
            <a:pPr marL="457200" indent="-457200">
              <a:buFont typeface="Wingdings" pitchFamily="2" charset="2"/>
              <a:buChar char="ü"/>
            </a:pPr>
            <a:r>
              <a:rPr lang="en-US" sz="2800" dirty="0" smtClean="0"/>
              <a:t>Feasibility </a:t>
            </a:r>
            <a:r>
              <a:rPr lang="en-US" sz="2800" dirty="0"/>
              <a:t>of the project and the preferred </a:t>
            </a:r>
            <a:r>
              <a:rPr lang="en-US" sz="2800" dirty="0" smtClean="0"/>
              <a:t> alternative.(options /choices on problem solution)</a:t>
            </a:r>
            <a:endParaRPr lang="en-IN" sz="2800" dirty="0"/>
          </a:p>
        </p:txBody>
      </p:sp>
    </p:spTree>
    <p:extLst>
      <p:ext uri="{BB962C8B-B14F-4D97-AF65-F5344CB8AC3E}">
        <p14:creationId xmlns:p14="http://schemas.microsoft.com/office/powerpoint/2010/main" val="34063648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6140896" cy="395962"/>
          </a:xfrm>
        </p:spPr>
        <p:txBody>
          <a:bodyPr>
            <a:noAutofit/>
          </a:bodyPr>
          <a:lstStyle/>
          <a:p>
            <a:r>
              <a:rPr lang="en-IN" sz="2800" dirty="0"/>
              <a:t>Feasibility study</a:t>
            </a:r>
          </a:p>
        </p:txBody>
      </p:sp>
      <p:sp>
        <p:nvSpPr>
          <p:cNvPr id="3" name="Content Placeholder 2"/>
          <p:cNvSpPr>
            <a:spLocks noGrp="1"/>
          </p:cNvSpPr>
          <p:nvPr>
            <p:ph idx="1"/>
          </p:nvPr>
        </p:nvSpPr>
        <p:spPr>
          <a:xfrm>
            <a:off x="467544" y="908720"/>
            <a:ext cx="8424936" cy="5616624"/>
          </a:xfrm>
        </p:spPr>
        <p:txBody>
          <a:bodyPr>
            <a:normAutofit/>
          </a:bodyPr>
          <a:lstStyle/>
          <a:p>
            <a:r>
              <a:rPr lang="en-US" sz="2800" dirty="0"/>
              <a:t>In feasibility </a:t>
            </a:r>
            <a:r>
              <a:rPr lang="en-US" sz="2800" dirty="0" smtClean="0"/>
              <a:t>analysis , we </a:t>
            </a:r>
            <a:r>
              <a:rPr lang="en-US" sz="2800" dirty="0"/>
              <a:t>have to study the following: </a:t>
            </a:r>
          </a:p>
          <a:p>
            <a:pPr marL="457200" indent="-457200">
              <a:buFont typeface="Wingdings" pitchFamily="2" charset="2"/>
              <a:buChar char="Ø"/>
            </a:pPr>
            <a:r>
              <a:rPr lang="en-US" sz="2800" dirty="0" smtClean="0"/>
              <a:t>Technical feasibility </a:t>
            </a:r>
            <a:endParaRPr lang="en-US" sz="2800" b="0" dirty="0"/>
          </a:p>
          <a:p>
            <a:pPr marL="457200" indent="-457200">
              <a:buFont typeface="Wingdings" pitchFamily="2" charset="2"/>
              <a:buChar char="Ø"/>
            </a:pPr>
            <a:r>
              <a:rPr lang="en-US" sz="2800" dirty="0" smtClean="0"/>
              <a:t>Operational feasibility</a:t>
            </a:r>
          </a:p>
          <a:p>
            <a:pPr marL="457200" indent="-457200">
              <a:buFont typeface="Wingdings" pitchFamily="2" charset="2"/>
              <a:buChar char="Ø"/>
            </a:pPr>
            <a:r>
              <a:rPr lang="en-US" sz="2800" dirty="0" smtClean="0"/>
              <a:t>Economic feasibility</a:t>
            </a:r>
          </a:p>
          <a:p>
            <a:pPr marL="457200" indent="-457200">
              <a:buFont typeface="Wingdings" pitchFamily="2" charset="2"/>
              <a:buChar char="Ø"/>
            </a:pPr>
            <a:r>
              <a:rPr lang="en-IN" sz="2800" dirty="0" smtClean="0"/>
              <a:t>Schedule </a:t>
            </a:r>
            <a:endParaRPr lang="en-US" sz="2800" dirty="0" smtClean="0"/>
          </a:p>
        </p:txBody>
      </p:sp>
    </p:spTree>
    <p:extLst>
      <p:ext uri="{BB962C8B-B14F-4D97-AF65-F5344CB8AC3E}">
        <p14:creationId xmlns:p14="http://schemas.microsoft.com/office/powerpoint/2010/main" val="2510791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6140896" cy="323954"/>
          </a:xfrm>
        </p:spPr>
        <p:txBody>
          <a:bodyPr>
            <a:noAutofit/>
          </a:bodyPr>
          <a:lstStyle/>
          <a:p>
            <a:r>
              <a:rPr lang="en-US" sz="2400" dirty="0" smtClean="0"/>
              <a:t>Technical feasibility</a:t>
            </a:r>
            <a:endParaRPr lang="en-IN" sz="2400" dirty="0"/>
          </a:p>
        </p:txBody>
      </p:sp>
      <p:sp>
        <p:nvSpPr>
          <p:cNvPr id="3" name="Content Placeholder 2"/>
          <p:cNvSpPr>
            <a:spLocks noGrp="1"/>
          </p:cNvSpPr>
          <p:nvPr>
            <p:ph idx="1"/>
          </p:nvPr>
        </p:nvSpPr>
        <p:spPr>
          <a:xfrm>
            <a:off x="179512" y="548680"/>
            <a:ext cx="8712968" cy="6120680"/>
          </a:xfrm>
        </p:spPr>
        <p:txBody>
          <a:bodyPr>
            <a:normAutofit fontScale="92500"/>
          </a:bodyPr>
          <a:lstStyle/>
          <a:p>
            <a:r>
              <a:rPr lang="en-US" sz="2400" dirty="0"/>
              <a:t>Technical feasibility is concerned with the availability </a:t>
            </a:r>
            <a:r>
              <a:rPr lang="en-US" sz="2400" dirty="0" smtClean="0"/>
              <a:t>of</a:t>
            </a:r>
          </a:p>
          <a:p>
            <a:pPr marL="514350" indent="-514350">
              <a:buFont typeface="+mj-lt"/>
              <a:buAutoNum type="romanLcPeriod"/>
            </a:pPr>
            <a:r>
              <a:rPr lang="en-US" sz="2400" dirty="0" smtClean="0"/>
              <a:t>hardware </a:t>
            </a:r>
            <a:r>
              <a:rPr lang="en-US" sz="2400" dirty="0"/>
              <a:t>and software required for the development of the </a:t>
            </a:r>
            <a:r>
              <a:rPr lang="en-US" sz="2400" dirty="0" smtClean="0"/>
              <a:t>system</a:t>
            </a:r>
          </a:p>
          <a:p>
            <a:pPr marL="514350" indent="-514350">
              <a:buFont typeface="+mj-lt"/>
              <a:buAutoNum type="romanLcPeriod"/>
            </a:pPr>
            <a:r>
              <a:rPr lang="en-US" sz="2400" dirty="0" smtClean="0"/>
              <a:t>to </a:t>
            </a:r>
            <a:r>
              <a:rPr lang="en-US" sz="2400" dirty="0"/>
              <a:t>see compatibility and maturity of the technology proposed to be used and to see the availability of the required </a:t>
            </a:r>
            <a:r>
              <a:rPr lang="en-US" sz="2400" dirty="0" smtClean="0"/>
              <a:t>technical </a:t>
            </a:r>
            <a:r>
              <a:rPr lang="en-US" sz="2400" dirty="0"/>
              <a:t>manpower to develop the system</a:t>
            </a:r>
            <a:r>
              <a:rPr lang="en-US" sz="2400" dirty="0" smtClean="0"/>
              <a:t>.</a:t>
            </a:r>
          </a:p>
          <a:p>
            <a:r>
              <a:rPr lang="en-US" sz="2400" dirty="0" smtClean="0">
                <a:latin typeface="Arial Rounded MT Bold" pitchFamily="34" charset="0"/>
              </a:rPr>
              <a:t>To study in Technical feasibility:</a:t>
            </a:r>
          </a:p>
          <a:p>
            <a:pPr marL="457200" indent="-457200">
              <a:buFont typeface="+mj-lt"/>
              <a:buAutoNum type="arabicParenR"/>
            </a:pPr>
            <a:r>
              <a:rPr lang="en-US" sz="2400" dirty="0"/>
              <a:t>Is the proposed technology or solution practical? </a:t>
            </a:r>
            <a:endParaRPr lang="en-US" sz="2400" dirty="0" smtClean="0"/>
          </a:p>
          <a:p>
            <a:pPr marL="457200" indent="-457200">
              <a:buFont typeface="+mj-lt"/>
              <a:buAutoNum type="arabicParenR"/>
            </a:pPr>
            <a:r>
              <a:rPr lang="en-US" sz="2400" dirty="0" smtClean="0"/>
              <a:t>Do </a:t>
            </a:r>
            <a:r>
              <a:rPr lang="en-US" sz="2400" dirty="0"/>
              <a:t>we currently possess the necessary technology</a:t>
            </a:r>
            <a:r>
              <a:rPr lang="en-US" sz="2400" dirty="0" smtClean="0"/>
              <a:t>?</a:t>
            </a:r>
          </a:p>
          <a:p>
            <a:pPr marL="457200" indent="-457200">
              <a:buFont typeface="+mj-lt"/>
              <a:buAutoNum type="arabicParenR"/>
            </a:pPr>
            <a:r>
              <a:rPr lang="en-US" sz="2400" dirty="0"/>
              <a:t>Do we possess the necessary technical expertise, and is the schedule reasonable</a:t>
            </a:r>
            <a:r>
              <a:rPr lang="en-US" sz="2400" dirty="0" smtClean="0"/>
              <a:t>?</a:t>
            </a:r>
          </a:p>
          <a:p>
            <a:pPr marL="457200" indent="-457200">
              <a:buFont typeface="+mj-lt"/>
              <a:buAutoNum type="arabicParenR"/>
            </a:pPr>
            <a:r>
              <a:rPr lang="en-US" sz="2400" dirty="0"/>
              <a:t>The technology for any defined solution is usually available; however, the question is whether that technology is mature enough to be easily applied to our problem. </a:t>
            </a:r>
            <a:endParaRPr lang="en-US" sz="2400" dirty="0" smtClean="0"/>
          </a:p>
          <a:p>
            <a:pPr marL="457200" indent="-457200">
              <a:buFont typeface="+mj-lt"/>
              <a:buAutoNum type="arabicParenR"/>
            </a:pPr>
            <a:endParaRPr lang="en-IN" sz="2400" dirty="0">
              <a:latin typeface="Arial Rounded MT Bold" pitchFamily="34" charset="0"/>
            </a:endParaRPr>
          </a:p>
        </p:txBody>
      </p:sp>
    </p:spTree>
    <p:extLst>
      <p:ext uri="{BB962C8B-B14F-4D97-AF65-F5344CB8AC3E}">
        <p14:creationId xmlns:p14="http://schemas.microsoft.com/office/powerpoint/2010/main" val="2049526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00392" cy="476672"/>
          </a:xfrm>
        </p:spPr>
        <p:txBody>
          <a:bodyPr>
            <a:normAutofit/>
          </a:bodyPr>
          <a:lstStyle/>
          <a:p>
            <a:r>
              <a:rPr lang="en-US" sz="2400" dirty="0"/>
              <a:t>Technical feasibility</a:t>
            </a:r>
            <a:endParaRPr lang="en-IN" sz="2400" dirty="0"/>
          </a:p>
        </p:txBody>
      </p:sp>
      <p:sp>
        <p:nvSpPr>
          <p:cNvPr id="3" name="Content Placeholder 2"/>
          <p:cNvSpPr>
            <a:spLocks noGrp="1"/>
          </p:cNvSpPr>
          <p:nvPr>
            <p:ph idx="1"/>
          </p:nvPr>
        </p:nvSpPr>
        <p:spPr>
          <a:xfrm>
            <a:off x="251520" y="548680"/>
            <a:ext cx="8568952" cy="6120680"/>
          </a:xfrm>
        </p:spPr>
        <p:txBody>
          <a:bodyPr>
            <a:normAutofit/>
          </a:bodyPr>
          <a:lstStyle/>
          <a:p>
            <a:r>
              <a:rPr lang="en-US" sz="2400" dirty="0" smtClean="0"/>
              <a:t>5) Some </a:t>
            </a:r>
            <a:r>
              <a:rPr lang="en-US" sz="2400" dirty="0"/>
              <a:t>firms like to use state-of-the-art technology, but most firms prefer to use mature and proven technology. </a:t>
            </a:r>
            <a:r>
              <a:rPr lang="en-US" sz="2400" dirty="0" smtClean="0"/>
              <a:t> </a:t>
            </a:r>
            <a:endParaRPr lang="en-US" sz="2400" dirty="0" smtClean="0"/>
          </a:p>
          <a:p>
            <a:r>
              <a:rPr lang="en-US" sz="2400" dirty="0" smtClean="0"/>
              <a:t>6) A </a:t>
            </a:r>
            <a:r>
              <a:rPr lang="en-US" sz="2400" dirty="0"/>
              <a:t>mature technology has a larger customer base for obtaining advice concerning problems and improvements. </a:t>
            </a:r>
            <a:endParaRPr lang="en-US" sz="2400" dirty="0" smtClean="0"/>
          </a:p>
          <a:p>
            <a:r>
              <a:rPr lang="en-US" sz="2400" dirty="0" smtClean="0"/>
              <a:t>7) Assuming </a:t>
            </a:r>
            <a:r>
              <a:rPr lang="en-US" sz="2400" dirty="0"/>
              <a:t>that required technology is practical, is it available in the information systems shop? </a:t>
            </a:r>
            <a:endParaRPr lang="en-US" sz="2400" dirty="0" smtClean="0"/>
          </a:p>
          <a:p>
            <a:r>
              <a:rPr lang="en-US" sz="2400" dirty="0" smtClean="0"/>
              <a:t>8) If </a:t>
            </a:r>
            <a:r>
              <a:rPr lang="en-US" sz="2400" dirty="0"/>
              <a:t>the technology is available, does it have the capacity to handle the </a:t>
            </a:r>
            <a:r>
              <a:rPr lang="en-US" sz="2400" dirty="0" smtClean="0"/>
              <a:t>solution. If </a:t>
            </a:r>
            <a:r>
              <a:rPr lang="en-US" sz="2400" dirty="0"/>
              <a:t>the technology is not available, can it be acquired?</a:t>
            </a:r>
            <a:endParaRPr lang="en-IN" sz="2400" dirty="0"/>
          </a:p>
        </p:txBody>
      </p:sp>
    </p:spTree>
    <p:extLst>
      <p:ext uri="{BB962C8B-B14F-4D97-AF65-F5344CB8AC3E}">
        <p14:creationId xmlns:p14="http://schemas.microsoft.com/office/powerpoint/2010/main" val="1626863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8568952" cy="251946"/>
          </a:xfrm>
        </p:spPr>
        <p:txBody>
          <a:bodyPr>
            <a:normAutofit fontScale="90000"/>
          </a:bodyPr>
          <a:lstStyle/>
          <a:p>
            <a:r>
              <a:rPr lang="en-US" sz="2400" dirty="0" smtClean="0"/>
              <a:t>Operational feasibility</a:t>
            </a:r>
            <a:endParaRPr lang="en-IN" sz="2400" dirty="0"/>
          </a:p>
        </p:txBody>
      </p:sp>
      <p:sp>
        <p:nvSpPr>
          <p:cNvPr id="3" name="Content Placeholder 2"/>
          <p:cNvSpPr>
            <a:spLocks noGrp="1"/>
          </p:cNvSpPr>
          <p:nvPr>
            <p:ph idx="1"/>
          </p:nvPr>
        </p:nvSpPr>
        <p:spPr>
          <a:xfrm>
            <a:off x="251520" y="404664"/>
            <a:ext cx="8568952" cy="6264696"/>
          </a:xfrm>
        </p:spPr>
        <p:txBody>
          <a:bodyPr>
            <a:normAutofit/>
          </a:bodyPr>
          <a:lstStyle/>
          <a:p>
            <a:pPr marL="342900" indent="-342900">
              <a:buFont typeface="Wingdings" pitchFamily="2" charset="2"/>
              <a:buChar char="q"/>
            </a:pPr>
            <a:r>
              <a:rPr lang="en-US" sz="2400" dirty="0"/>
              <a:t>Define the urgency of the problem and the acceptability of any </a:t>
            </a:r>
            <a:r>
              <a:rPr lang="en-US" sz="2400" dirty="0" smtClean="0"/>
              <a:t>solution.</a:t>
            </a:r>
          </a:p>
          <a:p>
            <a:pPr marL="342900" indent="-342900">
              <a:buFont typeface="Wingdings" pitchFamily="2" charset="2"/>
              <a:buChar char="q"/>
            </a:pPr>
            <a:r>
              <a:rPr lang="en-US" sz="2400" dirty="0" smtClean="0"/>
              <a:t>If </a:t>
            </a:r>
            <a:r>
              <a:rPr lang="en-US" sz="2400" dirty="0"/>
              <a:t>the system is developed, will it be used? </a:t>
            </a:r>
            <a:endParaRPr lang="en-US" sz="2400" dirty="0" smtClean="0"/>
          </a:p>
          <a:p>
            <a:pPr marL="342900" indent="-342900">
              <a:buFont typeface="Wingdings" pitchFamily="2" charset="2"/>
              <a:buChar char="q"/>
            </a:pPr>
            <a:r>
              <a:rPr lang="en-US" sz="2400" dirty="0" smtClean="0"/>
              <a:t>It Includes people oriented </a:t>
            </a:r>
            <a:r>
              <a:rPr lang="en-US" sz="2400" dirty="0"/>
              <a:t>and social issues: internal issues, such as manpower problems, </a:t>
            </a:r>
            <a:r>
              <a:rPr lang="en-US" sz="2400" dirty="0" err="1" smtClean="0"/>
              <a:t>labour</a:t>
            </a:r>
            <a:r>
              <a:rPr lang="en-US" sz="2400" dirty="0" smtClean="0"/>
              <a:t> objections</a:t>
            </a:r>
            <a:r>
              <a:rPr lang="en-US" sz="2400" dirty="0"/>
              <a:t>, manager resistance, organizational conflicts and </a:t>
            </a:r>
            <a:r>
              <a:rPr lang="en-US" sz="2400" dirty="0" smtClean="0"/>
              <a:t>policies.</a:t>
            </a:r>
          </a:p>
          <a:p>
            <a:pPr marL="342900" indent="-342900">
              <a:buFont typeface="Wingdings" pitchFamily="2" charset="2"/>
              <a:buChar char="q"/>
            </a:pPr>
            <a:r>
              <a:rPr lang="en-US" sz="2400" dirty="0"/>
              <a:t>E</a:t>
            </a:r>
            <a:r>
              <a:rPr lang="en-US" sz="2400" dirty="0" smtClean="0"/>
              <a:t>xternal </a:t>
            </a:r>
            <a:r>
              <a:rPr lang="en-US" sz="2400" dirty="0"/>
              <a:t>issues, including legal aspects and government regulations, also social acceptability of the new system. </a:t>
            </a:r>
            <a:endParaRPr lang="en-IN" sz="2400" dirty="0"/>
          </a:p>
        </p:txBody>
      </p:sp>
    </p:spTree>
    <p:extLst>
      <p:ext uri="{BB962C8B-B14F-4D97-AF65-F5344CB8AC3E}">
        <p14:creationId xmlns:p14="http://schemas.microsoft.com/office/powerpoint/2010/main" val="8213007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7452320" cy="360040"/>
          </a:xfrm>
        </p:spPr>
        <p:txBody>
          <a:bodyPr>
            <a:noAutofit/>
          </a:bodyPr>
          <a:lstStyle/>
          <a:p>
            <a:r>
              <a:rPr lang="en-US" sz="2400" dirty="0" smtClean="0"/>
              <a:t>Operational feasibility</a:t>
            </a:r>
            <a:endParaRPr lang="en-IN" sz="2400" dirty="0"/>
          </a:p>
        </p:txBody>
      </p:sp>
      <p:sp>
        <p:nvSpPr>
          <p:cNvPr id="3" name="Content Placeholder 2"/>
          <p:cNvSpPr>
            <a:spLocks noGrp="1"/>
          </p:cNvSpPr>
          <p:nvPr>
            <p:ph idx="1"/>
          </p:nvPr>
        </p:nvSpPr>
        <p:spPr>
          <a:xfrm>
            <a:off x="179512" y="692696"/>
            <a:ext cx="8424936" cy="5904656"/>
          </a:xfrm>
        </p:spPr>
        <p:txBody>
          <a:bodyPr>
            <a:normAutofit fontScale="92500" lnSpcReduction="20000"/>
          </a:bodyPr>
          <a:lstStyle/>
          <a:p>
            <a:r>
              <a:rPr lang="en-IN" sz="2400" dirty="0"/>
              <a:t>The </a:t>
            </a:r>
            <a:r>
              <a:rPr lang="en-IN" sz="2400" dirty="0">
                <a:solidFill>
                  <a:schemeClr val="accent3">
                    <a:lumMod val="50000"/>
                  </a:schemeClr>
                </a:solidFill>
              </a:rPr>
              <a:t>PIECES</a:t>
            </a:r>
            <a:r>
              <a:rPr lang="en-IN" sz="2400" dirty="0"/>
              <a:t> </a:t>
            </a:r>
            <a:r>
              <a:rPr lang="en-IN" sz="2400" dirty="0" smtClean="0"/>
              <a:t>Framework </a:t>
            </a:r>
            <a:r>
              <a:rPr lang="en-US" sz="2400" dirty="0" smtClean="0"/>
              <a:t>can </a:t>
            </a:r>
            <a:r>
              <a:rPr lang="en-US" sz="2400" dirty="0"/>
              <a:t>help in identifying problems to be solved, and their urgency</a:t>
            </a:r>
            <a:r>
              <a:rPr lang="en-US" sz="2400" dirty="0" smtClean="0"/>
              <a:t>:</a:t>
            </a:r>
          </a:p>
          <a:p>
            <a:r>
              <a:rPr lang="en-US" sz="2400" u="sng" dirty="0" smtClean="0">
                <a:solidFill>
                  <a:srgbClr val="FF0000"/>
                </a:solidFill>
                <a:latin typeface="Arial Rounded MT Bold" pitchFamily="34" charset="0"/>
              </a:rPr>
              <a:t>P</a:t>
            </a:r>
            <a:r>
              <a:rPr lang="en-US" sz="2400" u="sng" dirty="0" smtClean="0">
                <a:latin typeface="Arial Rounded MT Bold" pitchFamily="34" charset="0"/>
              </a:rPr>
              <a:t>erformance </a:t>
            </a:r>
            <a:r>
              <a:rPr lang="en-US" sz="2400" dirty="0" smtClean="0"/>
              <a:t>-- </a:t>
            </a:r>
            <a:r>
              <a:rPr lang="en-US" sz="2400" dirty="0"/>
              <a:t>Does current mode of operation provide </a:t>
            </a:r>
            <a:r>
              <a:rPr lang="en-US" sz="2400" dirty="0" smtClean="0"/>
              <a:t>adequate(enough) throughput </a:t>
            </a:r>
            <a:r>
              <a:rPr lang="en-US" sz="2400" dirty="0"/>
              <a:t>and response time? </a:t>
            </a:r>
            <a:endParaRPr lang="en-US" sz="2400" dirty="0" smtClean="0"/>
          </a:p>
          <a:p>
            <a:r>
              <a:rPr lang="en-US" sz="2400" u="sng" dirty="0" smtClean="0">
                <a:solidFill>
                  <a:srgbClr val="FF0000"/>
                </a:solidFill>
                <a:latin typeface="Arial Rounded MT Bold" pitchFamily="34" charset="0"/>
              </a:rPr>
              <a:t>I</a:t>
            </a:r>
            <a:r>
              <a:rPr lang="en-US" sz="2400" u="sng" dirty="0" smtClean="0">
                <a:latin typeface="Arial Rounded MT Bold" pitchFamily="34" charset="0"/>
              </a:rPr>
              <a:t>nformation</a:t>
            </a:r>
            <a:r>
              <a:rPr lang="en-US" sz="2400" dirty="0" smtClean="0"/>
              <a:t> </a:t>
            </a:r>
            <a:r>
              <a:rPr lang="en-US" sz="2400" dirty="0"/>
              <a:t>-- Does current mode provide end users and managers with </a:t>
            </a:r>
            <a:r>
              <a:rPr lang="en-US" sz="2400" dirty="0" smtClean="0"/>
              <a:t>timely , accurate </a:t>
            </a:r>
            <a:r>
              <a:rPr lang="en-US" sz="2400" dirty="0"/>
              <a:t>and usefully formatted information? </a:t>
            </a:r>
            <a:endParaRPr lang="en-US" sz="2400" dirty="0" smtClean="0"/>
          </a:p>
          <a:p>
            <a:r>
              <a:rPr lang="en-US" sz="2400" u="sng" dirty="0" smtClean="0">
                <a:solidFill>
                  <a:srgbClr val="FF0000"/>
                </a:solidFill>
                <a:latin typeface="Arial Rounded MT Bold" pitchFamily="34" charset="0"/>
              </a:rPr>
              <a:t>E</a:t>
            </a:r>
            <a:r>
              <a:rPr lang="en-US" sz="2400" u="sng" dirty="0" smtClean="0">
                <a:latin typeface="Arial Rounded MT Bold" pitchFamily="34" charset="0"/>
              </a:rPr>
              <a:t>conomy</a:t>
            </a:r>
            <a:r>
              <a:rPr lang="en-US" sz="2400" dirty="0" smtClean="0"/>
              <a:t> </a:t>
            </a:r>
            <a:r>
              <a:rPr lang="en-US" sz="2400" dirty="0"/>
              <a:t>-- Does current mode of operation provide cost-effective information services to the business? Could there be a reduction in costs and/or an increase in benefits? </a:t>
            </a:r>
            <a:endParaRPr lang="en-US" sz="2400" dirty="0" smtClean="0"/>
          </a:p>
          <a:p>
            <a:r>
              <a:rPr lang="en-US" sz="2400" u="sng" dirty="0" smtClean="0">
                <a:solidFill>
                  <a:srgbClr val="FF0000"/>
                </a:solidFill>
                <a:latin typeface="Arial Rounded MT Bold" pitchFamily="34" charset="0"/>
              </a:rPr>
              <a:t>C</a:t>
            </a:r>
            <a:r>
              <a:rPr lang="en-US" sz="2400" u="sng" dirty="0" smtClean="0">
                <a:latin typeface="Arial Rounded MT Bold" pitchFamily="34" charset="0"/>
              </a:rPr>
              <a:t>ontrol</a:t>
            </a:r>
            <a:r>
              <a:rPr lang="en-US" sz="2400" dirty="0" smtClean="0"/>
              <a:t> </a:t>
            </a:r>
            <a:r>
              <a:rPr lang="en-US" sz="2400" dirty="0"/>
              <a:t>-- Does current mode of operation </a:t>
            </a:r>
            <a:r>
              <a:rPr lang="en-US" sz="2400" dirty="0" smtClean="0"/>
              <a:t>offers effective </a:t>
            </a:r>
            <a:r>
              <a:rPr lang="en-US" sz="2400" dirty="0"/>
              <a:t>controls to protect against fraud and to guarantee accuracy and security of data and information? </a:t>
            </a:r>
            <a:endParaRPr lang="en-US" sz="2400" dirty="0" smtClean="0"/>
          </a:p>
          <a:p>
            <a:r>
              <a:rPr lang="en-US" sz="2400" u="sng" dirty="0" smtClean="0">
                <a:solidFill>
                  <a:srgbClr val="FF0000"/>
                </a:solidFill>
                <a:latin typeface="Arial Rounded MT Bold" pitchFamily="34" charset="0"/>
              </a:rPr>
              <a:t>E</a:t>
            </a:r>
            <a:r>
              <a:rPr lang="en-US" sz="2400" u="sng" dirty="0" smtClean="0">
                <a:latin typeface="Arial Rounded MT Bold" pitchFamily="34" charset="0"/>
              </a:rPr>
              <a:t>fficiency</a:t>
            </a:r>
            <a:r>
              <a:rPr lang="en-US" sz="2400" dirty="0" smtClean="0"/>
              <a:t> </a:t>
            </a:r>
            <a:r>
              <a:rPr lang="en-US" sz="2400" dirty="0"/>
              <a:t>-- Does current mode of operation make maximum use of available resources, including people, time, flow of forms,...? </a:t>
            </a:r>
            <a:endParaRPr lang="en-US" sz="2400" dirty="0" smtClean="0"/>
          </a:p>
          <a:p>
            <a:r>
              <a:rPr lang="en-US" sz="2400" u="sng" dirty="0" smtClean="0">
                <a:solidFill>
                  <a:srgbClr val="FF0000"/>
                </a:solidFill>
                <a:latin typeface="Arial Rounded MT Bold" pitchFamily="34" charset="0"/>
              </a:rPr>
              <a:t>S</a:t>
            </a:r>
            <a:r>
              <a:rPr lang="en-US" sz="2400" u="sng" dirty="0" smtClean="0">
                <a:latin typeface="Arial Rounded MT Bold" pitchFamily="34" charset="0"/>
              </a:rPr>
              <a:t>ervices</a:t>
            </a:r>
            <a:r>
              <a:rPr lang="en-US" sz="2400" dirty="0" smtClean="0"/>
              <a:t> </a:t>
            </a:r>
            <a:r>
              <a:rPr lang="en-US" sz="2400" dirty="0"/>
              <a:t>-- Does current mode of operation provide reliable service? Is it flexible and expandable?</a:t>
            </a:r>
            <a:endParaRPr lang="en-IN" sz="2400" dirty="0"/>
          </a:p>
        </p:txBody>
      </p:sp>
    </p:spTree>
    <p:extLst>
      <p:ext uri="{BB962C8B-B14F-4D97-AF65-F5344CB8AC3E}">
        <p14:creationId xmlns:p14="http://schemas.microsoft.com/office/powerpoint/2010/main" val="40499013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352928" cy="476672"/>
          </a:xfrm>
        </p:spPr>
        <p:txBody>
          <a:bodyPr>
            <a:noAutofit/>
          </a:bodyPr>
          <a:lstStyle/>
          <a:p>
            <a:r>
              <a:rPr lang="en-US" sz="2800" dirty="0"/>
              <a:t>Operational feasibility</a:t>
            </a:r>
            <a:endParaRPr lang="en-IN" sz="2800" dirty="0"/>
          </a:p>
        </p:txBody>
      </p:sp>
      <p:sp>
        <p:nvSpPr>
          <p:cNvPr id="3" name="Content Placeholder 2"/>
          <p:cNvSpPr>
            <a:spLocks noGrp="1"/>
          </p:cNvSpPr>
          <p:nvPr>
            <p:ph idx="1"/>
          </p:nvPr>
        </p:nvSpPr>
        <p:spPr>
          <a:xfrm>
            <a:off x="251520" y="548680"/>
            <a:ext cx="8568952" cy="6192688"/>
          </a:xfrm>
        </p:spPr>
        <p:txBody>
          <a:bodyPr>
            <a:normAutofit fontScale="92500" lnSpcReduction="10000"/>
          </a:bodyPr>
          <a:lstStyle/>
          <a:p>
            <a:r>
              <a:rPr lang="en-US" sz="2600" dirty="0">
                <a:latin typeface="Arial Rounded MT Bold" pitchFamily="34" charset="0"/>
              </a:rPr>
              <a:t>Acceptability of Potential </a:t>
            </a:r>
            <a:r>
              <a:rPr lang="en-US" sz="2600" dirty="0" smtClean="0">
                <a:latin typeface="Arial Rounded MT Bold" pitchFamily="34" charset="0"/>
              </a:rPr>
              <a:t>Solutions : </a:t>
            </a:r>
          </a:p>
          <a:p>
            <a:pPr marL="342900" indent="-342900">
              <a:buFont typeface="Wingdings" pitchFamily="2" charset="2"/>
              <a:buChar char="Ø"/>
            </a:pPr>
            <a:r>
              <a:rPr lang="en-US" sz="2400" dirty="0" smtClean="0"/>
              <a:t>How </a:t>
            </a:r>
            <a:r>
              <a:rPr lang="en-US" sz="2400" dirty="0"/>
              <a:t>do end-users and managers feel about the problem (solution)? </a:t>
            </a:r>
            <a:endParaRPr lang="en-US" sz="2400" dirty="0" smtClean="0"/>
          </a:p>
          <a:p>
            <a:pPr marL="342900" indent="-342900">
              <a:buFont typeface="Wingdings" pitchFamily="2" charset="2"/>
              <a:buChar char="Ø"/>
            </a:pPr>
            <a:r>
              <a:rPr lang="en-US" sz="2400" dirty="0" smtClean="0"/>
              <a:t>It's </a:t>
            </a:r>
            <a:r>
              <a:rPr lang="en-US" sz="2400" dirty="0"/>
              <a:t>not only important to evaluate whether a system can work but also evaluate whether a system will work</a:t>
            </a:r>
            <a:r>
              <a:rPr lang="en-US" sz="2400" dirty="0" smtClean="0"/>
              <a:t>.</a:t>
            </a:r>
          </a:p>
          <a:p>
            <a:pPr marL="342900" indent="-342900">
              <a:buFont typeface="Wingdings" pitchFamily="2" charset="2"/>
              <a:buChar char="Ø"/>
            </a:pPr>
            <a:r>
              <a:rPr lang="en-US" sz="2400" dirty="0"/>
              <a:t>A workable solution might fail because of end-user or management resistance. </a:t>
            </a:r>
            <a:endParaRPr lang="en-US" sz="2400" dirty="0" smtClean="0"/>
          </a:p>
          <a:p>
            <a:r>
              <a:rPr lang="en-US" sz="2400" dirty="0">
                <a:latin typeface="Arial Rounded MT Bold" pitchFamily="34" charset="0"/>
              </a:rPr>
              <a:t> </a:t>
            </a:r>
            <a:r>
              <a:rPr lang="en-US" sz="2400" dirty="0" smtClean="0">
                <a:latin typeface="Arial Rounded MT Bold" pitchFamily="34" charset="0"/>
              </a:rPr>
              <a:t>   </a:t>
            </a:r>
            <a:r>
              <a:rPr lang="en-US" sz="2400" dirty="0" smtClean="0"/>
              <a:t>- Does </a:t>
            </a:r>
            <a:r>
              <a:rPr lang="en-US" sz="2400" dirty="0"/>
              <a:t>management support the project? </a:t>
            </a:r>
            <a:endParaRPr lang="en-US" sz="2400" dirty="0" smtClean="0"/>
          </a:p>
          <a:p>
            <a:r>
              <a:rPr lang="en-US" sz="2400" dirty="0"/>
              <a:t> </a:t>
            </a:r>
            <a:r>
              <a:rPr lang="en-US" sz="2400" dirty="0" smtClean="0"/>
              <a:t>   - How </a:t>
            </a:r>
            <a:r>
              <a:rPr lang="en-US" sz="2400" dirty="0"/>
              <a:t>do the end-users feel about their role in the new system? </a:t>
            </a:r>
            <a:endParaRPr lang="en-US" sz="2400" dirty="0" smtClean="0"/>
          </a:p>
          <a:p>
            <a:r>
              <a:rPr lang="en-US" sz="2400" dirty="0"/>
              <a:t> </a:t>
            </a:r>
            <a:r>
              <a:rPr lang="en-US" sz="2400" dirty="0" smtClean="0"/>
              <a:t>   - What </a:t>
            </a:r>
            <a:r>
              <a:rPr lang="en-US" sz="2400" dirty="0"/>
              <a:t>end-users or managers may resist or not use the system? People tend to resist change. Can this problem be overcome? If so, how? </a:t>
            </a:r>
          </a:p>
          <a:p>
            <a:r>
              <a:rPr lang="en-US" sz="2400" dirty="0" smtClean="0"/>
              <a:t>    - How </a:t>
            </a:r>
            <a:r>
              <a:rPr lang="en-US" sz="2400" dirty="0"/>
              <a:t>will the working environment of the end-users change? </a:t>
            </a:r>
          </a:p>
          <a:p>
            <a:r>
              <a:rPr lang="en-US" sz="2400" dirty="0" smtClean="0"/>
              <a:t>    - Can end-users </a:t>
            </a:r>
            <a:r>
              <a:rPr lang="en-US" sz="2400" dirty="0"/>
              <a:t>and management adapt to the change?</a:t>
            </a:r>
            <a:endParaRPr lang="en-IN" sz="2400" dirty="0">
              <a:latin typeface="Arial Rounded MT Bold" pitchFamily="34" charset="0"/>
            </a:endParaRPr>
          </a:p>
        </p:txBody>
      </p:sp>
    </p:spTree>
    <p:extLst>
      <p:ext uri="{BB962C8B-B14F-4D97-AF65-F5344CB8AC3E}">
        <p14:creationId xmlns:p14="http://schemas.microsoft.com/office/powerpoint/2010/main" val="2795981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784976" cy="620688"/>
          </a:xfrm>
        </p:spPr>
        <p:txBody>
          <a:bodyPr>
            <a:normAutofit/>
          </a:bodyPr>
          <a:lstStyle/>
          <a:p>
            <a:r>
              <a:rPr lang="en-US" sz="2400" b="1" dirty="0"/>
              <a:t>2.1 Dimensions of planning</a:t>
            </a:r>
            <a:endParaRPr lang="en-IN" sz="2400" dirty="0"/>
          </a:p>
        </p:txBody>
      </p:sp>
      <p:sp>
        <p:nvSpPr>
          <p:cNvPr id="3" name="Content Placeholder 2"/>
          <p:cNvSpPr>
            <a:spLocks noGrp="1"/>
          </p:cNvSpPr>
          <p:nvPr>
            <p:ph idx="1"/>
          </p:nvPr>
        </p:nvSpPr>
        <p:spPr>
          <a:xfrm>
            <a:off x="107504" y="908720"/>
            <a:ext cx="8856984" cy="5760640"/>
          </a:xfrm>
          <a:solidFill>
            <a:schemeClr val="accent3">
              <a:lumMod val="20000"/>
              <a:lumOff val="80000"/>
            </a:schemeClr>
          </a:solidFill>
        </p:spPr>
        <p:txBody>
          <a:bodyPr>
            <a:noAutofit/>
          </a:bodyPr>
          <a:lstStyle/>
          <a:p>
            <a:pPr marL="342900" indent="-342900">
              <a:buClr>
                <a:schemeClr val="tx2">
                  <a:lumMod val="75000"/>
                </a:schemeClr>
              </a:buClr>
              <a:buFont typeface="Wingdings" pitchFamily="2" charset="2"/>
              <a:buChar char="Ø"/>
            </a:pPr>
            <a:r>
              <a:rPr lang="en-US" sz="2400" b="0" dirty="0">
                <a:latin typeface="Bahnschrift SemiBold" pitchFamily="34" charset="0"/>
              </a:rPr>
              <a:t>In order to make </a:t>
            </a:r>
            <a:r>
              <a:rPr lang="en-US" sz="2400" dirty="0">
                <a:latin typeface="Bahnschrift SemiBold" pitchFamily="34" charset="0"/>
              </a:rPr>
              <a:t>Plan of a Software Project</a:t>
            </a:r>
            <a:r>
              <a:rPr lang="en-US" sz="2400" b="0" dirty="0">
                <a:latin typeface="Bahnschrift SemiBold" pitchFamily="34" charset="0"/>
              </a:rPr>
              <a:t>(first step of Software Development Project Cycle</a:t>
            </a:r>
            <a:r>
              <a:rPr lang="en-US" sz="2400" b="0" dirty="0" smtClean="0">
                <a:latin typeface="Bahnschrift SemiBold" pitchFamily="34" charset="0"/>
              </a:rPr>
              <a:t>)</a:t>
            </a:r>
          </a:p>
          <a:p>
            <a:pPr marL="342900" indent="-342900">
              <a:buClr>
                <a:schemeClr val="tx2">
                  <a:lumMod val="75000"/>
                </a:schemeClr>
              </a:buClr>
              <a:buFont typeface="Wingdings" pitchFamily="2" charset="2"/>
              <a:buChar char="Ø"/>
            </a:pPr>
            <a:r>
              <a:rPr lang="en-US" sz="2400" b="0" dirty="0" smtClean="0">
                <a:latin typeface="Bahnschrift SemiBold" pitchFamily="34" charset="0"/>
              </a:rPr>
              <a:t> </a:t>
            </a:r>
            <a:r>
              <a:rPr lang="en-US" sz="2400" b="0" dirty="0">
                <a:latin typeface="Bahnschrift SemiBold" pitchFamily="34" charset="0"/>
              </a:rPr>
              <a:t>cost, features of final Software Product, Quality of Final </a:t>
            </a:r>
            <a:r>
              <a:rPr lang="en-US" sz="2400" b="0" dirty="0" smtClean="0">
                <a:latin typeface="Bahnschrift SemiBold" pitchFamily="34" charset="0"/>
              </a:rPr>
              <a:t>Product.</a:t>
            </a:r>
          </a:p>
          <a:p>
            <a:pPr marL="342900" indent="-342900">
              <a:buClr>
                <a:schemeClr val="tx2">
                  <a:lumMod val="75000"/>
                </a:schemeClr>
              </a:buClr>
              <a:buFont typeface="Wingdings" pitchFamily="2" charset="2"/>
              <a:buChar char="Ø"/>
            </a:pPr>
            <a:r>
              <a:rPr lang="en-US" sz="2400" b="0" dirty="0" smtClean="0">
                <a:latin typeface="Bahnschrift SemiBold" pitchFamily="34" charset="0"/>
              </a:rPr>
              <a:t>How </a:t>
            </a:r>
            <a:r>
              <a:rPr lang="en-US" sz="2400" b="0" dirty="0">
                <a:latin typeface="Bahnschrift SemiBold" pitchFamily="34" charset="0"/>
              </a:rPr>
              <a:t>long it will take to make Software Product</a:t>
            </a:r>
            <a:r>
              <a:rPr lang="en-US" sz="2400" b="0" dirty="0" smtClean="0">
                <a:latin typeface="Bahnschrift SemiBold" pitchFamily="34" charset="0"/>
              </a:rPr>
              <a:t>?(Time), </a:t>
            </a:r>
          </a:p>
          <a:p>
            <a:pPr marL="342900" indent="-342900">
              <a:buClr>
                <a:schemeClr val="tx2">
                  <a:lumMod val="75000"/>
                </a:schemeClr>
              </a:buClr>
              <a:buFont typeface="Wingdings" pitchFamily="2" charset="2"/>
              <a:buChar char="Ø"/>
            </a:pPr>
            <a:r>
              <a:rPr lang="en-US" sz="2400" b="0" dirty="0" smtClean="0">
                <a:latin typeface="Bahnschrift SemiBold" pitchFamily="34" charset="0"/>
              </a:rPr>
              <a:t>How </a:t>
            </a:r>
            <a:r>
              <a:rPr lang="en-US" sz="2400" b="0" dirty="0">
                <a:latin typeface="Bahnschrift SemiBold" pitchFamily="34" charset="0"/>
              </a:rPr>
              <a:t>many Programmers/Developers/other </a:t>
            </a:r>
            <a:r>
              <a:rPr lang="en-US" sz="2400" b="0" dirty="0" smtClean="0">
                <a:latin typeface="Bahnschrift SemiBold" pitchFamily="34" charset="0"/>
              </a:rPr>
              <a:t>(staff) </a:t>
            </a:r>
          </a:p>
          <a:p>
            <a:pPr>
              <a:buClr>
                <a:schemeClr val="tx2">
                  <a:lumMod val="75000"/>
                </a:schemeClr>
              </a:buClr>
            </a:pPr>
            <a:r>
              <a:rPr lang="en-US" sz="2400" b="0" dirty="0" smtClean="0">
                <a:latin typeface="Bahnschrift SemiBold" pitchFamily="34" charset="0"/>
              </a:rPr>
              <a:t>for s/w project all of  </a:t>
            </a:r>
            <a:r>
              <a:rPr lang="en-US" sz="2400" b="0" dirty="0">
                <a:latin typeface="Bahnschrift SemiBold" pitchFamily="34" charset="0"/>
              </a:rPr>
              <a:t>these factors </a:t>
            </a:r>
            <a:r>
              <a:rPr lang="en-US" sz="2400" b="0" dirty="0" smtClean="0">
                <a:latin typeface="Bahnschrift SemiBold" pitchFamily="34" charset="0"/>
              </a:rPr>
              <a:t>need </a:t>
            </a:r>
            <a:r>
              <a:rPr lang="en-US" sz="2400" b="0" dirty="0">
                <a:latin typeface="Bahnschrift SemiBold" pitchFamily="34" charset="0"/>
              </a:rPr>
              <a:t>to be considered</a:t>
            </a:r>
            <a:r>
              <a:rPr lang="en-US" sz="2400" b="0" dirty="0" smtClean="0">
                <a:latin typeface="Bahnschrift SemiBold" pitchFamily="34" charset="0"/>
              </a:rPr>
              <a:t>.</a:t>
            </a:r>
          </a:p>
          <a:p>
            <a:pPr marL="342900" indent="-342900">
              <a:buClr>
                <a:schemeClr val="tx2">
                  <a:lumMod val="75000"/>
                </a:schemeClr>
              </a:buClr>
              <a:buFont typeface="Wingdings" pitchFamily="2" charset="2"/>
              <a:buChar char="Ø"/>
            </a:pPr>
            <a:r>
              <a:rPr lang="en-US" sz="2400" b="0" i="1" dirty="0">
                <a:latin typeface="Arial Rounded MT Bold" pitchFamily="34" charset="0"/>
              </a:rPr>
              <a:t>cost, features, quality, schedule and staff</a:t>
            </a:r>
            <a:r>
              <a:rPr lang="en-US" sz="2400" b="0" dirty="0">
                <a:latin typeface="Arial Rounded MT Bold" pitchFamily="34" charset="0"/>
              </a:rPr>
              <a:t> are </a:t>
            </a:r>
            <a:r>
              <a:rPr lang="en-US" sz="2400" b="0" dirty="0" smtClean="0">
                <a:latin typeface="Arial Rounded MT Bold" pitchFamily="34" charset="0"/>
              </a:rPr>
              <a:t>considered </a:t>
            </a:r>
            <a:r>
              <a:rPr lang="en-US" sz="2400" b="0" dirty="0">
                <a:latin typeface="Arial Rounded MT Bold" pitchFamily="34" charset="0"/>
              </a:rPr>
              <a:t> </a:t>
            </a:r>
            <a:r>
              <a:rPr lang="en-US" sz="2400" dirty="0">
                <a:latin typeface="Arial Rounded MT Bold" pitchFamily="34" charset="0"/>
              </a:rPr>
              <a:t>Five Dimensions of a Software Project</a:t>
            </a:r>
            <a:r>
              <a:rPr lang="en-US" sz="5400" dirty="0">
                <a:latin typeface="Arial Rounded MT Bold" pitchFamily="34" charset="0"/>
              </a:rPr>
              <a:t>.</a:t>
            </a:r>
            <a:r>
              <a:rPr lang="en-US" sz="5400" b="0" dirty="0">
                <a:latin typeface="Arial Rounded MT Bold" pitchFamily="34" charset="0"/>
              </a:rPr>
              <a:t> </a:t>
            </a:r>
            <a:endParaRPr lang="en-IN" sz="5400" dirty="0">
              <a:latin typeface="Arial Rounded MT Bold" pitchFamily="34" charset="0"/>
            </a:endParaRPr>
          </a:p>
        </p:txBody>
      </p:sp>
    </p:spTree>
    <p:extLst>
      <p:ext uri="{BB962C8B-B14F-4D97-AF65-F5344CB8AC3E}">
        <p14:creationId xmlns:p14="http://schemas.microsoft.com/office/powerpoint/2010/main" val="23806444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8820472" cy="360040"/>
          </a:xfrm>
        </p:spPr>
        <p:txBody>
          <a:bodyPr>
            <a:normAutofit fontScale="90000"/>
          </a:bodyPr>
          <a:lstStyle/>
          <a:p>
            <a:r>
              <a:rPr lang="en-US" dirty="0"/>
              <a:t/>
            </a:r>
            <a:br>
              <a:rPr lang="en-US" dirty="0"/>
            </a:br>
            <a:r>
              <a:rPr lang="en-US" sz="2700" dirty="0" smtClean="0"/>
              <a:t>economic feasibility</a:t>
            </a:r>
            <a:endParaRPr lang="en-IN" dirty="0"/>
          </a:p>
        </p:txBody>
      </p:sp>
      <p:sp>
        <p:nvSpPr>
          <p:cNvPr id="3" name="Content Placeholder 2"/>
          <p:cNvSpPr>
            <a:spLocks noGrp="1"/>
          </p:cNvSpPr>
          <p:nvPr>
            <p:ph idx="1"/>
          </p:nvPr>
        </p:nvSpPr>
        <p:spPr>
          <a:xfrm>
            <a:off x="323528" y="548680"/>
            <a:ext cx="8352928" cy="5904656"/>
          </a:xfrm>
        </p:spPr>
        <p:txBody>
          <a:bodyPr>
            <a:normAutofit/>
          </a:bodyPr>
          <a:lstStyle/>
          <a:p>
            <a:pPr marL="342900" indent="-342900">
              <a:buFont typeface="Wingdings" panose="05000000000000000000" pitchFamily="2" charset="2"/>
              <a:buChar char="Ø"/>
            </a:pPr>
            <a:r>
              <a:rPr lang="en-CA" sz="2400" b="0" dirty="0" smtClean="0">
                <a:latin typeface="Arial Rounded MT Bold" panose="020F0704030504030204" pitchFamily="34" charset="0"/>
              </a:rPr>
              <a:t>The </a:t>
            </a:r>
            <a:r>
              <a:rPr lang="en-CA" sz="2400" b="0" dirty="0">
                <a:latin typeface="Arial Rounded MT Bold" panose="020F0704030504030204" pitchFamily="34" charset="0"/>
              </a:rPr>
              <a:t>system can be developed with the available funds of the organization and thus ensuring the economic justification.</a:t>
            </a:r>
            <a:endParaRPr lang="en-IN" sz="2400" b="0" dirty="0">
              <a:latin typeface="Arial Rounded MT Bold" panose="020F0704030504030204" pitchFamily="34" charset="0"/>
            </a:endParaRPr>
          </a:p>
          <a:p>
            <a:pPr marL="342900" indent="-342900">
              <a:buFont typeface="Wingdings" panose="05000000000000000000" pitchFamily="2" charset="2"/>
              <a:buChar char="Ø"/>
            </a:pPr>
            <a:r>
              <a:rPr lang="en-CA" sz="2400" b="0" dirty="0">
                <a:latin typeface="Arial Rounded MT Bold" panose="020F0704030504030204" pitchFamily="34" charset="0"/>
              </a:rPr>
              <a:t>The system is capable of generating financial gains for the organization, that is, the projected benefits of the proposed system outweigh the estimated costs</a:t>
            </a:r>
            <a:r>
              <a:rPr lang="en-CA" b="0" dirty="0"/>
              <a:t>.</a:t>
            </a:r>
            <a:endParaRPr lang="en-IN" b="0" dirty="0"/>
          </a:p>
          <a:p>
            <a:pPr marL="342900" indent="-342900">
              <a:buFont typeface="Wingdings" panose="05000000000000000000" pitchFamily="2" charset="2"/>
              <a:buChar char="Ø"/>
            </a:pPr>
            <a:r>
              <a:rPr lang="en-US" sz="2400" b="0" dirty="0">
                <a:latin typeface="Arial Rounded MT Bold" panose="020F0704030504030204" pitchFamily="34" charset="0"/>
              </a:rPr>
              <a:t>It refers to the analysis of the cost-effectiveness of a project in order to determine whether the company should undertake the project on the basis of profitability or not.</a:t>
            </a:r>
          </a:p>
          <a:p>
            <a:pPr marL="342900" indent="-342900">
              <a:buFont typeface="Wingdings" panose="05000000000000000000" pitchFamily="2" charset="2"/>
              <a:buChar char="Ø"/>
            </a:pP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3561614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152718"/>
            <a:ext cx="8568952" cy="251946"/>
          </a:xfrm>
        </p:spPr>
        <p:txBody>
          <a:bodyPr>
            <a:normAutofit fontScale="90000"/>
          </a:bodyPr>
          <a:lstStyle/>
          <a:p>
            <a:r>
              <a:rPr lang="en-US" dirty="0"/>
              <a:t/>
            </a:r>
            <a:br>
              <a:rPr lang="en-US" dirty="0"/>
            </a:br>
            <a:r>
              <a:rPr lang="en-US" sz="2700" dirty="0"/>
              <a:t>economic feasibility</a:t>
            </a:r>
            <a:endParaRPr lang="en-IN" sz="2700" dirty="0"/>
          </a:p>
        </p:txBody>
      </p:sp>
      <p:sp>
        <p:nvSpPr>
          <p:cNvPr id="3" name="Content Placeholder 2"/>
          <p:cNvSpPr>
            <a:spLocks noGrp="1"/>
          </p:cNvSpPr>
          <p:nvPr>
            <p:ph idx="1"/>
          </p:nvPr>
        </p:nvSpPr>
        <p:spPr>
          <a:xfrm>
            <a:off x="179512" y="476672"/>
            <a:ext cx="8568952" cy="5976664"/>
          </a:xfrm>
        </p:spPr>
        <p:txBody>
          <a:bodyPr>
            <a:normAutofit fontScale="85000" lnSpcReduction="10000"/>
          </a:bodyPr>
          <a:lstStyle/>
          <a:p>
            <a:r>
              <a:rPr lang="en-US" dirty="0"/>
              <a:t/>
            </a:r>
            <a:br>
              <a:rPr lang="en-US" dirty="0"/>
            </a:br>
            <a:r>
              <a:rPr lang="en-CA" dirty="0">
                <a:solidFill>
                  <a:srgbClr val="FF0000"/>
                </a:solidFill>
              </a:rPr>
              <a:t>•</a:t>
            </a:r>
            <a:r>
              <a:rPr lang="en-CA" dirty="0"/>
              <a:t>  </a:t>
            </a:r>
            <a:r>
              <a:rPr lang="en-CA" sz="2700" dirty="0">
                <a:solidFill>
                  <a:srgbClr val="C00000"/>
                </a:solidFill>
              </a:rPr>
              <a:t>Economic feasibility involves/considers the incurred </a:t>
            </a:r>
            <a:r>
              <a:rPr lang="en-CA" sz="2700" dirty="0" smtClean="0">
                <a:solidFill>
                  <a:srgbClr val="C00000"/>
                </a:solidFill>
                <a:latin typeface="Arial Narrow" panose="020B0606020202030204" pitchFamily="34" charset="0"/>
              </a:rPr>
              <a:t>(result of actions)</a:t>
            </a:r>
            <a:r>
              <a:rPr lang="en-CA" sz="2700" dirty="0" smtClean="0">
                <a:solidFill>
                  <a:srgbClr val="C00000"/>
                </a:solidFill>
              </a:rPr>
              <a:t>cost </a:t>
            </a:r>
            <a:r>
              <a:rPr lang="en-CA" sz="2700" dirty="0">
                <a:solidFill>
                  <a:srgbClr val="C00000"/>
                </a:solidFill>
              </a:rPr>
              <a:t>regarding some basic </a:t>
            </a:r>
            <a:r>
              <a:rPr lang="en-CA" sz="2700" dirty="0" smtClean="0">
                <a:solidFill>
                  <a:srgbClr val="C00000"/>
                </a:solidFill>
              </a:rPr>
              <a:t>resources </a:t>
            </a:r>
            <a:r>
              <a:rPr lang="en-CA" sz="2700" dirty="0">
                <a:solidFill>
                  <a:srgbClr val="C00000"/>
                </a:solidFill>
              </a:rPr>
              <a:t>such </a:t>
            </a:r>
            <a:r>
              <a:rPr lang="en-CA" sz="2700" dirty="0" smtClean="0">
                <a:solidFill>
                  <a:srgbClr val="C00000"/>
                </a:solidFill>
              </a:rPr>
              <a:t>as : </a:t>
            </a:r>
            <a:endParaRPr lang="en-IN" sz="2700" dirty="0">
              <a:solidFill>
                <a:srgbClr val="C00000"/>
              </a:solidFill>
            </a:endParaRPr>
          </a:p>
          <a:p>
            <a:r>
              <a:rPr lang="en-CA" sz="2700" dirty="0" smtClean="0"/>
              <a:t>- Cost </a:t>
            </a:r>
            <a:r>
              <a:rPr lang="en-CA" sz="2700" dirty="0"/>
              <a:t>of system analyst time and also the time of system analysis team members</a:t>
            </a:r>
            <a:endParaRPr lang="en-IN" sz="2700" dirty="0"/>
          </a:p>
          <a:p>
            <a:r>
              <a:rPr lang="en-CA" sz="2700" dirty="0" smtClean="0"/>
              <a:t>- Cost </a:t>
            </a:r>
            <a:r>
              <a:rPr lang="en-CA" sz="2700" dirty="0"/>
              <a:t>of full system </a:t>
            </a:r>
            <a:r>
              <a:rPr lang="en-CA" sz="2700" dirty="0" smtClean="0"/>
              <a:t>study.</a:t>
            </a:r>
            <a:endParaRPr lang="en-IN" sz="2700" dirty="0"/>
          </a:p>
          <a:p>
            <a:r>
              <a:rPr lang="en-CA" sz="2700" dirty="0" smtClean="0"/>
              <a:t>- Cost </a:t>
            </a:r>
            <a:r>
              <a:rPr lang="en-CA" sz="2700" dirty="0"/>
              <a:t>of employee </a:t>
            </a:r>
            <a:r>
              <a:rPr lang="en-CA" sz="2700" dirty="0" smtClean="0"/>
              <a:t>time.</a:t>
            </a:r>
            <a:endParaRPr lang="en-IN" sz="2700" dirty="0"/>
          </a:p>
          <a:p>
            <a:r>
              <a:rPr lang="en-CA" sz="2700" dirty="0" smtClean="0"/>
              <a:t>- The </a:t>
            </a:r>
            <a:r>
              <a:rPr lang="en-CA" sz="2700" dirty="0"/>
              <a:t>estimated cost of hardware and any sort of purchase</a:t>
            </a:r>
            <a:endParaRPr lang="en-IN" sz="2700" dirty="0"/>
          </a:p>
          <a:p>
            <a:r>
              <a:rPr lang="en-CA" sz="2700" dirty="0" smtClean="0"/>
              <a:t>- The </a:t>
            </a:r>
            <a:r>
              <a:rPr lang="en-CA" sz="2700" dirty="0"/>
              <a:t>estimated cost of packaged software and software </a:t>
            </a:r>
            <a:r>
              <a:rPr lang="en-CA" sz="2700" dirty="0" smtClean="0"/>
              <a:t>  development </a:t>
            </a:r>
            <a:r>
              <a:rPr lang="en-CA" sz="2700" dirty="0"/>
              <a:t>team</a:t>
            </a:r>
            <a:endParaRPr lang="en-IN" sz="2700" dirty="0"/>
          </a:p>
          <a:p>
            <a:r>
              <a:rPr lang="en-CA" sz="2700" dirty="0" smtClean="0"/>
              <a:t>- Cost </a:t>
            </a:r>
            <a:r>
              <a:rPr lang="en-CA" sz="2700" dirty="0"/>
              <a:t>required to conduct full software investigation 	</a:t>
            </a:r>
            <a:r>
              <a:rPr lang="en-CA" sz="2700" dirty="0" smtClean="0"/>
              <a:t>(requirements </a:t>
            </a:r>
            <a:r>
              <a:rPr lang="en-CA" sz="2700" dirty="0"/>
              <a:t>analysis).</a:t>
            </a:r>
            <a:endParaRPr lang="en-IN" sz="2700" dirty="0"/>
          </a:p>
          <a:p>
            <a:r>
              <a:rPr lang="en-CA" sz="2700" dirty="0" smtClean="0"/>
              <a:t>- Cost </a:t>
            </a:r>
            <a:r>
              <a:rPr lang="en-CA" sz="2700" dirty="0"/>
              <a:t>of formal and informal </a:t>
            </a:r>
            <a:r>
              <a:rPr lang="en-CA" sz="2700" dirty="0" smtClean="0"/>
              <a:t>training OW5</a:t>
            </a:r>
            <a:endParaRPr lang="en-IN" sz="2700" dirty="0"/>
          </a:p>
          <a:p>
            <a:r>
              <a:rPr lang="en-CA" sz="2700" dirty="0" smtClean="0"/>
              <a:t>- License </a:t>
            </a:r>
            <a:r>
              <a:rPr lang="en-CA" sz="2700" dirty="0"/>
              <a:t>fees and consulting expenses</a:t>
            </a:r>
            <a:endParaRPr lang="en-IN" sz="2700" dirty="0"/>
          </a:p>
        </p:txBody>
      </p:sp>
    </p:spTree>
    <p:extLst>
      <p:ext uri="{BB962C8B-B14F-4D97-AF65-F5344CB8AC3E}">
        <p14:creationId xmlns:p14="http://schemas.microsoft.com/office/powerpoint/2010/main" val="3164417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8532440" cy="360040"/>
          </a:xfrm>
        </p:spPr>
        <p:txBody>
          <a:bodyPr>
            <a:normAutofit fontScale="90000"/>
          </a:bodyPr>
          <a:lstStyle/>
          <a:p>
            <a:r>
              <a:rPr lang="en-US" sz="2400" dirty="0"/>
              <a:t>economic feasibility</a:t>
            </a:r>
            <a:endParaRPr lang="en-IN" sz="2400" dirty="0"/>
          </a:p>
        </p:txBody>
      </p:sp>
      <p:sp>
        <p:nvSpPr>
          <p:cNvPr id="3" name="Content Placeholder 2"/>
          <p:cNvSpPr>
            <a:spLocks noGrp="1"/>
          </p:cNvSpPr>
          <p:nvPr>
            <p:ph idx="1"/>
          </p:nvPr>
        </p:nvSpPr>
        <p:spPr>
          <a:xfrm>
            <a:off x="179512" y="980728"/>
            <a:ext cx="8712968" cy="5760640"/>
          </a:xfrm>
        </p:spPr>
        <p:txBody>
          <a:bodyPr/>
          <a:lstStyle/>
          <a:p>
            <a:pPr marL="342900" indent="-342900">
              <a:buFont typeface="Wingdings" panose="05000000000000000000" pitchFamily="2" charset="2"/>
              <a:buChar char="ü"/>
            </a:pPr>
            <a:r>
              <a:rPr lang="en-US" sz="2200" b="0" dirty="0">
                <a:latin typeface="Arial Rounded MT Bold" panose="020F0704030504030204" pitchFamily="34" charset="0"/>
              </a:rPr>
              <a:t>The bottom line in many projects is economic </a:t>
            </a:r>
            <a:r>
              <a:rPr lang="en-US" sz="2200" b="0" dirty="0" smtClean="0">
                <a:latin typeface="Arial Rounded MT Bold" panose="020F0704030504030204" pitchFamily="34" charset="0"/>
              </a:rPr>
              <a:t>feasibility.</a:t>
            </a:r>
          </a:p>
          <a:p>
            <a:pPr marL="342900" indent="-342900">
              <a:buFont typeface="Wingdings" panose="05000000000000000000" pitchFamily="2" charset="2"/>
              <a:buChar char="ü"/>
            </a:pPr>
            <a:r>
              <a:rPr lang="en-US" sz="2200" b="0" dirty="0" smtClean="0">
                <a:latin typeface="Arial Rounded MT Bold" panose="020F0704030504030204" pitchFamily="34" charset="0"/>
              </a:rPr>
              <a:t>As </a:t>
            </a:r>
            <a:r>
              <a:rPr lang="en-US" sz="2200" b="0" dirty="0">
                <a:latin typeface="Arial Rounded MT Bold" panose="020F0704030504030204" pitchFamily="34" charset="0"/>
              </a:rPr>
              <a:t>soon as specific requirements and solutions have been</a:t>
            </a:r>
          </a:p>
          <a:p>
            <a:r>
              <a:rPr lang="en-US" sz="2200" b="0" dirty="0">
                <a:latin typeface="Arial Rounded MT Bold" panose="020F0704030504030204" pitchFamily="34" charset="0"/>
              </a:rPr>
              <a:t>identified, the analyst can weigh the costs and benefits of each</a:t>
            </a:r>
          </a:p>
          <a:p>
            <a:r>
              <a:rPr lang="en-IN" sz="2200" b="0" dirty="0" smtClean="0">
                <a:latin typeface="Arial Rounded MT Bold" panose="020F0704030504030204" pitchFamily="34" charset="0"/>
              </a:rPr>
              <a:t>Alternative.</a:t>
            </a:r>
          </a:p>
          <a:p>
            <a:pPr marL="342900" indent="-342900">
              <a:buFont typeface="Wingdings" panose="05000000000000000000" pitchFamily="2" charset="2"/>
              <a:buChar char="ü"/>
            </a:pPr>
            <a:r>
              <a:rPr lang="en-US" sz="2200" b="0" dirty="0" smtClean="0">
                <a:latin typeface="Arial Rounded MT Bold" panose="020F0704030504030204" pitchFamily="34" charset="0"/>
              </a:rPr>
              <a:t>This </a:t>
            </a:r>
            <a:r>
              <a:rPr lang="en-US" sz="2200" b="0" dirty="0">
                <a:latin typeface="Arial Rounded MT Bold" panose="020F0704030504030204" pitchFamily="34" charset="0"/>
              </a:rPr>
              <a:t>is called a </a:t>
            </a:r>
            <a:r>
              <a:rPr lang="en-US" sz="2400" u="sng" dirty="0">
                <a:latin typeface="Arial Rounded MT Bold" panose="020F0704030504030204" pitchFamily="34" charset="0"/>
              </a:rPr>
              <a:t>C</a:t>
            </a:r>
            <a:r>
              <a:rPr lang="en-US" sz="2400" u="sng" dirty="0" smtClean="0">
                <a:latin typeface="Arial Rounded MT Bold" panose="020F0704030504030204" pitchFamily="34" charset="0"/>
              </a:rPr>
              <a:t>ost-benefit </a:t>
            </a:r>
            <a:r>
              <a:rPr lang="en-US" sz="2400" u="sng" dirty="0">
                <a:latin typeface="Arial Rounded MT Bold" panose="020F0704030504030204" pitchFamily="34" charset="0"/>
              </a:rPr>
              <a:t>analysis</a:t>
            </a:r>
            <a:r>
              <a:rPr lang="en-US" sz="2200" b="0" dirty="0" smtClean="0">
                <a:latin typeface="Arial Rounded MT Bold" panose="020F0704030504030204" pitchFamily="34" charset="0"/>
              </a:rPr>
              <a:t>.</a:t>
            </a:r>
            <a:endParaRPr lang="en-IN" sz="2200" b="0" dirty="0">
              <a:latin typeface="Arial Rounded MT Bold" panose="020F0704030504030204" pitchFamily="34" charset="0"/>
            </a:endParaRPr>
          </a:p>
          <a:p>
            <a:pPr marL="342900" indent="-342900">
              <a:buFont typeface="Wingdings" panose="05000000000000000000" pitchFamily="2" charset="2"/>
              <a:buChar char="Ø"/>
            </a:pPr>
            <a:r>
              <a:rPr lang="en-GB" sz="2200" dirty="0">
                <a:solidFill>
                  <a:srgbClr val="EA3E3A"/>
                </a:solidFill>
                <a:latin typeface="Segoe UI Black" panose="020B0A02040204020203" pitchFamily="34" charset="0"/>
                <a:ea typeface="Segoe UI Black" panose="020B0A02040204020203" pitchFamily="34" charset="0"/>
              </a:rPr>
              <a:t>Cost-Benefit </a:t>
            </a:r>
            <a:r>
              <a:rPr lang="en-GB" sz="2200" dirty="0" smtClean="0">
                <a:solidFill>
                  <a:srgbClr val="EA3E3A"/>
                </a:solidFill>
                <a:latin typeface="Segoe UI Black" panose="020B0A02040204020203" pitchFamily="34" charset="0"/>
                <a:ea typeface="Segoe UI Black" panose="020B0A02040204020203" pitchFamily="34" charset="0"/>
              </a:rPr>
              <a:t>Analysis</a:t>
            </a:r>
            <a:r>
              <a:rPr lang="en-GB" sz="2200" dirty="0">
                <a:solidFill>
                  <a:srgbClr val="EA3E3A"/>
                </a:solidFill>
              </a:rPr>
              <a:t> </a:t>
            </a:r>
            <a:r>
              <a:rPr lang="en-GB" sz="2200" dirty="0" smtClean="0">
                <a:solidFill>
                  <a:srgbClr val="EA3E3A"/>
                </a:solidFill>
              </a:rPr>
              <a:t> is  </a:t>
            </a:r>
            <a:r>
              <a:rPr lang="en-GB" sz="2200" dirty="0" smtClean="0">
                <a:latin typeface="Bookman Old Style" panose="02050604050505020204" pitchFamily="18" charset="0"/>
              </a:rPr>
              <a:t>a </a:t>
            </a:r>
            <a:r>
              <a:rPr lang="en-GB" sz="2200" dirty="0">
                <a:latin typeface="Bookman Old Style" panose="02050604050505020204" pitchFamily="18" charset="0"/>
              </a:rPr>
              <a:t>procedure for evaluating the desirability of a project by weighting benefits against costs. </a:t>
            </a:r>
            <a:endParaRPr lang="en-GB" sz="2200" dirty="0" smtClean="0">
              <a:latin typeface="Bookman Old Style" panose="02050604050505020204" pitchFamily="18" charset="0"/>
            </a:endParaRPr>
          </a:p>
          <a:p>
            <a:r>
              <a:rPr lang="en-GB" sz="2200" dirty="0">
                <a:latin typeface="Bookman Old Style" panose="02050604050505020204" pitchFamily="18" charset="0"/>
              </a:rPr>
              <a:t> </a:t>
            </a:r>
            <a:r>
              <a:rPr lang="en-GB" sz="2200" dirty="0" smtClean="0">
                <a:latin typeface="Bookman Old Style" panose="02050604050505020204" pitchFamily="18" charset="0"/>
              </a:rPr>
              <a:t> - Results </a:t>
            </a:r>
            <a:r>
              <a:rPr lang="en-GB" sz="2200" dirty="0">
                <a:latin typeface="Bookman Old Style" panose="02050604050505020204" pitchFamily="18" charset="0"/>
              </a:rPr>
              <a:t>may be expressed in different ways, including </a:t>
            </a:r>
            <a:endParaRPr lang="en-GB" sz="2200" dirty="0" smtClean="0">
              <a:latin typeface="Bookman Old Style" panose="02050604050505020204" pitchFamily="18" charset="0"/>
            </a:endParaRPr>
          </a:p>
          <a:p>
            <a:r>
              <a:rPr lang="en-GB" sz="2200" dirty="0">
                <a:latin typeface="Bookman Old Style" panose="02050604050505020204" pitchFamily="18" charset="0"/>
              </a:rPr>
              <a:t> </a:t>
            </a:r>
            <a:r>
              <a:rPr lang="en-GB" sz="2200" dirty="0" smtClean="0">
                <a:latin typeface="Bookman Old Style" panose="02050604050505020204" pitchFamily="18" charset="0"/>
              </a:rPr>
              <a:t>   internal </a:t>
            </a:r>
            <a:r>
              <a:rPr lang="en-GB" sz="2200" dirty="0">
                <a:latin typeface="Bookman Old Style" panose="02050604050505020204" pitchFamily="18" charset="0"/>
              </a:rPr>
              <a:t>rate of return, net present value and </a:t>
            </a:r>
            <a:r>
              <a:rPr lang="en-GB" sz="2200" dirty="0" smtClean="0">
                <a:latin typeface="Bookman Old Style" panose="02050604050505020204" pitchFamily="18" charset="0"/>
              </a:rPr>
              <a:t>benefit </a:t>
            </a:r>
          </a:p>
          <a:p>
            <a:r>
              <a:rPr lang="en-GB" sz="2200" dirty="0">
                <a:latin typeface="Bookman Old Style" panose="02050604050505020204" pitchFamily="18" charset="0"/>
              </a:rPr>
              <a:t> </a:t>
            </a:r>
            <a:r>
              <a:rPr lang="en-GB" sz="2200" dirty="0" smtClean="0">
                <a:latin typeface="Bookman Old Style" panose="02050604050505020204" pitchFamily="18" charset="0"/>
              </a:rPr>
              <a:t>   cost </a:t>
            </a:r>
            <a:r>
              <a:rPr lang="en-GB" sz="2200" dirty="0">
                <a:latin typeface="Bookman Old Style" panose="02050604050505020204" pitchFamily="18" charset="0"/>
              </a:rPr>
              <a:t>ratio.</a:t>
            </a:r>
            <a:endParaRPr lang="en-IN" sz="2200" dirty="0">
              <a:latin typeface="Bookman Old Style" panose="02050604050505020204" pitchFamily="18" charset="0"/>
            </a:endParaRPr>
          </a:p>
        </p:txBody>
      </p:sp>
    </p:spTree>
    <p:extLst>
      <p:ext uri="{BB962C8B-B14F-4D97-AF65-F5344CB8AC3E}">
        <p14:creationId xmlns:p14="http://schemas.microsoft.com/office/powerpoint/2010/main" val="37977323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52718"/>
            <a:ext cx="8352928" cy="467970"/>
          </a:xfrm>
        </p:spPr>
        <p:txBody>
          <a:bodyPr>
            <a:noAutofit/>
          </a:bodyPr>
          <a:lstStyle/>
          <a:p>
            <a:r>
              <a:rPr lang="en-IN" sz="2400" dirty="0" smtClean="0"/>
              <a:t>CBA</a:t>
            </a:r>
            <a:endParaRPr lang="en-IN" sz="2400" dirty="0"/>
          </a:p>
        </p:txBody>
      </p:sp>
      <p:sp>
        <p:nvSpPr>
          <p:cNvPr id="3" name="Content Placeholder 2"/>
          <p:cNvSpPr>
            <a:spLocks noGrp="1"/>
          </p:cNvSpPr>
          <p:nvPr>
            <p:ph idx="1"/>
          </p:nvPr>
        </p:nvSpPr>
        <p:spPr>
          <a:xfrm>
            <a:off x="457200" y="620688"/>
            <a:ext cx="8147248" cy="5832648"/>
          </a:xfrm>
        </p:spPr>
        <p:txBody>
          <a:bodyPr/>
          <a:lstStyle/>
          <a:p>
            <a:pPr marL="342900" indent="-342900">
              <a:buFont typeface="Wingdings" panose="05000000000000000000" pitchFamily="2" charset="2"/>
              <a:buChar char="§"/>
            </a:pPr>
            <a:r>
              <a:rPr lang="en-GB" sz="2400" b="0" dirty="0">
                <a:latin typeface="Bahnschrift" panose="020B0502040204020203" pitchFamily="34" charset="0"/>
              </a:rPr>
              <a:t>Cost-benefit analysis (CBA) is a tool used </a:t>
            </a:r>
            <a:r>
              <a:rPr lang="en-GB" sz="2400" b="0" dirty="0" smtClean="0">
                <a:latin typeface="Bahnschrift" panose="020B0502040204020203" pitchFamily="34" charset="0"/>
              </a:rPr>
              <a:t>to determine </a:t>
            </a:r>
            <a:r>
              <a:rPr lang="en-GB" sz="2400" b="0" dirty="0">
                <a:latin typeface="Bahnschrift" panose="020B0502040204020203" pitchFamily="34" charset="0"/>
              </a:rPr>
              <a:t>the worth of a project, programme </a:t>
            </a:r>
            <a:r>
              <a:rPr lang="en-GB" sz="2400" b="0" dirty="0" smtClean="0">
                <a:latin typeface="Bahnschrift" panose="020B0502040204020203" pitchFamily="34" charset="0"/>
              </a:rPr>
              <a:t>or policy</a:t>
            </a:r>
            <a:r>
              <a:rPr lang="en-GB" sz="2400" b="0" dirty="0">
                <a:latin typeface="Bahnschrift" panose="020B0502040204020203" pitchFamily="34" charset="0"/>
              </a:rPr>
              <a:t>. It is used to assist in making </a:t>
            </a:r>
            <a:r>
              <a:rPr lang="en-GB" sz="2400" b="0" dirty="0" smtClean="0">
                <a:latin typeface="Bahnschrift" panose="020B0502040204020203" pitchFamily="34" charset="0"/>
              </a:rPr>
              <a:t>judgments  </a:t>
            </a:r>
            <a:r>
              <a:rPr lang="en-IN" sz="2400" b="0" dirty="0" smtClean="0">
                <a:latin typeface="Bahnschrift" panose="020B0502040204020203" pitchFamily="34" charset="0"/>
              </a:rPr>
              <a:t>and  appraising </a:t>
            </a:r>
            <a:r>
              <a:rPr lang="en-IN" sz="2400" b="0" dirty="0">
                <a:latin typeface="Bahnschrift" panose="020B0502040204020203" pitchFamily="34" charset="0"/>
              </a:rPr>
              <a:t>available </a:t>
            </a:r>
            <a:r>
              <a:rPr lang="en-IN" sz="2400" b="0" dirty="0" smtClean="0">
                <a:latin typeface="Bahnschrift" panose="020B0502040204020203" pitchFamily="34" charset="0"/>
              </a:rPr>
              <a:t>options.</a:t>
            </a:r>
          </a:p>
          <a:p>
            <a:pPr marL="342900" indent="-342900">
              <a:buFont typeface="Wingdings" panose="05000000000000000000" pitchFamily="2" charset="2"/>
              <a:buChar char="§"/>
            </a:pPr>
            <a:r>
              <a:rPr lang="en-GB" sz="2400" b="0" dirty="0" smtClean="0">
                <a:latin typeface="Bahnschrift" panose="020B0502040204020203" pitchFamily="34" charset="0"/>
              </a:rPr>
              <a:t>CBA </a:t>
            </a:r>
            <a:r>
              <a:rPr lang="en-GB" sz="2400" b="0" dirty="0">
                <a:latin typeface="Bahnschrift" panose="020B0502040204020203" pitchFamily="34" charset="0"/>
              </a:rPr>
              <a:t>is a quantitative analytical tool to </a:t>
            </a:r>
            <a:r>
              <a:rPr lang="en-GB" sz="2400" b="0" dirty="0" smtClean="0">
                <a:latin typeface="Bahnschrift" panose="020B0502040204020203" pitchFamily="34" charset="0"/>
              </a:rPr>
              <a:t>aid decision-makers </a:t>
            </a:r>
            <a:r>
              <a:rPr lang="en-GB" sz="2400" b="0" dirty="0">
                <a:latin typeface="Bahnschrift" panose="020B0502040204020203" pitchFamily="34" charset="0"/>
              </a:rPr>
              <a:t>in the efficient allocation </a:t>
            </a:r>
            <a:r>
              <a:rPr lang="en-GB" sz="2400" b="0" dirty="0" smtClean="0">
                <a:latin typeface="Bahnschrift" panose="020B0502040204020203" pitchFamily="34" charset="0"/>
              </a:rPr>
              <a:t>of resources.</a:t>
            </a:r>
          </a:p>
          <a:p>
            <a:pPr marL="342900" indent="-342900">
              <a:buFont typeface="Wingdings" panose="05000000000000000000" pitchFamily="2" charset="2"/>
              <a:buChar char="§"/>
            </a:pPr>
            <a:r>
              <a:rPr lang="en-GB" sz="2400" b="0" dirty="0" smtClean="0">
                <a:latin typeface="Bahnschrift" panose="020B0502040204020203" pitchFamily="34" charset="0"/>
              </a:rPr>
              <a:t>It </a:t>
            </a:r>
            <a:r>
              <a:rPr lang="en-GB" sz="2400" b="0" dirty="0">
                <a:latin typeface="Bahnschrift" panose="020B0502040204020203" pitchFamily="34" charset="0"/>
              </a:rPr>
              <a:t>identifies and attempts to </a:t>
            </a:r>
            <a:r>
              <a:rPr lang="en-GB" sz="2400" b="0" dirty="0" smtClean="0">
                <a:latin typeface="Bahnschrift" panose="020B0502040204020203" pitchFamily="34" charset="0"/>
              </a:rPr>
              <a:t>quantify  the </a:t>
            </a:r>
            <a:r>
              <a:rPr lang="en-GB" sz="2400" b="0" dirty="0">
                <a:latin typeface="Bahnschrift" panose="020B0502040204020203" pitchFamily="34" charset="0"/>
              </a:rPr>
              <a:t>costs and benefits of a programme </a:t>
            </a:r>
            <a:r>
              <a:rPr lang="en-GB" sz="2400" b="0" dirty="0" smtClean="0">
                <a:latin typeface="Bahnschrift" panose="020B0502040204020203" pitchFamily="34" charset="0"/>
              </a:rPr>
              <a:t>or activity </a:t>
            </a:r>
            <a:r>
              <a:rPr lang="en-GB" sz="2400" b="0" dirty="0">
                <a:latin typeface="Bahnschrift" panose="020B0502040204020203" pitchFamily="34" charset="0"/>
              </a:rPr>
              <a:t>and converts available data </a:t>
            </a:r>
            <a:r>
              <a:rPr lang="en-GB" sz="2400" b="0" dirty="0" smtClean="0">
                <a:latin typeface="Bahnschrift" panose="020B0502040204020203" pitchFamily="34" charset="0"/>
              </a:rPr>
              <a:t>into </a:t>
            </a:r>
            <a:r>
              <a:rPr lang="en-IN" sz="2400" b="0" dirty="0" smtClean="0">
                <a:latin typeface="Bahnschrift" panose="020B0502040204020203" pitchFamily="34" charset="0"/>
              </a:rPr>
              <a:t>manageable information.</a:t>
            </a:r>
            <a:endParaRPr lang="en-IN" sz="2400" dirty="0">
              <a:latin typeface="Bahnschrift" panose="020B0502040204020203" pitchFamily="34" charset="0"/>
            </a:endParaRPr>
          </a:p>
        </p:txBody>
      </p:sp>
    </p:spTree>
    <p:extLst>
      <p:ext uri="{BB962C8B-B14F-4D97-AF65-F5344CB8AC3E}">
        <p14:creationId xmlns:p14="http://schemas.microsoft.com/office/powerpoint/2010/main" val="4168302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52718"/>
            <a:ext cx="8208912" cy="611986"/>
          </a:xfrm>
        </p:spPr>
        <p:txBody>
          <a:bodyPr>
            <a:noAutofit/>
          </a:bodyPr>
          <a:lstStyle/>
          <a:p>
            <a:r>
              <a:rPr lang="en-GB" sz="2000" dirty="0"/>
              <a:t/>
            </a:r>
            <a:br>
              <a:rPr lang="en-GB" sz="2000" dirty="0"/>
            </a:br>
            <a:r>
              <a:rPr lang="en-IN" sz="2000" dirty="0"/>
              <a:t>CBA </a:t>
            </a:r>
            <a:r>
              <a:rPr lang="en-IN" sz="2000" dirty="0" smtClean="0"/>
              <a:t>–helps </a:t>
            </a:r>
            <a:r>
              <a:rPr lang="en-GB" sz="2000" dirty="0" smtClean="0"/>
              <a:t>managers </a:t>
            </a:r>
            <a:r>
              <a:rPr lang="en-GB" sz="2000" dirty="0"/>
              <a:t>answer questions such as</a:t>
            </a:r>
            <a:endParaRPr lang="en-IN" sz="2000" dirty="0"/>
          </a:p>
        </p:txBody>
      </p:sp>
      <p:sp>
        <p:nvSpPr>
          <p:cNvPr id="3" name="Content Placeholder 2"/>
          <p:cNvSpPr>
            <a:spLocks noGrp="1"/>
          </p:cNvSpPr>
          <p:nvPr>
            <p:ph idx="1"/>
          </p:nvPr>
        </p:nvSpPr>
        <p:spPr>
          <a:xfrm>
            <a:off x="457200" y="1052736"/>
            <a:ext cx="7620000" cy="5073427"/>
          </a:xfrm>
        </p:spPr>
        <p:txBody>
          <a:bodyPr>
            <a:normAutofit/>
          </a:bodyPr>
          <a:lstStyle/>
          <a:p>
            <a:r>
              <a:rPr lang="en-GB" b="0" dirty="0" smtClean="0"/>
              <a:t>• </a:t>
            </a:r>
            <a:r>
              <a:rPr lang="en-GB" sz="2200" b="0" dirty="0">
                <a:latin typeface="Bookman Old Style" panose="02050604050505020204" pitchFamily="18" charset="0"/>
              </a:rPr>
              <a:t>Does the proposal provide a net benefit to the</a:t>
            </a:r>
          </a:p>
          <a:p>
            <a:r>
              <a:rPr lang="en-IN" sz="2200" b="0" dirty="0">
                <a:latin typeface="Bookman Old Style" panose="02050604050505020204" pitchFamily="18" charset="0"/>
              </a:rPr>
              <a:t>community as a whole?</a:t>
            </a:r>
          </a:p>
          <a:p>
            <a:r>
              <a:rPr lang="en-GB" sz="2200" b="0" dirty="0">
                <a:latin typeface="Bookman Old Style" panose="02050604050505020204" pitchFamily="18" charset="0"/>
              </a:rPr>
              <a:t>• Should the proposed project, programme or</a:t>
            </a:r>
          </a:p>
          <a:p>
            <a:r>
              <a:rPr lang="en-IN" sz="2200" b="0" dirty="0">
                <a:latin typeface="Bookman Old Style" panose="02050604050505020204" pitchFamily="18" charset="0"/>
              </a:rPr>
              <a:t>policy be undertaken?</a:t>
            </a:r>
          </a:p>
          <a:p>
            <a:r>
              <a:rPr lang="en-GB" sz="2200" b="0" dirty="0">
                <a:latin typeface="Bookman Old Style" panose="02050604050505020204" pitchFamily="18" charset="0"/>
              </a:rPr>
              <a:t>• Should the project or programme be</a:t>
            </a:r>
          </a:p>
          <a:p>
            <a:r>
              <a:rPr lang="en-IN" sz="2200" b="0" dirty="0">
                <a:latin typeface="Bookman Old Style" panose="02050604050505020204" pitchFamily="18" charset="0"/>
              </a:rPr>
              <a:t>continued?</a:t>
            </a:r>
          </a:p>
          <a:p>
            <a:r>
              <a:rPr lang="en-GB" sz="2200" b="0" dirty="0">
                <a:latin typeface="Bookman Old Style" panose="02050604050505020204" pitchFamily="18" charset="0"/>
              </a:rPr>
              <a:t>• Which of various alternative projects or</a:t>
            </a:r>
          </a:p>
          <a:p>
            <a:r>
              <a:rPr lang="en-IN" sz="2200" b="0" dirty="0">
                <a:latin typeface="Bookman Old Style" panose="02050604050505020204" pitchFamily="18" charset="0"/>
              </a:rPr>
              <a:t>programmes should be undertaken</a:t>
            </a:r>
            <a:endParaRPr lang="en-IN" sz="2200" dirty="0">
              <a:latin typeface="Bookman Old Style" panose="02050604050505020204" pitchFamily="18" charset="0"/>
            </a:endParaRPr>
          </a:p>
        </p:txBody>
      </p:sp>
    </p:spTree>
    <p:extLst>
      <p:ext uri="{BB962C8B-B14F-4D97-AF65-F5344CB8AC3E}">
        <p14:creationId xmlns:p14="http://schemas.microsoft.com/office/powerpoint/2010/main" val="1740159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8460432" cy="504056"/>
          </a:xfrm>
        </p:spPr>
        <p:txBody>
          <a:bodyPr>
            <a:noAutofit/>
          </a:bodyPr>
          <a:lstStyle/>
          <a:p>
            <a:r>
              <a:rPr lang="en-US" sz="2400" dirty="0" smtClean="0"/>
              <a:t>Cost benefit analysis</a:t>
            </a:r>
            <a:endParaRPr lang="en-IN" sz="2400" dirty="0"/>
          </a:p>
        </p:txBody>
      </p:sp>
      <p:sp>
        <p:nvSpPr>
          <p:cNvPr id="3" name="Content Placeholder 2"/>
          <p:cNvSpPr>
            <a:spLocks noGrp="1"/>
          </p:cNvSpPr>
          <p:nvPr>
            <p:ph idx="1"/>
          </p:nvPr>
        </p:nvSpPr>
        <p:spPr>
          <a:xfrm>
            <a:off x="251520" y="620688"/>
            <a:ext cx="8496944" cy="5760640"/>
          </a:xfrm>
        </p:spPr>
        <p:txBody>
          <a:bodyPr>
            <a:normAutofit/>
          </a:bodyPr>
          <a:lstStyle/>
          <a:p>
            <a:r>
              <a:rPr lang="en-US" sz="2200" u="sng" dirty="0">
                <a:solidFill>
                  <a:srgbClr val="EA3E3A"/>
                </a:solidFill>
              </a:rPr>
              <a:t>The purpose of a cost/benefit analysis is to answer questions such as: </a:t>
            </a:r>
            <a:endParaRPr lang="en-US" sz="2200" u="sng" dirty="0" smtClean="0">
              <a:solidFill>
                <a:srgbClr val="EA3E3A"/>
              </a:solidFill>
            </a:endParaRPr>
          </a:p>
          <a:p>
            <a:pPr marL="342900" indent="-342900">
              <a:buFontTx/>
              <a:buChar char="-"/>
            </a:pPr>
            <a:r>
              <a:rPr lang="en-US" sz="2200" dirty="0" smtClean="0"/>
              <a:t>Is </a:t>
            </a:r>
            <a:r>
              <a:rPr lang="en-US" sz="2200" dirty="0"/>
              <a:t>the project justified (because benefits outweigh costs)? </a:t>
            </a:r>
          </a:p>
          <a:p>
            <a:pPr marL="342900" indent="-342900">
              <a:buFontTx/>
              <a:buChar char="-"/>
            </a:pPr>
            <a:r>
              <a:rPr lang="en-US" sz="2200" dirty="0" smtClean="0"/>
              <a:t>Can </a:t>
            </a:r>
            <a:r>
              <a:rPr lang="en-US" sz="2200" dirty="0"/>
              <a:t>the project be done, within given cost constraints? </a:t>
            </a:r>
            <a:endParaRPr lang="en-US" sz="2200" dirty="0" smtClean="0"/>
          </a:p>
          <a:p>
            <a:pPr marL="342900" indent="-342900">
              <a:buFontTx/>
              <a:buChar char="-"/>
            </a:pPr>
            <a:r>
              <a:rPr lang="en-US" sz="2200" dirty="0" smtClean="0"/>
              <a:t>What </a:t>
            </a:r>
            <a:r>
              <a:rPr lang="en-US" sz="2200" dirty="0"/>
              <a:t>is the minimal cost to attain a certain system</a:t>
            </a:r>
            <a:r>
              <a:rPr lang="en-US" sz="2200" dirty="0" smtClean="0"/>
              <a:t>?</a:t>
            </a:r>
          </a:p>
          <a:p>
            <a:pPr marL="342900" indent="-342900">
              <a:buFontTx/>
              <a:buChar char="-"/>
            </a:pPr>
            <a:r>
              <a:rPr lang="en-US" sz="2200" dirty="0" smtClean="0"/>
              <a:t>What </a:t>
            </a:r>
            <a:r>
              <a:rPr lang="en-US" sz="2200" dirty="0"/>
              <a:t>is the </a:t>
            </a:r>
            <a:r>
              <a:rPr lang="en-US" sz="2200" dirty="0" smtClean="0"/>
              <a:t>preferred </a:t>
            </a:r>
            <a:r>
              <a:rPr lang="en-US" sz="2200" dirty="0"/>
              <a:t>alternative, among candidate </a:t>
            </a:r>
            <a:r>
              <a:rPr lang="en-US" sz="2200" dirty="0" smtClean="0"/>
              <a:t>solutions?.</a:t>
            </a:r>
          </a:p>
          <a:p>
            <a:r>
              <a:rPr lang="en-US" sz="2200" u="sng" dirty="0">
                <a:solidFill>
                  <a:srgbClr val="EA3E3A"/>
                </a:solidFill>
              </a:rPr>
              <a:t>Examples of things to consider: </a:t>
            </a:r>
            <a:endParaRPr lang="en-US" sz="2200" u="sng" dirty="0" smtClean="0">
              <a:solidFill>
                <a:srgbClr val="EA3E3A"/>
              </a:solidFill>
            </a:endParaRPr>
          </a:p>
          <a:p>
            <a:pPr marL="342900" indent="-342900">
              <a:buFontTx/>
              <a:buChar char="-"/>
            </a:pPr>
            <a:r>
              <a:rPr lang="en-US" sz="2200" dirty="0" smtClean="0"/>
              <a:t>hardware/software </a:t>
            </a:r>
            <a:r>
              <a:rPr lang="en-US" sz="2200" dirty="0"/>
              <a:t>selection </a:t>
            </a:r>
            <a:r>
              <a:rPr lang="en-US" sz="2200" dirty="0" smtClean="0"/>
              <a:t>.</a:t>
            </a:r>
          </a:p>
          <a:p>
            <a:pPr marL="342900" indent="-342900">
              <a:buFontTx/>
              <a:buChar char="-"/>
            </a:pPr>
            <a:r>
              <a:rPr lang="en-US" sz="2200" dirty="0" smtClean="0"/>
              <a:t>how </a:t>
            </a:r>
            <a:r>
              <a:rPr lang="en-US" sz="2200" dirty="0"/>
              <a:t>to convince management to develop the new system </a:t>
            </a:r>
            <a:r>
              <a:rPr lang="en-US" sz="2200" dirty="0" smtClean="0"/>
              <a:t>.</a:t>
            </a:r>
            <a:endParaRPr lang="en-US" sz="2200" dirty="0"/>
          </a:p>
          <a:p>
            <a:pPr marL="342900" indent="-342900">
              <a:buFontTx/>
              <a:buChar char="-"/>
            </a:pPr>
            <a:r>
              <a:rPr lang="en-US" sz="2200" dirty="0" smtClean="0"/>
              <a:t>selection </a:t>
            </a:r>
            <a:r>
              <a:rPr lang="en-US" sz="2200" dirty="0"/>
              <a:t>among alternative </a:t>
            </a:r>
            <a:r>
              <a:rPr lang="en-US" sz="2200" dirty="0" smtClean="0"/>
              <a:t>financing</a:t>
            </a:r>
          </a:p>
          <a:p>
            <a:r>
              <a:rPr lang="en-US" sz="2200" dirty="0" smtClean="0"/>
              <a:t>      arrangements(rent/lease/purchase)</a:t>
            </a:r>
            <a:endParaRPr lang="en-IN" sz="2200" b="0" dirty="0"/>
          </a:p>
        </p:txBody>
      </p:sp>
    </p:spTree>
    <p:extLst>
      <p:ext uri="{BB962C8B-B14F-4D97-AF65-F5344CB8AC3E}">
        <p14:creationId xmlns:p14="http://schemas.microsoft.com/office/powerpoint/2010/main" val="113852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44624"/>
            <a:ext cx="7776864" cy="360040"/>
          </a:xfrm>
        </p:spPr>
        <p:txBody>
          <a:bodyPr>
            <a:noAutofit/>
          </a:bodyPr>
          <a:lstStyle/>
          <a:p>
            <a:r>
              <a:rPr lang="en-US" sz="2200" dirty="0"/>
              <a:t>Cost benefit analysis</a:t>
            </a:r>
            <a:endParaRPr lang="en-IN" sz="2200" dirty="0"/>
          </a:p>
        </p:txBody>
      </p:sp>
      <p:sp>
        <p:nvSpPr>
          <p:cNvPr id="3" name="Content Placeholder 2"/>
          <p:cNvSpPr>
            <a:spLocks noGrp="1"/>
          </p:cNvSpPr>
          <p:nvPr>
            <p:ph idx="1"/>
          </p:nvPr>
        </p:nvSpPr>
        <p:spPr>
          <a:xfrm>
            <a:off x="179512" y="692696"/>
            <a:ext cx="7897688" cy="5433467"/>
          </a:xfrm>
        </p:spPr>
        <p:txBody>
          <a:bodyPr>
            <a:normAutofit/>
          </a:bodyPr>
          <a:lstStyle/>
          <a:p>
            <a:r>
              <a:rPr lang="en-US" sz="2200" u="sng" dirty="0">
                <a:solidFill>
                  <a:srgbClr val="EA3E3A"/>
                </a:solidFill>
              </a:rPr>
              <a:t>Difficulties</a:t>
            </a:r>
            <a:r>
              <a:rPr lang="en-US" sz="2200" dirty="0"/>
              <a:t> </a:t>
            </a:r>
            <a:endParaRPr lang="en-US" sz="2200" dirty="0" smtClean="0"/>
          </a:p>
          <a:p>
            <a:r>
              <a:rPr lang="en-US" sz="2200" dirty="0" smtClean="0"/>
              <a:t>-- </a:t>
            </a:r>
            <a:r>
              <a:rPr lang="en-US" sz="2200" dirty="0"/>
              <a:t>discovering and assessing benefits and costs; they can both be intangible, hidden and/or hard to estimate, it's also hard to rank multi-criteria alternative</a:t>
            </a:r>
            <a:endParaRPr lang="en-IN" sz="2200" dirty="0"/>
          </a:p>
        </p:txBody>
      </p:sp>
    </p:spTree>
    <p:extLst>
      <p:ext uri="{BB962C8B-B14F-4D97-AF65-F5344CB8AC3E}">
        <p14:creationId xmlns:p14="http://schemas.microsoft.com/office/powerpoint/2010/main" val="41330333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467970"/>
          </a:xfrm>
        </p:spPr>
        <p:txBody>
          <a:bodyPr>
            <a:noAutofit/>
          </a:bodyPr>
          <a:lstStyle/>
          <a:p>
            <a:r>
              <a:rPr lang="en-US" sz="2400" dirty="0" smtClean="0"/>
              <a:t>CBA-</a:t>
            </a:r>
            <a:r>
              <a:rPr lang="en-IN" sz="2400" dirty="0"/>
              <a:t>Types of Benefits</a:t>
            </a:r>
          </a:p>
        </p:txBody>
      </p:sp>
      <p:sp>
        <p:nvSpPr>
          <p:cNvPr id="3" name="Content Placeholder 2"/>
          <p:cNvSpPr>
            <a:spLocks noGrp="1"/>
          </p:cNvSpPr>
          <p:nvPr>
            <p:ph idx="1"/>
          </p:nvPr>
        </p:nvSpPr>
        <p:spPr>
          <a:xfrm>
            <a:off x="179512" y="764704"/>
            <a:ext cx="8568952" cy="5832648"/>
          </a:xfrm>
        </p:spPr>
        <p:txBody>
          <a:bodyPr/>
          <a:lstStyle/>
          <a:p>
            <a:pPr marL="342900" indent="-342900">
              <a:buFont typeface="Wingdings" panose="05000000000000000000" pitchFamily="2" charset="2"/>
              <a:buChar char="§"/>
            </a:pPr>
            <a:r>
              <a:rPr lang="en-US" sz="2200" u="sng" dirty="0"/>
              <a:t>Examples of particular benefits</a:t>
            </a:r>
            <a:r>
              <a:rPr lang="en-US" sz="2200" dirty="0"/>
              <a:t>: cost reductions, error reductions, </a:t>
            </a:r>
            <a:r>
              <a:rPr lang="en-US" sz="2200" dirty="0" smtClean="0"/>
              <a:t>increased </a:t>
            </a:r>
            <a:r>
              <a:rPr lang="en-US" sz="2200" dirty="0"/>
              <a:t>throughput, increased flexibility of operation, improved </a:t>
            </a:r>
            <a:r>
              <a:rPr lang="en-US" sz="2200" dirty="0" smtClean="0"/>
              <a:t>operation</a:t>
            </a:r>
            <a:r>
              <a:rPr lang="en-US" sz="2200" dirty="0"/>
              <a:t>, better (e.g., more accurate) and more timely </a:t>
            </a:r>
            <a:r>
              <a:rPr lang="en-US" sz="2200" dirty="0" smtClean="0"/>
              <a:t>Information</a:t>
            </a:r>
          </a:p>
          <a:p>
            <a:r>
              <a:rPr lang="en-US" sz="2200" u="sng" dirty="0"/>
              <a:t>Benefits may be classified into one of the following categories:</a:t>
            </a:r>
          </a:p>
          <a:p>
            <a:r>
              <a:rPr lang="en-US" sz="2200" dirty="0" smtClean="0"/>
              <a:t>- Monetary -- </a:t>
            </a:r>
            <a:r>
              <a:rPr lang="en-US" sz="2200" dirty="0"/>
              <a:t>when </a:t>
            </a:r>
            <a:r>
              <a:rPr lang="en-US" sz="2200" dirty="0" smtClean="0"/>
              <a:t>values </a:t>
            </a:r>
            <a:r>
              <a:rPr lang="en-US" sz="2200" dirty="0"/>
              <a:t>can be calculated</a:t>
            </a:r>
          </a:p>
          <a:p>
            <a:r>
              <a:rPr lang="en-US" sz="2200" dirty="0" smtClean="0"/>
              <a:t>- Tangible (</a:t>
            </a:r>
            <a:r>
              <a:rPr lang="en-US" sz="2200" dirty="0"/>
              <a:t>Quantified) -- when benefits can be quantified, but </a:t>
            </a:r>
            <a:r>
              <a:rPr lang="en-US" sz="2200" dirty="0" smtClean="0"/>
              <a:t>values </a:t>
            </a:r>
            <a:r>
              <a:rPr lang="en-US" sz="2200" dirty="0"/>
              <a:t>can't be calculated</a:t>
            </a:r>
          </a:p>
          <a:p>
            <a:pPr marL="342900" indent="-342900">
              <a:buFontTx/>
              <a:buChar char="-"/>
            </a:pPr>
            <a:r>
              <a:rPr lang="en-US" sz="2200" dirty="0" smtClean="0"/>
              <a:t>Intangible -- </a:t>
            </a:r>
            <a:r>
              <a:rPr lang="en-US" sz="2200" dirty="0"/>
              <a:t>when neither of the above </a:t>
            </a:r>
            <a:r>
              <a:rPr lang="en-US" sz="2200" dirty="0" smtClean="0"/>
              <a:t>applies</a:t>
            </a:r>
          </a:p>
          <a:p>
            <a:pPr marL="342900" indent="-342900">
              <a:buFont typeface="Wingdings" panose="05000000000000000000" pitchFamily="2" charset="2"/>
              <a:buChar char="§"/>
            </a:pPr>
            <a:r>
              <a:rPr lang="en-US" sz="2200" dirty="0" smtClean="0">
                <a:solidFill>
                  <a:srgbClr val="FF0000"/>
                </a:solidFill>
              </a:rPr>
              <a:t>How </a:t>
            </a:r>
            <a:r>
              <a:rPr lang="en-US" sz="2200" dirty="0">
                <a:solidFill>
                  <a:srgbClr val="FF0000"/>
                </a:solidFill>
              </a:rPr>
              <a:t>to identify benefits? </a:t>
            </a:r>
            <a:endParaRPr lang="en-US" sz="2200" dirty="0" smtClean="0">
              <a:solidFill>
                <a:srgbClr val="FF0000"/>
              </a:solidFill>
            </a:endParaRPr>
          </a:p>
          <a:p>
            <a:r>
              <a:rPr lang="en-US" sz="2200" dirty="0" smtClean="0">
                <a:solidFill>
                  <a:srgbClr val="FF0000"/>
                </a:solidFill>
              </a:rPr>
              <a:t>By </a:t>
            </a:r>
            <a:r>
              <a:rPr lang="en-US" sz="2200" dirty="0">
                <a:solidFill>
                  <a:srgbClr val="FF0000"/>
                </a:solidFill>
              </a:rPr>
              <a:t>organizational level (operational, </a:t>
            </a:r>
            <a:r>
              <a:rPr lang="en-US" sz="2200" dirty="0" smtClean="0">
                <a:solidFill>
                  <a:srgbClr val="FF0000"/>
                </a:solidFill>
              </a:rPr>
              <a:t>lower/middle/higher management</a:t>
            </a:r>
            <a:r>
              <a:rPr lang="en-US" sz="2200" dirty="0">
                <a:solidFill>
                  <a:srgbClr val="FF0000"/>
                </a:solidFill>
              </a:rPr>
              <a:t>) or by department (production, purchasing, sales,...</a:t>
            </a:r>
          </a:p>
          <a:p>
            <a:endParaRPr lang="en-IN" dirty="0"/>
          </a:p>
        </p:txBody>
      </p:sp>
    </p:spTree>
    <p:extLst>
      <p:ext uri="{BB962C8B-B14F-4D97-AF65-F5344CB8AC3E}">
        <p14:creationId xmlns:p14="http://schemas.microsoft.com/office/powerpoint/2010/main" val="26805683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4624"/>
            <a:ext cx="8784976" cy="1008112"/>
          </a:xfrm>
        </p:spPr>
        <p:txBody>
          <a:bodyPr>
            <a:noAutofit/>
          </a:bodyPr>
          <a:lstStyle/>
          <a:p>
            <a:r>
              <a:rPr lang="en-IN" sz="2400" dirty="0"/>
              <a:t/>
            </a:r>
            <a:br>
              <a:rPr lang="en-IN" sz="2400" dirty="0"/>
            </a:br>
            <a:r>
              <a:rPr lang="en-IN" sz="2400" dirty="0" smtClean="0"/>
              <a:t>WHY </a:t>
            </a:r>
            <a:r>
              <a:rPr lang="en-IN" sz="2400" dirty="0"/>
              <a:t>UNDERTAKE A COST-BENEFIT</a:t>
            </a:r>
            <a:br>
              <a:rPr lang="en-IN" sz="2400" dirty="0"/>
            </a:br>
            <a:r>
              <a:rPr lang="en-IN" sz="2400" dirty="0"/>
              <a:t>ANALYSIS?</a:t>
            </a:r>
          </a:p>
        </p:txBody>
      </p:sp>
      <p:sp>
        <p:nvSpPr>
          <p:cNvPr id="3" name="Content Placeholder 2"/>
          <p:cNvSpPr>
            <a:spLocks noGrp="1"/>
          </p:cNvSpPr>
          <p:nvPr>
            <p:ph idx="1"/>
          </p:nvPr>
        </p:nvSpPr>
        <p:spPr>
          <a:xfrm>
            <a:off x="457200" y="1412776"/>
            <a:ext cx="8435280" cy="3312368"/>
          </a:xfrm>
        </p:spPr>
        <p:txBody>
          <a:bodyPr>
            <a:normAutofit/>
          </a:bodyPr>
          <a:lstStyle/>
          <a:p>
            <a:r>
              <a:rPr lang="en-GB" sz="2200" b="0" dirty="0" smtClean="0">
                <a:latin typeface="Arial Rounded MT Bold" panose="020F0704030504030204" pitchFamily="34" charset="0"/>
              </a:rPr>
              <a:t>• CBA </a:t>
            </a:r>
            <a:r>
              <a:rPr lang="en-GB" sz="2200" b="0" dirty="0">
                <a:latin typeface="Arial Rounded MT Bold" panose="020F0704030504030204" pitchFamily="34" charset="0"/>
              </a:rPr>
              <a:t>facilitates meaningful comparisons</a:t>
            </a:r>
          </a:p>
          <a:p>
            <a:r>
              <a:rPr lang="en-GB" sz="2200" b="0" dirty="0">
                <a:latin typeface="Arial Rounded MT Bold" panose="020F0704030504030204" pitchFamily="34" charset="0"/>
              </a:rPr>
              <a:t>• </a:t>
            </a:r>
            <a:r>
              <a:rPr lang="en-GB" sz="2200" b="0" dirty="0" smtClean="0">
                <a:latin typeface="Arial Rounded MT Bold" panose="020F0704030504030204" pitchFamily="34" charset="0"/>
              </a:rPr>
              <a:t>CBA </a:t>
            </a:r>
            <a:r>
              <a:rPr lang="en-GB" sz="2200" b="0" dirty="0">
                <a:latin typeface="Arial Rounded MT Bold" panose="020F0704030504030204" pitchFamily="34" charset="0"/>
              </a:rPr>
              <a:t>is conducive to good </a:t>
            </a:r>
            <a:r>
              <a:rPr lang="en-GB" sz="2200" b="0" dirty="0" smtClean="0">
                <a:latin typeface="Arial Rounded MT Bold" panose="020F0704030504030204" pitchFamily="34" charset="0"/>
              </a:rPr>
              <a:t>programme </a:t>
            </a:r>
            <a:r>
              <a:rPr lang="en-IN" sz="2200" b="0" dirty="0" smtClean="0">
                <a:latin typeface="Arial Rounded MT Bold" panose="020F0704030504030204" pitchFamily="34" charset="0"/>
              </a:rPr>
              <a:t> management</a:t>
            </a:r>
            <a:endParaRPr lang="en-IN" sz="2200" b="0" dirty="0">
              <a:latin typeface="Arial Rounded MT Bold" panose="020F0704030504030204" pitchFamily="34" charset="0"/>
            </a:endParaRPr>
          </a:p>
          <a:p>
            <a:r>
              <a:rPr lang="en-GB" sz="2200" b="0" dirty="0">
                <a:latin typeface="Arial Rounded MT Bold" panose="020F0704030504030204" pitchFamily="34" charset="0"/>
              </a:rPr>
              <a:t>• </a:t>
            </a:r>
            <a:r>
              <a:rPr lang="en-GB" sz="2200" b="0" dirty="0" smtClean="0">
                <a:latin typeface="Arial Rounded MT Bold" panose="020F0704030504030204" pitchFamily="34" charset="0"/>
              </a:rPr>
              <a:t>CBA </a:t>
            </a:r>
            <a:r>
              <a:rPr lang="en-GB" sz="2200" b="0" dirty="0">
                <a:latin typeface="Arial Rounded MT Bold" panose="020F0704030504030204" pitchFamily="34" charset="0"/>
              </a:rPr>
              <a:t>and distributional </a:t>
            </a:r>
            <a:r>
              <a:rPr lang="en-GB" sz="2200" b="0" dirty="0" smtClean="0">
                <a:latin typeface="Arial Rounded MT Bold" panose="020F0704030504030204" pitchFamily="34" charset="0"/>
              </a:rPr>
              <a:t>impact  - implicitly </a:t>
            </a:r>
            <a:r>
              <a:rPr lang="en-GB" sz="2200" b="0" dirty="0">
                <a:latin typeface="Arial Rounded MT Bold" panose="020F0704030504030204" pitchFamily="34" charset="0"/>
              </a:rPr>
              <a:t>estimates</a:t>
            </a:r>
          </a:p>
          <a:p>
            <a:r>
              <a:rPr lang="en-GB" sz="2200" b="0" dirty="0" smtClean="0">
                <a:latin typeface="Arial Rounded MT Bold" panose="020F0704030504030204" pitchFamily="34" charset="0"/>
              </a:rPr>
              <a:t>   the </a:t>
            </a:r>
            <a:r>
              <a:rPr lang="en-GB" sz="2200" b="0" dirty="0">
                <a:latin typeface="Arial Rounded MT Bold" panose="020F0704030504030204" pitchFamily="34" charset="0"/>
              </a:rPr>
              <a:t>size of gains and losses for affected individuals and</a:t>
            </a:r>
          </a:p>
          <a:p>
            <a:r>
              <a:rPr lang="en-IN" sz="2200" b="0" dirty="0" smtClean="0">
                <a:latin typeface="Arial Rounded MT Bold" panose="020F0704030504030204" pitchFamily="34" charset="0"/>
              </a:rPr>
              <a:t>    groups.</a:t>
            </a:r>
            <a:endParaRPr lang="en-IN" sz="2200" b="0" dirty="0">
              <a:latin typeface="Arial Rounded MT Bold" panose="020F0704030504030204" pitchFamily="34" charset="0"/>
            </a:endParaRPr>
          </a:p>
        </p:txBody>
      </p:sp>
    </p:spTree>
    <p:extLst>
      <p:ext uri="{BB962C8B-B14F-4D97-AF65-F5344CB8AC3E}">
        <p14:creationId xmlns:p14="http://schemas.microsoft.com/office/powerpoint/2010/main" val="15993112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4624"/>
            <a:ext cx="6223248" cy="432048"/>
          </a:xfrm>
        </p:spPr>
        <p:txBody>
          <a:bodyPr>
            <a:normAutofit fontScale="90000"/>
          </a:bodyPr>
          <a:lstStyle/>
          <a:p>
            <a:r>
              <a:rPr lang="en-IN" sz="2400" dirty="0"/>
              <a:t>Key </a:t>
            </a:r>
            <a:r>
              <a:rPr lang="en-IN" sz="2400" dirty="0" smtClean="0"/>
              <a:t>steps IN CBA : </a:t>
            </a:r>
            <a:endParaRPr lang="en-IN" sz="2400" dirty="0"/>
          </a:p>
        </p:txBody>
      </p:sp>
      <p:sp>
        <p:nvSpPr>
          <p:cNvPr id="3" name="Content Placeholder 2"/>
          <p:cNvSpPr>
            <a:spLocks noGrp="1"/>
          </p:cNvSpPr>
          <p:nvPr>
            <p:ph idx="1"/>
          </p:nvPr>
        </p:nvSpPr>
        <p:spPr>
          <a:xfrm>
            <a:off x="323528" y="548680"/>
            <a:ext cx="8280920" cy="5976664"/>
          </a:xfrm>
        </p:spPr>
        <p:txBody>
          <a:bodyPr/>
          <a:lstStyle/>
          <a:p>
            <a:pPr marL="457200" indent="-457200">
              <a:buFont typeface="+mj-lt"/>
              <a:buAutoNum type="arabicPeriod"/>
            </a:pPr>
            <a:r>
              <a:rPr lang="en-IN" sz="2400" b="0" dirty="0">
                <a:latin typeface="Arial Rounded MT Bold" panose="020F0704030504030204" pitchFamily="34" charset="0"/>
              </a:rPr>
              <a:t>Determine scope and </a:t>
            </a:r>
            <a:r>
              <a:rPr lang="en-IN" sz="2400" b="0" dirty="0" smtClean="0">
                <a:latin typeface="Arial Rounded MT Bold" panose="020F0704030504030204" pitchFamily="34" charset="0"/>
              </a:rPr>
              <a:t>objectives</a:t>
            </a:r>
          </a:p>
          <a:p>
            <a:pPr marL="457200" indent="-457200">
              <a:buFont typeface="+mj-lt"/>
              <a:buAutoNum type="arabicPeriod"/>
            </a:pPr>
            <a:r>
              <a:rPr lang="en-IN" sz="2400" b="0" dirty="0">
                <a:latin typeface="Arial Rounded MT Bold" panose="020F0704030504030204" pitchFamily="34" charset="0"/>
              </a:rPr>
              <a:t>Identify the </a:t>
            </a:r>
            <a:r>
              <a:rPr lang="en-IN" sz="2400" b="0" dirty="0" smtClean="0">
                <a:latin typeface="Arial Rounded MT Bold" panose="020F0704030504030204" pitchFamily="34" charset="0"/>
              </a:rPr>
              <a:t>constraints</a:t>
            </a:r>
          </a:p>
          <a:p>
            <a:pPr marL="457200" indent="-457200">
              <a:buFont typeface="+mj-lt"/>
              <a:buAutoNum type="arabicPeriod"/>
            </a:pPr>
            <a:r>
              <a:rPr lang="en-IN" sz="2400" b="0" dirty="0">
                <a:latin typeface="Arial Rounded MT Bold" panose="020F0704030504030204" pitchFamily="34" charset="0"/>
              </a:rPr>
              <a:t>List feasible </a:t>
            </a:r>
            <a:r>
              <a:rPr lang="en-IN" sz="2400" b="0" dirty="0" smtClean="0">
                <a:latin typeface="Arial Rounded MT Bold" panose="020F0704030504030204" pitchFamily="34" charset="0"/>
              </a:rPr>
              <a:t>alternatives</a:t>
            </a:r>
          </a:p>
          <a:p>
            <a:pPr marL="457200" indent="-457200">
              <a:buFont typeface="+mj-lt"/>
              <a:buAutoNum type="arabicPeriod"/>
            </a:pPr>
            <a:r>
              <a:rPr lang="en-IN" sz="2400" b="0" dirty="0">
                <a:latin typeface="Arial Rounded MT Bold" panose="020F0704030504030204" pitchFamily="34" charset="0"/>
              </a:rPr>
              <a:t>Specify costs and </a:t>
            </a:r>
            <a:r>
              <a:rPr lang="en-IN" sz="2400" b="0" dirty="0" smtClean="0">
                <a:latin typeface="Arial Rounded MT Bold" panose="020F0704030504030204" pitchFamily="34" charset="0"/>
              </a:rPr>
              <a:t>benefits</a:t>
            </a:r>
          </a:p>
          <a:p>
            <a:pPr marL="457200" indent="-457200">
              <a:buFont typeface="+mj-lt"/>
              <a:buAutoNum type="arabicPeriod"/>
            </a:pPr>
            <a:r>
              <a:rPr lang="en-IN" sz="2400" b="0" dirty="0">
                <a:latin typeface="Arial Rounded MT Bold" panose="020F0704030504030204" pitchFamily="34" charset="0"/>
              </a:rPr>
              <a:t>Quantify costs and </a:t>
            </a:r>
            <a:r>
              <a:rPr lang="en-IN" sz="2400" b="0" dirty="0" smtClean="0">
                <a:latin typeface="Arial Rounded MT Bold" panose="020F0704030504030204" pitchFamily="34" charset="0"/>
              </a:rPr>
              <a:t>benefits</a:t>
            </a:r>
          </a:p>
          <a:p>
            <a:pPr marL="457200" indent="-457200">
              <a:buFont typeface="+mj-lt"/>
              <a:buAutoNum type="arabicPeriod"/>
            </a:pPr>
            <a:r>
              <a:rPr lang="en-GB" sz="2400" b="0" dirty="0">
                <a:latin typeface="Arial Rounded MT Bold" panose="020F0704030504030204" pitchFamily="34" charset="0"/>
              </a:rPr>
              <a:t>Discount future stream of </a:t>
            </a:r>
            <a:r>
              <a:rPr lang="en-GB" sz="2400" b="0" dirty="0" smtClean="0">
                <a:latin typeface="Arial Rounded MT Bold" panose="020F0704030504030204" pitchFamily="34" charset="0"/>
              </a:rPr>
              <a:t>benefits &amp;  </a:t>
            </a:r>
            <a:r>
              <a:rPr lang="en-IN" sz="2400" b="0" dirty="0">
                <a:latin typeface="Arial Rounded MT Bold" panose="020F0704030504030204" pitchFamily="34" charset="0"/>
              </a:rPr>
              <a:t>costs to calculate </a:t>
            </a:r>
            <a:r>
              <a:rPr lang="en-IN" sz="2400" b="0" dirty="0" smtClean="0">
                <a:latin typeface="Arial Rounded MT Bold" panose="020F0704030504030204" pitchFamily="34" charset="0"/>
              </a:rPr>
              <a:t>NPV</a:t>
            </a:r>
          </a:p>
          <a:p>
            <a:pPr marL="457200" indent="-457200">
              <a:buFont typeface="+mj-lt"/>
              <a:buAutoNum type="arabicPeriod"/>
            </a:pPr>
            <a:r>
              <a:rPr lang="en-IN" sz="2400" b="0" dirty="0">
                <a:latin typeface="Arial Rounded MT Bold" panose="020F0704030504030204" pitchFamily="34" charset="0"/>
              </a:rPr>
              <a:t>Sensitivity test for </a:t>
            </a:r>
            <a:r>
              <a:rPr lang="en-IN" sz="2400" b="0" dirty="0" smtClean="0">
                <a:latin typeface="Arial Rounded MT Bold" panose="020F0704030504030204" pitchFamily="34" charset="0"/>
              </a:rPr>
              <a:t>uncertainty</a:t>
            </a:r>
          </a:p>
          <a:p>
            <a:endParaRPr lang="en-IN" dirty="0"/>
          </a:p>
        </p:txBody>
      </p:sp>
    </p:spTree>
    <p:extLst>
      <p:ext uri="{BB962C8B-B14F-4D97-AF65-F5344CB8AC3E}">
        <p14:creationId xmlns:p14="http://schemas.microsoft.com/office/powerpoint/2010/main" val="2757857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52718"/>
            <a:ext cx="8712968" cy="539978"/>
          </a:xfrm>
        </p:spPr>
        <p:txBody>
          <a:bodyPr>
            <a:normAutofit/>
          </a:bodyPr>
          <a:lstStyle/>
          <a:p>
            <a:r>
              <a:rPr lang="en-US" sz="2400" b="1" dirty="0"/>
              <a:t>2.1 Dimensions of planning</a:t>
            </a:r>
            <a:endParaRPr lang="en-IN" sz="2400" dirty="0"/>
          </a:p>
        </p:txBody>
      </p:sp>
      <p:sp>
        <p:nvSpPr>
          <p:cNvPr id="3" name="Content Placeholder 2"/>
          <p:cNvSpPr>
            <a:spLocks noGrp="1"/>
          </p:cNvSpPr>
          <p:nvPr>
            <p:ph idx="1"/>
          </p:nvPr>
        </p:nvSpPr>
        <p:spPr>
          <a:xfrm>
            <a:off x="395536" y="1052736"/>
            <a:ext cx="8136904" cy="5073427"/>
          </a:xfrm>
          <a:solidFill>
            <a:schemeClr val="accent3">
              <a:lumMod val="20000"/>
              <a:lumOff val="80000"/>
            </a:schemeClr>
          </a:solidFill>
        </p:spPr>
        <p:txBody>
          <a:bodyPr/>
          <a:lstStyle/>
          <a:p>
            <a:pPr marL="342900" indent="-342900">
              <a:buClr>
                <a:schemeClr val="tx2">
                  <a:lumMod val="75000"/>
                </a:schemeClr>
              </a:buClr>
              <a:buFont typeface="Wingdings" pitchFamily="2" charset="2"/>
              <a:buChar char="Ø"/>
            </a:pPr>
            <a:r>
              <a:rPr lang="en-US" sz="2800" b="0" dirty="0">
                <a:latin typeface="Bahnschrift SemiBold" pitchFamily="34" charset="0"/>
              </a:rPr>
              <a:t>Each of these dimension of Software Project </a:t>
            </a:r>
            <a:r>
              <a:rPr lang="en-US" sz="2800" b="0" dirty="0" smtClean="0">
                <a:latin typeface="Bahnschrift SemiBold" pitchFamily="34" charset="0"/>
              </a:rPr>
              <a:t>can further </a:t>
            </a:r>
            <a:r>
              <a:rPr lang="en-US" sz="2800" b="0" dirty="0">
                <a:latin typeface="Bahnschrift SemiBold" pitchFamily="34" charset="0"/>
              </a:rPr>
              <a:t>have three attributes – Driver, Constraint, Degree of Freedom</a:t>
            </a:r>
            <a:r>
              <a:rPr lang="en-US" sz="2400" b="0" dirty="0" smtClean="0"/>
              <a:t>.</a:t>
            </a:r>
          </a:p>
          <a:p>
            <a:pPr>
              <a:buClr>
                <a:schemeClr val="tx2">
                  <a:lumMod val="75000"/>
                </a:schemeClr>
              </a:buClr>
            </a:pPr>
            <a:endParaRPr lang="en-US" b="0" dirty="0"/>
          </a:p>
          <a:p>
            <a:pPr marL="457200" indent="-457200">
              <a:buFont typeface="+mj-lt"/>
              <a:buAutoNum type="arabicPeriod"/>
            </a:pPr>
            <a:r>
              <a:rPr lang="en-US" sz="2400" dirty="0">
                <a:latin typeface="Arial Rounded MT Bold" pitchFamily="34" charset="0"/>
              </a:rPr>
              <a:t>Driver</a:t>
            </a:r>
            <a:r>
              <a:rPr lang="en-US" sz="2400" b="0" dirty="0">
                <a:latin typeface="Arial Rounded MT Bold" pitchFamily="34" charset="0"/>
              </a:rPr>
              <a:t> – Reason why something should be done?</a:t>
            </a:r>
          </a:p>
          <a:p>
            <a:pPr marL="457200" indent="-457200">
              <a:buFont typeface="+mj-lt"/>
              <a:buAutoNum type="arabicPeriod"/>
            </a:pPr>
            <a:r>
              <a:rPr lang="en-US" sz="2400" dirty="0">
                <a:latin typeface="Arial Rounded MT Bold" pitchFamily="34" charset="0"/>
              </a:rPr>
              <a:t>Constraints</a:t>
            </a:r>
            <a:r>
              <a:rPr lang="en-US" sz="2400" b="0" dirty="0">
                <a:latin typeface="Arial Rounded MT Bold" pitchFamily="34" charset="0"/>
              </a:rPr>
              <a:t> – Resource Restrictions for project</a:t>
            </a:r>
          </a:p>
          <a:p>
            <a:pPr marL="457200" indent="-457200">
              <a:buFont typeface="+mj-lt"/>
              <a:buAutoNum type="arabicPeriod"/>
            </a:pPr>
            <a:r>
              <a:rPr lang="en-US" sz="2400" dirty="0">
                <a:latin typeface="Arial Rounded MT Bold" pitchFamily="34" charset="0"/>
              </a:rPr>
              <a:t>Degree of Freedom</a:t>
            </a:r>
            <a:r>
              <a:rPr lang="en-US" sz="2400" b="0" dirty="0">
                <a:latin typeface="Arial Rounded MT Bold" pitchFamily="34" charset="0"/>
              </a:rPr>
              <a:t> – How much flexibility is there?</a:t>
            </a:r>
          </a:p>
          <a:p>
            <a:endParaRPr lang="en-IN" dirty="0"/>
          </a:p>
        </p:txBody>
      </p:sp>
    </p:spTree>
    <p:extLst>
      <p:ext uri="{BB962C8B-B14F-4D97-AF65-F5344CB8AC3E}">
        <p14:creationId xmlns:p14="http://schemas.microsoft.com/office/powerpoint/2010/main" val="7972547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2718"/>
            <a:ext cx="6068888" cy="323954"/>
          </a:xfrm>
        </p:spPr>
        <p:txBody>
          <a:bodyPr>
            <a:noAutofit/>
          </a:bodyPr>
          <a:lstStyle/>
          <a:p>
            <a:r>
              <a:rPr lang="en-IN" sz="2400" dirty="0" smtClean="0"/>
              <a:t>Types of cost </a:t>
            </a:r>
            <a:endParaRPr lang="en-IN" sz="2400" dirty="0"/>
          </a:p>
        </p:txBody>
      </p:sp>
      <p:sp>
        <p:nvSpPr>
          <p:cNvPr id="3" name="Content Placeholder 2"/>
          <p:cNvSpPr>
            <a:spLocks noGrp="1"/>
          </p:cNvSpPr>
          <p:nvPr>
            <p:ph idx="1"/>
          </p:nvPr>
        </p:nvSpPr>
        <p:spPr>
          <a:xfrm>
            <a:off x="251520" y="548680"/>
            <a:ext cx="7825680" cy="6309320"/>
          </a:xfrm>
        </p:spPr>
        <p:txBody>
          <a:bodyPr/>
          <a:lstStyle/>
          <a:p>
            <a:r>
              <a:rPr lang="en-IN" dirty="0" smtClean="0"/>
              <a:t>1. </a:t>
            </a:r>
            <a:r>
              <a:rPr lang="en-IN" sz="2400" dirty="0">
                <a:solidFill>
                  <a:srgbClr val="FF0000"/>
                </a:solidFill>
              </a:rPr>
              <a:t>Project-related </a:t>
            </a:r>
            <a:r>
              <a:rPr lang="en-IN" sz="2400" dirty="0" smtClean="0">
                <a:solidFill>
                  <a:srgbClr val="FF0000"/>
                </a:solidFill>
              </a:rPr>
              <a:t>costs : </a:t>
            </a:r>
          </a:p>
          <a:p>
            <a:pPr marL="342900" indent="-342900">
              <a:buFont typeface="Arial" panose="020B0604020202020204" pitchFamily="34" charset="0"/>
              <a:buChar char="•"/>
            </a:pPr>
            <a:r>
              <a:rPr lang="en-GB" sz="2400" b="0" dirty="0" smtClean="0">
                <a:latin typeface="Arial Rounded MT Bold" panose="020F0704030504030204" pitchFamily="34" charset="0"/>
              </a:rPr>
              <a:t>Development </a:t>
            </a:r>
            <a:r>
              <a:rPr lang="en-GB" sz="2400" b="0" dirty="0">
                <a:latin typeface="Arial Rounded MT Bold" panose="020F0704030504030204" pitchFamily="34" charset="0"/>
              </a:rPr>
              <a:t>and purchasing costs: who builds the </a:t>
            </a:r>
            <a:r>
              <a:rPr lang="en-GB" sz="2400" b="0" dirty="0" smtClean="0">
                <a:latin typeface="Arial Rounded MT Bold" panose="020F0704030504030204" pitchFamily="34" charset="0"/>
              </a:rPr>
              <a:t>system (internally </a:t>
            </a:r>
            <a:r>
              <a:rPr lang="en-GB" sz="2400" b="0" dirty="0">
                <a:latin typeface="Arial Rounded MT Bold" panose="020F0704030504030204" pitchFamily="34" charset="0"/>
              </a:rPr>
              <a:t>or contracted out)? software used (buy or build</a:t>
            </a:r>
            <a:r>
              <a:rPr lang="en-GB" sz="2400" b="0" dirty="0" smtClean="0">
                <a:latin typeface="Arial Rounded MT Bold" panose="020F0704030504030204" pitchFamily="34" charset="0"/>
              </a:rPr>
              <a:t>)?hardware </a:t>
            </a:r>
            <a:r>
              <a:rPr lang="en-GB" sz="2400" b="0" dirty="0">
                <a:latin typeface="Arial Rounded MT Bold" panose="020F0704030504030204" pitchFamily="34" charset="0"/>
              </a:rPr>
              <a:t>(what to buy, buy/lease)? facilities (</a:t>
            </a:r>
            <a:r>
              <a:rPr lang="en-GB" sz="2400" b="0" dirty="0" smtClean="0">
                <a:latin typeface="Arial Rounded MT Bold" panose="020F0704030504030204" pitchFamily="34" charset="0"/>
              </a:rPr>
              <a:t>site, </a:t>
            </a:r>
            <a:r>
              <a:rPr lang="en-IN" sz="2400" b="0" dirty="0" smtClean="0">
                <a:latin typeface="Arial Rounded MT Bold" panose="020F0704030504030204" pitchFamily="34" charset="0"/>
              </a:rPr>
              <a:t>communications</a:t>
            </a:r>
            <a:r>
              <a:rPr lang="en-IN" sz="2400" b="0" dirty="0">
                <a:latin typeface="Arial Rounded MT Bold" panose="020F0704030504030204" pitchFamily="34" charset="0"/>
              </a:rPr>
              <a:t>, power,...)</a:t>
            </a:r>
          </a:p>
          <a:p>
            <a:pPr marL="342900" indent="-342900">
              <a:buFont typeface="Arial" panose="020B0604020202020204" pitchFamily="34" charset="0"/>
              <a:buChar char="•"/>
            </a:pPr>
            <a:r>
              <a:rPr lang="en-GB" sz="2400" b="0" dirty="0" smtClean="0">
                <a:latin typeface="Arial Rounded MT Bold" panose="020F0704030504030204" pitchFamily="34" charset="0"/>
              </a:rPr>
              <a:t>Installation </a:t>
            </a:r>
            <a:r>
              <a:rPr lang="en-GB" sz="2400" b="0" dirty="0">
                <a:latin typeface="Arial Rounded MT Bold" panose="020F0704030504030204" pitchFamily="34" charset="0"/>
              </a:rPr>
              <a:t>and conversion costs: installing the system, training </a:t>
            </a:r>
            <a:r>
              <a:rPr lang="en-GB" sz="2400" b="0" dirty="0" smtClean="0">
                <a:latin typeface="Arial Rounded MT Bold" panose="020F0704030504030204" pitchFamily="34" charset="0"/>
              </a:rPr>
              <a:t>of </a:t>
            </a:r>
            <a:r>
              <a:rPr lang="en-IN" sz="2400" b="0" dirty="0" smtClean="0">
                <a:latin typeface="Arial Rounded MT Bold" panose="020F0704030504030204" pitchFamily="34" charset="0"/>
              </a:rPr>
              <a:t>personnel</a:t>
            </a:r>
            <a:r>
              <a:rPr lang="en-IN" sz="2400" b="0" dirty="0">
                <a:latin typeface="Arial Rounded MT Bold" panose="020F0704030504030204" pitchFamily="34" charset="0"/>
              </a:rPr>
              <a:t>, file conversion</a:t>
            </a:r>
            <a:endParaRPr lang="en-IN" sz="24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5431359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203032" cy="539978"/>
          </a:xfrm>
        </p:spPr>
        <p:txBody>
          <a:bodyPr>
            <a:normAutofit/>
          </a:bodyPr>
          <a:lstStyle/>
          <a:p>
            <a:r>
              <a:rPr lang="en-IN" sz="2400" dirty="0"/>
              <a:t>Types of cost </a:t>
            </a:r>
          </a:p>
        </p:txBody>
      </p:sp>
      <p:sp>
        <p:nvSpPr>
          <p:cNvPr id="3" name="Content Placeholder 2"/>
          <p:cNvSpPr>
            <a:spLocks noGrp="1"/>
          </p:cNvSpPr>
          <p:nvPr>
            <p:ph idx="1"/>
          </p:nvPr>
        </p:nvSpPr>
        <p:spPr>
          <a:xfrm>
            <a:off x="457200" y="764704"/>
            <a:ext cx="7620000" cy="5361459"/>
          </a:xfrm>
        </p:spPr>
        <p:txBody>
          <a:bodyPr>
            <a:normAutofit/>
          </a:bodyPr>
          <a:lstStyle/>
          <a:p>
            <a:r>
              <a:rPr lang="en-IN" sz="2400" dirty="0" smtClean="0">
                <a:solidFill>
                  <a:srgbClr val="FF0000"/>
                </a:solidFill>
              </a:rPr>
              <a:t>2.Operational costs :</a:t>
            </a:r>
          </a:p>
          <a:p>
            <a:pPr marL="342900" indent="-342900">
              <a:buFont typeface="Arial" panose="020B0604020202020204" pitchFamily="34" charset="0"/>
              <a:buChar char="•"/>
            </a:pPr>
            <a:r>
              <a:rPr lang="en-IN" sz="2400" b="0" dirty="0" smtClean="0">
                <a:latin typeface="Arial Rounded MT Bold" panose="020F0704030504030204" pitchFamily="34" charset="0"/>
              </a:rPr>
              <a:t>Maintenance</a:t>
            </a:r>
            <a:r>
              <a:rPr lang="en-IN" sz="2400" b="0" dirty="0">
                <a:latin typeface="Arial Rounded MT Bold" panose="020F0704030504030204" pitchFamily="34" charset="0"/>
              </a:rPr>
              <a:t>: hardware (maintenance, lease, materials</a:t>
            </a:r>
            <a:r>
              <a:rPr lang="en-IN" sz="2400" b="0" dirty="0" smtClean="0">
                <a:latin typeface="Arial Rounded MT Bold" panose="020F0704030504030204" pitchFamily="34" charset="0"/>
              </a:rPr>
              <a:t>,...), </a:t>
            </a:r>
            <a:r>
              <a:rPr lang="en-GB" sz="2400" b="0" dirty="0" smtClean="0">
                <a:latin typeface="Arial Rounded MT Bold" panose="020F0704030504030204" pitchFamily="34" charset="0"/>
              </a:rPr>
              <a:t>software </a:t>
            </a:r>
            <a:r>
              <a:rPr lang="en-GB" sz="2400" b="0" dirty="0">
                <a:latin typeface="Arial Rounded MT Bold" panose="020F0704030504030204" pitchFamily="34" charset="0"/>
              </a:rPr>
              <a:t>(maintenance fees and contracts), </a:t>
            </a:r>
            <a:r>
              <a:rPr lang="en-GB" sz="2400" b="0" dirty="0" smtClean="0">
                <a:latin typeface="Arial Rounded MT Bold" panose="020F0704030504030204" pitchFamily="34" charset="0"/>
              </a:rPr>
              <a:t>facilities</a:t>
            </a:r>
            <a:r>
              <a:rPr lang="en-IN" sz="2400" smtClean="0">
                <a:solidFill>
                  <a:srgbClr val="FF0000"/>
                </a:solidFill>
                <a:latin typeface="Arial Rounded MT Bold" panose="020F0704030504030204" pitchFamily="34" charset="0"/>
              </a:rPr>
              <a:t>.</a:t>
            </a:r>
            <a:endParaRPr lang="en-IN" sz="2400" dirty="0" smtClean="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8893500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152718"/>
            <a:ext cx="6241504" cy="539978"/>
          </a:xfrm>
        </p:spPr>
        <p:txBody>
          <a:bodyPr>
            <a:normAutofit/>
          </a:bodyPr>
          <a:lstStyle/>
          <a:p>
            <a:r>
              <a:rPr lang="en-US" sz="2800" dirty="0" smtClean="0"/>
              <a:t>ASSIGNMENT : 2</a:t>
            </a:r>
            <a:endParaRPr lang="en-US" sz="2800" dirty="0"/>
          </a:p>
        </p:txBody>
      </p:sp>
      <p:sp>
        <p:nvSpPr>
          <p:cNvPr id="3" name="Content Placeholder 2"/>
          <p:cNvSpPr>
            <a:spLocks noGrp="1"/>
          </p:cNvSpPr>
          <p:nvPr>
            <p:ph idx="1"/>
          </p:nvPr>
        </p:nvSpPr>
        <p:spPr>
          <a:xfrm>
            <a:off x="323528" y="908720"/>
            <a:ext cx="8424936" cy="5760640"/>
          </a:xfrm>
        </p:spPr>
        <p:txBody>
          <a:bodyPr>
            <a:normAutofit/>
          </a:bodyPr>
          <a:lstStyle/>
          <a:p>
            <a:pPr marL="457200" indent="-457200">
              <a:buFont typeface="+mj-lt"/>
              <a:buAutoNum type="arabicParenR"/>
            </a:pPr>
            <a:r>
              <a:rPr lang="en-US" sz="2800" dirty="0" smtClean="0">
                <a:latin typeface="Times New Roman" panose="02020603050405020304" pitchFamily="18" charset="0"/>
                <a:cs typeface="Times New Roman" panose="02020603050405020304" pitchFamily="18" charset="0"/>
              </a:rPr>
              <a:t>Write a short note on dimensions of planning &amp;it’s principles .</a:t>
            </a:r>
          </a:p>
          <a:p>
            <a:pPr marL="457200" indent="-457200">
              <a:buFont typeface="+mj-lt"/>
              <a:buAutoNum type="arabicParenR"/>
            </a:pPr>
            <a:r>
              <a:rPr lang="en-US" sz="2800" dirty="0" smtClean="0">
                <a:latin typeface="Times New Roman" panose="02020603050405020304" pitchFamily="18" charset="0"/>
                <a:cs typeface="Times New Roman" panose="02020603050405020304" pitchFamily="18" charset="0"/>
              </a:rPr>
              <a:t>Explain in detail about  initial investigation .</a:t>
            </a:r>
          </a:p>
          <a:p>
            <a:pPr marL="457200" indent="-457200">
              <a:buFont typeface="+mj-lt"/>
              <a:buAutoNum type="arabicParenR"/>
            </a:pPr>
            <a:r>
              <a:rPr lang="en-US" sz="2800" dirty="0" smtClean="0">
                <a:latin typeface="Times New Roman" panose="02020603050405020304" pitchFamily="18" charset="0"/>
                <a:cs typeface="Times New Roman" panose="02020603050405020304" pitchFamily="18" charset="0"/>
              </a:rPr>
              <a:t>Write all the fact finding  techniques.</a:t>
            </a:r>
          </a:p>
          <a:p>
            <a:pPr marL="457200" indent="-457200">
              <a:buFont typeface="+mj-lt"/>
              <a:buAutoNum type="arabicParenR"/>
            </a:pPr>
            <a:r>
              <a:rPr lang="en-US" sz="2800" dirty="0" smtClean="0">
                <a:latin typeface="Times New Roman" panose="02020603050405020304" pitchFamily="18" charset="0"/>
                <a:cs typeface="Times New Roman" panose="02020603050405020304" pitchFamily="18" charset="0"/>
              </a:rPr>
              <a:t>What is feasibility study ? Write types.</a:t>
            </a:r>
          </a:p>
          <a:p>
            <a:pPr marL="457200" indent="-457200">
              <a:buFont typeface="+mj-lt"/>
              <a:buAutoNum type="arabicParenR"/>
            </a:pPr>
            <a:r>
              <a:rPr lang="en-US" sz="2800" dirty="0" smtClean="0">
                <a:latin typeface="Times New Roman" panose="02020603050405020304" pitchFamily="18" charset="0"/>
                <a:cs typeface="Times New Roman" panose="02020603050405020304" pitchFamily="18" charset="0"/>
              </a:rPr>
              <a:t>What is  cost-benefit analysis(</a:t>
            </a:r>
            <a:r>
              <a:rPr lang="en-US" sz="2800" dirty="0" err="1" smtClean="0">
                <a:latin typeface="Times New Roman" panose="02020603050405020304" pitchFamily="18" charset="0"/>
                <a:cs typeface="Times New Roman" panose="02020603050405020304" pitchFamily="18" charset="0"/>
              </a:rPr>
              <a:t>cba</a:t>
            </a:r>
            <a:r>
              <a:rPr lang="en-US" sz="2800" dirty="0" smtClean="0">
                <a:latin typeface="Times New Roman" panose="02020603050405020304" pitchFamily="18" charset="0"/>
                <a:cs typeface="Times New Roman" panose="02020603050405020304" pitchFamily="18" charset="0"/>
              </a:rPr>
              <a:t>) ? </a:t>
            </a:r>
            <a:r>
              <a:rPr lang="en-US" sz="2800" smtClean="0">
                <a:latin typeface="Times New Roman" panose="02020603050405020304" pitchFamily="18" charset="0"/>
                <a:cs typeface="Times New Roman" panose="02020603050405020304" pitchFamily="18" charset="0"/>
              </a:rPr>
              <a:t>Explain briefly.</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19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4827"/>
            <a:ext cx="7056784" cy="501499"/>
          </a:xfrm>
        </p:spPr>
        <p:txBody>
          <a:bodyPr>
            <a:normAutofit/>
          </a:bodyPr>
          <a:lstStyle/>
          <a:p>
            <a:r>
              <a:rPr lang="en-US" sz="2400" b="1" dirty="0"/>
              <a:t>2.1 Dimensions of planning</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5377359"/>
              </p:ext>
            </p:extLst>
          </p:nvPr>
        </p:nvGraphicFramePr>
        <p:xfrm>
          <a:off x="-1" y="476673"/>
          <a:ext cx="9144001" cy="6406071"/>
        </p:xfrm>
        <a:graphic>
          <a:graphicData uri="http://schemas.openxmlformats.org/drawingml/2006/table">
            <a:tbl>
              <a:tblPr/>
              <a:tblGrid>
                <a:gridCol w="1979713">
                  <a:extLst>
                    <a:ext uri="{9D8B030D-6E8A-4147-A177-3AD203B41FA5}">
                      <a16:colId xmlns:a16="http://schemas.microsoft.com/office/drawing/2014/main" val="20000"/>
                    </a:ext>
                  </a:extLst>
                </a:gridCol>
                <a:gridCol w="2162441">
                  <a:extLst>
                    <a:ext uri="{9D8B030D-6E8A-4147-A177-3AD203B41FA5}">
                      <a16:colId xmlns:a16="http://schemas.microsoft.com/office/drawing/2014/main" val="20001"/>
                    </a:ext>
                  </a:extLst>
                </a:gridCol>
                <a:gridCol w="1641232">
                  <a:extLst>
                    <a:ext uri="{9D8B030D-6E8A-4147-A177-3AD203B41FA5}">
                      <a16:colId xmlns:a16="http://schemas.microsoft.com/office/drawing/2014/main" val="20002"/>
                    </a:ext>
                  </a:extLst>
                </a:gridCol>
                <a:gridCol w="3360615">
                  <a:extLst>
                    <a:ext uri="{9D8B030D-6E8A-4147-A177-3AD203B41FA5}">
                      <a16:colId xmlns:a16="http://schemas.microsoft.com/office/drawing/2014/main" val="20003"/>
                    </a:ext>
                  </a:extLst>
                </a:gridCol>
              </a:tblGrid>
              <a:tr h="547219">
                <a:tc>
                  <a:txBody>
                    <a:bodyPr/>
                    <a:lstStyle/>
                    <a:p>
                      <a:pPr algn="l" fontAlgn="b"/>
                      <a:r>
                        <a:rPr lang="en-IN" sz="2200" b="1" dirty="0">
                          <a:effectLst>
                            <a:outerShdw blurRad="38100" dist="38100" dir="2700000" algn="tl">
                              <a:srgbClr val="000000">
                                <a:alpha val="43137"/>
                              </a:srgbClr>
                            </a:outerShdw>
                          </a:effectLst>
                        </a:rPr>
                        <a:t>Dimension</a:t>
                      </a:r>
                    </a:p>
                  </a:txBody>
                  <a:tcPr marL="76729" marR="76729" marT="38365" marB="38365" anchor="b">
                    <a:lnL>
                      <a:noFill/>
                    </a:lnL>
                    <a:lnR>
                      <a:noFill/>
                    </a:lnR>
                    <a:lnT>
                      <a:noFill/>
                    </a:lnT>
                    <a:lnB>
                      <a:noFill/>
                    </a:lnB>
                  </a:tcPr>
                </a:tc>
                <a:tc>
                  <a:txBody>
                    <a:bodyPr/>
                    <a:lstStyle/>
                    <a:p>
                      <a:pPr algn="l" fontAlgn="b"/>
                      <a:r>
                        <a:rPr lang="en-IN" sz="2200" b="1" dirty="0">
                          <a:effectLst>
                            <a:outerShdw blurRad="38100" dist="38100" dir="2700000" algn="tl">
                              <a:srgbClr val="000000">
                                <a:alpha val="43137"/>
                              </a:srgbClr>
                            </a:outerShdw>
                          </a:effectLst>
                        </a:rPr>
                        <a:t>Driver</a:t>
                      </a:r>
                    </a:p>
                  </a:txBody>
                  <a:tcPr marL="76729" marR="76729" marT="38365" marB="38365" anchor="b">
                    <a:lnL>
                      <a:noFill/>
                    </a:lnL>
                    <a:lnR>
                      <a:noFill/>
                    </a:lnR>
                    <a:lnT>
                      <a:noFill/>
                    </a:lnT>
                    <a:lnB>
                      <a:noFill/>
                    </a:lnB>
                  </a:tcPr>
                </a:tc>
                <a:tc>
                  <a:txBody>
                    <a:bodyPr/>
                    <a:lstStyle/>
                    <a:p>
                      <a:pPr algn="l" fontAlgn="b"/>
                      <a:r>
                        <a:rPr lang="en-IN" sz="2200" b="1" dirty="0">
                          <a:effectLst>
                            <a:outerShdw blurRad="38100" dist="38100" dir="2700000" algn="tl">
                              <a:srgbClr val="000000">
                                <a:alpha val="43137"/>
                              </a:srgbClr>
                            </a:outerShdw>
                          </a:effectLst>
                        </a:rPr>
                        <a:t>Constraint</a:t>
                      </a:r>
                    </a:p>
                  </a:txBody>
                  <a:tcPr marL="76729" marR="76729" marT="38365" marB="38365" anchor="b">
                    <a:lnL>
                      <a:noFill/>
                    </a:lnL>
                    <a:lnR>
                      <a:noFill/>
                    </a:lnR>
                    <a:lnT>
                      <a:noFill/>
                    </a:lnT>
                    <a:lnB>
                      <a:noFill/>
                    </a:lnB>
                  </a:tcPr>
                </a:tc>
                <a:tc>
                  <a:txBody>
                    <a:bodyPr/>
                    <a:lstStyle/>
                    <a:p>
                      <a:pPr algn="l" fontAlgn="b"/>
                      <a:r>
                        <a:rPr lang="en-IN" sz="2200" b="1" dirty="0">
                          <a:effectLst>
                            <a:outerShdw blurRad="38100" dist="38100" dir="2700000" algn="tl">
                              <a:srgbClr val="000000">
                                <a:alpha val="43137"/>
                              </a:srgbClr>
                            </a:outerShdw>
                          </a:effectLst>
                        </a:rPr>
                        <a:t>Degree of Freedom</a:t>
                      </a:r>
                    </a:p>
                  </a:txBody>
                  <a:tcPr marL="76729" marR="76729" marT="38365" marB="38365" anchor="b">
                    <a:lnL>
                      <a:noFill/>
                    </a:lnL>
                    <a:lnR>
                      <a:noFill/>
                    </a:lnR>
                    <a:lnT>
                      <a:noFill/>
                    </a:lnT>
                    <a:lnB>
                      <a:noFill/>
                    </a:lnB>
                  </a:tcPr>
                </a:tc>
                <a:extLst>
                  <a:ext uri="{0D108BD9-81ED-4DB2-BD59-A6C34878D82A}">
                    <a16:rowId xmlns:a16="http://schemas.microsoft.com/office/drawing/2014/main" val="10000"/>
                  </a:ext>
                </a:extLst>
              </a:tr>
              <a:tr h="1076828">
                <a:tc>
                  <a:txBody>
                    <a:bodyPr/>
                    <a:lstStyle/>
                    <a:p>
                      <a:pPr algn="ctr" fontAlgn="auto"/>
                      <a:r>
                        <a:rPr lang="en-IN" sz="2200" dirty="0">
                          <a:effectLst/>
                          <a:latin typeface="Arial Rounded MT Bold" pitchFamily="34" charset="0"/>
                        </a:rPr>
                        <a:t>Cost</a:t>
                      </a:r>
                    </a:p>
                  </a:txBody>
                  <a:tcPr marL="76729" marR="76729" marT="38365" marB="38365" anchor="ctr">
                    <a:lnL>
                      <a:noFill/>
                    </a:lnL>
                    <a:lnR>
                      <a:noFill/>
                    </a:lnR>
                    <a:lnT>
                      <a:noFill/>
                    </a:lnT>
                    <a:lnB>
                      <a:noFill/>
                    </a:lnB>
                    <a:solidFill>
                      <a:srgbClr val="F0F0F0"/>
                    </a:solidFill>
                  </a:tcPr>
                </a:tc>
                <a:tc>
                  <a:txBody>
                    <a:bodyPr/>
                    <a:lstStyle/>
                    <a:p>
                      <a:pPr fontAlgn="auto"/>
                      <a:endParaRPr lang="en-IN" sz="2200" dirty="0">
                        <a:effectLst/>
                        <a:latin typeface="Arial Rounded MT Bold" pitchFamily="34" charset="0"/>
                      </a:endParaRPr>
                    </a:p>
                  </a:txBody>
                  <a:tcPr marL="76729" marR="76729" marT="38365" marB="38365" anchor="ctr">
                    <a:lnL>
                      <a:noFill/>
                    </a:lnL>
                    <a:lnR>
                      <a:noFill/>
                    </a:lnR>
                    <a:lnT>
                      <a:noFill/>
                    </a:lnT>
                    <a:lnB>
                      <a:noFill/>
                    </a:lnB>
                    <a:solidFill>
                      <a:srgbClr val="F0F0F0"/>
                    </a:solidFill>
                  </a:tcPr>
                </a:tc>
                <a:tc>
                  <a:txBody>
                    <a:bodyPr/>
                    <a:lstStyle/>
                    <a:p>
                      <a:pPr fontAlgn="auto"/>
                      <a:endParaRPr lang="en-IN" sz="2200" dirty="0">
                        <a:effectLst/>
                        <a:latin typeface="Arial Rounded MT Bold" pitchFamily="34" charset="0"/>
                      </a:endParaRPr>
                    </a:p>
                  </a:txBody>
                  <a:tcPr marL="76729" marR="76729" marT="38365" marB="38365" anchor="ctr">
                    <a:lnL>
                      <a:noFill/>
                    </a:lnL>
                    <a:lnR>
                      <a:noFill/>
                    </a:lnR>
                    <a:lnT>
                      <a:noFill/>
                    </a:lnT>
                    <a:lnB>
                      <a:noFill/>
                    </a:lnB>
                    <a:solidFill>
                      <a:srgbClr val="F0F0F0"/>
                    </a:solidFill>
                  </a:tcPr>
                </a:tc>
                <a:tc>
                  <a:txBody>
                    <a:bodyPr/>
                    <a:lstStyle/>
                    <a:p>
                      <a:pPr fontAlgn="auto"/>
                      <a:r>
                        <a:rPr lang="en-IN" sz="2200" dirty="0">
                          <a:effectLst/>
                          <a:latin typeface="Arial Rounded MT Bold" pitchFamily="34" charset="0"/>
                        </a:rPr>
                        <a:t>20% </a:t>
                      </a:r>
                      <a:r>
                        <a:rPr lang="en-IN" sz="2200" dirty="0" smtClean="0">
                          <a:effectLst/>
                          <a:latin typeface="Arial Rounded MT Bold" pitchFamily="34" charset="0"/>
                        </a:rPr>
                        <a:t>Overrun Acceptable(more</a:t>
                      </a:r>
                      <a:r>
                        <a:rPr lang="en-IN" sz="2200" baseline="0" dirty="0" smtClean="0">
                          <a:effectLst/>
                          <a:latin typeface="Arial Rounded MT Bold" pitchFamily="34" charset="0"/>
                        </a:rPr>
                        <a:t> than expected cost</a:t>
                      </a:r>
                      <a:r>
                        <a:rPr lang="en-IN" sz="2200" dirty="0" smtClean="0">
                          <a:effectLst/>
                          <a:latin typeface="Arial Rounded MT Bold" pitchFamily="34" charset="0"/>
                        </a:rPr>
                        <a:t>)</a:t>
                      </a:r>
                      <a:endParaRPr lang="en-IN" sz="2200" dirty="0">
                        <a:effectLst/>
                        <a:latin typeface="Arial Rounded MT Bold" pitchFamily="34" charset="0"/>
                      </a:endParaRPr>
                    </a:p>
                  </a:txBody>
                  <a:tcPr marL="76729" marR="76729" marT="38365" marB="38365" anchor="ctr">
                    <a:lnL>
                      <a:noFill/>
                    </a:lnL>
                    <a:lnR>
                      <a:noFill/>
                    </a:lnR>
                    <a:lnT>
                      <a:noFill/>
                    </a:lnT>
                    <a:lnB>
                      <a:noFill/>
                    </a:lnB>
                    <a:solidFill>
                      <a:srgbClr val="F0F0F0"/>
                    </a:solidFill>
                  </a:tcPr>
                </a:tc>
                <a:extLst>
                  <a:ext uri="{0D108BD9-81ED-4DB2-BD59-A6C34878D82A}">
                    <a16:rowId xmlns:a16="http://schemas.microsoft.com/office/drawing/2014/main" val="10001"/>
                  </a:ext>
                </a:extLst>
              </a:tr>
              <a:tr h="1076828">
                <a:tc>
                  <a:txBody>
                    <a:bodyPr/>
                    <a:lstStyle/>
                    <a:p>
                      <a:pPr algn="ctr" fontAlgn="auto"/>
                      <a:r>
                        <a:rPr lang="en-IN" sz="2200" dirty="0">
                          <a:effectLst/>
                          <a:latin typeface="Arial Rounded MT Bold" pitchFamily="34" charset="0"/>
                        </a:rPr>
                        <a:t>Features</a:t>
                      </a:r>
                    </a:p>
                  </a:txBody>
                  <a:tcPr marL="76729" marR="76729" marT="38365" marB="38365" anchor="ctr">
                    <a:lnL>
                      <a:noFill/>
                    </a:lnL>
                    <a:lnR>
                      <a:noFill/>
                    </a:lnR>
                    <a:lnT>
                      <a:noFill/>
                    </a:lnT>
                    <a:lnB>
                      <a:noFill/>
                    </a:lnB>
                  </a:tcPr>
                </a:tc>
                <a:tc>
                  <a:txBody>
                    <a:bodyPr/>
                    <a:lstStyle/>
                    <a:p>
                      <a:pPr fontAlgn="auto"/>
                      <a:endParaRPr lang="en-IN" sz="2200" dirty="0">
                        <a:effectLst/>
                        <a:latin typeface="Arial Rounded MT Bold" pitchFamily="34" charset="0"/>
                      </a:endParaRPr>
                    </a:p>
                  </a:txBody>
                  <a:tcPr marL="76729" marR="76729" marT="38365" marB="38365" anchor="ctr">
                    <a:lnL>
                      <a:noFill/>
                    </a:lnL>
                    <a:lnR>
                      <a:noFill/>
                    </a:lnR>
                    <a:lnT>
                      <a:noFill/>
                    </a:lnT>
                    <a:lnB>
                      <a:noFill/>
                    </a:lnB>
                  </a:tcPr>
                </a:tc>
                <a:tc>
                  <a:txBody>
                    <a:bodyPr/>
                    <a:lstStyle/>
                    <a:p>
                      <a:pPr fontAlgn="auto"/>
                      <a:endParaRPr lang="en-IN" sz="2200" dirty="0">
                        <a:effectLst/>
                        <a:latin typeface="Arial Rounded MT Bold" pitchFamily="34" charset="0"/>
                      </a:endParaRPr>
                    </a:p>
                  </a:txBody>
                  <a:tcPr marL="76729" marR="76729" marT="38365" marB="38365" anchor="ctr">
                    <a:lnL>
                      <a:noFill/>
                    </a:lnL>
                    <a:lnR>
                      <a:noFill/>
                    </a:lnR>
                    <a:lnT>
                      <a:noFill/>
                    </a:lnT>
                    <a:lnB>
                      <a:noFill/>
                    </a:lnB>
                  </a:tcPr>
                </a:tc>
                <a:tc>
                  <a:txBody>
                    <a:bodyPr/>
                    <a:lstStyle/>
                    <a:p>
                      <a:pPr fontAlgn="auto"/>
                      <a:r>
                        <a:rPr lang="en-US" sz="2200" dirty="0">
                          <a:effectLst/>
                          <a:latin typeface="Arial Rounded MT Bold" pitchFamily="34" charset="0"/>
                        </a:rPr>
                        <a:t>60–90% of </a:t>
                      </a:r>
                      <a:r>
                        <a:rPr lang="en-US" sz="2200" dirty="0" smtClean="0">
                          <a:effectLst/>
                          <a:latin typeface="Arial Rounded MT Bold" pitchFamily="34" charset="0"/>
                        </a:rPr>
                        <a:t>priority</a:t>
                      </a:r>
                      <a:r>
                        <a:rPr lang="en-US" sz="2200" baseline="0" dirty="0" smtClean="0">
                          <a:effectLst/>
                          <a:latin typeface="Arial Rounded MT Bold" pitchFamily="34" charset="0"/>
                        </a:rPr>
                        <a:t> </a:t>
                      </a:r>
                      <a:r>
                        <a:rPr lang="en-US" sz="2200" dirty="0" smtClean="0">
                          <a:effectLst/>
                          <a:latin typeface="Arial Rounded MT Bold" pitchFamily="34" charset="0"/>
                        </a:rPr>
                        <a:t>1 </a:t>
                      </a:r>
                      <a:r>
                        <a:rPr lang="en-US" sz="2200" dirty="0">
                          <a:effectLst/>
                          <a:latin typeface="Arial Rounded MT Bold" pitchFamily="34" charset="0"/>
                        </a:rPr>
                        <a:t>features must be in release 1.0</a:t>
                      </a:r>
                    </a:p>
                  </a:txBody>
                  <a:tcPr marL="76729" marR="76729" marT="38365" marB="38365" anchor="ctr">
                    <a:lnL>
                      <a:noFill/>
                    </a:lnL>
                    <a:lnR>
                      <a:noFill/>
                    </a:lnR>
                    <a:lnT>
                      <a:noFill/>
                    </a:lnT>
                    <a:lnB>
                      <a:noFill/>
                    </a:lnB>
                  </a:tcPr>
                </a:tc>
                <a:extLst>
                  <a:ext uri="{0D108BD9-81ED-4DB2-BD59-A6C34878D82A}">
                    <a16:rowId xmlns:a16="http://schemas.microsoft.com/office/drawing/2014/main" val="10002"/>
                  </a:ext>
                </a:extLst>
              </a:tr>
              <a:tr h="1193292">
                <a:tc>
                  <a:txBody>
                    <a:bodyPr/>
                    <a:lstStyle/>
                    <a:p>
                      <a:pPr algn="ctr" fontAlgn="auto"/>
                      <a:r>
                        <a:rPr lang="en-IN" sz="2200" dirty="0">
                          <a:effectLst/>
                          <a:latin typeface="Arial Rounded MT Bold" pitchFamily="34" charset="0"/>
                        </a:rPr>
                        <a:t>Quality</a:t>
                      </a:r>
                    </a:p>
                  </a:txBody>
                  <a:tcPr marL="76729" marR="76729" marT="38365" marB="38365" anchor="ctr">
                    <a:lnL>
                      <a:noFill/>
                    </a:lnL>
                    <a:lnR>
                      <a:noFill/>
                    </a:lnR>
                    <a:lnT>
                      <a:noFill/>
                    </a:lnT>
                    <a:lnB>
                      <a:noFill/>
                    </a:lnB>
                    <a:solidFill>
                      <a:srgbClr val="F0F0F0"/>
                    </a:solidFill>
                  </a:tcPr>
                </a:tc>
                <a:tc>
                  <a:txBody>
                    <a:bodyPr/>
                    <a:lstStyle/>
                    <a:p>
                      <a:pPr fontAlgn="auto"/>
                      <a:endParaRPr lang="en-IN" sz="2200" dirty="0">
                        <a:effectLst/>
                        <a:latin typeface="Arial Rounded MT Bold" pitchFamily="34" charset="0"/>
                      </a:endParaRPr>
                    </a:p>
                  </a:txBody>
                  <a:tcPr marL="76729" marR="76729" marT="38365" marB="38365" anchor="ctr">
                    <a:lnL>
                      <a:noFill/>
                    </a:lnL>
                    <a:lnR>
                      <a:noFill/>
                    </a:lnR>
                    <a:lnT>
                      <a:noFill/>
                    </a:lnT>
                    <a:lnB>
                      <a:noFill/>
                    </a:lnB>
                    <a:solidFill>
                      <a:srgbClr val="F0F0F0"/>
                    </a:solidFill>
                  </a:tcPr>
                </a:tc>
                <a:tc>
                  <a:txBody>
                    <a:bodyPr/>
                    <a:lstStyle/>
                    <a:p>
                      <a:pPr fontAlgn="auto"/>
                      <a:endParaRPr lang="en-IN" sz="2200" dirty="0">
                        <a:effectLst/>
                        <a:latin typeface="Arial Rounded MT Bold" pitchFamily="34" charset="0"/>
                      </a:endParaRPr>
                    </a:p>
                  </a:txBody>
                  <a:tcPr marL="76729" marR="76729" marT="38365" marB="38365" anchor="ctr">
                    <a:lnL>
                      <a:noFill/>
                    </a:lnL>
                    <a:lnR>
                      <a:noFill/>
                    </a:lnR>
                    <a:lnT>
                      <a:noFill/>
                    </a:lnT>
                    <a:lnB>
                      <a:noFill/>
                    </a:lnB>
                    <a:solidFill>
                      <a:srgbClr val="F0F0F0"/>
                    </a:solidFill>
                  </a:tcPr>
                </a:tc>
                <a:tc>
                  <a:txBody>
                    <a:bodyPr/>
                    <a:lstStyle/>
                    <a:p>
                      <a:pPr fontAlgn="auto"/>
                      <a:r>
                        <a:rPr lang="en-US" sz="2200" dirty="0" smtClean="0">
                          <a:effectLst/>
                          <a:latin typeface="Arial Rounded MT Bold" pitchFamily="34" charset="0"/>
                        </a:rPr>
                        <a:t>version </a:t>
                      </a:r>
                      <a:r>
                        <a:rPr lang="en-US" sz="2200" dirty="0">
                          <a:effectLst/>
                          <a:latin typeface="Arial Rounded MT Bold" pitchFamily="34" charset="0"/>
                        </a:rPr>
                        <a:t>1.0 can contain up to five known major </a:t>
                      </a:r>
                      <a:r>
                        <a:rPr lang="en-US" sz="2200" dirty="0" smtClean="0">
                          <a:effectLst/>
                          <a:latin typeface="Arial Rounded MT Bold" pitchFamily="34" charset="0"/>
                        </a:rPr>
                        <a:t>defects(Bugs)</a:t>
                      </a:r>
                      <a:endParaRPr lang="en-US" sz="2200" dirty="0">
                        <a:effectLst/>
                        <a:latin typeface="Arial Rounded MT Bold" pitchFamily="34" charset="0"/>
                      </a:endParaRPr>
                    </a:p>
                  </a:txBody>
                  <a:tcPr marL="76729" marR="76729" marT="38365" marB="38365" anchor="ctr">
                    <a:lnL>
                      <a:noFill/>
                    </a:lnL>
                    <a:lnR>
                      <a:noFill/>
                    </a:lnR>
                    <a:lnT>
                      <a:noFill/>
                    </a:lnT>
                    <a:lnB>
                      <a:noFill/>
                    </a:lnB>
                    <a:solidFill>
                      <a:srgbClr val="F0F0F0"/>
                    </a:solidFill>
                  </a:tcPr>
                </a:tc>
                <a:extLst>
                  <a:ext uri="{0D108BD9-81ED-4DB2-BD59-A6C34878D82A}">
                    <a16:rowId xmlns:a16="http://schemas.microsoft.com/office/drawing/2014/main" val="10003"/>
                  </a:ext>
                </a:extLst>
              </a:tr>
              <a:tr h="1743833">
                <a:tc>
                  <a:txBody>
                    <a:bodyPr/>
                    <a:lstStyle/>
                    <a:p>
                      <a:pPr algn="ctr" fontAlgn="auto"/>
                      <a:r>
                        <a:rPr lang="en-IN" sz="2200" dirty="0">
                          <a:effectLst/>
                          <a:latin typeface="Arial Rounded MT Bold" pitchFamily="34" charset="0"/>
                        </a:rPr>
                        <a:t>Schedule</a:t>
                      </a:r>
                    </a:p>
                  </a:txBody>
                  <a:tcPr marL="76729" marR="76729" marT="38365" marB="38365" anchor="ctr">
                    <a:lnL>
                      <a:noFill/>
                    </a:lnL>
                    <a:lnR>
                      <a:noFill/>
                    </a:lnR>
                    <a:lnT>
                      <a:noFill/>
                    </a:lnT>
                    <a:lnB>
                      <a:noFill/>
                    </a:lnB>
                  </a:tcPr>
                </a:tc>
                <a:tc>
                  <a:txBody>
                    <a:bodyPr/>
                    <a:lstStyle/>
                    <a:p>
                      <a:pPr fontAlgn="auto"/>
                      <a:r>
                        <a:rPr lang="en-US" sz="2200" baseline="0" dirty="0" smtClean="0">
                          <a:effectLst/>
                          <a:latin typeface="Arial Rounded MT Bold" pitchFamily="34" charset="0"/>
                        </a:rPr>
                        <a:t>version</a:t>
                      </a:r>
                      <a:r>
                        <a:rPr lang="en-US" sz="2200" dirty="0" smtClean="0">
                          <a:effectLst/>
                          <a:latin typeface="Arial Rounded MT Bold" pitchFamily="34" charset="0"/>
                        </a:rPr>
                        <a:t> </a:t>
                      </a:r>
                      <a:r>
                        <a:rPr lang="en-US" sz="2200" dirty="0">
                          <a:effectLst/>
                          <a:latin typeface="Arial Rounded MT Bold" pitchFamily="34" charset="0"/>
                        </a:rPr>
                        <a:t>1.0 must </a:t>
                      </a:r>
                      <a:r>
                        <a:rPr lang="en-US" sz="2200" dirty="0" smtClean="0">
                          <a:effectLst/>
                          <a:latin typeface="Arial Rounded MT Bold" pitchFamily="34" charset="0"/>
                        </a:rPr>
                        <a:t>be</a:t>
                      </a:r>
                      <a:r>
                        <a:rPr lang="en-US" sz="2200" baseline="0" dirty="0" smtClean="0">
                          <a:effectLst/>
                          <a:latin typeface="Arial Rounded MT Bold" pitchFamily="34" charset="0"/>
                        </a:rPr>
                        <a:t> </a:t>
                      </a:r>
                      <a:r>
                        <a:rPr lang="en-US" sz="2200" dirty="0" smtClean="0">
                          <a:effectLst/>
                          <a:latin typeface="Arial Rounded MT Bold" pitchFamily="34" charset="0"/>
                        </a:rPr>
                        <a:t>delivered </a:t>
                      </a:r>
                      <a:r>
                        <a:rPr lang="en-US" sz="2200" dirty="0">
                          <a:effectLst/>
                          <a:latin typeface="Arial Rounded MT Bold" pitchFamily="34" charset="0"/>
                        </a:rPr>
                        <a:t>within 4 months</a:t>
                      </a:r>
                    </a:p>
                  </a:txBody>
                  <a:tcPr marL="76729" marR="76729" marT="38365" marB="38365" anchor="ctr">
                    <a:lnL>
                      <a:noFill/>
                    </a:lnL>
                    <a:lnR>
                      <a:noFill/>
                    </a:lnR>
                    <a:lnT>
                      <a:noFill/>
                    </a:lnT>
                    <a:lnB>
                      <a:noFill/>
                    </a:lnB>
                  </a:tcPr>
                </a:tc>
                <a:tc>
                  <a:txBody>
                    <a:bodyPr/>
                    <a:lstStyle/>
                    <a:p>
                      <a:pPr fontAlgn="auto"/>
                      <a:endParaRPr lang="en-IN" sz="2200" dirty="0">
                        <a:effectLst/>
                        <a:latin typeface="Arial Rounded MT Bold" pitchFamily="34" charset="0"/>
                      </a:endParaRPr>
                    </a:p>
                  </a:txBody>
                  <a:tcPr marL="76729" marR="76729" marT="38365" marB="38365" anchor="ctr">
                    <a:lnL>
                      <a:noFill/>
                    </a:lnL>
                    <a:lnR>
                      <a:noFill/>
                    </a:lnR>
                    <a:lnT>
                      <a:noFill/>
                    </a:lnT>
                    <a:lnB>
                      <a:noFill/>
                    </a:lnB>
                  </a:tcPr>
                </a:tc>
                <a:tc>
                  <a:txBody>
                    <a:bodyPr/>
                    <a:lstStyle/>
                    <a:p>
                      <a:pPr fontAlgn="auto"/>
                      <a:endParaRPr lang="en-IN" sz="2200" dirty="0">
                        <a:effectLst/>
                        <a:latin typeface="Arial Rounded MT Bold" pitchFamily="34" charset="0"/>
                      </a:endParaRPr>
                    </a:p>
                  </a:txBody>
                  <a:tcPr marL="76729" marR="76729" marT="38365" marB="38365" anchor="ctr">
                    <a:lnL>
                      <a:noFill/>
                    </a:lnL>
                    <a:lnR>
                      <a:noFill/>
                    </a:lnR>
                    <a:lnT>
                      <a:noFill/>
                    </a:lnT>
                    <a:lnB>
                      <a:noFill/>
                    </a:lnB>
                  </a:tcPr>
                </a:tc>
                <a:extLst>
                  <a:ext uri="{0D108BD9-81ED-4DB2-BD59-A6C34878D82A}">
                    <a16:rowId xmlns:a16="http://schemas.microsoft.com/office/drawing/2014/main" val="10004"/>
                  </a:ext>
                </a:extLst>
              </a:tr>
              <a:tr h="743327">
                <a:tc>
                  <a:txBody>
                    <a:bodyPr/>
                    <a:lstStyle/>
                    <a:p>
                      <a:pPr algn="ctr" fontAlgn="auto"/>
                      <a:r>
                        <a:rPr lang="en-IN" sz="2200" b="0" i="0" dirty="0">
                          <a:solidFill>
                            <a:schemeClr val="tx1">
                              <a:lumMod val="95000"/>
                              <a:lumOff val="5000"/>
                            </a:schemeClr>
                          </a:solidFill>
                          <a:effectLst/>
                          <a:latin typeface="+mj-lt"/>
                        </a:rPr>
                        <a:t>Staff</a:t>
                      </a:r>
                    </a:p>
                  </a:txBody>
                  <a:tcPr marL="76729" marR="76729" marT="38365" marB="38365" anchor="ctr">
                    <a:lnL>
                      <a:noFill/>
                    </a:lnL>
                    <a:lnR>
                      <a:noFill/>
                    </a:lnR>
                    <a:lnT>
                      <a:noFill/>
                    </a:lnT>
                    <a:lnB>
                      <a:noFill/>
                    </a:lnB>
                    <a:solidFill>
                      <a:srgbClr val="F0F0F0"/>
                    </a:solidFill>
                  </a:tcPr>
                </a:tc>
                <a:tc>
                  <a:txBody>
                    <a:bodyPr/>
                    <a:lstStyle/>
                    <a:p>
                      <a:pPr algn="l" fontAlgn="auto"/>
                      <a:endParaRPr lang="en-IN" sz="2200" b="0" i="0" dirty="0">
                        <a:solidFill>
                          <a:schemeClr val="tx1">
                            <a:lumMod val="95000"/>
                            <a:lumOff val="5000"/>
                          </a:schemeClr>
                        </a:solidFill>
                        <a:effectLst/>
                        <a:latin typeface="+mj-lt"/>
                      </a:endParaRPr>
                    </a:p>
                  </a:txBody>
                  <a:tcPr marL="76729" marR="76729" marT="38365" marB="38365" anchor="ctr">
                    <a:lnL>
                      <a:noFill/>
                    </a:lnL>
                    <a:lnR>
                      <a:noFill/>
                    </a:lnR>
                    <a:lnT>
                      <a:noFill/>
                    </a:lnT>
                    <a:lnB>
                      <a:noFill/>
                    </a:lnB>
                    <a:solidFill>
                      <a:srgbClr val="F0F0F0"/>
                    </a:solidFill>
                  </a:tcPr>
                </a:tc>
                <a:tc>
                  <a:txBody>
                    <a:bodyPr/>
                    <a:lstStyle/>
                    <a:p>
                      <a:pPr algn="l" fontAlgn="auto"/>
                      <a:r>
                        <a:rPr lang="en-IN" sz="2200" b="0" i="0" dirty="0" smtClean="0">
                          <a:solidFill>
                            <a:schemeClr val="tx1">
                              <a:lumMod val="95000"/>
                              <a:lumOff val="5000"/>
                            </a:schemeClr>
                          </a:solidFill>
                          <a:effectLst/>
                          <a:latin typeface="+mj-lt"/>
                        </a:rPr>
                        <a:t>  </a:t>
                      </a:r>
                      <a:r>
                        <a:rPr lang="en-IN" sz="2200" b="1" i="0" dirty="0" smtClean="0">
                          <a:solidFill>
                            <a:schemeClr val="tx1">
                              <a:lumMod val="95000"/>
                              <a:lumOff val="5000"/>
                            </a:schemeClr>
                          </a:solidFill>
                          <a:effectLst/>
                          <a:latin typeface="+mj-lt"/>
                        </a:rPr>
                        <a:t>10 </a:t>
                      </a:r>
                      <a:r>
                        <a:rPr lang="en-IN" sz="2200" b="1" i="0" dirty="0">
                          <a:solidFill>
                            <a:schemeClr val="tx1">
                              <a:lumMod val="95000"/>
                              <a:lumOff val="5000"/>
                            </a:schemeClr>
                          </a:solidFill>
                          <a:effectLst/>
                          <a:latin typeface="+mj-lt"/>
                        </a:rPr>
                        <a:t>People</a:t>
                      </a:r>
                    </a:p>
                  </a:txBody>
                  <a:tcPr marL="76729" marR="76729" marT="38365" marB="38365" anchor="ctr">
                    <a:lnL>
                      <a:noFill/>
                    </a:lnL>
                    <a:lnR>
                      <a:noFill/>
                    </a:lnR>
                    <a:lnT>
                      <a:noFill/>
                    </a:lnT>
                    <a:lnB>
                      <a:noFill/>
                    </a:lnB>
                    <a:solidFill>
                      <a:srgbClr val="F0F0F0"/>
                    </a:solidFill>
                  </a:tcPr>
                </a:tc>
                <a:tc>
                  <a:txBody>
                    <a:bodyPr/>
                    <a:lstStyle/>
                    <a:p>
                      <a:endParaRPr lang="en-IN" sz="2200" dirty="0"/>
                    </a:p>
                  </a:txBody>
                  <a:tcPr marL="76729" marR="76729" marT="38365" marB="38365">
                    <a:lnL>
                      <a:noFill/>
                    </a:lnL>
                    <a:lnT>
                      <a:noFill/>
                    </a:lnT>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3297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7920880" cy="548680"/>
          </a:xfrm>
        </p:spPr>
        <p:txBody>
          <a:bodyPr>
            <a:normAutofit/>
          </a:bodyPr>
          <a:lstStyle/>
          <a:p>
            <a:r>
              <a:rPr lang="en-US" sz="2800" b="1" dirty="0"/>
              <a:t>2.1 Dimensions of planning</a:t>
            </a:r>
            <a:endParaRPr lang="en-IN" sz="2800" dirty="0"/>
          </a:p>
        </p:txBody>
      </p:sp>
      <p:sp>
        <p:nvSpPr>
          <p:cNvPr id="3" name="Content Placeholder 2"/>
          <p:cNvSpPr>
            <a:spLocks noGrp="1"/>
          </p:cNvSpPr>
          <p:nvPr>
            <p:ph idx="1"/>
          </p:nvPr>
        </p:nvSpPr>
        <p:spPr>
          <a:xfrm>
            <a:off x="107504" y="980728"/>
            <a:ext cx="8856984" cy="5760640"/>
          </a:xfrm>
          <a:solidFill>
            <a:schemeClr val="accent3">
              <a:lumMod val="20000"/>
              <a:lumOff val="80000"/>
            </a:schemeClr>
          </a:solidFill>
        </p:spPr>
        <p:txBody>
          <a:bodyPr>
            <a:normAutofit/>
          </a:bodyPr>
          <a:lstStyle/>
          <a:p>
            <a:pPr marL="342900" indent="-342900">
              <a:buClr>
                <a:schemeClr val="tx2">
                  <a:lumMod val="75000"/>
                </a:schemeClr>
              </a:buClr>
              <a:buFont typeface="Wingdings" pitchFamily="2" charset="2"/>
              <a:buChar char="Ø"/>
            </a:pPr>
            <a:r>
              <a:rPr lang="en-US" sz="2400" b="0" dirty="0" smtClean="0">
                <a:latin typeface="Arial Rounded MT Bold" pitchFamily="34" charset="0"/>
              </a:rPr>
              <a:t>we </a:t>
            </a:r>
            <a:r>
              <a:rPr lang="en-US" sz="2400" b="0" dirty="0">
                <a:latin typeface="Arial Rounded MT Bold" pitchFamily="34" charset="0"/>
              </a:rPr>
              <a:t>can use the five-dimension model to renegotiate when the world </a:t>
            </a:r>
            <a:r>
              <a:rPr lang="en-US" sz="2400" b="0" dirty="0" smtClean="0">
                <a:latin typeface="Arial Rounded MT Bold" pitchFamily="34" charset="0"/>
              </a:rPr>
              <a:t>changes or conditions.</a:t>
            </a:r>
          </a:p>
          <a:p>
            <a:pPr marL="342900" indent="-342900">
              <a:buClr>
                <a:schemeClr val="tx2">
                  <a:lumMod val="75000"/>
                </a:schemeClr>
              </a:buClr>
              <a:buFont typeface="Wingdings" pitchFamily="2" charset="2"/>
              <a:buChar char="Ø"/>
            </a:pPr>
            <a:endParaRPr lang="en-US" sz="2400" b="0" dirty="0" smtClean="0">
              <a:latin typeface="Arial Rounded MT Bold" pitchFamily="34" charset="0"/>
            </a:endParaRPr>
          </a:p>
          <a:p>
            <a:pPr marL="342900" indent="-342900">
              <a:buClr>
                <a:schemeClr val="tx2">
                  <a:lumMod val="75000"/>
                </a:schemeClr>
              </a:buClr>
              <a:buFont typeface="Wingdings" pitchFamily="2" charset="2"/>
              <a:buChar char="Ø"/>
            </a:pPr>
            <a:r>
              <a:rPr lang="en-US" sz="2400" b="0" dirty="0">
                <a:latin typeface="Arial Rounded MT Bold" pitchFamily="34" charset="0"/>
              </a:rPr>
              <a:t>If new requirements come along that simply </a:t>
            </a:r>
            <a:r>
              <a:rPr lang="en-US" sz="2400" b="0" i="1" dirty="0">
                <a:latin typeface="Arial Rounded MT Bold" pitchFamily="34" charset="0"/>
              </a:rPr>
              <a:t>must</a:t>
            </a:r>
            <a:r>
              <a:rPr lang="en-US" sz="2400" b="0" dirty="0">
                <a:latin typeface="Arial Rounded MT Bold" pitchFamily="34" charset="0"/>
              </a:rPr>
              <a:t> be included, the only parameters that can change are quality, cost, or </a:t>
            </a:r>
            <a:r>
              <a:rPr lang="en-US" sz="2400" b="0" dirty="0" smtClean="0">
                <a:latin typeface="Arial Rounded MT Bold" pitchFamily="34" charset="0"/>
              </a:rPr>
              <a:t>schedule.</a:t>
            </a:r>
          </a:p>
          <a:p>
            <a:pPr marL="342900" indent="-342900">
              <a:buClr>
                <a:schemeClr val="tx2">
                  <a:lumMod val="75000"/>
                </a:schemeClr>
              </a:buClr>
              <a:buFont typeface="Wingdings" pitchFamily="2" charset="2"/>
              <a:buChar char="Ø"/>
            </a:pPr>
            <a:endParaRPr lang="en-US" sz="2400" b="0" dirty="0" smtClean="0">
              <a:latin typeface="Arial Rounded MT Bold" pitchFamily="34" charset="0"/>
            </a:endParaRPr>
          </a:p>
          <a:p>
            <a:pPr marL="342900" indent="-342900">
              <a:buClr>
                <a:schemeClr val="tx2">
                  <a:lumMod val="75000"/>
                </a:schemeClr>
              </a:buClr>
              <a:buFont typeface="Wingdings" pitchFamily="2" charset="2"/>
              <a:buChar char="Ø"/>
            </a:pPr>
            <a:r>
              <a:rPr lang="en-US" sz="2400" b="0" dirty="0">
                <a:latin typeface="Arial Rounded MT Bold" pitchFamily="34" charset="0"/>
              </a:rPr>
              <a:t>when project managers react to unexpected changes in any of these five </a:t>
            </a:r>
            <a:r>
              <a:rPr lang="en-US" sz="2400" b="0" dirty="0" smtClean="0">
                <a:latin typeface="Arial Rounded MT Bold" pitchFamily="34" charset="0"/>
              </a:rPr>
              <a:t>dimensions then, </a:t>
            </a:r>
            <a:r>
              <a:rPr lang="en-US" sz="2400" b="0" dirty="0">
                <a:latin typeface="Arial Rounded MT Bold" pitchFamily="34" charset="0"/>
              </a:rPr>
              <a:t>Customers and managers have to understand the impact of such changes on the other project dimensions so they can make the right decisions</a:t>
            </a:r>
            <a:r>
              <a:rPr lang="en-US" sz="2400" b="0" dirty="0"/>
              <a:t>.</a:t>
            </a:r>
            <a:endParaRPr lang="en-IN" sz="2400" dirty="0"/>
          </a:p>
        </p:txBody>
      </p:sp>
    </p:spTree>
    <p:extLst>
      <p:ext uri="{BB962C8B-B14F-4D97-AF65-F5344CB8AC3E}">
        <p14:creationId xmlns:p14="http://schemas.microsoft.com/office/powerpoint/2010/main" val="3616523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7200800" cy="620688"/>
          </a:xfrm>
        </p:spPr>
        <p:txBody>
          <a:bodyPr>
            <a:normAutofit/>
          </a:bodyPr>
          <a:lstStyle/>
          <a:p>
            <a:r>
              <a:rPr lang="en-US" sz="2400" b="1" dirty="0"/>
              <a:t>2.1 Dimensions of planning</a:t>
            </a:r>
            <a:endParaRPr lang="en-IN" sz="2400" dirty="0"/>
          </a:p>
        </p:txBody>
      </p:sp>
      <p:sp>
        <p:nvSpPr>
          <p:cNvPr id="3" name="Content Placeholder 2"/>
          <p:cNvSpPr>
            <a:spLocks noGrp="1"/>
          </p:cNvSpPr>
          <p:nvPr>
            <p:ph idx="1"/>
          </p:nvPr>
        </p:nvSpPr>
        <p:spPr>
          <a:xfrm>
            <a:off x="179512" y="764704"/>
            <a:ext cx="8640960" cy="5361459"/>
          </a:xfrm>
        </p:spPr>
        <p:txBody>
          <a:bodyPr>
            <a:normAutofit/>
          </a:bodyPr>
          <a:lstStyle/>
          <a:p>
            <a:r>
              <a:rPr lang="en-US" sz="2400" dirty="0" smtClean="0"/>
              <a:t>Principles to be followed while planning :</a:t>
            </a:r>
          </a:p>
          <a:p>
            <a:r>
              <a:rPr lang="en-US" sz="2400" i="1" u="sng" dirty="0">
                <a:solidFill>
                  <a:srgbClr val="002060"/>
                </a:solidFill>
              </a:rPr>
              <a:t>Principle 1. Understand the scope of the project</a:t>
            </a:r>
            <a:r>
              <a:rPr lang="en-US" sz="2400" i="1" u="sng" dirty="0" smtClean="0"/>
              <a:t>.</a:t>
            </a:r>
            <a:endParaRPr lang="en-IN" sz="2400" i="1" dirty="0"/>
          </a:p>
          <a:p>
            <a:r>
              <a:rPr lang="en-US" sz="2400" dirty="0" smtClean="0"/>
              <a:t>It </a:t>
            </a:r>
            <a:r>
              <a:rPr lang="en-US" sz="2400" dirty="0"/>
              <a:t>is impossible to </a:t>
            </a:r>
            <a:r>
              <a:rPr lang="en-US" sz="2400" dirty="0" smtClean="0"/>
              <a:t>use</a:t>
            </a:r>
            <a:r>
              <a:rPr lang="en-IN" sz="2400" dirty="0"/>
              <a:t> </a:t>
            </a:r>
            <a:r>
              <a:rPr lang="en-US" sz="2400" dirty="0" smtClean="0"/>
              <a:t>a </a:t>
            </a:r>
            <a:r>
              <a:rPr lang="en-US" sz="2400" dirty="0"/>
              <a:t>road map if you don’t know </a:t>
            </a:r>
            <a:r>
              <a:rPr lang="en-US" sz="2400" dirty="0" smtClean="0"/>
              <a:t>  where </a:t>
            </a:r>
            <a:r>
              <a:rPr lang="en-US" sz="2400" dirty="0"/>
              <a:t>you’re going. Scope </a:t>
            </a:r>
            <a:r>
              <a:rPr lang="en-US" sz="2400" dirty="0" smtClean="0"/>
              <a:t>provides the  destination to the software team.</a:t>
            </a:r>
          </a:p>
          <a:p>
            <a:endParaRPr lang="en-IN" sz="2400" dirty="0"/>
          </a:p>
          <a:p>
            <a:r>
              <a:rPr lang="en-US" sz="2400" i="1" u="sng" dirty="0">
                <a:solidFill>
                  <a:srgbClr val="002060"/>
                </a:solidFill>
              </a:rPr>
              <a:t>Principle 2. Involve stakeholders in the planning  activity</a:t>
            </a:r>
            <a:r>
              <a:rPr lang="en-US" sz="2400" i="1" u="sng" dirty="0"/>
              <a:t>.  </a:t>
            </a:r>
            <a:r>
              <a:rPr lang="en-US" sz="2400" i="1" dirty="0"/>
              <a:t> </a:t>
            </a:r>
            <a:endParaRPr lang="en-IN" sz="2400" dirty="0"/>
          </a:p>
          <a:p>
            <a:r>
              <a:rPr lang="en-US" sz="2400" dirty="0" smtClean="0"/>
              <a:t>Stakeholders</a:t>
            </a:r>
            <a:r>
              <a:rPr lang="en-IN" sz="2400" dirty="0"/>
              <a:t> </a:t>
            </a:r>
            <a:r>
              <a:rPr lang="en-US" sz="2400" dirty="0" smtClean="0"/>
              <a:t>define </a:t>
            </a:r>
            <a:r>
              <a:rPr lang="en-US" sz="2400" dirty="0"/>
              <a:t>priorities and establish project constraints. To accommodate </a:t>
            </a:r>
            <a:r>
              <a:rPr lang="en-US" sz="2400" dirty="0" smtClean="0"/>
              <a:t>these</a:t>
            </a:r>
            <a:r>
              <a:rPr lang="en-IN" sz="2400" dirty="0"/>
              <a:t> </a:t>
            </a:r>
            <a:r>
              <a:rPr lang="en-US" sz="2400" dirty="0" err="1" smtClean="0"/>
              <a:t>realities,software</a:t>
            </a:r>
            <a:r>
              <a:rPr lang="en-US" sz="2400" dirty="0" smtClean="0"/>
              <a:t> engineers must </a:t>
            </a:r>
            <a:r>
              <a:rPr lang="en-US" sz="2400" dirty="0"/>
              <a:t>often negotiate order of delivery, time</a:t>
            </a:r>
            <a:endParaRPr lang="en-IN" sz="2400" dirty="0"/>
          </a:p>
          <a:p>
            <a:r>
              <a:rPr lang="en-US" sz="2400" dirty="0" smtClean="0"/>
              <a:t>lines, and </a:t>
            </a:r>
            <a:r>
              <a:rPr lang="en-US" sz="2400" dirty="0"/>
              <a:t>other project-related issues.</a:t>
            </a:r>
            <a:endParaRPr lang="en-IN" sz="2400" dirty="0"/>
          </a:p>
          <a:p>
            <a:endParaRPr lang="en-IN" sz="2400" dirty="0"/>
          </a:p>
        </p:txBody>
      </p:sp>
    </p:spTree>
    <p:extLst>
      <p:ext uri="{BB962C8B-B14F-4D97-AF65-F5344CB8AC3E}">
        <p14:creationId xmlns:p14="http://schemas.microsoft.com/office/powerpoint/2010/main" val="17256314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4194</TotalTime>
  <Words>4054</Words>
  <Application>Microsoft Office PowerPoint</Application>
  <PresentationFormat>On-screen Show (4:3)</PresentationFormat>
  <Paragraphs>396</Paragraphs>
  <Slides>62</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62</vt:i4>
      </vt:variant>
    </vt:vector>
  </HeadingPairs>
  <TitlesOfParts>
    <vt:vector size="78" baseType="lpstr">
      <vt:lpstr>Arial</vt:lpstr>
      <vt:lpstr>Arial Black</vt:lpstr>
      <vt:lpstr>Arial Narrow</vt:lpstr>
      <vt:lpstr>Arial Rounded MT Bold</vt:lpstr>
      <vt:lpstr>Bahnschrift</vt:lpstr>
      <vt:lpstr>Bahnschrift SemiBold</vt:lpstr>
      <vt:lpstr>Bell MT</vt:lpstr>
      <vt:lpstr>Bookman Old Style</vt:lpstr>
      <vt:lpstr>Calibri</vt:lpstr>
      <vt:lpstr>Segoe UI Black</vt:lpstr>
      <vt:lpstr>Segoe UI Semibold</vt:lpstr>
      <vt:lpstr>Sitka Small</vt:lpstr>
      <vt:lpstr>Times New Roman</vt:lpstr>
      <vt:lpstr>Verdana</vt:lpstr>
      <vt:lpstr>Wingdings</vt:lpstr>
      <vt:lpstr>Essential</vt:lpstr>
      <vt:lpstr>System Planning, Feasibility study &amp; Cost-Benefit Analysis</vt:lpstr>
      <vt:lpstr>2.1 Planning</vt:lpstr>
      <vt:lpstr>2.1 Dimensions of planning </vt:lpstr>
      <vt:lpstr>2.1 Dimensions of planning</vt:lpstr>
      <vt:lpstr>2.1 Dimensions of planning</vt:lpstr>
      <vt:lpstr>2.1 Dimensions of planning</vt:lpstr>
      <vt:lpstr>2.1 Dimensions of planning</vt:lpstr>
      <vt:lpstr>2.1 Dimensions of planning</vt:lpstr>
      <vt:lpstr>2.1 Dimensions of planning</vt:lpstr>
      <vt:lpstr>2.1 Dimensions of planning</vt:lpstr>
      <vt:lpstr>2.1 Dimensions of planning</vt:lpstr>
      <vt:lpstr>2.1 Dimensions of planning</vt:lpstr>
      <vt:lpstr>2.1 Dimensions of planning</vt:lpstr>
      <vt:lpstr>2.1 Dimensions of planning</vt:lpstr>
      <vt:lpstr>2.2 Initial Investigation : Determining User’s Requirements &amp; Analysis </vt:lpstr>
      <vt:lpstr>2.2 Initial Investigation</vt:lpstr>
      <vt:lpstr>2.2 Initial Investigation</vt:lpstr>
      <vt:lpstr>2.2 Initial Investigation</vt:lpstr>
      <vt:lpstr>2.2 Initial Investigation</vt:lpstr>
      <vt:lpstr>2.2 Initial Investigation</vt:lpstr>
      <vt:lpstr>2.3 Fact finding techniques</vt:lpstr>
      <vt:lpstr>2.3 Fact finding techniques</vt:lpstr>
      <vt:lpstr>2.3 Fact finding techniques</vt:lpstr>
      <vt:lpstr>Interviews</vt:lpstr>
      <vt:lpstr>Interviews</vt:lpstr>
      <vt:lpstr>Interviews</vt:lpstr>
      <vt:lpstr>Fact finding techniques</vt:lpstr>
      <vt:lpstr>2.Group Discussions</vt:lpstr>
      <vt:lpstr>3.Site visits</vt:lpstr>
      <vt:lpstr>site visits:</vt:lpstr>
      <vt:lpstr>Site visits</vt:lpstr>
      <vt:lpstr>4.Presentations</vt:lpstr>
      <vt:lpstr>Presentations</vt:lpstr>
      <vt:lpstr>5. Questionnaires</vt:lpstr>
      <vt:lpstr>Questionnaires</vt:lpstr>
      <vt:lpstr>Questionnaires</vt:lpstr>
      <vt:lpstr>Types of questionnaires</vt:lpstr>
      <vt:lpstr>Questionnaires</vt:lpstr>
      <vt:lpstr>6.JAD-joint application development</vt:lpstr>
      <vt:lpstr>6.JAD-joint application development</vt:lpstr>
      <vt:lpstr>2.4 Feasibility study</vt:lpstr>
      <vt:lpstr>What to study?  </vt:lpstr>
      <vt:lpstr>what to Conclude?</vt:lpstr>
      <vt:lpstr>Feasibility study</vt:lpstr>
      <vt:lpstr>Technical feasibility</vt:lpstr>
      <vt:lpstr>Technical feasibility</vt:lpstr>
      <vt:lpstr>Operational feasibility</vt:lpstr>
      <vt:lpstr>Operational feasibility</vt:lpstr>
      <vt:lpstr>Operational feasibility</vt:lpstr>
      <vt:lpstr> economic feasibility</vt:lpstr>
      <vt:lpstr> economic feasibility</vt:lpstr>
      <vt:lpstr>economic feasibility</vt:lpstr>
      <vt:lpstr>CBA</vt:lpstr>
      <vt:lpstr> CBA –helps managers answer questions such as</vt:lpstr>
      <vt:lpstr>Cost benefit analysis</vt:lpstr>
      <vt:lpstr>Cost benefit analysis</vt:lpstr>
      <vt:lpstr>CBA-Types of Benefits</vt:lpstr>
      <vt:lpstr> WHY UNDERTAKE A COST-BENEFIT ANALYSIS?</vt:lpstr>
      <vt:lpstr>Key steps IN CBA : </vt:lpstr>
      <vt:lpstr>Types of cost </vt:lpstr>
      <vt:lpstr>Types of cost </vt:lpstr>
      <vt:lpstr>ASSIGNMENT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Planning, Feasibility study &amp; Cost-Benefit Analysis</dc:title>
  <dc:creator>Expert</dc:creator>
  <cp:lastModifiedBy>Dr Madhorao Patil</cp:lastModifiedBy>
  <cp:revision>162</cp:revision>
  <dcterms:created xsi:type="dcterms:W3CDTF">2022-08-28T16:55:14Z</dcterms:created>
  <dcterms:modified xsi:type="dcterms:W3CDTF">2023-10-05T11:44:06Z</dcterms:modified>
</cp:coreProperties>
</file>