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256" r:id="rId2"/>
    <p:sldId id="257" r:id="rId3"/>
    <p:sldId id="258" r:id="rId4"/>
    <p:sldId id="261" r:id="rId5"/>
    <p:sldId id="259" r:id="rId6"/>
    <p:sldId id="260" r:id="rId7"/>
    <p:sldId id="262" r:id="rId8"/>
    <p:sldId id="263" r:id="rId9"/>
    <p:sldId id="266" r:id="rId10"/>
    <p:sldId id="267" r:id="rId11"/>
    <p:sldId id="269" r:id="rId12"/>
    <p:sldId id="268" r:id="rId13"/>
    <p:sldId id="264" r:id="rId14"/>
    <p:sldId id="265"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7" r:id="rId41"/>
    <p:sldId id="298" r:id="rId42"/>
    <p:sldId id="295" r:id="rId43"/>
    <p:sldId id="296"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754" autoAdjust="0"/>
    <p:restoredTop sz="94660"/>
  </p:normalViewPr>
  <p:slideViewPr>
    <p:cSldViewPr snapToGrid="0">
      <p:cViewPr varScale="1">
        <p:scale>
          <a:sx n="70" d="100"/>
          <a:sy n="70" d="100"/>
        </p:scale>
        <p:origin x="78"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899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9017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97506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0659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37054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7163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441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91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6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06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47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94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32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18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0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2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9/11/2023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106565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3</a:t>
            </a:r>
            <a:r>
              <a:rPr lang="en-IN" dirty="0" smtClean="0"/>
              <a:t>. </a:t>
            </a:r>
            <a:r>
              <a:rPr lang="en-IN" b="1" dirty="0" smtClean="0">
                <a:latin typeface="Arial Rounded MT Bold" panose="020F0704030504030204" pitchFamily="34" charset="0"/>
              </a:rPr>
              <a:t>Tools of </a:t>
            </a:r>
            <a:r>
              <a:rPr lang="en-IN" dirty="0" smtClean="0">
                <a:latin typeface="Arial Black" panose="020B0A04020102020204" pitchFamily="34" charset="0"/>
              </a:rPr>
              <a:t>Structured Analysis</a:t>
            </a:r>
            <a:endParaRPr lang="en-IN" dirty="0">
              <a:latin typeface="Arial Black" panose="020B0A04020102020204" pitchFamily="34" charset="0"/>
            </a:endParaRPr>
          </a:p>
        </p:txBody>
      </p:sp>
      <p:sp>
        <p:nvSpPr>
          <p:cNvPr id="3" name="Subtitle 2"/>
          <p:cNvSpPr>
            <a:spLocks noGrp="1"/>
          </p:cNvSpPr>
          <p:nvPr>
            <p:ph type="subTitle" idx="1"/>
          </p:nvPr>
        </p:nvSpPr>
        <p:spPr/>
        <p:txBody>
          <a:bodyPr>
            <a:normAutofit/>
          </a:bodyPr>
          <a:lstStyle/>
          <a:p>
            <a:r>
              <a:rPr lang="en-IN" sz="2000" b="1" i="1" dirty="0" smtClean="0"/>
              <a:t>BCA- TY – CHAPTER 3</a:t>
            </a:r>
            <a:endParaRPr lang="en-IN" sz="2000" b="1" i="1" dirty="0"/>
          </a:p>
        </p:txBody>
      </p:sp>
    </p:spTree>
    <p:extLst>
      <p:ext uri="{BB962C8B-B14F-4D97-AF65-F5344CB8AC3E}">
        <p14:creationId xmlns:p14="http://schemas.microsoft.com/office/powerpoint/2010/main" val="3626015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799" y="0"/>
            <a:ext cx="9826814" cy="553673"/>
          </a:xfrm>
        </p:spPr>
        <p:txBody>
          <a:bodyPr>
            <a:normAutofit/>
          </a:bodyPr>
          <a:lstStyle/>
          <a:p>
            <a:r>
              <a:rPr lang="en-IN" sz="2400" dirty="0" smtClean="0">
                <a:latin typeface="Arial Rounded MT Bold" panose="020F0704030504030204" pitchFamily="34" charset="0"/>
              </a:rPr>
              <a:t>DFD</a:t>
            </a:r>
            <a:endParaRPr lang="en-IN" sz="2400" dirty="0">
              <a:latin typeface="Arial Rounded MT Bold" panose="020F0704030504030204" pitchFamily="34" charset="0"/>
            </a:endParaRPr>
          </a:p>
        </p:txBody>
      </p:sp>
      <p:sp>
        <p:nvSpPr>
          <p:cNvPr id="3" name="Content Placeholder 2"/>
          <p:cNvSpPr>
            <a:spLocks noGrp="1"/>
          </p:cNvSpPr>
          <p:nvPr>
            <p:ph idx="1"/>
          </p:nvPr>
        </p:nvSpPr>
        <p:spPr>
          <a:xfrm>
            <a:off x="1862356" y="553673"/>
            <a:ext cx="9974510" cy="6006518"/>
          </a:xfrm>
        </p:spPr>
        <p:txBody>
          <a:bodyPr>
            <a:normAutofit/>
          </a:bodyPr>
          <a:lstStyle/>
          <a:p>
            <a:pPr marL="0" indent="0">
              <a:buNone/>
            </a:pPr>
            <a:r>
              <a:rPr lang="en-US" sz="2000" b="1" dirty="0" smtClean="0">
                <a:latin typeface="Arial Rounded MT Bold" panose="020F0704030504030204" pitchFamily="34" charset="0"/>
              </a:rPr>
              <a:t>3.</a:t>
            </a:r>
            <a:r>
              <a:rPr lang="en-US" sz="2000" b="1" dirty="0">
                <a:latin typeface="Arial Rounded MT Bold" panose="020F0704030504030204" pitchFamily="34" charset="0"/>
              </a:rPr>
              <a:t> </a:t>
            </a:r>
            <a:r>
              <a:rPr lang="en-US" sz="2000" b="1" u="sng" dirty="0">
                <a:latin typeface="Arial Rounded MT Bold" panose="020F0704030504030204" pitchFamily="34" charset="0"/>
              </a:rPr>
              <a:t>Data </a:t>
            </a:r>
            <a:r>
              <a:rPr lang="en-US" sz="2000" b="1" u="sng" dirty="0" smtClean="0">
                <a:latin typeface="Arial Rounded MT Bold" panose="020F0704030504030204" pitchFamily="34" charset="0"/>
              </a:rPr>
              <a:t>store</a:t>
            </a:r>
            <a:r>
              <a:rPr lang="en-US" sz="2000" b="1" dirty="0" smtClean="0">
                <a:latin typeface="Arial Rounded MT Bold" panose="020F0704030504030204" pitchFamily="34" charset="0"/>
              </a:rPr>
              <a:t> :</a:t>
            </a:r>
            <a:r>
              <a:rPr lang="en-US" sz="2000" b="1" dirty="0">
                <a:latin typeface="Arial Rounded MT Bold" panose="020F0704030504030204" pitchFamily="34" charset="0"/>
              </a:rPr>
              <a:t> </a:t>
            </a:r>
          </a:p>
          <a:p>
            <a:pPr marL="0" indent="0">
              <a:buNone/>
            </a:pPr>
            <a:r>
              <a:rPr lang="en-US" sz="2000" b="1" dirty="0" smtClean="0">
                <a:solidFill>
                  <a:srgbClr val="92D050"/>
                </a:solidFill>
                <a:latin typeface="Arial Rounded MT Bold" panose="020F0704030504030204" pitchFamily="34" charset="0"/>
              </a:rPr>
              <a:t>-</a:t>
            </a:r>
            <a:r>
              <a:rPr lang="en-US" sz="2000" b="1" dirty="0" smtClean="0">
                <a:latin typeface="Arial Rounded MT Bold" panose="020F0704030504030204" pitchFamily="34" charset="0"/>
              </a:rPr>
              <a:t>   </a:t>
            </a:r>
            <a:r>
              <a:rPr lang="en-US" sz="2000" dirty="0" smtClean="0">
                <a:latin typeface="Arial Rounded MT Bold" panose="020F0704030504030204" pitchFamily="34" charset="0"/>
              </a:rPr>
              <a:t>A </a:t>
            </a:r>
            <a:r>
              <a:rPr lang="en-US" sz="2000" dirty="0">
                <a:latin typeface="Arial Rounded MT Bold" panose="020F0704030504030204" pitchFamily="34" charset="0"/>
              </a:rPr>
              <a:t>data store does not generate any operations but simply holds data for later </a:t>
            </a:r>
            <a:r>
              <a:rPr lang="en-US" sz="2000" dirty="0" smtClean="0">
                <a:latin typeface="Arial Rounded MT Bold" panose="020F0704030504030204" pitchFamily="34" charset="0"/>
              </a:rPr>
              <a:t>  access.</a:t>
            </a:r>
          </a:p>
          <a:p>
            <a:pPr>
              <a:buFontTx/>
              <a:buChar char="-"/>
            </a:pPr>
            <a:r>
              <a:rPr lang="en-US" sz="2000" dirty="0" smtClean="0">
                <a:latin typeface="Arial Rounded MT Bold" panose="020F0704030504030204" pitchFamily="34" charset="0"/>
              </a:rPr>
              <a:t>Input </a:t>
            </a:r>
            <a:r>
              <a:rPr lang="en-US" sz="2000" dirty="0">
                <a:latin typeface="Arial Rounded MT Bold" panose="020F0704030504030204" pitchFamily="34" charset="0"/>
              </a:rPr>
              <a:t>flows to a data store include information or operations that change the stored data. </a:t>
            </a:r>
            <a:endParaRPr lang="en-US" sz="2000" dirty="0" smtClean="0">
              <a:latin typeface="Arial Rounded MT Bold" panose="020F0704030504030204" pitchFamily="34" charset="0"/>
            </a:endParaRPr>
          </a:p>
          <a:p>
            <a:pPr>
              <a:buFontTx/>
              <a:buChar char="-"/>
            </a:pPr>
            <a:r>
              <a:rPr lang="en-US" sz="2000" dirty="0" smtClean="0">
                <a:latin typeface="Arial Rounded MT Bold" panose="020F0704030504030204" pitchFamily="34" charset="0"/>
              </a:rPr>
              <a:t>Output </a:t>
            </a:r>
            <a:r>
              <a:rPr lang="en-US" sz="2000" dirty="0">
                <a:latin typeface="Arial Rounded MT Bold" panose="020F0704030504030204" pitchFamily="34" charset="0"/>
              </a:rPr>
              <a:t>flows would be data retrieved from the store</a:t>
            </a:r>
            <a:r>
              <a:rPr lang="en-US" sz="2000" dirty="0" smtClean="0">
                <a:latin typeface="Arial Rounded MT Bold" panose="020F0704030504030204" pitchFamily="34" charset="0"/>
              </a:rPr>
              <a:t>.</a:t>
            </a:r>
          </a:p>
          <a:p>
            <a:pPr marL="0" indent="0">
              <a:buNone/>
            </a:pPr>
            <a:r>
              <a:rPr lang="en-IN" sz="2000" dirty="0" smtClean="0">
                <a:latin typeface="Arial Rounded MT Bold" panose="020F0704030504030204" pitchFamily="34" charset="0"/>
              </a:rPr>
              <a:t>4 . </a:t>
            </a:r>
            <a:r>
              <a:rPr lang="en-IN" sz="2000" b="1" u="sng" dirty="0" smtClean="0">
                <a:latin typeface="Arial Rounded MT Bold" panose="020F0704030504030204" pitchFamily="34" charset="0"/>
              </a:rPr>
              <a:t>Data Flow</a:t>
            </a:r>
            <a:r>
              <a:rPr lang="en-IN" sz="2000" b="1" dirty="0" smtClean="0">
                <a:latin typeface="Arial Rounded MT Bold" panose="020F0704030504030204" pitchFamily="34" charset="0"/>
              </a:rPr>
              <a:t> :</a:t>
            </a:r>
            <a:r>
              <a:rPr lang="en-IN" sz="2000" b="1" u="sng" dirty="0" smtClean="0">
                <a:latin typeface="Arial Rounded MT Bold" panose="020F0704030504030204" pitchFamily="34" charset="0"/>
              </a:rPr>
              <a:t> </a:t>
            </a:r>
          </a:p>
          <a:p>
            <a:pPr>
              <a:buFontTx/>
              <a:buChar char="-"/>
            </a:pPr>
            <a:r>
              <a:rPr lang="en-US" sz="2000" dirty="0" smtClean="0">
                <a:latin typeface="Arial Rounded MT Bold" panose="020F0704030504030204" pitchFamily="34" charset="0"/>
              </a:rPr>
              <a:t>Movement </a:t>
            </a:r>
            <a:r>
              <a:rPr lang="en-US" sz="2000" dirty="0">
                <a:latin typeface="Arial Rounded MT Bold" panose="020F0704030504030204" pitchFamily="34" charset="0"/>
              </a:rPr>
              <a:t>of data between external entities, processes and data stores is </a:t>
            </a:r>
            <a:r>
              <a:rPr lang="en-US" sz="2000" dirty="0" smtClean="0">
                <a:latin typeface="Arial Rounded MT Bold" panose="020F0704030504030204" pitchFamily="34" charset="0"/>
              </a:rPr>
              <a:t>represented with </a:t>
            </a:r>
            <a:r>
              <a:rPr lang="en-US" sz="2000" dirty="0">
                <a:latin typeface="Arial Rounded MT Bold" panose="020F0704030504030204" pitchFamily="34" charset="0"/>
              </a:rPr>
              <a:t>an arrow symbol, which indicates the direction of </a:t>
            </a:r>
            <a:r>
              <a:rPr lang="en-US" sz="2000" dirty="0" smtClean="0">
                <a:latin typeface="Arial Rounded MT Bold" panose="020F0704030504030204" pitchFamily="34" charset="0"/>
              </a:rPr>
              <a:t>flow .</a:t>
            </a:r>
          </a:p>
          <a:p>
            <a:pPr>
              <a:buFontTx/>
              <a:buChar char="-"/>
            </a:pPr>
            <a:r>
              <a:rPr lang="en-US" sz="2000" dirty="0">
                <a:latin typeface="Arial Rounded MT Bold" panose="020F0704030504030204" pitchFamily="34" charset="0"/>
              </a:rPr>
              <a:t>Input and output data flows are labeled based on the type of data or its associated process or data store, and this name is written alongside the arrow.</a:t>
            </a:r>
            <a:endParaRPr lang="en-IN" sz="3600" u="sng" dirty="0">
              <a:latin typeface="Arial Rounded MT Bold" panose="020F0704030504030204" pitchFamily="34" charset="0"/>
            </a:endParaRPr>
          </a:p>
        </p:txBody>
      </p:sp>
    </p:spTree>
    <p:extLst>
      <p:ext uri="{BB962C8B-B14F-4D97-AF65-F5344CB8AC3E}">
        <p14:creationId xmlns:p14="http://schemas.microsoft.com/office/powerpoint/2010/main" val="2796910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36" y="0"/>
            <a:ext cx="11350377" cy="341523"/>
          </a:xfrm>
        </p:spPr>
        <p:txBody>
          <a:bodyPr>
            <a:noAutofit/>
          </a:bodyPr>
          <a:lstStyle/>
          <a:p>
            <a:r>
              <a:rPr lang="en-IN" sz="2800" dirty="0" smtClean="0">
                <a:latin typeface="Arial Rounded MT Bold" panose="020F0704030504030204" pitchFamily="34" charset="0"/>
              </a:rPr>
              <a:t>DFD</a:t>
            </a:r>
            <a:endParaRPr lang="en-IN" sz="2800" dirty="0">
              <a:latin typeface="Arial Rounded MT Bold" panose="020F0704030504030204" pitchFamily="34" charset="0"/>
            </a:endParaRPr>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2373385114"/>
              </p:ext>
            </p:extLst>
          </p:nvPr>
        </p:nvGraphicFramePr>
        <p:xfrm>
          <a:off x="815248" y="366327"/>
          <a:ext cx="10675129" cy="6788388"/>
        </p:xfrm>
        <a:graphic>
          <a:graphicData uri="http://schemas.openxmlformats.org/drawingml/2006/table">
            <a:tbl>
              <a:tblPr firstRow="1" bandRow="1">
                <a:tableStyleId>{5C22544A-7EE6-4342-B048-85BDC9FD1C3A}</a:tableStyleId>
              </a:tblPr>
              <a:tblGrid>
                <a:gridCol w="2573422">
                  <a:extLst>
                    <a:ext uri="{9D8B030D-6E8A-4147-A177-3AD203B41FA5}">
                      <a16:colId xmlns:a16="http://schemas.microsoft.com/office/drawing/2014/main" val="684654993"/>
                    </a:ext>
                  </a:extLst>
                </a:gridCol>
                <a:gridCol w="3710602">
                  <a:extLst>
                    <a:ext uri="{9D8B030D-6E8A-4147-A177-3AD203B41FA5}">
                      <a16:colId xmlns:a16="http://schemas.microsoft.com/office/drawing/2014/main" val="447316004"/>
                    </a:ext>
                  </a:extLst>
                </a:gridCol>
                <a:gridCol w="4391105">
                  <a:extLst>
                    <a:ext uri="{9D8B030D-6E8A-4147-A177-3AD203B41FA5}">
                      <a16:colId xmlns:a16="http://schemas.microsoft.com/office/drawing/2014/main" val="2436331756"/>
                    </a:ext>
                  </a:extLst>
                </a:gridCol>
              </a:tblGrid>
              <a:tr h="549970">
                <a:tc>
                  <a:txBody>
                    <a:bodyPr/>
                    <a:lstStyle/>
                    <a:p>
                      <a:endParaRPr lang="en-IN" dirty="0"/>
                    </a:p>
                  </a:txBody>
                  <a:tcPr/>
                </a:tc>
                <a:tc>
                  <a:txBody>
                    <a:bodyPr/>
                    <a:lstStyle/>
                    <a:p>
                      <a:r>
                        <a:rPr lang="en-IN" sz="2000" b="1" i="0" kern="1200" dirty="0" smtClean="0">
                          <a:solidFill>
                            <a:schemeClr val="tx1">
                              <a:lumMod val="95000"/>
                              <a:lumOff val="5000"/>
                            </a:schemeClr>
                          </a:solidFill>
                          <a:effectLst/>
                          <a:latin typeface="+mn-lt"/>
                          <a:ea typeface="+mn-ea"/>
                          <a:cs typeface="+mn-cs"/>
                        </a:rPr>
                        <a:t>   Yourdon and Coad</a:t>
                      </a:r>
                      <a:endParaRPr lang="en-IN" sz="2000" b="1" dirty="0">
                        <a:solidFill>
                          <a:schemeClr val="tx1">
                            <a:lumMod val="95000"/>
                            <a:lumOff val="5000"/>
                          </a:schemeClr>
                        </a:solidFill>
                      </a:endParaRPr>
                    </a:p>
                  </a:txBody>
                  <a:tcPr/>
                </a:tc>
                <a:tc>
                  <a:txBody>
                    <a:bodyPr/>
                    <a:lstStyle/>
                    <a:p>
                      <a:r>
                        <a:rPr lang="en-IN" sz="2000" b="0" i="0" kern="1200" dirty="0" smtClean="0">
                          <a:solidFill>
                            <a:schemeClr val="tx1">
                              <a:lumMod val="95000"/>
                              <a:lumOff val="5000"/>
                            </a:schemeClr>
                          </a:solidFill>
                          <a:effectLst/>
                          <a:latin typeface="Arial Rounded MT Bold" panose="020F0704030504030204" pitchFamily="34" charset="0"/>
                          <a:ea typeface="+mn-ea"/>
                          <a:cs typeface="+mn-cs"/>
                        </a:rPr>
                        <a:t>     </a:t>
                      </a:r>
                      <a:r>
                        <a:rPr lang="en-IN" sz="2000" b="0" i="0" kern="1200" dirty="0" err="1" smtClean="0">
                          <a:solidFill>
                            <a:schemeClr val="tx1">
                              <a:lumMod val="95000"/>
                              <a:lumOff val="5000"/>
                            </a:schemeClr>
                          </a:solidFill>
                          <a:effectLst/>
                          <a:latin typeface="Arial Rounded MT Bold" panose="020F0704030504030204" pitchFamily="34" charset="0"/>
                          <a:ea typeface="+mn-ea"/>
                          <a:cs typeface="+mn-cs"/>
                        </a:rPr>
                        <a:t>Gane</a:t>
                      </a:r>
                      <a:r>
                        <a:rPr lang="en-IN" sz="2000" b="0" i="0" kern="1200" dirty="0" smtClean="0">
                          <a:solidFill>
                            <a:schemeClr val="tx1">
                              <a:lumMod val="95000"/>
                              <a:lumOff val="5000"/>
                            </a:schemeClr>
                          </a:solidFill>
                          <a:effectLst/>
                          <a:latin typeface="Arial Rounded MT Bold" panose="020F0704030504030204" pitchFamily="34" charset="0"/>
                          <a:ea typeface="+mn-ea"/>
                          <a:cs typeface="+mn-cs"/>
                        </a:rPr>
                        <a:t> </a:t>
                      </a:r>
                      <a:r>
                        <a:rPr lang="en-IN" sz="2000" b="0" i="0" kern="1200" baseline="0" dirty="0" smtClean="0">
                          <a:solidFill>
                            <a:schemeClr val="tx1">
                              <a:lumMod val="95000"/>
                              <a:lumOff val="5000"/>
                            </a:schemeClr>
                          </a:solidFill>
                          <a:effectLst/>
                          <a:latin typeface="Arial Rounded MT Bold" panose="020F0704030504030204" pitchFamily="34" charset="0"/>
                          <a:ea typeface="+mn-ea"/>
                          <a:cs typeface="+mn-cs"/>
                        </a:rPr>
                        <a:t> </a:t>
                      </a:r>
                      <a:r>
                        <a:rPr lang="en-IN" sz="2000" b="0" i="0" kern="1200" dirty="0" smtClean="0">
                          <a:solidFill>
                            <a:schemeClr val="tx1">
                              <a:lumMod val="95000"/>
                              <a:lumOff val="5000"/>
                            </a:schemeClr>
                          </a:solidFill>
                          <a:effectLst/>
                          <a:latin typeface="Arial Rounded MT Bold" panose="020F0704030504030204" pitchFamily="34" charset="0"/>
                          <a:ea typeface="+mn-ea"/>
                          <a:cs typeface="+mn-cs"/>
                        </a:rPr>
                        <a:t>and </a:t>
                      </a:r>
                      <a:r>
                        <a:rPr lang="en-IN" sz="2000" b="0" i="0" kern="1200" dirty="0" err="1" smtClean="0">
                          <a:solidFill>
                            <a:schemeClr val="tx1">
                              <a:lumMod val="95000"/>
                              <a:lumOff val="5000"/>
                            </a:schemeClr>
                          </a:solidFill>
                          <a:effectLst/>
                          <a:latin typeface="Arial Rounded MT Bold" panose="020F0704030504030204" pitchFamily="34" charset="0"/>
                          <a:ea typeface="+mn-ea"/>
                          <a:cs typeface="+mn-cs"/>
                        </a:rPr>
                        <a:t>Sarso</a:t>
                      </a:r>
                      <a:r>
                        <a:rPr lang="en-IN" sz="2000" b="0" i="0" kern="1200" baseline="0" dirty="0" err="1" smtClean="0">
                          <a:solidFill>
                            <a:schemeClr val="tx1">
                              <a:lumMod val="95000"/>
                              <a:lumOff val="5000"/>
                            </a:schemeClr>
                          </a:solidFill>
                          <a:effectLst/>
                          <a:latin typeface="Arial Rounded MT Bold" panose="020F0704030504030204" pitchFamily="34" charset="0"/>
                          <a:ea typeface="+mn-ea"/>
                          <a:cs typeface="+mn-cs"/>
                        </a:rPr>
                        <a:t>n</a:t>
                      </a:r>
                      <a:endParaRPr lang="en-IN" sz="2000" b="0" dirty="0">
                        <a:solidFill>
                          <a:schemeClr val="tx1">
                            <a:lumMod val="95000"/>
                            <a:lumOff val="5000"/>
                          </a:schemeClr>
                        </a:solidFill>
                        <a:latin typeface="Arial Rounded MT Bold" panose="020F0704030504030204" pitchFamily="34" charset="0"/>
                      </a:endParaRPr>
                    </a:p>
                  </a:txBody>
                  <a:tcPr/>
                </a:tc>
                <a:extLst>
                  <a:ext uri="{0D108BD9-81ED-4DB2-BD59-A6C34878D82A}">
                    <a16:rowId xmlns:a16="http://schemas.microsoft.com/office/drawing/2014/main" val="2199811658"/>
                  </a:ext>
                </a:extLst>
              </a:tr>
              <a:tr h="1524899">
                <a:tc>
                  <a:txBody>
                    <a:bodyPr/>
                    <a:lstStyle/>
                    <a:p>
                      <a:endParaRPr lang="en-IN" sz="1800" b="1" i="0" kern="1200" dirty="0" smtClean="0">
                        <a:solidFill>
                          <a:schemeClr val="dk1"/>
                        </a:solidFill>
                        <a:effectLst/>
                        <a:latin typeface="Arial Rounded MT Bold" panose="020F0704030504030204" pitchFamily="34" charset="0"/>
                        <a:ea typeface="+mn-ea"/>
                        <a:cs typeface="+mn-cs"/>
                      </a:endParaRPr>
                    </a:p>
                    <a:p>
                      <a:endParaRPr lang="en-IN" sz="1800" b="1" i="0" kern="1200" dirty="0" smtClean="0">
                        <a:solidFill>
                          <a:schemeClr val="dk1"/>
                        </a:solidFill>
                        <a:effectLst/>
                        <a:latin typeface="Arial Rounded MT Bold" panose="020F0704030504030204" pitchFamily="34" charset="0"/>
                        <a:ea typeface="+mn-ea"/>
                        <a:cs typeface="+mn-cs"/>
                      </a:endParaRPr>
                    </a:p>
                    <a:p>
                      <a:r>
                        <a:rPr lang="en-IN" sz="2000" b="1" i="0" kern="1200" dirty="0" smtClean="0">
                          <a:solidFill>
                            <a:schemeClr val="dk1"/>
                          </a:solidFill>
                          <a:effectLst/>
                          <a:latin typeface="Arial Rounded MT Bold" panose="020F0704030504030204" pitchFamily="34" charset="0"/>
                          <a:ea typeface="+mn-ea"/>
                          <a:cs typeface="+mn-cs"/>
                        </a:rPr>
                        <a:t>External Entity</a:t>
                      </a:r>
                      <a:endParaRPr lang="en-IN" sz="2000" b="1" dirty="0">
                        <a:latin typeface="Arial Rounded MT Bold" panose="020F0704030504030204" pitchFamily="34" charset="0"/>
                      </a:endParaRP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06938716"/>
                  </a:ext>
                </a:extLst>
              </a:tr>
              <a:tr h="1954635">
                <a:tc>
                  <a:txBody>
                    <a:bodyPr/>
                    <a:lstStyle/>
                    <a:p>
                      <a:endParaRPr lang="en-IN" dirty="0" smtClean="0"/>
                    </a:p>
                    <a:p>
                      <a:endParaRPr lang="en-IN" dirty="0" smtClean="0"/>
                    </a:p>
                    <a:p>
                      <a:r>
                        <a:rPr lang="en-IN" sz="2000" b="1" i="0" kern="1200" dirty="0" smtClean="0">
                          <a:solidFill>
                            <a:schemeClr val="dk1"/>
                          </a:solidFill>
                          <a:effectLst/>
                          <a:latin typeface="Arial Rounded MT Bold" panose="020F0704030504030204" pitchFamily="34" charset="0"/>
                          <a:ea typeface="+mn-ea"/>
                          <a:cs typeface="+mn-cs"/>
                        </a:rPr>
                        <a:t>Process</a:t>
                      </a:r>
                      <a:endParaRPr lang="en-IN" sz="2000" b="1" dirty="0">
                        <a:latin typeface="Arial Rounded MT Bold" panose="020F0704030504030204" pitchFamily="34" charset="0"/>
                      </a:endParaRP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95995924"/>
                  </a:ext>
                </a:extLst>
              </a:tr>
              <a:tr h="1551963">
                <a:tc>
                  <a:txBody>
                    <a:bodyPr/>
                    <a:lstStyle/>
                    <a:p>
                      <a:endParaRPr lang="en-IN" dirty="0" smtClean="0"/>
                    </a:p>
                    <a:p>
                      <a:r>
                        <a:rPr lang="en-IN" sz="2000" b="1" i="0" kern="1200" dirty="0" smtClean="0">
                          <a:solidFill>
                            <a:schemeClr val="dk1"/>
                          </a:solidFill>
                          <a:effectLst/>
                          <a:latin typeface="Arial Rounded MT Bold" panose="020F0704030504030204" pitchFamily="34" charset="0"/>
                          <a:ea typeface="+mn-ea"/>
                          <a:cs typeface="+mn-cs"/>
                        </a:rPr>
                        <a:t>Data Store</a:t>
                      </a:r>
                      <a:endParaRPr lang="en-IN" sz="2000" b="1" dirty="0">
                        <a:latin typeface="Arial Rounded MT Bold" panose="020F0704030504030204" pitchFamily="34" charset="0"/>
                      </a:endParaRPr>
                    </a:p>
                  </a:txBody>
                  <a:tcPr/>
                </a:tc>
                <a:tc>
                  <a:txBody>
                    <a:bodyPr/>
                    <a:lstStyle/>
                    <a:p>
                      <a:endParaRPr lang="en-IN" dirty="0" smtClean="0"/>
                    </a:p>
                  </a:txBody>
                  <a:tcPr/>
                </a:tc>
                <a:tc>
                  <a:txBody>
                    <a:bodyPr/>
                    <a:lstStyle/>
                    <a:p>
                      <a:endParaRPr lang="en-IN" dirty="0" smtClean="0"/>
                    </a:p>
                    <a:p>
                      <a:r>
                        <a:rPr lang="en-IN" dirty="0" smtClean="0"/>
                        <a:t> </a:t>
                      </a:r>
                      <a:endParaRPr lang="en-IN" dirty="0"/>
                    </a:p>
                  </a:txBody>
                  <a:tcPr/>
                </a:tc>
                <a:extLst>
                  <a:ext uri="{0D108BD9-81ED-4DB2-BD59-A6C34878D82A}">
                    <a16:rowId xmlns:a16="http://schemas.microsoft.com/office/drawing/2014/main" val="2426939918"/>
                  </a:ext>
                </a:extLst>
              </a:tr>
              <a:tr h="1206921">
                <a:tc>
                  <a:txBody>
                    <a:bodyPr/>
                    <a:lstStyle/>
                    <a:p>
                      <a:endParaRPr lang="en-IN" dirty="0" smtClean="0"/>
                    </a:p>
                    <a:p>
                      <a:r>
                        <a:rPr lang="en-IN" sz="2000" b="1" i="0" kern="1200" dirty="0" smtClean="0">
                          <a:solidFill>
                            <a:schemeClr val="dk1"/>
                          </a:solidFill>
                          <a:effectLst/>
                          <a:latin typeface="Arial Rounded MT Bold" panose="020F0704030504030204" pitchFamily="34" charset="0"/>
                          <a:ea typeface="+mn-ea"/>
                          <a:cs typeface="+mn-cs"/>
                        </a:rPr>
                        <a:t>Data Flow</a:t>
                      </a:r>
                      <a:endParaRPr lang="en-IN" sz="2000" b="1" dirty="0">
                        <a:latin typeface="Arial Rounded MT Bold" panose="020F0704030504030204" pitchFamily="34" charset="0"/>
                      </a:endParaRPr>
                    </a:p>
                  </a:txBody>
                  <a:tcPr/>
                </a:tc>
                <a:tc>
                  <a:txBody>
                    <a:bodyPr/>
                    <a:lstStyle/>
                    <a:p>
                      <a:endParaRPr lang="en-IN" dirty="0" smtClean="0"/>
                    </a:p>
                  </a:txBody>
                  <a:tcPr/>
                </a:tc>
                <a:tc>
                  <a:txBody>
                    <a:bodyPr/>
                    <a:lstStyle/>
                    <a:p>
                      <a:endParaRPr lang="en-IN" dirty="0" smtClean="0"/>
                    </a:p>
                    <a:p>
                      <a:endParaRPr lang="en-IN" dirty="0"/>
                    </a:p>
                  </a:txBody>
                  <a:tcPr/>
                </a:tc>
                <a:extLst>
                  <a:ext uri="{0D108BD9-81ED-4DB2-BD59-A6C34878D82A}">
                    <a16:rowId xmlns:a16="http://schemas.microsoft.com/office/drawing/2014/main" val="3611558082"/>
                  </a:ext>
                </a:extLst>
              </a:tr>
            </a:tbl>
          </a:graphicData>
        </a:graphic>
      </p:graphicFrame>
      <p:pic>
        <p:nvPicPr>
          <p:cNvPr id="24" name="Picture 23"/>
          <p:cNvPicPr>
            <a:picLocks noChangeAspect="1"/>
          </p:cNvPicPr>
          <p:nvPr/>
        </p:nvPicPr>
        <p:blipFill>
          <a:blip r:embed="rId2"/>
          <a:stretch>
            <a:fillRect/>
          </a:stretch>
        </p:blipFill>
        <p:spPr>
          <a:xfrm>
            <a:off x="4471332" y="1031848"/>
            <a:ext cx="1484851" cy="1333848"/>
          </a:xfrm>
          <a:prstGeom prst="rect">
            <a:avLst/>
          </a:prstGeom>
        </p:spPr>
      </p:pic>
      <p:pic>
        <p:nvPicPr>
          <p:cNvPr id="25" name="Picture 24"/>
          <p:cNvPicPr>
            <a:picLocks noChangeAspect="1"/>
          </p:cNvPicPr>
          <p:nvPr/>
        </p:nvPicPr>
        <p:blipFill>
          <a:blip r:embed="rId3"/>
          <a:stretch>
            <a:fillRect/>
          </a:stretch>
        </p:blipFill>
        <p:spPr>
          <a:xfrm>
            <a:off x="7802154" y="1031847"/>
            <a:ext cx="1752907" cy="1249960"/>
          </a:xfrm>
          <a:prstGeom prst="rect">
            <a:avLst/>
          </a:prstGeom>
        </p:spPr>
      </p:pic>
      <p:pic>
        <p:nvPicPr>
          <p:cNvPr id="26" name="Picture 25"/>
          <p:cNvPicPr>
            <a:picLocks noChangeAspect="1"/>
          </p:cNvPicPr>
          <p:nvPr/>
        </p:nvPicPr>
        <p:blipFill>
          <a:blip r:embed="rId4"/>
          <a:stretch>
            <a:fillRect/>
          </a:stretch>
        </p:blipFill>
        <p:spPr>
          <a:xfrm>
            <a:off x="4337107" y="2525086"/>
            <a:ext cx="1853968" cy="1728132"/>
          </a:xfrm>
          <a:prstGeom prst="rect">
            <a:avLst/>
          </a:prstGeom>
        </p:spPr>
      </p:pic>
      <p:pic>
        <p:nvPicPr>
          <p:cNvPr id="27" name="Picture 26"/>
          <p:cNvPicPr>
            <a:picLocks noChangeAspect="1"/>
          </p:cNvPicPr>
          <p:nvPr/>
        </p:nvPicPr>
        <p:blipFill>
          <a:blip r:embed="rId5"/>
          <a:stretch>
            <a:fillRect/>
          </a:stretch>
        </p:blipFill>
        <p:spPr>
          <a:xfrm>
            <a:off x="7700284" y="2525086"/>
            <a:ext cx="1989000" cy="1560353"/>
          </a:xfrm>
          <a:prstGeom prst="rect">
            <a:avLst/>
          </a:prstGeom>
        </p:spPr>
      </p:pic>
      <p:pic>
        <p:nvPicPr>
          <p:cNvPr id="28" name="Picture 27"/>
          <p:cNvPicPr>
            <a:picLocks noChangeAspect="1"/>
          </p:cNvPicPr>
          <p:nvPr/>
        </p:nvPicPr>
        <p:blipFill>
          <a:blip r:embed="rId6"/>
          <a:stretch>
            <a:fillRect/>
          </a:stretch>
        </p:blipFill>
        <p:spPr>
          <a:xfrm>
            <a:off x="4029687" y="4672273"/>
            <a:ext cx="2857500" cy="772181"/>
          </a:xfrm>
          <a:prstGeom prst="rect">
            <a:avLst/>
          </a:prstGeom>
        </p:spPr>
      </p:pic>
      <p:pic>
        <p:nvPicPr>
          <p:cNvPr id="29" name="Picture 28"/>
          <p:cNvPicPr>
            <a:picLocks noChangeAspect="1"/>
          </p:cNvPicPr>
          <p:nvPr/>
        </p:nvPicPr>
        <p:blipFill>
          <a:blip r:embed="rId7"/>
          <a:stretch>
            <a:fillRect/>
          </a:stretch>
        </p:blipFill>
        <p:spPr>
          <a:xfrm>
            <a:off x="7670930" y="4597167"/>
            <a:ext cx="2795647" cy="847287"/>
          </a:xfrm>
          <a:prstGeom prst="rect">
            <a:avLst/>
          </a:prstGeom>
        </p:spPr>
      </p:pic>
      <p:pic>
        <p:nvPicPr>
          <p:cNvPr id="30" name="Picture 29"/>
          <p:cNvPicPr>
            <a:picLocks noChangeAspect="1"/>
          </p:cNvPicPr>
          <p:nvPr/>
        </p:nvPicPr>
        <p:blipFill>
          <a:blip r:embed="rId8"/>
          <a:stretch>
            <a:fillRect/>
          </a:stretch>
        </p:blipFill>
        <p:spPr>
          <a:xfrm>
            <a:off x="3957666" y="6300132"/>
            <a:ext cx="2577358" cy="142218"/>
          </a:xfrm>
          <a:prstGeom prst="rect">
            <a:avLst/>
          </a:prstGeom>
        </p:spPr>
      </p:pic>
      <p:pic>
        <p:nvPicPr>
          <p:cNvPr id="31" name="Picture 30"/>
          <p:cNvPicPr>
            <a:picLocks noChangeAspect="1"/>
          </p:cNvPicPr>
          <p:nvPr/>
        </p:nvPicPr>
        <p:blipFill>
          <a:blip r:embed="rId8"/>
          <a:stretch>
            <a:fillRect/>
          </a:stretch>
        </p:blipFill>
        <p:spPr>
          <a:xfrm>
            <a:off x="7583648" y="6300132"/>
            <a:ext cx="2432806" cy="142218"/>
          </a:xfrm>
          <a:prstGeom prst="rect">
            <a:avLst/>
          </a:prstGeom>
        </p:spPr>
      </p:pic>
    </p:spTree>
    <p:extLst>
      <p:ext uri="{BB962C8B-B14F-4D97-AF65-F5344CB8AC3E}">
        <p14:creationId xmlns:p14="http://schemas.microsoft.com/office/powerpoint/2010/main" val="1614499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631" y="117447"/>
            <a:ext cx="9851981" cy="478172"/>
          </a:xfrm>
        </p:spPr>
        <p:txBody>
          <a:bodyPr>
            <a:noAutofit/>
          </a:bodyPr>
          <a:lstStyle/>
          <a:p>
            <a:r>
              <a:rPr lang="en-IN" sz="2400" dirty="0" smtClean="0">
                <a:latin typeface="Arial Rounded MT Bold" panose="020F0704030504030204" pitchFamily="34" charset="0"/>
              </a:rPr>
              <a:t>DFD - sample</a:t>
            </a:r>
            <a:endParaRPr lang="en-IN" sz="24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stretch>
            <a:fillRect/>
          </a:stretch>
        </p:blipFill>
        <p:spPr>
          <a:xfrm>
            <a:off x="1929468" y="1157681"/>
            <a:ext cx="7717871" cy="5176006"/>
          </a:xfrm>
          <a:prstGeom prst="rect">
            <a:avLst/>
          </a:prstGeom>
        </p:spPr>
      </p:pic>
    </p:spTree>
    <p:extLst>
      <p:ext uri="{BB962C8B-B14F-4D97-AF65-F5344CB8AC3E}">
        <p14:creationId xmlns:p14="http://schemas.microsoft.com/office/powerpoint/2010/main" val="2780172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13" y="88136"/>
            <a:ext cx="9929200" cy="539826"/>
          </a:xfrm>
        </p:spPr>
        <p:txBody>
          <a:bodyPr>
            <a:normAutofit/>
          </a:bodyPr>
          <a:lstStyle/>
          <a:p>
            <a:r>
              <a:rPr lang="en-IN" sz="2400" b="1" dirty="0" smtClean="0"/>
              <a:t>DFD example 1: </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553" y="793214"/>
            <a:ext cx="7381301" cy="5607586"/>
          </a:xfrm>
        </p:spPr>
      </p:pic>
    </p:spTree>
    <p:extLst>
      <p:ext uri="{BB962C8B-B14F-4D97-AF65-F5344CB8AC3E}">
        <p14:creationId xmlns:p14="http://schemas.microsoft.com/office/powerpoint/2010/main" val="73441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565" y="99152"/>
            <a:ext cx="9830048" cy="627961"/>
          </a:xfrm>
        </p:spPr>
        <p:txBody>
          <a:bodyPr>
            <a:normAutofit/>
          </a:bodyPr>
          <a:lstStyle/>
          <a:p>
            <a:r>
              <a:rPr lang="en-IN" sz="2400" b="1" dirty="0">
                <a:latin typeface="Arial Rounded MT Bold" panose="020F0704030504030204" pitchFamily="34" charset="0"/>
              </a:rPr>
              <a:t>DFD example </a:t>
            </a:r>
            <a:r>
              <a:rPr lang="en-IN" sz="2400" b="1" dirty="0" smtClean="0">
                <a:latin typeface="Arial Rounded MT Bold" panose="020F0704030504030204" pitchFamily="34" charset="0"/>
              </a:rPr>
              <a:t>2: </a:t>
            </a:r>
            <a:endParaRPr lang="en-IN" sz="24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593" y="605928"/>
            <a:ext cx="8747393" cy="6147411"/>
          </a:xfrm>
        </p:spPr>
      </p:pic>
    </p:spTree>
    <p:extLst>
      <p:ext uri="{BB962C8B-B14F-4D97-AF65-F5344CB8AC3E}">
        <p14:creationId xmlns:p14="http://schemas.microsoft.com/office/powerpoint/2010/main" val="1289856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965" y="100669"/>
            <a:ext cx="9801647" cy="511728"/>
          </a:xfrm>
        </p:spPr>
        <p:txBody>
          <a:bodyPr>
            <a:normAutofit fontScale="90000"/>
          </a:bodyPr>
          <a:lstStyle/>
          <a:p>
            <a:r>
              <a:rPr lang="en-IN" sz="2700" b="1" dirty="0" smtClean="0">
                <a:latin typeface="Arial Rounded MT Bold" panose="020F0704030504030204" pitchFamily="34" charset="0"/>
              </a:rPr>
              <a:t>DFD</a:t>
            </a:r>
            <a:r>
              <a:rPr lang="en-IN" dirty="0" smtClean="0"/>
              <a:t> </a:t>
            </a:r>
            <a:endParaRPr lang="en-IN" dirty="0"/>
          </a:p>
        </p:txBody>
      </p:sp>
      <p:sp>
        <p:nvSpPr>
          <p:cNvPr id="3" name="Content Placeholder 2"/>
          <p:cNvSpPr>
            <a:spLocks noGrp="1"/>
          </p:cNvSpPr>
          <p:nvPr>
            <p:ph idx="1"/>
          </p:nvPr>
        </p:nvSpPr>
        <p:spPr>
          <a:xfrm>
            <a:off x="1853967" y="704675"/>
            <a:ext cx="9650645" cy="4764948"/>
          </a:xfrm>
        </p:spPr>
        <p:txBody>
          <a:bodyPr/>
          <a:lstStyle/>
          <a:p>
            <a:pPr marL="0" indent="0" fontAlgn="base">
              <a:buNone/>
            </a:pPr>
            <a:r>
              <a:rPr lang="en-US" sz="2400" b="1" u="sng" dirty="0">
                <a:latin typeface="Arial Rounded MT Bold" panose="020F0704030504030204" pitchFamily="34" charset="0"/>
              </a:rPr>
              <a:t>Rules for creating DFD</a:t>
            </a:r>
          </a:p>
          <a:p>
            <a:pPr fontAlgn="base"/>
            <a:r>
              <a:rPr lang="en-US" sz="2400" dirty="0">
                <a:latin typeface="Arial Rounded MT Bold" panose="020F0704030504030204" pitchFamily="34" charset="0"/>
              </a:rPr>
              <a:t>The name of the entity should be easy and understandable without any extra assistance(like comments).</a:t>
            </a:r>
          </a:p>
          <a:p>
            <a:pPr fontAlgn="base"/>
            <a:r>
              <a:rPr lang="en-US" sz="2400" dirty="0">
                <a:latin typeface="Arial Rounded MT Bold" panose="020F0704030504030204" pitchFamily="34" charset="0"/>
              </a:rPr>
              <a:t>The processes should be numbered or put in ordered list to be referred easily.</a:t>
            </a:r>
          </a:p>
          <a:p>
            <a:pPr fontAlgn="base"/>
            <a:r>
              <a:rPr lang="en-US" sz="2400" dirty="0">
                <a:latin typeface="Arial Rounded MT Bold" panose="020F0704030504030204" pitchFamily="34" charset="0"/>
              </a:rPr>
              <a:t>The DFD should maintain consistency across all the DFD levels.</a:t>
            </a:r>
          </a:p>
          <a:p>
            <a:pPr fontAlgn="base"/>
            <a:r>
              <a:rPr lang="en-US" sz="2400" dirty="0">
                <a:latin typeface="Arial Rounded MT Bold" panose="020F0704030504030204" pitchFamily="34" charset="0"/>
              </a:rPr>
              <a:t>A single DFD can have maximum processes </a:t>
            </a:r>
            <a:r>
              <a:rPr lang="en-US" sz="2400" dirty="0" err="1">
                <a:latin typeface="Arial Rounded MT Bold" panose="020F0704030504030204" pitchFamily="34" charset="0"/>
              </a:rPr>
              <a:t>upto</a:t>
            </a:r>
            <a:r>
              <a:rPr lang="en-US" sz="2400" dirty="0">
                <a:latin typeface="Arial Rounded MT Bold" panose="020F0704030504030204" pitchFamily="34" charset="0"/>
              </a:rPr>
              <a:t> 9 and minimum 3 processes.</a:t>
            </a:r>
          </a:p>
          <a:p>
            <a:endParaRPr lang="en-IN" dirty="0"/>
          </a:p>
        </p:txBody>
      </p:sp>
    </p:spTree>
    <p:extLst>
      <p:ext uri="{BB962C8B-B14F-4D97-AF65-F5344CB8AC3E}">
        <p14:creationId xmlns:p14="http://schemas.microsoft.com/office/powerpoint/2010/main" val="1165800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521" y="117447"/>
            <a:ext cx="9768091" cy="511727"/>
          </a:xfrm>
        </p:spPr>
        <p:txBody>
          <a:bodyPr>
            <a:normAutofit/>
          </a:bodyPr>
          <a:lstStyle/>
          <a:p>
            <a:r>
              <a:rPr lang="en-IN" sz="2400" dirty="0" smtClean="0">
                <a:latin typeface="Arial Rounded MT Bold" panose="020F0704030504030204" pitchFamily="34" charset="0"/>
              </a:rPr>
              <a:t>DFD</a:t>
            </a:r>
            <a:endParaRPr lang="en-IN" sz="2400" dirty="0">
              <a:latin typeface="Arial Rounded MT Bold" panose="020F0704030504030204" pitchFamily="34" charset="0"/>
            </a:endParaRPr>
          </a:p>
        </p:txBody>
      </p:sp>
      <p:sp>
        <p:nvSpPr>
          <p:cNvPr id="3" name="Content Placeholder 2"/>
          <p:cNvSpPr>
            <a:spLocks noGrp="1"/>
          </p:cNvSpPr>
          <p:nvPr>
            <p:ph idx="1"/>
          </p:nvPr>
        </p:nvSpPr>
        <p:spPr>
          <a:xfrm>
            <a:off x="1803633" y="629173"/>
            <a:ext cx="9700979" cy="6228827"/>
          </a:xfrm>
        </p:spPr>
        <p:txBody>
          <a:bodyPr>
            <a:normAutofit/>
          </a:bodyPr>
          <a:lstStyle/>
          <a:p>
            <a:pPr marL="0" indent="0">
              <a:buNone/>
            </a:pPr>
            <a:r>
              <a:rPr lang="en-IN" sz="2400" b="1" u="sng" dirty="0">
                <a:latin typeface="Arial Rounded MT Bold" panose="020F0704030504030204" pitchFamily="34" charset="0"/>
              </a:rPr>
              <a:t>Levels of DFD</a:t>
            </a:r>
          </a:p>
          <a:p>
            <a:pPr fontAlgn="base"/>
            <a:r>
              <a:rPr lang="en-US" sz="2200" dirty="0" smtClean="0">
                <a:latin typeface="Arial Rounded MT Bold" panose="020F0704030504030204" pitchFamily="34" charset="0"/>
              </a:rPr>
              <a:t>0-level </a:t>
            </a:r>
            <a:r>
              <a:rPr lang="en-US" sz="2200" dirty="0">
                <a:latin typeface="Arial Rounded MT Bold" panose="020F0704030504030204" pitchFamily="34" charset="0"/>
              </a:rPr>
              <a:t>DFD</a:t>
            </a:r>
          </a:p>
          <a:p>
            <a:pPr fontAlgn="base"/>
            <a:r>
              <a:rPr lang="en-US" sz="2200" dirty="0">
                <a:latin typeface="Arial Rounded MT Bold" panose="020F0704030504030204" pitchFamily="34" charset="0"/>
              </a:rPr>
              <a:t>1-level </a:t>
            </a:r>
            <a:r>
              <a:rPr lang="en-US" sz="2200" dirty="0" smtClean="0">
                <a:latin typeface="Arial Rounded MT Bold" panose="020F0704030504030204" pitchFamily="34" charset="0"/>
              </a:rPr>
              <a:t>DFD</a:t>
            </a:r>
            <a:endParaRPr lang="en-US" sz="2200" dirty="0">
              <a:latin typeface="Arial Rounded MT Bold" panose="020F0704030504030204" pitchFamily="34" charset="0"/>
            </a:endParaRPr>
          </a:p>
          <a:p>
            <a:pPr fontAlgn="base"/>
            <a:r>
              <a:rPr lang="en-US" sz="2200" dirty="0">
                <a:latin typeface="Arial Rounded MT Bold" panose="020F0704030504030204" pitchFamily="34" charset="0"/>
              </a:rPr>
              <a:t>2-level </a:t>
            </a:r>
            <a:r>
              <a:rPr lang="en-US" sz="2200" dirty="0" smtClean="0">
                <a:latin typeface="Arial Rounded MT Bold" panose="020F0704030504030204" pitchFamily="34" charset="0"/>
              </a:rPr>
              <a:t>DFD</a:t>
            </a:r>
          </a:p>
          <a:p>
            <a:pPr marL="0" indent="0" fontAlgn="base">
              <a:buNone/>
            </a:pPr>
            <a:r>
              <a:rPr lang="en-IN" sz="2400" b="1" u="sng" dirty="0" smtClean="0">
                <a:latin typeface="Arial Rounded MT Bold" panose="020F0704030504030204" pitchFamily="34" charset="0"/>
              </a:rPr>
              <a:t>Advantages </a:t>
            </a:r>
            <a:r>
              <a:rPr lang="en-IN" sz="2400" b="1" u="sng" dirty="0">
                <a:latin typeface="Arial Rounded MT Bold" panose="020F0704030504030204" pitchFamily="34" charset="0"/>
              </a:rPr>
              <a:t>of DFD</a:t>
            </a:r>
          </a:p>
          <a:p>
            <a:pPr fontAlgn="base"/>
            <a:r>
              <a:rPr lang="en-US" sz="2200" dirty="0" smtClean="0">
                <a:latin typeface="Arial Rounded MT Bold" panose="020F0704030504030204" pitchFamily="34" charset="0"/>
              </a:rPr>
              <a:t>It </a:t>
            </a:r>
            <a:r>
              <a:rPr lang="en-US" sz="2200" dirty="0">
                <a:latin typeface="Arial Rounded MT Bold" panose="020F0704030504030204" pitchFamily="34" charset="0"/>
              </a:rPr>
              <a:t>helps us to understand the functioning and the limits of a system.</a:t>
            </a:r>
          </a:p>
          <a:p>
            <a:pPr fontAlgn="base"/>
            <a:r>
              <a:rPr lang="en-US" sz="2200" dirty="0">
                <a:latin typeface="Arial Rounded MT Bold" panose="020F0704030504030204" pitchFamily="34" charset="0"/>
              </a:rPr>
              <a:t>It is a graphical representation which is very easy to understand as it helps visualize contents.</a:t>
            </a:r>
          </a:p>
          <a:p>
            <a:pPr fontAlgn="base"/>
            <a:r>
              <a:rPr lang="en-US" sz="2200" dirty="0">
                <a:latin typeface="Arial Rounded MT Bold" panose="020F0704030504030204" pitchFamily="34" charset="0"/>
              </a:rPr>
              <a:t>Data Flow Diagram represent detailed and well explained diagram of system components</a:t>
            </a:r>
            <a:r>
              <a:rPr lang="en-US" sz="2200" b="1" dirty="0">
                <a:latin typeface="Arial Rounded MT Bold" panose="020F0704030504030204" pitchFamily="34" charset="0"/>
              </a:rPr>
              <a:t>.</a:t>
            </a:r>
          </a:p>
          <a:p>
            <a:pPr marL="0" indent="0" fontAlgn="base">
              <a:buNone/>
            </a:pPr>
            <a:r>
              <a:rPr lang="en-IN" sz="2400" b="1" u="sng" dirty="0">
                <a:latin typeface="Arial Rounded MT Bold" panose="020F0704030504030204" pitchFamily="34" charset="0"/>
              </a:rPr>
              <a:t>Disadvantages of DFD</a:t>
            </a:r>
          </a:p>
          <a:p>
            <a:pPr fontAlgn="base"/>
            <a:r>
              <a:rPr lang="en-US" sz="2200" dirty="0">
                <a:latin typeface="Arial Rounded MT Bold" panose="020F0704030504030204" pitchFamily="34" charset="0"/>
              </a:rPr>
              <a:t>At times DFD can confuse the programmers regarding the system.</a:t>
            </a:r>
          </a:p>
          <a:p>
            <a:pPr fontAlgn="base"/>
            <a:r>
              <a:rPr lang="en-US" sz="2200" dirty="0">
                <a:latin typeface="Arial Rounded MT Bold" panose="020F0704030504030204" pitchFamily="34" charset="0"/>
              </a:rPr>
              <a:t>Data Flow Diagram takes long time to be generated, and many times due to this reasons analysts are denied permission to work on it</a:t>
            </a:r>
          </a:p>
          <a:p>
            <a:pPr fontAlgn="base"/>
            <a:endParaRPr lang="en-US" b="1" dirty="0" smtClean="0">
              <a:latin typeface="Arial Rounded MT Bold" panose="020F0704030504030204" pitchFamily="34" charset="0"/>
            </a:endParaRPr>
          </a:p>
          <a:p>
            <a:pPr fontAlgn="base"/>
            <a:endParaRPr lang="en-US" b="1"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45449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686" y="151002"/>
            <a:ext cx="9893927" cy="520117"/>
          </a:xfrm>
        </p:spPr>
        <p:txBody>
          <a:bodyPr>
            <a:normAutofit/>
          </a:bodyPr>
          <a:lstStyle/>
          <a:p>
            <a:r>
              <a:rPr lang="en-IN" sz="2400" b="1" dirty="0" smtClean="0">
                <a:latin typeface="Arial Rounded MT Bold" panose="020F0704030504030204" pitchFamily="34" charset="0"/>
              </a:rPr>
              <a:t>DFD</a:t>
            </a:r>
            <a:endParaRPr lang="en-IN" sz="2400" b="1" dirty="0">
              <a:latin typeface="Arial Rounded MT Bold" panose="020F0704030504030204" pitchFamily="34" charset="0"/>
            </a:endParaRPr>
          </a:p>
        </p:txBody>
      </p:sp>
      <p:sp>
        <p:nvSpPr>
          <p:cNvPr id="3" name="Content Placeholder 2"/>
          <p:cNvSpPr>
            <a:spLocks noGrp="1"/>
          </p:cNvSpPr>
          <p:nvPr>
            <p:ph idx="1"/>
          </p:nvPr>
        </p:nvSpPr>
        <p:spPr>
          <a:xfrm>
            <a:off x="1870745" y="418641"/>
            <a:ext cx="9633867" cy="6166717"/>
          </a:xfrm>
        </p:spPr>
        <p:txBody>
          <a:bodyPr/>
          <a:lstStyle/>
          <a:p>
            <a:pPr marL="0" indent="0">
              <a:buNone/>
            </a:pPr>
            <a:r>
              <a:rPr lang="en-IN" sz="2200" b="1" u="sng" dirty="0" smtClean="0">
                <a:latin typeface="Arial Rounded MT Bold" panose="020F0704030504030204" pitchFamily="34" charset="0"/>
              </a:rPr>
              <a:t>0-level DFD</a:t>
            </a:r>
            <a:r>
              <a:rPr lang="en-IN" sz="2200" b="1" dirty="0" smtClean="0">
                <a:latin typeface="Arial Rounded MT Bold" panose="020F0704030504030204" pitchFamily="34" charset="0"/>
              </a:rPr>
              <a:t> :</a:t>
            </a:r>
            <a:r>
              <a:rPr lang="en-IN" sz="2200" dirty="0">
                <a:latin typeface="Arial Rounded MT Bold" panose="020F0704030504030204" pitchFamily="34" charset="0"/>
              </a:rPr>
              <a:t> </a:t>
            </a:r>
            <a:endParaRPr lang="en-IN" sz="2200" dirty="0" smtClean="0">
              <a:latin typeface="Arial Rounded MT Bold" panose="020F0704030504030204" pitchFamily="34" charset="0"/>
            </a:endParaRPr>
          </a:p>
          <a:p>
            <a:r>
              <a:rPr lang="en-US" sz="2200" dirty="0" smtClean="0">
                <a:latin typeface="Arial Rounded MT Bold" panose="020F0704030504030204" pitchFamily="34" charset="0"/>
              </a:rPr>
              <a:t>It </a:t>
            </a:r>
            <a:r>
              <a:rPr lang="en-US" sz="2200" dirty="0">
                <a:latin typeface="Arial Rounded MT Bold" panose="020F0704030504030204" pitchFamily="34" charset="0"/>
              </a:rPr>
              <a:t>is also </a:t>
            </a:r>
            <a:r>
              <a:rPr lang="en-US" sz="2200" dirty="0" smtClean="0">
                <a:latin typeface="Arial Rounded MT Bold" panose="020F0704030504030204" pitchFamily="34" charset="0"/>
              </a:rPr>
              <a:t>known </a:t>
            </a:r>
            <a:r>
              <a:rPr lang="en-US" sz="2200" dirty="0">
                <a:latin typeface="Arial Rounded MT Bold" panose="020F0704030504030204" pitchFamily="34" charset="0"/>
              </a:rPr>
              <a:t>as a context diagram</a:t>
            </a:r>
            <a:r>
              <a:rPr lang="en-US" sz="2200" dirty="0" smtClean="0">
                <a:latin typeface="Arial Rounded MT Bold" panose="020F0704030504030204" pitchFamily="34" charset="0"/>
              </a:rPr>
              <a:t>.</a:t>
            </a:r>
          </a:p>
          <a:p>
            <a:r>
              <a:rPr lang="en-IN" sz="2200" dirty="0" smtClean="0">
                <a:latin typeface="Arial Rounded MT Bold" panose="020F0704030504030204" pitchFamily="34" charset="0"/>
              </a:rPr>
              <a:t>It is designed to</a:t>
            </a:r>
            <a:r>
              <a:rPr lang="en-US" sz="2200" dirty="0">
                <a:latin typeface="Arial Rounded MT Bold" panose="020F0704030504030204" pitchFamily="34" charset="0"/>
              </a:rPr>
              <a:t> </a:t>
            </a:r>
            <a:r>
              <a:rPr lang="en-US" sz="2200" dirty="0" smtClean="0">
                <a:latin typeface="Arial Rounded MT Bold" panose="020F0704030504030204" pitchFamily="34" charset="0"/>
              </a:rPr>
              <a:t>show </a:t>
            </a:r>
            <a:r>
              <a:rPr lang="en-US" sz="2200" dirty="0">
                <a:latin typeface="Arial Rounded MT Bold" panose="020F0704030504030204" pitchFamily="34" charset="0"/>
              </a:rPr>
              <a:t>the system as a single process with its relationship to </a:t>
            </a:r>
            <a:r>
              <a:rPr lang="en-US" sz="2200" dirty="0" smtClean="0">
                <a:latin typeface="Arial Rounded MT Bold" panose="020F0704030504030204" pitchFamily="34" charset="0"/>
              </a:rPr>
              <a:t>external </a:t>
            </a:r>
            <a:r>
              <a:rPr lang="en-US" sz="2200" dirty="0">
                <a:latin typeface="Arial Rounded MT Bold" panose="020F0704030504030204" pitchFamily="34" charset="0"/>
              </a:rPr>
              <a:t>entities</a:t>
            </a:r>
            <a:r>
              <a:rPr lang="en-US" sz="2200" dirty="0" smtClean="0">
                <a:latin typeface="Arial Rounded MT Bold" panose="020F0704030504030204" pitchFamily="34" charset="0"/>
              </a:rPr>
              <a:t>.</a:t>
            </a:r>
          </a:p>
          <a:p>
            <a:r>
              <a:rPr lang="en-US" sz="2200" dirty="0">
                <a:latin typeface="Arial Rounded MT Bold" panose="020F0704030504030204" pitchFamily="34" charset="0"/>
              </a:rPr>
              <a:t>It represents the entire system as a single bubble with input and output data indicated by </a:t>
            </a:r>
            <a:r>
              <a:rPr lang="en-US" sz="2200" dirty="0" smtClean="0">
                <a:latin typeface="Arial Rounded MT Bold" panose="020F0704030504030204" pitchFamily="34" charset="0"/>
              </a:rPr>
              <a:t>incoming/outgoing </a:t>
            </a:r>
            <a:r>
              <a:rPr lang="en-US" sz="2200" dirty="0">
                <a:latin typeface="Arial Rounded MT Bold" panose="020F0704030504030204" pitchFamily="34" charset="0"/>
              </a:rPr>
              <a:t>arrows. </a:t>
            </a:r>
            <a:endParaRPr lang="en-US" sz="2200" dirty="0" smtClean="0">
              <a:latin typeface="Arial Rounded MT Bold" panose="020F0704030504030204" pitchFamily="34" charset="0"/>
            </a:endParaRPr>
          </a:p>
          <a:p>
            <a:endParaRPr lang="en-IN" sz="2200" dirty="0" smtClean="0">
              <a:latin typeface="Arial Rounded MT Bold" panose="020F0704030504030204" pitchFamily="34" charset="0"/>
            </a:endParaRPr>
          </a:p>
          <a:p>
            <a:endParaRPr lang="en-IN" sz="220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749" y="3280095"/>
            <a:ext cx="9026555" cy="3577905"/>
          </a:xfrm>
          <a:prstGeom prst="rect">
            <a:avLst/>
          </a:prstGeom>
        </p:spPr>
      </p:pic>
    </p:spTree>
    <p:extLst>
      <p:ext uri="{BB962C8B-B14F-4D97-AF65-F5344CB8AC3E}">
        <p14:creationId xmlns:p14="http://schemas.microsoft.com/office/powerpoint/2010/main" val="585764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739" y="92280"/>
            <a:ext cx="10086873" cy="612395"/>
          </a:xfrm>
        </p:spPr>
        <p:txBody>
          <a:bodyPr>
            <a:normAutofit/>
          </a:bodyPr>
          <a:lstStyle/>
          <a:p>
            <a:r>
              <a:rPr lang="en-IN" sz="2400" b="1" dirty="0">
                <a:latin typeface="Arial Rounded MT Bold" panose="020F0704030504030204" pitchFamily="34" charset="0"/>
              </a:rPr>
              <a:t>DFD</a:t>
            </a:r>
            <a:endParaRPr lang="en-IN" sz="2400" dirty="0">
              <a:latin typeface="Arial Rounded MT Bold" panose="020F0704030504030204" pitchFamily="34" charset="0"/>
            </a:endParaRPr>
          </a:p>
        </p:txBody>
      </p:sp>
      <p:sp>
        <p:nvSpPr>
          <p:cNvPr id="3" name="Content Placeholder 2"/>
          <p:cNvSpPr>
            <a:spLocks noGrp="1"/>
          </p:cNvSpPr>
          <p:nvPr>
            <p:ph idx="1"/>
          </p:nvPr>
        </p:nvSpPr>
        <p:spPr>
          <a:xfrm>
            <a:off x="1954635" y="385894"/>
            <a:ext cx="9865453" cy="6199465"/>
          </a:xfrm>
        </p:spPr>
        <p:txBody>
          <a:bodyPr/>
          <a:lstStyle/>
          <a:p>
            <a:pPr marL="0" indent="0">
              <a:buNone/>
            </a:pPr>
            <a:r>
              <a:rPr lang="en-IN" sz="2200" b="1" u="sng" dirty="0" smtClean="0">
                <a:latin typeface="Arial Rounded MT Bold" panose="020F0704030504030204" pitchFamily="34" charset="0"/>
              </a:rPr>
              <a:t>1-Level DFD</a:t>
            </a:r>
            <a:r>
              <a:rPr lang="en-IN" sz="2200" b="1" dirty="0" smtClean="0">
                <a:latin typeface="Arial Rounded MT Bold" panose="020F0704030504030204" pitchFamily="34" charset="0"/>
              </a:rPr>
              <a:t> :</a:t>
            </a:r>
          </a:p>
          <a:p>
            <a:r>
              <a:rPr lang="en-US" sz="2400" dirty="0" smtClean="0">
                <a:latin typeface="Arial Rounded MT Bold" panose="020F0704030504030204" pitchFamily="34" charset="0"/>
              </a:rPr>
              <a:t>The </a:t>
            </a:r>
            <a:r>
              <a:rPr lang="en-US" sz="2400" dirty="0">
                <a:latin typeface="Arial Rounded MT Bold" panose="020F0704030504030204" pitchFamily="34" charset="0"/>
              </a:rPr>
              <a:t>Level 0 DFD is broken down into more specific</a:t>
            </a:r>
            <a:r>
              <a:rPr lang="en-US" sz="2400" dirty="0" smtClean="0">
                <a:latin typeface="Arial Rounded MT Bold" panose="020F0704030504030204" pitchFamily="34" charset="0"/>
              </a:rPr>
              <a:t>, known as  </a:t>
            </a:r>
            <a:r>
              <a:rPr lang="en-US" sz="2400" b="1" dirty="0">
                <a:solidFill>
                  <a:srgbClr val="FF0000"/>
                </a:solidFill>
                <a:latin typeface="Arial Rounded MT Bold" panose="020F0704030504030204" pitchFamily="34" charset="0"/>
              </a:rPr>
              <a:t>Level 1 DFD</a:t>
            </a:r>
            <a:r>
              <a:rPr lang="en-US" sz="2400" b="1" dirty="0">
                <a:solidFill>
                  <a:schemeClr val="accent2">
                    <a:lumMod val="50000"/>
                  </a:schemeClr>
                </a:solidFill>
                <a:latin typeface="Arial Rounded MT Bold" panose="020F0704030504030204" pitchFamily="34" charset="0"/>
              </a:rPr>
              <a:t>. </a:t>
            </a:r>
          </a:p>
          <a:p>
            <a:r>
              <a:rPr lang="en-US" sz="2400" dirty="0" smtClean="0">
                <a:latin typeface="Arial Rounded MT Bold" panose="020F0704030504030204" pitchFamily="34" charset="0"/>
              </a:rPr>
              <a:t>It shows the basic </a:t>
            </a:r>
            <a:r>
              <a:rPr lang="en-US" sz="2400" dirty="0">
                <a:latin typeface="Arial Rounded MT Bold" panose="020F0704030504030204" pitchFamily="34" charset="0"/>
              </a:rPr>
              <a:t>modules in the system and flow of data among various modules</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Level </a:t>
            </a:r>
            <a:r>
              <a:rPr lang="en-US" sz="2400" dirty="0">
                <a:latin typeface="Arial Rounded MT Bold" panose="020F0704030504030204" pitchFamily="34" charset="0"/>
              </a:rPr>
              <a:t>1 </a:t>
            </a:r>
            <a:r>
              <a:rPr lang="en-US" sz="2400" dirty="0" smtClean="0">
                <a:latin typeface="Arial Rounded MT Bold" panose="020F0704030504030204" pitchFamily="34" charset="0"/>
              </a:rPr>
              <a:t>DFD also </a:t>
            </a:r>
            <a:r>
              <a:rPr lang="en-US" sz="2400" dirty="0">
                <a:latin typeface="Arial Rounded MT Bold" panose="020F0704030504030204" pitchFamily="34" charset="0"/>
              </a:rPr>
              <a:t>mentions basic processes and sources of information.</a:t>
            </a:r>
            <a:endParaRPr lang="en-IN" sz="2400" b="1" dirty="0" smtClean="0">
              <a:latin typeface="Arial Rounded MT Bold" panose="020F0704030504030204" pitchFamily="34" charset="0"/>
            </a:endParaRPr>
          </a:p>
          <a:p>
            <a:endParaRPr lang="en-IN" dirty="0"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331" y="3741490"/>
            <a:ext cx="9416643" cy="3116510"/>
          </a:xfrm>
          <a:prstGeom prst="rect">
            <a:avLst/>
          </a:prstGeom>
        </p:spPr>
      </p:pic>
    </p:spTree>
    <p:extLst>
      <p:ext uri="{BB962C8B-B14F-4D97-AF65-F5344CB8AC3E}">
        <p14:creationId xmlns:p14="http://schemas.microsoft.com/office/powerpoint/2010/main" val="3138138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295" y="67112"/>
            <a:ext cx="10053317" cy="343949"/>
          </a:xfrm>
        </p:spPr>
        <p:txBody>
          <a:bodyPr>
            <a:noAutofit/>
          </a:bodyPr>
          <a:lstStyle/>
          <a:p>
            <a:r>
              <a:rPr lang="en-IN" sz="2400" b="1" dirty="0" smtClean="0">
                <a:latin typeface="Arial Rounded MT Bold" panose="020F0704030504030204" pitchFamily="34" charset="0"/>
              </a:rPr>
              <a:t>DFD</a:t>
            </a:r>
            <a:endParaRPr lang="en-IN" sz="2400" b="1" dirty="0">
              <a:latin typeface="Arial Rounded MT Bold" panose="020F0704030504030204" pitchFamily="34" charset="0"/>
            </a:endParaRPr>
          </a:p>
        </p:txBody>
      </p:sp>
      <p:sp>
        <p:nvSpPr>
          <p:cNvPr id="3" name="Content Placeholder 2"/>
          <p:cNvSpPr>
            <a:spLocks noGrp="1"/>
          </p:cNvSpPr>
          <p:nvPr>
            <p:ph idx="1"/>
          </p:nvPr>
        </p:nvSpPr>
        <p:spPr>
          <a:xfrm>
            <a:off x="1895911" y="411061"/>
            <a:ext cx="9999677" cy="5813570"/>
          </a:xfrm>
        </p:spPr>
        <p:txBody>
          <a:bodyPr/>
          <a:lstStyle/>
          <a:p>
            <a:pPr marL="0" indent="0">
              <a:buNone/>
            </a:pPr>
            <a:r>
              <a:rPr lang="en-US" sz="2200" b="1" dirty="0" smtClean="0">
                <a:latin typeface="Arial Rounded MT Bold" panose="020F0704030504030204" pitchFamily="34" charset="0"/>
              </a:rPr>
              <a:t>   </a:t>
            </a:r>
            <a:r>
              <a:rPr lang="en-US" sz="2200" b="1" u="sng" dirty="0" smtClean="0">
                <a:latin typeface="Arial Rounded MT Bold" panose="020F0704030504030204" pitchFamily="34" charset="0"/>
              </a:rPr>
              <a:t>2-level DFD</a:t>
            </a:r>
            <a:r>
              <a:rPr lang="en-US" sz="2200" b="1" dirty="0" smtClean="0">
                <a:latin typeface="Arial Rounded MT Bold" panose="020F0704030504030204" pitchFamily="34" charset="0"/>
              </a:rPr>
              <a:t> : </a:t>
            </a:r>
            <a:endParaRPr lang="en-IN" sz="2200" b="1" dirty="0" smtClean="0">
              <a:latin typeface="Arial Rounded MT Bold" panose="020F0704030504030204" pitchFamily="34" charset="0"/>
            </a:endParaRPr>
          </a:p>
          <a:p>
            <a:r>
              <a:rPr lang="en-US" sz="2400" dirty="0" smtClean="0">
                <a:solidFill>
                  <a:srgbClr val="FF0000"/>
                </a:solidFill>
                <a:latin typeface="Arial Rounded MT Bold" panose="020F0704030504030204" pitchFamily="34" charset="0"/>
              </a:rPr>
              <a:t> 2-Level </a:t>
            </a:r>
            <a:r>
              <a:rPr lang="en-US" sz="2400" dirty="0">
                <a:solidFill>
                  <a:srgbClr val="FF0000"/>
                </a:solidFill>
                <a:latin typeface="Arial Rounded MT Bold" panose="020F0704030504030204" pitchFamily="34" charset="0"/>
              </a:rPr>
              <a:t>DFD </a:t>
            </a:r>
            <a:r>
              <a:rPr lang="en-US" sz="2400" dirty="0" smtClean="0">
                <a:latin typeface="Arial Rounded MT Bold" panose="020F0704030504030204" pitchFamily="34" charset="0"/>
              </a:rPr>
              <a:t>goes </a:t>
            </a:r>
            <a:r>
              <a:rPr lang="en-US" sz="2400" dirty="0">
                <a:latin typeface="Arial Rounded MT Bold" panose="020F0704030504030204" pitchFamily="34" charset="0"/>
              </a:rPr>
              <a:t>one step deeper into parts of 1-level DFD. </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It </a:t>
            </a:r>
            <a:r>
              <a:rPr lang="en-US" sz="2400" dirty="0">
                <a:latin typeface="Arial Rounded MT Bold" panose="020F0704030504030204" pitchFamily="34" charset="0"/>
              </a:rPr>
              <a:t>can be used to plan or record the specific/necessary detail about the system’s </a:t>
            </a:r>
            <a:r>
              <a:rPr lang="en-US" sz="2400" dirty="0" smtClean="0">
                <a:latin typeface="Arial Rounded MT Bold" panose="020F0704030504030204" pitchFamily="34" charset="0"/>
              </a:rPr>
              <a:t>functioning</a:t>
            </a:r>
            <a:r>
              <a:rPr lang="en-US" sz="2400" dirty="0">
                <a:latin typeface="Arial Rounded MT Bold" panose="020F0704030504030204" pitchFamily="34" charset="0"/>
              </a:rPr>
              <a:t>. </a:t>
            </a:r>
            <a:endParaRPr lang="en-US" sz="2400" dirty="0" smtClean="0">
              <a:latin typeface="Arial Rounded MT Bold" panose="020F0704030504030204" pitchFamily="34" charset="0"/>
            </a:endParaRPr>
          </a:p>
          <a:p>
            <a:endParaRPr lang="en-IN"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485" y="2172748"/>
            <a:ext cx="10562088" cy="4685252"/>
          </a:xfrm>
          <a:prstGeom prst="rect">
            <a:avLst/>
          </a:prstGeom>
        </p:spPr>
      </p:pic>
    </p:spTree>
    <p:extLst>
      <p:ext uri="{BB962C8B-B14F-4D97-AF65-F5344CB8AC3E}">
        <p14:creationId xmlns:p14="http://schemas.microsoft.com/office/powerpoint/2010/main" val="2530086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61" y="96590"/>
            <a:ext cx="7371152" cy="706964"/>
          </a:xfrm>
        </p:spPr>
        <p:txBody>
          <a:bodyPr>
            <a:normAutofit/>
          </a:bodyPr>
          <a:lstStyle/>
          <a:p>
            <a:r>
              <a:rPr lang="en-IN" sz="2800" dirty="0">
                <a:latin typeface="Arial Black" panose="020B0A04020102020204" pitchFamily="34" charset="0"/>
              </a:rPr>
              <a:t>Structured Analysis</a:t>
            </a:r>
            <a:endParaRPr lang="en-IN" sz="2800" dirty="0"/>
          </a:p>
        </p:txBody>
      </p:sp>
      <p:sp>
        <p:nvSpPr>
          <p:cNvPr id="3" name="Content Placeholder 2"/>
          <p:cNvSpPr>
            <a:spLocks noGrp="1"/>
          </p:cNvSpPr>
          <p:nvPr>
            <p:ph idx="1"/>
          </p:nvPr>
        </p:nvSpPr>
        <p:spPr>
          <a:xfrm>
            <a:off x="1250302" y="803554"/>
            <a:ext cx="8730312" cy="6054446"/>
          </a:xfrm>
        </p:spPr>
        <p:txBody>
          <a:bodyPr>
            <a:normAutofit fontScale="92500" lnSpcReduction="20000"/>
          </a:bodyPr>
          <a:lstStyle/>
          <a:p>
            <a:pPr marL="0" indent="0">
              <a:buNone/>
            </a:pPr>
            <a:endParaRPr lang="en-US" sz="2400" b="1" dirty="0" smtClean="0">
              <a:solidFill>
                <a:schemeClr val="accent1">
                  <a:lumMod val="50000"/>
                </a:schemeClr>
              </a:solidFill>
              <a:latin typeface="Arial Rounded MT Bold" panose="020F0704030504030204" pitchFamily="34" charset="0"/>
            </a:endParaRPr>
          </a:p>
          <a:p>
            <a:pPr>
              <a:buFont typeface="Wingdings" panose="05000000000000000000" pitchFamily="2" charset="2"/>
              <a:buChar char="§"/>
            </a:pPr>
            <a:r>
              <a:rPr lang="en-US" sz="2600" b="1" dirty="0" smtClean="0">
                <a:solidFill>
                  <a:srgbClr val="7030A0"/>
                </a:solidFill>
                <a:latin typeface="Arial Rounded MT Bold" panose="020F0704030504030204" pitchFamily="34" charset="0"/>
              </a:rPr>
              <a:t>It </a:t>
            </a:r>
            <a:r>
              <a:rPr lang="en-US" sz="2600" b="1" dirty="0">
                <a:solidFill>
                  <a:srgbClr val="7030A0"/>
                </a:solidFill>
                <a:latin typeface="Arial Rounded MT Bold" panose="020F0704030504030204" pitchFamily="34" charset="0"/>
              </a:rPr>
              <a:t>is a set of techniques and graphical tools that allow the analyst to develop a new kind of system that is understandable to the user </a:t>
            </a:r>
            <a:r>
              <a:rPr lang="en-US" sz="2600" b="1" dirty="0" smtClean="0">
                <a:solidFill>
                  <a:srgbClr val="7030A0"/>
                </a:solidFill>
                <a:latin typeface="Arial Rounded MT Bold" panose="020F0704030504030204" pitchFamily="34" charset="0"/>
              </a:rPr>
              <a:t>.</a:t>
            </a:r>
          </a:p>
          <a:p>
            <a:pPr>
              <a:buFont typeface="Wingdings" panose="05000000000000000000" pitchFamily="2" charset="2"/>
              <a:buChar char="§"/>
            </a:pPr>
            <a:r>
              <a:rPr lang="en-US" sz="2600" b="1" dirty="0" smtClean="0">
                <a:solidFill>
                  <a:srgbClr val="7030A0"/>
                </a:solidFill>
                <a:latin typeface="Arial Rounded MT Bold" panose="020F0704030504030204" pitchFamily="34" charset="0"/>
              </a:rPr>
              <a:t>It is </a:t>
            </a:r>
            <a:r>
              <a:rPr lang="en-US" sz="2600" b="1" dirty="0">
                <a:solidFill>
                  <a:srgbClr val="7030A0"/>
                </a:solidFill>
                <a:latin typeface="Arial Rounded MT Bold" panose="020F0704030504030204" pitchFamily="34" charset="0"/>
              </a:rPr>
              <a:t>a development method that allows the analyst to understand the system and its activities in a logical way</a:t>
            </a:r>
            <a:r>
              <a:rPr lang="en-US" sz="2600" b="1" dirty="0" smtClean="0">
                <a:solidFill>
                  <a:srgbClr val="7030A0"/>
                </a:solidFill>
                <a:latin typeface="Arial Rounded MT Bold" panose="020F0704030504030204" pitchFamily="34" charset="0"/>
              </a:rPr>
              <a:t>.</a:t>
            </a:r>
            <a:endParaRPr lang="en-IN" dirty="0"/>
          </a:p>
          <a:p>
            <a:r>
              <a:rPr lang="en-IN" sz="2400" dirty="0">
                <a:latin typeface="Arial Rounded MT Bold" panose="020F0704030504030204" pitchFamily="34" charset="0"/>
              </a:rPr>
              <a:t> </a:t>
            </a:r>
            <a:r>
              <a:rPr lang="en-IN" sz="2400" u="sng" dirty="0">
                <a:latin typeface="Arial Rounded MT Bold" panose="020F0704030504030204" pitchFamily="34" charset="0"/>
              </a:rPr>
              <a:t>It has following attributes</a:t>
            </a:r>
            <a:r>
              <a:rPr lang="en-IN" sz="2400" dirty="0">
                <a:latin typeface="Arial Rounded MT Bold" panose="020F0704030504030204" pitchFamily="34" charset="0"/>
              </a:rPr>
              <a:t>: </a:t>
            </a:r>
          </a:p>
          <a:p>
            <a:pPr marL="0" indent="0">
              <a:buNone/>
            </a:pPr>
            <a:r>
              <a:rPr lang="en-US" sz="2400" dirty="0">
                <a:latin typeface="Arial Rounded MT Bold" panose="020F0704030504030204" pitchFamily="34" charset="0"/>
              </a:rPr>
              <a:t>1</a:t>
            </a:r>
            <a:r>
              <a:rPr lang="en-US" sz="2600" dirty="0">
                <a:latin typeface="Arial Rounded MT Bold" panose="020F0704030504030204" pitchFamily="34" charset="0"/>
              </a:rPr>
              <a:t>. It is graphic which specifies the presentation of application. </a:t>
            </a:r>
          </a:p>
          <a:p>
            <a:pPr marL="0" indent="0">
              <a:buNone/>
            </a:pPr>
            <a:r>
              <a:rPr lang="en-US" sz="2600" dirty="0">
                <a:latin typeface="Arial Rounded MT Bold" panose="020F0704030504030204" pitchFamily="34" charset="0"/>
              </a:rPr>
              <a:t>2. It divides the processes so that it gives a clear picture of system flow. </a:t>
            </a:r>
          </a:p>
          <a:p>
            <a:pPr marL="0" indent="0">
              <a:buNone/>
            </a:pPr>
            <a:r>
              <a:rPr lang="en-US" sz="2600" dirty="0">
                <a:latin typeface="Arial Rounded MT Bold" panose="020F0704030504030204" pitchFamily="34" charset="0"/>
              </a:rPr>
              <a:t>3. It is logical rather than physical i.e., the elements of system do not depend on vendor or hardware. </a:t>
            </a:r>
          </a:p>
          <a:p>
            <a:pPr marL="0" indent="0">
              <a:buNone/>
            </a:pPr>
            <a:r>
              <a:rPr lang="en-US" sz="2600" dirty="0">
                <a:latin typeface="Arial Rounded MT Bold" panose="020F0704030504030204" pitchFamily="34" charset="0"/>
              </a:rPr>
              <a:t>4. It is an approach that works from high-level overviews to lower-level details. </a:t>
            </a:r>
          </a:p>
          <a:p>
            <a:pPr marL="0" indent="0">
              <a:buNone/>
            </a:pPr>
            <a:endParaRPr lang="en-IN" sz="2400" u="sng"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395861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29" y="0"/>
            <a:ext cx="9918183" cy="594911"/>
          </a:xfrm>
        </p:spPr>
        <p:txBody>
          <a:bodyPr>
            <a:normAutofit/>
          </a:bodyPr>
          <a:lstStyle/>
          <a:p>
            <a:r>
              <a:rPr lang="en-IN" sz="2400" b="1" dirty="0" smtClean="0">
                <a:latin typeface="Arial Rounded MT Bold" panose="020F0704030504030204" pitchFamily="34" charset="0"/>
              </a:rPr>
              <a:t>Data Dictionary</a:t>
            </a:r>
            <a:endParaRPr lang="en-IN" sz="2400" b="1" dirty="0">
              <a:latin typeface="Arial Rounded MT Bold" panose="020F0704030504030204" pitchFamily="34" charset="0"/>
            </a:endParaRPr>
          </a:p>
        </p:txBody>
      </p:sp>
      <p:sp>
        <p:nvSpPr>
          <p:cNvPr id="3" name="Content Placeholder 2"/>
          <p:cNvSpPr>
            <a:spLocks noGrp="1"/>
          </p:cNvSpPr>
          <p:nvPr>
            <p:ph idx="1"/>
          </p:nvPr>
        </p:nvSpPr>
        <p:spPr>
          <a:xfrm>
            <a:off x="1861851" y="705080"/>
            <a:ext cx="9642761" cy="6152920"/>
          </a:xfrm>
        </p:spPr>
        <p:txBody>
          <a:bodyPr>
            <a:normAutofit/>
          </a:bodyPr>
          <a:lstStyle/>
          <a:p>
            <a:r>
              <a:rPr lang="en-GB" sz="2400" dirty="0">
                <a:latin typeface="Arial Rounded MT Bold" panose="020F0704030504030204" pitchFamily="34" charset="0"/>
              </a:rPr>
              <a:t>A data dictionary is a collection of the names, definitions, and attributes for data elements and models</a:t>
            </a:r>
            <a:r>
              <a:rPr lang="en-GB" sz="2400" dirty="0" smtClean="0">
                <a:latin typeface="Arial Rounded MT Bold" panose="020F0704030504030204" pitchFamily="34" charset="0"/>
              </a:rPr>
              <a:t>.</a:t>
            </a:r>
          </a:p>
          <a:p>
            <a:r>
              <a:rPr lang="en-GB" sz="2400" dirty="0">
                <a:latin typeface="Arial Rounded MT Bold" panose="020F0704030504030204" pitchFamily="34" charset="0"/>
              </a:rPr>
              <a:t>The data in a data dictionary is the metadata about the database</a:t>
            </a:r>
            <a:r>
              <a:rPr lang="en-GB" sz="2400" dirty="0" smtClean="0">
                <a:latin typeface="Arial Rounded MT Bold" panose="020F0704030504030204" pitchFamily="34" charset="0"/>
              </a:rPr>
              <a:t>.{ </a:t>
            </a:r>
            <a:r>
              <a:rPr lang="en-GB" sz="2400" dirty="0">
                <a:latin typeface="Arial Rounded MT Bold" panose="020F0704030504030204" pitchFamily="34" charset="0"/>
              </a:rPr>
              <a:t>metadata </a:t>
            </a:r>
            <a:r>
              <a:rPr lang="en-GB" sz="2400" dirty="0" err="1" smtClean="0">
                <a:latin typeface="Arial Rounded MT Bold" panose="020F0704030504030204" pitchFamily="34" charset="0"/>
              </a:rPr>
              <a:t>i.e</a:t>
            </a:r>
            <a:r>
              <a:rPr lang="en-GB" sz="2400" dirty="0">
                <a:latin typeface="Arial Rounded MT Bold" panose="020F0704030504030204" pitchFamily="34" charset="0"/>
              </a:rPr>
              <a:t> </a:t>
            </a:r>
            <a:r>
              <a:rPr lang="en-GB" sz="2400" dirty="0" smtClean="0">
                <a:latin typeface="Arial Rounded MT Bold" panose="020F0704030504030204" pitchFamily="34" charset="0"/>
              </a:rPr>
              <a:t>data </a:t>
            </a:r>
            <a:r>
              <a:rPr lang="en-GB" sz="2400" dirty="0">
                <a:latin typeface="Arial Rounded MT Bold" panose="020F0704030504030204" pitchFamily="34" charset="0"/>
              </a:rPr>
              <a:t>about the database</a:t>
            </a:r>
            <a:r>
              <a:rPr lang="en-GB" sz="2400" dirty="0" smtClean="0">
                <a:latin typeface="Arial Rounded MT Bold" panose="020F0704030504030204" pitchFamily="34" charset="0"/>
              </a:rPr>
              <a:t>}</a:t>
            </a:r>
          </a:p>
          <a:p>
            <a:r>
              <a:rPr lang="en-GB" sz="2400" dirty="0">
                <a:latin typeface="Arial Rounded MT Bold" panose="020F0704030504030204" pitchFamily="34" charset="0"/>
              </a:rPr>
              <a:t>The data dictionary is very important as it contains information such as what is in the database, </a:t>
            </a:r>
            <a:endParaRPr lang="en-GB" sz="2400" dirty="0" smtClean="0">
              <a:latin typeface="Arial Rounded MT Bold" panose="020F0704030504030204" pitchFamily="34" charset="0"/>
            </a:endParaRPr>
          </a:p>
          <a:p>
            <a:pPr>
              <a:buFontTx/>
              <a:buChar char="-"/>
            </a:pPr>
            <a:r>
              <a:rPr lang="en-GB" sz="2400" dirty="0" smtClean="0">
                <a:latin typeface="Arial Rounded MT Bold" panose="020F0704030504030204" pitchFamily="34" charset="0"/>
              </a:rPr>
              <a:t>who </a:t>
            </a:r>
            <a:r>
              <a:rPr lang="en-GB" sz="2400" dirty="0">
                <a:latin typeface="Arial Rounded MT Bold" panose="020F0704030504030204" pitchFamily="34" charset="0"/>
              </a:rPr>
              <a:t>is allowed to access it, </a:t>
            </a:r>
            <a:endParaRPr lang="en-GB" sz="2400" dirty="0" smtClean="0">
              <a:latin typeface="Arial Rounded MT Bold" panose="020F0704030504030204" pitchFamily="34" charset="0"/>
            </a:endParaRPr>
          </a:p>
          <a:p>
            <a:pPr>
              <a:buFontTx/>
              <a:buChar char="-"/>
            </a:pPr>
            <a:r>
              <a:rPr lang="en-GB" sz="2400" dirty="0" smtClean="0">
                <a:latin typeface="Arial Rounded MT Bold" panose="020F0704030504030204" pitchFamily="34" charset="0"/>
              </a:rPr>
              <a:t>where </a:t>
            </a:r>
            <a:r>
              <a:rPr lang="en-GB" sz="2400" dirty="0">
                <a:latin typeface="Arial Rounded MT Bold" panose="020F0704030504030204" pitchFamily="34" charset="0"/>
              </a:rPr>
              <a:t>is the database physically stored etc. </a:t>
            </a:r>
            <a:endParaRPr lang="en-GB" sz="2400" dirty="0" smtClean="0">
              <a:latin typeface="Arial Rounded MT Bold" panose="020F0704030504030204" pitchFamily="34" charset="0"/>
            </a:endParaRPr>
          </a:p>
          <a:p>
            <a:pPr marL="0" indent="0">
              <a:buNone/>
            </a:pPr>
            <a:r>
              <a:rPr lang="en-GB" sz="2400" dirty="0" smtClean="0">
                <a:latin typeface="Arial Rounded MT Bold" panose="020F0704030504030204" pitchFamily="34" charset="0"/>
              </a:rPr>
              <a:t>The </a:t>
            </a:r>
            <a:r>
              <a:rPr lang="en-GB" sz="2400" dirty="0">
                <a:latin typeface="Arial Rounded MT Bold" panose="020F0704030504030204" pitchFamily="34" charset="0"/>
              </a:rPr>
              <a:t>users of the database normally don't interact with the data dictionary, it is only handled by the database administrators</a:t>
            </a:r>
            <a:r>
              <a:rPr lang="en-GB" sz="2400" b="1" dirty="0">
                <a:latin typeface="Arial Rounded MT Bold" panose="020F0704030504030204" pitchFamily="34" charset="0"/>
              </a:rPr>
              <a:t>.</a:t>
            </a:r>
            <a:endParaRPr lang="en-IN" sz="2400" b="1" dirty="0">
              <a:latin typeface="Arial Rounded MT Bold" panose="020F0704030504030204" pitchFamily="34" charset="0"/>
            </a:endParaRPr>
          </a:p>
        </p:txBody>
      </p:sp>
    </p:spTree>
    <p:extLst>
      <p:ext uri="{BB962C8B-B14F-4D97-AF65-F5344CB8AC3E}">
        <p14:creationId xmlns:p14="http://schemas.microsoft.com/office/powerpoint/2010/main" val="1216364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366" y="110170"/>
            <a:ext cx="10612247" cy="517792"/>
          </a:xfrm>
        </p:spPr>
        <p:txBody>
          <a:bodyPr>
            <a:noAutofit/>
          </a:bodyPr>
          <a:lstStyle/>
          <a:p>
            <a:r>
              <a:rPr lang="en-IN" sz="2400" b="1" dirty="0" smtClean="0">
                <a:latin typeface="Arial Black" panose="020B0A04020102020204" pitchFamily="34" charset="0"/>
              </a:rPr>
              <a:t>Data Dictionary contains following :</a:t>
            </a:r>
            <a:endParaRPr lang="en-IN" sz="2400" b="1" dirty="0">
              <a:latin typeface="Arial Black" panose="020B0A04020102020204" pitchFamily="34" charset="0"/>
            </a:endParaRPr>
          </a:p>
        </p:txBody>
      </p:sp>
      <p:sp>
        <p:nvSpPr>
          <p:cNvPr id="3" name="Content Placeholder 2"/>
          <p:cNvSpPr>
            <a:spLocks noGrp="1"/>
          </p:cNvSpPr>
          <p:nvPr>
            <p:ph idx="1"/>
          </p:nvPr>
        </p:nvSpPr>
        <p:spPr>
          <a:xfrm>
            <a:off x="1608463" y="738130"/>
            <a:ext cx="9896149" cy="5486400"/>
          </a:xfrm>
        </p:spPr>
        <p:txBody>
          <a:bodyPr/>
          <a:lstStyle/>
          <a:p>
            <a:r>
              <a:rPr lang="en-GB" sz="2400" dirty="0">
                <a:latin typeface="Arial Rounded MT Bold" panose="020F0704030504030204" pitchFamily="34" charset="0"/>
              </a:rPr>
              <a:t>Names of all the database tables and their schemas</a:t>
            </a:r>
            <a:r>
              <a:rPr lang="en-GB" sz="2400" dirty="0" smtClean="0">
                <a:latin typeface="Arial Rounded MT Bold" panose="020F0704030504030204" pitchFamily="34" charset="0"/>
              </a:rPr>
              <a:t>.</a:t>
            </a:r>
          </a:p>
          <a:p>
            <a:r>
              <a:rPr lang="en-GB" sz="2400" dirty="0">
                <a:latin typeface="Arial Rounded MT Bold" panose="020F0704030504030204" pitchFamily="34" charset="0"/>
              </a:rPr>
              <a:t>Names of all indexes and the columns to which the tables in those indexes relate</a:t>
            </a:r>
            <a:r>
              <a:rPr lang="en-GB" sz="2400" dirty="0" smtClean="0">
                <a:latin typeface="Arial Rounded MT Bold" panose="020F0704030504030204" pitchFamily="34" charset="0"/>
              </a:rPr>
              <a:t>.</a:t>
            </a:r>
            <a:endParaRPr lang="en-GB" sz="2400" dirty="0">
              <a:latin typeface="Arial Rounded MT Bold" panose="020F0704030504030204" pitchFamily="34" charset="0"/>
            </a:endParaRPr>
          </a:p>
          <a:p>
            <a:r>
              <a:rPr lang="en-GB" sz="2400" dirty="0">
                <a:latin typeface="Arial Rounded MT Bold" panose="020F0704030504030204" pitchFamily="34" charset="0"/>
              </a:rPr>
              <a:t>Details about all the tables in the database, such as their owners, their security constraints, when they were created etc.</a:t>
            </a:r>
          </a:p>
          <a:p>
            <a:r>
              <a:rPr lang="en-GB" sz="2400" dirty="0">
                <a:latin typeface="Arial Rounded MT Bold" panose="020F0704030504030204" pitchFamily="34" charset="0"/>
              </a:rPr>
              <a:t>Physical information about the tables such as where they are stored and how.</a:t>
            </a:r>
          </a:p>
          <a:p>
            <a:r>
              <a:rPr lang="en-GB" sz="2400" dirty="0">
                <a:latin typeface="Arial Rounded MT Bold" panose="020F0704030504030204" pitchFamily="34" charset="0"/>
              </a:rPr>
              <a:t>Table constraints such as primary key attributes, foreign key information etc.</a:t>
            </a:r>
          </a:p>
          <a:p>
            <a:r>
              <a:rPr lang="en-GB" sz="2400" dirty="0">
                <a:latin typeface="Arial Rounded MT Bold" panose="020F0704030504030204" pitchFamily="34" charset="0"/>
              </a:rPr>
              <a:t>Information about the database views that are visible.</a:t>
            </a:r>
          </a:p>
          <a:p>
            <a:pPr marL="0" indent="0">
              <a:buNone/>
            </a:pPr>
            <a:endParaRPr lang="en-IN" dirty="0"/>
          </a:p>
        </p:txBody>
      </p:sp>
    </p:spTree>
    <p:extLst>
      <p:ext uri="{BB962C8B-B14F-4D97-AF65-F5344CB8AC3E}">
        <p14:creationId xmlns:p14="http://schemas.microsoft.com/office/powerpoint/2010/main" val="673004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63" y="0"/>
            <a:ext cx="10810550" cy="550843"/>
          </a:xfrm>
        </p:spPr>
        <p:txBody>
          <a:bodyPr>
            <a:normAutofit/>
          </a:bodyPr>
          <a:lstStyle/>
          <a:p>
            <a:r>
              <a:rPr lang="en-IN" sz="2400" b="1" dirty="0" smtClean="0">
                <a:latin typeface="Arial Rounded MT Bold" panose="020F0704030504030204" pitchFamily="34" charset="0"/>
              </a:rPr>
              <a:t>Data Dictionary  Example:</a:t>
            </a:r>
            <a:endParaRPr lang="en-IN" sz="2400" b="1" dirty="0">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1945394"/>
              </p:ext>
            </p:extLst>
          </p:nvPr>
        </p:nvGraphicFramePr>
        <p:xfrm>
          <a:off x="1652531" y="525582"/>
          <a:ext cx="10201619" cy="5159520"/>
        </p:xfrm>
        <a:graphic>
          <a:graphicData uri="http://schemas.openxmlformats.org/drawingml/2006/table">
            <a:tbl>
              <a:tblPr/>
              <a:tblGrid>
                <a:gridCol w="1995737">
                  <a:extLst>
                    <a:ext uri="{9D8B030D-6E8A-4147-A177-3AD203B41FA5}">
                      <a16:colId xmlns:a16="http://schemas.microsoft.com/office/drawing/2014/main" val="20000"/>
                    </a:ext>
                  </a:extLst>
                </a:gridCol>
                <a:gridCol w="1857735">
                  <a:extLst>
                    <a:ext uri="{9D8B030D-6E8A-4147-A177-3AD203B41FA5}">
                      <a16:colId xmlns:a16="http://schemas.microsoft.com/office/drawing/2014/main" val="20001"/>
                    </a:ext>
                  </a:extLst>
                </a:gridCol>
                <a:gridCol w="1825888">
                  <a:extLst>
                    <a:ext uri="{9D8B030D-6E8A-4147-A177-3AD203B41FA5}">
                      <a16:colId xmlns:a16="http://schemas.microsoft.com/office/drawing/2014/main" val="20002"/>
                    </a:ext>
                  </a:extLst>
                </a:gridCol>
                <a:gridCol w="2453140">
                  <a:extLst>
                    <a:ext uri="{9D8B030D-6E8A-4147-A177-3AD203B41FA5}">
                      <a16:colId xmlns:a16="http://schemas.microsoft.com/office/drawing/2014/main" val="20003"/>
                    </a:ext>
                  </a:extLst>
                </a:gridCol>
                <a:gridCol w="2069119">
                  <a:extLst>
                    <a:ext uri="{9D8B030D-6E8A-4147-A177-3AD203B41FA5}">
                      <a16:colId xmlns:a16="http://schemas.microsoft.com/office/drawing/2014/main" val="20004"/>
                    </a:ext>
                  </a:extLst>
                </a:gridCol>
              </a:tblGrid>
              <a:tr h="859316">
                <a:tc>
                  <a:txBody>
                    <a:bodyPr/>
                    <a:lstStyle/>
                    <a:p>
                      <a:pPr algn="ctr" fontAlgn="t"/>
                      <a:r>
                        <a:rPr lang="en-IN" sz="2000" b="1" dirty="0">
                          <a:effectLst/>
                          <a:latin typeface="Arial Black" panose="020B0A04020102020204" pitchFamily="34" charset="0"/>
                        </a:rPr>
                        <a:t>Field Name</a:t>
                      </a:r>
                      <a:r>
                        <a:rPr lang="en-IN" sz="2000" dirty="0">
                          <a:effectLst/>
                          <a:latin typeface="Arial Black" panose="020B0A04020102020204" pitchFamily="34" charset="0"/>
                        </a:rPr>
                        <a:t/>
                      </a:r>
                      <a:br>
                        <a:rPr lang="en-IN" sz="2000" dirty="0">
                          <a:effectLst/>
                          <a:latin typeface="Arial Black" panose="020B0A04020102020204" pitchFamily="34" charset="0"/>
                        </a:rPr>
                      </a:br>
                      <a:endParaRPr lang="en-IN" sz="2000" dirty="0">
                        <a:effectLst/>
                        <a:latin typeface="Arial Black" panose="020B0A0402010202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000" b="1" dirty="0" smtClean="0">
                          <a:effectLst/>
                          <a:latin typeface="Arial Black" panose="020B0A04020102020204" pitchFamily="34" charset="0"/>
                        </a:rPr>
                        <a:t>  Data </a:t>
                      </a:r>
                      <a:r>
                        <a:rPr lang="en-IN" sz="2000" b="1" dirty="0">
                          <a:effectLst/>
                          <a:latin typeface="Arial Black" panose="020B0A04020102020204" pitchFamily="34" charset="0"/>
                        </a:rPr>
                        <a:t>Type</a:t>
                      </a:r>
                      <a:r>
                        <a:rPr lang="en-IN" sz="2000" dirty="0">
                          <a:effectLst/>
                          <a:latin typeface="Arial Black" panose="020B0A04020102020204" pitchFamily="34" charset="0"/>
                        </a:rPr>
                        <a:t/>
                      </a:r>
                      <a:br>
                        <a:rPr lang="en-IN" sz="2000" dirty="0">
                          <a:effectLst/>
                          <a:latin typeface="Arial Black" panose="020B0A04020102020204" pitchFamily="34" charset="0"/>
                        </a:rPr>
                      </a:br>
                      <a:endParaRPr lang="en-IN" sz="2000" dirty="0">
                        <a:effectLst/>
                        <a:latin typeface="Arial Black" panose="020B0A0402010202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effectLst/>
                          <a:latin typeface="Arial Black" panose="020B0A04020102020204" pitchFamily="34" charset="0"/>
                        </a:rPr>
                        <a:t>Field Size for display</a:t>
                      </a:r>
                      <a:r>
                        <a:rPr lang="en-IN" sz="2000" dirty="0">
                          <a:effectLst/>
                          <a:latin typeface="Arial Black" panose="020B0A04020102020204" pitchFamily="34" charset="0"/>
                        </a:rPr>
                        <a:t/>
                      </a:r>
                      <a:br>
                        <a:rPr lang="en-IN" sz="2000" dirty="0">
                          <a:effectLst/>
                          <a:latin typeface="Arial Black" panose="020B0A04020102020204" pitchFamily="34" charset="0"/>
                        </a:rPr>
                      </a:br>
                      <a:endParaRPr lang="en-IN" sz="2000" dirty="0">
                        <a:effectLst/>
                        <a:latin typeface="Arial Black" panose="020B0A0402010202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effectLst/>
                          <a:latin typeface="Arial Black" panose="020B0A04020102020204" pitchFamily="34" charset="0"/>
                        </a:rPr>
                        <a:t>Description</a:t>
                      </a:r>
                      <a:r>
                        <a:rPr lang="en-IN" sz="2000" dirty="0">
                          <a:effectLst/>
                          <a:latin typeface="Arial Black" panose="020B0A04020102020204" pitchFamily="34" charset="0"/>
                        </a:rPr>
                        <a:t/>
                      </a:r>
                      <a:br>
                        <a:rPr lang="en-IN" sz="2000" dirty="0">
                          <a:effectLst/>
                          <a:latin typeface="Arial Black" panose="020B0A04020102020204" pitchFamily="34" charset="0"/>
                        </a:rPr>
                      </a:br>
                      <a:endParaRPr lang="en-IN" sz="2000" dirty="0">
                        <a:effectLst/>
                        <a:latin typeface="Arial Black" panose="020B0A0402010202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effectLst/>
                          <a:latin typeface="Arial Black" panose="020B0A04020102020204" pitchFamily="34" charset="0"/>
                        </a:rPr>
                        <a:t>Example</a:t>
                      </a:r>
                      <a:r>
                        <a:rPr lang="en-IN" sz="2000" dirty="0">
                          <a:effectLst/>
                          <a:latin typeface="Arial Black" panose="020B0A04020102020204" pitchFamily="34" charset="0"/>
                        </a:rPr>
                        <a:t/>
                      </a:r>
                      <a:br>
                        <a:rPr lang="en-IN" sz="2000" dirty="0">
                          <a:effectLst/>
                          <a:latin typeface="Arial Black" panose="020B0A04020102020204" pitchFamily="34" charset="0"/>
                        </a:rPr>
                      </a:br>
                      <a:endParaRPr lang="en-IN" sz="2000" dirty="0">
                        <a:effectLst/>
                        <a:latin typeface="Arial Black" panose="020B0A0402010202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222614">
                <a:tc>
                  <a:txBody>
                    <a:bodyPr/>
                    <a:lstStyle/>
                    <a:p>
                      <a:pPr algn="ctr" fontAlgn="t"/>
                      <a:r>
                        <a:rPr lang="en-IN" sz="2000" dirty="0">
                          <a:effectLst/>
                          <a:latin typeface="Arial Rounded MT Bold" panose="020F0704030504030204" pitchFamily="34" charset="0"/>
                        </a:rPr>
                        <a:t>Employee</a:t>
                      </a:r>
                      <a:br>
                        <a:rPr lang="en-IN" sz="2000" dirty="0">
                          <a:effectLst/>
                          <a:latin typeface="Arial Rounded MT Bold" panose="020F0704030504030204" pitchFamily="34" charset="0"/>
                        </a:rPr>
                      </a:br>
                      <a:r>
                        <a:rPr lang="en-IN" sz="2000" dirty="0">
                          <a:effectLst/>
                          <a:latin typeface="Arial Rounded MT Bold" panose="020F0704030504030204" pitchFamily="34" charset="0"/>
                        </a:rPr>
                        <a:t>Number</a:t>
                      </a:r>
                      <a:br>
                        <a:rPr lang="en-IN" sz="2000" dirty="0">
                          <a:effectLst/>
                          <a:latin typeface="Arial Rounded MT Bold" panose="020F0704030504030204" pitchFamily="34" charset="0"/>
                        </a:rPr>
                      </a:br>
                      <a:endParaRPr lang="en-IN" sz="2000" dirty="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dirty="0">
                          <a:effectLst/>
                          <a:latin typeface="Arial Rounded MT Bold" panose="020F0704030504030204" pitchFamily="34" charset="0"/>
                        </a:rPr>
                        <a:t>Integer</a:t>
                      </a:r>
                      <a:br>
                        <a:rPr lang="en-IN" sz="2000" dirty="0">
                          <a:effectLst/>
                          <a:latin typeface="Arial Rounded MT Bold" panose="020F0704030504030204" pitchFamily="34" charset="0"/>
                        </a:rPr>
                      </a:br>
                      <a:endParaRPr lang="en-IN" sz="2000" dirty="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10</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GB" sz="2000">
                          <a:effectLst/>
                          <a:latin typeface="Arial Rounded MT Bold" panose="020F0704030504030204" pitchFamily="34" charset="0"/>
                        </a:rPr>
                        <a:t>Unique ID of each employee</a:t>
                      </a:r>
                      <a:br>
                        <a:rPr lang="en-GB" sz="2000">
                          <a:effectLst/>
                          <a:latin typeface="Arial Rounded MT Bold" panose="020F0704030504030204" pitchFamily="34" charset="0"/>
                        </a:rPr>
                      </a:br>
                      <a:endParaRPr lang="en-GB"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1645000001</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66965">
                <a:tc>
                  <a:txBody>
                    <a:bodyPr/>
                    <a:lstStyle/>
                    <a:p>
                      <a:pPr algn="ctr" fontAlgn="t"/>
                      <a:r>
                        <a:rPr lang="en-IN" sz="2000">
                          <a:effectLst/>
                          <a:latin typeface="Arial Rounded MT Bold" panose="020F0704030504030204" pitchFamily="34" charset="0"/>
                        </a:rPr>
                        <a:t>Name</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dirty="0">
                          <a:effectLst/>
                          <a:latin typeface="Arial Rounded MT Bold" panose="020F0704030504030204" pitchFamily="34" charset="0"/>
                        </a:rPr>
                        <a:t>Text</a:t>
                      </a:r>
                      <a:br>
                        <a:rPr lang="en-IN" sz="2000" dirty="0">
                          <a:effectLst/>
                          <a:latin typeface="Arial Rounded MT Bold" panose="020F0704030504030204" pitchFamily="34" charset="0"/>
                        </a:rPr>
                      </a:br>
                      <a:endParaRPr lang="en-IN" sz="2000" dirty="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dirty="0">
                          <a:effectLst/>
                          <a:latin typeface="Arial Rounded MT Bold" panose="020F0704030504030204" pitchFamily="34" charset="0"/>
                        </a:rPr>
                        <a:t>20</a:t>
                      </a:r>
                      <a:br>
                        <a:rPr lang="en-IN" sz="2000" dirty="0">
                          <a:effectLst/>
                          <a:latin typeface="Arial Rounded MT Bold" panose="020F0704030504030204" pitchFamily="34" charset="0"/>
                        </a:rPr>
                      </a:br>
                      <a:endParaRPr lang="en-IN" sz="2000" dirty="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Name of the employee</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David Heston</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86222">
                <a:tc>
                  <a:txBody>
                    <a:bodyPr/>
                    <a:lstStyle/>
                    <a:p>
                      <a:pPr algn="ctr" fontAlgn="t"/>
                      <a:r>
                        <a:rPr lang="en-IN" sz="2000">
                          <a:effectLst/>
                          <a:latin typeface="Arial Rounded MT Bold" panose="020F0704030504030204" pitchFamily="34" charset="0"/>
                        </a:rPr>
                        <a:t>Date of Birth</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Date/Time</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dirty="0">
                          <a:effectLst/>
                          <a:latin typeface="Arial Rounded MT Bold" panose="020F0704030504030204" pitchFamily="34" charset="0"/>
                        </a:rPr>
                        <a:t>10</a:t>
                      </a:r>
                      <a:br>
                        <a:rPr lang="en-IN" sz="2000" dirty="0">
                          <a:effectLst/>
                          <a:latin typeface="Arial Rounded MT Bold" panose="020F0704030504030204" pitchFamily="34" charset="0"/>
                        </a:rPr>
                      </a:br>
                      <a:endParaRPr lang="en-IN" sz="2000" dirty="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dirty="0">
                          <a:effectLst/>
                          <a:latin typeface="Arial Rounded MT Bold" panose="020F0704030504030204" pitchFamily="34" charset="0"/>
                        </a:rPr>
                        <a:t>DOB of Employee</a:t>
                      </a:r>
                      <a:br>
                        <a:rPr lang="en-IN" sz="2000" dirty="0">
                          <a:effectLst/>
                          <a:latin typeface="Arial Rounded MT Bold" panose="020F0704030504030204" pitchFamily="34" charset="0"/>
                        </a:rPr>
                      </a:br>
                      <a:endParaRPr lang="en-IN" sz="2000" dirty="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dirty="0">
                          <a:effectLst/>
                          <a:latin typeface="Arial Rounded MT Bold" panose="020F0704030504030204" pitchFamily="34" charset="0"/>
                        </a:rPr>
                        <a:t>08/03/1995</a:t>
                      </a:r>
                      <a:br>
                        <a:rPr lang="en-IN" sz="2000" dirty="0">
                          <a:effectLst/>
                          <a:latin typeface="Arial Rounded MT Bold" panose="020F0704030504030204" pitchFamily="34" charset="0"/>
                        </a:rPr>
                      </a:br>
                      <a:endParaRPr lang="en-IN" sz="2000" dirty="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980900">
                <a:tc>
                  <a:txBody>
                    <a:bodyPr/>
                    <a:lstStyle/>
                    <a:p>
                      <a:pPr algn="ctr" fontAlgn="t"/>
                      <a:r>
                        <a:rPr lang="en-IN" sz="2000">
                          <a:effectLst/>
                          <a:latin typeface="Arial Rounded MT Bold" panose="020F0704030504030204" pitchFamily="34" charset="0"/>
                        </a:rPr>
                        <a:t>Phone Number</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Integer</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10</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a:effectLst/>
                          <a:latin typeface="Arial Rounded MT Bold" panose="020F0704030504030204" pitchFamily="34" charset="0"/>
                        </a:rPr>
                        <a:t>Phone number of employee</a:t>
                      </a:r>
                      <a:br>
                        <a:rPr lang="en-IN" sz="2000">
                          <a:effectLst/>
                          <a:latin typeface="Arial Rounded MT Bold" panose="020F0704030504030204" pitchFamily="34" charset="0"/>
                        </a:rPr>
                      </a:br>
                      <a:endParaRPr lang="en-IN" sz="2000">
                        <a:effectLst/>
                        <a:latin typeface="Arial Rounded MT Bold" panose="020F0704030504030204" pitchFamily="34" charset="0"/>
                      </a:endParaRP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000" dirty="0">
                          <a:effectLst/>
                          <a:latin typeface="Arial Rounded MT Bold" panose="020F0704030504030204" pitchFamily="34" charset="0"/>
                        </a:rPr>
                        <a:t>6583648648</a:t>
                      </a:r>
                    </a:p>
                  </a:txBody>
                  <a:tcPr marL="67914" marR="67914" marT="67914" marB="679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24946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607" y="0"/>
            <a:ext cx="11108005" cy="716096"/>
          </a:xfrm>
        </p:spPr>
        <p:txBody>
          <a:bodyPr>
            <a:normAutofit/>
          </a:bodyPr>
          <a:lstStyle/>
          <a:p>
            <a:r>
              <a:rPr lang="en-GB" sz="2800" b="1" dirty="0">
                <a:latin typeface="Arial Rounded MT Bold" panose="020F0704030504030204" pitchFamily="34" charset="0"/>
              </a:rPr>
              <a:t>P</a:t>
            </a:r>
            <a:r>
              <a:rPr lang="en-GB" sz="2800" b="1" dirty="0" smtClean="0">
                <a:latin typeface="Arial Rounded MT Bold" panose="020F0704030504030204" pitchFamily="34" charset="0"/>
              </a:rPr>
              <a:t>urpose </a:t>
            </a:r>
            <a:r>
              <a:rPr lang="en-GB" sz="2800" b="1" dirty="0">
                <a:latin typeface="Arial Rounded MT Bold" panose="020F0704030504030204" pitchFamily="34" charset="0"/>
              </a:rPr>
              <a:t>and importance of a data dictionary</a:t>
            </a:r>
          </a:p>
        </p:txBody>
      </p:sp>
      <p:sp>
        <p:nvSpPr>
          <p:cNvPr id="3" name="Content Placeholder 2"/>
          <p:cNvSpPr>
            <a:spLocks noGrp="1"/>
          </p:cNvSpPr>
          <p:nvPr>
            <p:ph idx="1"/>
          </p:nvPr>
        </p:nvSpPr>
        <p:spPr>
          <a:xfrm>
            <a:off x="1531345" y="727113"/>
            <a:ext cx="10421956" cy="6026227"/>
          </a:xfrm>
        </p:spPr>
        <p:txBody>
          <a:bodyPr>
            <a:normAutofit/>
          </a:bodyPr>
          <a:lstStyle/>
          <a:p>
            <a:r>
              <a:rPr lang="en-GB" sz="2800" b="1" dirty="0">
                <a:latin typeface="Calibri" panose="020F0502020204030204" pitchFamily="34" charset="0"/>
                <a:cs typeface="Calibri" panose="020F0502020204030204" pitchFamily="34" charset="0"/>
              </a:rPr>
              <a:t>A data dictionary can help team members learn everything about a data set</a:t>
            </a:r>
            <a:r>
              <a:rPr lang="en-GB" sz="2800" b="1" dirty="0" smtClean="0">
                <a:latin typeface="Calibri" panose="020F0502020204030204" pitchFamily="34" charset="0"/>
                <a:cs typeface="Calibri" panose="020F0502020204030204" pitchFamily="34" charset="0"/>
              </a:rPr>
              <a:t>.</a:t>
            </a:r>
          </a:p>
          <a:p>
            <a:r>
              <a:rPr lang="en-GB" sz="2800" b="1" dirty="0">
                <a:latin typeface="Calibri" panose="020F0502020204030204" pitchFamily="34" charset="0"/>
                <a:cs typeface="Calibri" panose="020F0502020204030204" pitchFamily="34" charset="0"/>
              </a:rPr>
              <a:t>The data dictionary will define conventions for the project and consistency throughout the dataset.</a:t>
            </a:r>
            <a:endParaRPr lang="en-GB" sz="2800" b="1" dirty="0" smtClean="0">
              <a:latin typeface="Calibri" panose="020F0502020204030204" pitchFamily="34" charset="0"/>
              <a:cs typeface="Calibri" panose="020F0502020204030204" pitchFamily="34" charset="0"/>
            </a:endParaRPr>
          </a:p>
          <a:p>
            <a:r>
              <a:rPr lang="en-GB" sz="2800" b="1" dirty="0">
                <a:latin typeface="Calibri" panose="020F0502020204030204" pitchFamily="34" charset="0"/>
                <a:cs typeface="Calibri" panose="020F0502020204030204" pitchFamily="34" charset="0"/>
              </a:rPr>
              <a:t>The main reason companies use data dictionaries is to document and share data structures and other information for all involved with a project or </a:t>
            </a:r>
            <a:r>
              <a:rPr lang="en-GB" sz="2800" b="1" dirty="0" smtClean="0">
                <a:latin typeface="Calibri" panose="020F0502020204030204" pitchFamily="34" charset="0"/>
                <a:cs typeface="Calibri" panose="020F0502020204030204" pitchFamily="34" charset="0"/>
              </a:rPr>
              <a:t>database.</a:t>
            </a:r>
          </a:p>
          <a:p>
            <a:r>
              <a:rPr lang="en-GB" sz="2800" b="1" dirty="0">
                <a:latin typeface="Calibri" panose="020F0502020204030204" pitchFamily="34" charset="0"/>
                <a:cs typeface="Calibri" panose="020F0502020204030204" pitchFamily="34" charset="0"/>
              </a:rPr>
              <a:t>Using a shared dictionary ensures the same quality, meaning, and relevance for all data elements </a:t>
            </a:r>
            <a:r>
              <a:rPr lang="en-GB" sz="2800" b="1" dirty="0" smtClean="0">
                <a:latin typeface="Calibri" panose="020F0502020204030204" pitchFamily="34" charset="0"/>
                <a:cs typeface="Calibri" panose="020F0502020204030204" pitchFamily="34" charset="0"/>
              </a:rPr>
              <a:t>for </a:t>
            </a:r>
            <a:r>
              <a:rPr lang="en-GB" sz="2800" b="1" dirty="0">
                <a:latin typeface="Calibri" panose="020F0502020204030204" pitchFamily="34" charset="0"/>
                <a:cs typeface="Calibri" panose="020F0502020204030204" pitchFamily="34" charset="0"/>
              </a:rPr>
              <a:t>all team </a:t>
            </a:r>
            <a:r>
              <a:rPr lang="en-GB" sz="2800" b="1" dirty="0" smtClean="0">
                <a:latin typeface="Calibri" panose="020F0502020204030204" pitchFamily="34" charset="0"/>
                <a:cs typeface="Calibri" panose="020F0502020204030204" pitchFamily="34" charset="0"/>
              </a:rPr>
              <a:t>members.</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9985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93" y="0"/>
            <a:ext cx="10986820" cy="473725"/>
          </a:xfrm>
        </p:spPr>
        <p:txBody>
          <a:bodyPr>
            <a:normAutofit fontScale="90000"/>
          </a:bodyPr>
          <a:lstStyle/>
          <a:p>
            <a:r>
              <a:rPr lang="en-IN" sz="2700" dirty="0">
                <a:latin typeface="Arial Rounded MT Bold" panose="020F0704030504030204" pitchFamily="34" charset="0"/>
              </a:rPr>
              <a:t>Types of dictionaries</a:t>
            </a:r>
            <a:r>
              <a:rPr lang="en-IN" dirty="0"/>
              <a:t/>
            </a:r>
            <a:br>
              <a:rPr lang="en-IN" dirty="0"/>
            </a:br>
            <a:endParaRPr lang="en-IN" dirty="0"/>
          </a:p>
        </p:txBody>
      </p:sp>
      <p:sp>
        <p:nvSpPr>
          <p:cNvPr id="3" name="Content Placeholder 2"/>
          <p:cNvSpPr>
            <a:spLocks noGrp="1"/>
          </p:cNvSpPr>
          <p:nvPr>
            <p:ph idx="1"/>
          </p:nvPr>
        </p:nvSpPr>
        <p:spPr>
          <a:xfrm>
            <a:off x="1575411" y="517793"/>
            <a:ext cx="10377889" cy="6340207"/>
          </a:xfrm>
        </p:spPr>
        <p:txBody>
          <a:bodyPr/>
          <a:lstStyle/>
          <a:p>
            <a:pPr marL="0" indent="0">
              <a:buNone/>
            </a:pPr>
            <a:r>
              <a:rPr lang="en-GB" sz="2800" b="1" u="sng" dirty="0">
                <a:latin typeface="Arial Rounded MT Bold" panose="020F0704030504030204" pitchFamily="34" charset="0"/>
              </a:rPr>
              <a:t>Active data </a:t>
            </a:r>
            <a:r>
              <a:rPr lang="en-GB" sz="2800" b="1" u="sng" dirty="0" smtClean="0">
                <a:latin typeface="Arial Rounded MT Bold" panose="020F0704030504030204" pitchFamily="34" charset="0"/>
              </a:rPr>
              <a:t>dictionary</a:t>
            </a:r>
            <a:r>
              <a:rPr lang="en-GB" sz="2800" b="1" dirty="0" smtClean="0">
                <a:latin typeface="Arial Rounded MT Bold" panose="020F0704030504030204" pitchFamily="34" charset="0"/>
              </a:rPr>
              <a:t> </a:t>
            </a:r>
            <a:r>
              <a:rPr lang="en-GB" sz="2400" b="1" dirty="0" smtClean="0">
                <a:latin typeface="Arial Rounded MT Bold" panose="020F0704030504030204" pitchFamily="34" charset="0"/>
              </a:rPr>
              <a:t>:</a:t>
            </a:r>
            <a:endParaRPr lang="en-GB" sz="2400" b="1" dirty="0">
              <a:latin typeface="Arial Rounded MT Bold" panose="020F0704030504030204" pitchFamily="34" charset="0"/>
            </a:endParaRPr>
          </a:p>
          <a:p>
            <a:r>
              <a:rPr lang="en-GB" sz="2800" dirty="0">
                <a:latin typeface="Arial Rounded MT Bold" panose="020F0704030504030204" pitchFamily="34" charset="0"/>
              </a:rPr>
              <a:t>It is managed automatically by the data management software.</a:t>
            </a:r>
          </a:p>
          <a:p>
            <a:r>
              <a:rPr lang="en-GB" sz="2800" dirty="0">
                <a:latin typeface="Arial Rounded MT Bold" panose="020F0704030504030204" pitchFamily="34" charset="0"/>
              </a:rPr>
              <a:t>It is always consistent with the current structure of the database</a:t>
            </a:r>
            <a:r>
              <a:rPr lang="en-GB" dirty="0"/>
              <a:t>.</a:t>
            </a:r>
          </a:p>
          <a:p>
            <a:pPr marL="0" indent="0">
              <a:buNone/>
            </a:pPr>
            <a:r>
              <a:rPr lang="en-GB" sz="2800" b="1" u="sng" dirty="0"/>
              <a:t>Passive data </a:t>
            </a:r>
            <a:r>
              <a:rPr lang="en-GB" sz="2800" b="1" u="sng" dirty="0" smtClean="0"/>
              <a:t>dictionary</a:t>
            </a:r>
            <a:r>
              <a:rPr lang="en-GB" sz="2800" b="1" dirty="0" smtClean="0"/>
              <a:t> :</a:t>
            </a:r>
            <a:endParaRPr lang="en-GB" sz="2800" b="1" dirty="0"/>
          </a:p>
          <a:p>
            <a:r>
              <a:rPr lang="en-GB" sz="2800" dirty="0">
                <a:latin typeface="Arial Rounded MT Bold" panose="020F0704030504030204" pitchFamily="34" charset="0"/>
              </a:rPr>
              <a:t>It is mainly used for documentation purposes.</a:t>
            </a:r>
          </a:p>
          <a:p>
            <a:r>
              <a:rPr lang="en-GB" sz="2800" dirty="0">
                <a:latin typeface="Arial Rounded MT Bold" panose="020F0704030504030204" pitchFamily="34" charset="0"/>
              </a:rPr>
              <a:t>It is managed by the user of the system and is modified manually by the user.</a:t>
            </a:r>
          </a:p>
          <a:p>
            <a:endParaRPr lang="en-IN" dirty="0"/>
          </a:p>
        </p:txBody>
      </p:sp>
    </p:spTree>
    <p:extLst>
      <p:ext uri="{BB962C8B-B14F-4D97-AF65-F5344CB8AC3E}">
        <p14:creationId xmlns:p14="http://schemas.microsoft.com/office/powerpoint/2010/main" val="3229622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177" y="0"/>
            <a:ext cx="10083436" cy="583894"/>
          </a:xfrm>
        </p:spPr>
        <p:txBody>
          <a:bodyPr>
            <a:normAutofit fontScale="90000"/>
          </a:bodyPr>
          <a:lstStyle/>
          <a:p>
            <a:r>
              <a:rPr lang="en-GB" sz="2700" b="1" dirty="0">
                <a:latin typeface="Arial Rounded MT Bold" panose="020F0704030504030204" pitchFamily="34" charset="0"/>
              </a:rPr>
              <a:t>How to Create a Data </a:t>
            </a:r>
            <a:r>
              <a:rPr lang="en-GB" sz="2700" b="1" dirty="0" smtClean="0">
                <a:latin typeface="Arial Rounded MT Bold" panose="020F0704030504030204" pitchFamily="34" charset="0"/>
              </a:rPr>
              <a:t>Dictionary ? </a:t>
            </a:r>
            <a:r>
              <a:rPr lang="en-GB" dirty="0"/>
              <a:t/>
            </a:r>
            <a:br>
              <a:rPr lang="en-GB" dirty="0"/>
            </a:br>
            <a:endParaRPr lang="en-IN" dirty="0"/>
          </a:p>
        </p:txBody>
      </p:sp>
      <p:sp>
        <p:nvSpPr>
          <p:cNvPr id="3" name="Content Placeholder 2"/>
          <p:cNvSpPr>
            <a:spLocks noGrp="1"/>
          </p:cNvSpPr>
          <p:nvPr>
            <p:ph idx="1"/>
          </p:nvPr>
        </p:nvSpPr>
        <p:spPr>
          <a:xfrm>
            <a:off x="1520328" y="771181"/>
            <a:ext cx="10138520" cy="5651652"/>
          </a:xfrm>
        </p:spPr>
        <p:txBody>
          <a:bodyPr>
            <a:normAutofit/>
          </a:bodyPr>
          <a:lstStyle/>
          <a:p>
            <a:r>
              <a:rPr lang="en-GB" sz="2400" dirty="0">
                <a:latin typeface="Arial Rounded MT Bold" panose="020F0704030504030204" pitchFamily="34" charset="0"/>
              </a:rPr>
              <a:t>Many businesses rely on database management systems (DBMS), and these systems most often have built-in active data dictionaries</a:t>
            </a:r>
            <a:r>
              <a:rPr lang="en-GB" sz="2400" dirty="0" smtClean="0">
                <a:latin typeface="Arial Rounded MT Bold" panose="020F0704030504030204" pitchFamily="34" charset="0"/>
              </a:rPr>
              <a:t>.</a:t>
            </a:r>
          </a:p>
          <a:p>
            <a:r>
              <a:rPr lang="en-GB" sz="2400" dirty="0" smtClean="0">
                <a:latin typeface="Arial Rounded MT Bold" panose="020F0704030504030204" pitchFamily="34" charset="0"/>
              </a:rPr>
              <a:t>Documentation </a:t>
            </a:r>
            <a:r>
              <a:rPr lang="en-GB" sz="2400" dirty="0">
                <a:latin typeface="Arial Rounded MT Bold" panose="020F0704030504030204" pitchFamily="34" charset="0"/>
              </a:rPr>
              <a:t>can be generated with SQL, Server, Oracle, or </a:t>
            </a:r>
            <a:r>
              <a:rPr lang="en-GB" sz="2400" dirty="0" smtClean="0">
                <a:latin typeface="Arial Rounded MT Bold" panose="020F0704030504030204" pitchFamily="34" charset="0"/>
              </a:rPr>
              <a:t>MYSQL.</a:t>
            </a:r>
          </a:p>
          <a:p>
            <a:r>
              <a:rPr lang="en-GB" sz="2400" dirty="0" smtClean="0">
                <a:latin typeface="Arial Rounded MT Bold" panose="020F0704030504030204" pitchFamily="34" charset="0"/>
              </a:rPr>
              <a:t>To </a:t>
            </a:r>
            <a:r>
              <a:rPr lang="en-GB" sz="2400" dirty="0">
                <a:latin typeface="Arial Rounded MT Bold" panose="020F0704030504030204" pitchFamily="34" charset="0"/>
              </a:rPr>
              <a:t>create a passive data dictionary, analysts will need to build one separately from a DBMS since passive dictionaries aren’t </a:t>
            </a:r>
            <a:r>
              <a:rPr lang="en-GB" sz="2400" dirty="0" smtClean="0">
                <a:latin typeface="Arial Rounded MT Bold" panose="020F0704030504030204" pitchFamily="34" charset="0"/>
              </a:rPr>
              <a:t>managed </a:t>
            </a:r>
            <a:r>
              <a:rPr lang="en-GB" sz="2400" dirty="0">
                <a:latin typeface="Arial Rounded MT Bold" panose="020F0704030504030204" pitchFamily="34" charset="0"/>
              </a:rPr>
              <a:t>by a management system</a:t>
            </a:r>
            <a:r>
              <a:rPr lang="en-GB" sz="2400" dirty="0" smtClean="0">
                <a:latin typeface="Arial Rounded MT Bold" panose="020F0704030504030204" pitchFamily="34" charset="0"/>
              </a:rPr>
              <a:t>.</a:t>
            </a:r>
          </a:p>
          <a:p>
            <a:r>
              <a:rPr lang="en-GB" sz="2400" dirty="0" smtClean="0">
                <a:latin typeface="Arial Rounded MT Bold" panose="020F0704030504030204" pitchFamily="34" charset="0"/>
              </a:rPr>
              <a:t>SQL</a:t>
            </a:r>
            <a:r>
              <a:rPr lang="en-GB" sz="2400" dirty="0">
                <a:latin typeface="Arial Rounded MT Bold" panose="020F0704030504030204" pitchFamily="34" charset="0"/>
              </a:rPr>
              <a:t>, Server, and Oracle can be used to build a dictionary, and there’s even a template in Excel.</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707774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397" y="58723"/>
            <a:ext cx="10892216" cy="654341"/>
          </a:xfrm>
        </p:spPr>
        <p:txBody>
          <a:bodyPr>
            <a:normAutofit/>
          </a:bodyPr>
          <a:lstStyle/>
          <a:p>
            <a:r>
              <a:rPr lang="en-US" sz="2800" b="1" dirty="0" smtClean="0">
                <a:latin typeface="Arial Black" panose="020B0A04020102020204" pitchFamily="34" charset="0"/>
              </a:rPr>
              <a:t>IPO CHARTS : </a:t>
            </a:r>
            <a:endParaRPr lang="en-IN" sz="2800" b="1" dirty="0">
              <a:latin typeface="Arial Black" panose="020B0A04020102020204" pitchFamily="34" charset="0"/>
            </a:endParaRPr>
          </a:p>
        </p:txBody>
      </p:sp>
      <p:sp>
        <p:nvSpPr>
          <p:cNvPr id="3" name="Content Placeholder 2"/>
          <p:cNvSpPr>
            <a:spLocks noGrp="1"/>
          </p:cNvSpPr>
          <p:nvPr>
            <p:ph idx="1"/>
          </p:nvPr>
        </p:nvSpPr>
        <p:spPr>
          <a:xfrm>
            <a:off x="1551963" y="553673"/>
            <a:ext cx="9952649" cy="5813571"/>
          </a:xfrm>
        </p:spPr>
        <p:txBody>
          <a:bodyPr/>
          <a:lstStyle/>
          <a:p>
            <a:r>
              <a:rPr lang="en-US" sz="2400" dirty="0">
                <a:latin typeface="Arial Rounded MT Bold" panose="020F0704030504030204" pitchFamily="34" charset="0"/>
              </a:rPr>
              <a:t>An </a:t>
            </a:r>
            <a:r>
              <a:rPr lang="en-US" sz="2400" u="sng" dirty="0">
                <a:latin typeface="Arial Rounded MT Bold" panose="020F0704030504030204" pitchFamily="34" charset="0"/>
              </a:rPr>
              <a:t>IPO (Input-Process-Output) </a:t>
            </a:r>
            <a:r>
              <a:rPr lang="en-US" sz="2400" dirty="0">
                <a:latin typeface="Arial Rounded MT Bold" panose="020F0704030504030204" pitchFamily="34" charset="0"/>
              </a:rPr>
              <a:t>Diagram is a very high-level diagram</a:t>
            </a:r>
            <a:r>
              <a:rPr lang="en-US" sz="2400" dirty="0"/>
              <a:t> </a:t>
            </a:r>
            <a:r>
              <a:rPr lang="en-US" sz="2400" dirty="0" smtClean="0"/>
              <a:t>.</a:t>
            </a:r>
          </a:p>
          <a:p>
            <a:r>
              <a:rPr lang="en-US" sz="2400" dirty="0" smtClean="0">
                <a:latin typeface="Arial Rounded MT Bold" panose="020F0704030504030204" pitchFamily="34" charset="0"/>
              </a:rPr>
              <a:t>It is used to describe business </a:t>
            </a:r>
            <a:r>
              <a:rPr lang="en-US" sz="2400" dirty="0">
                <a:latin typeface="Arial Rounded MT Bold" panose="020F0704030504030204" pitchFamily="34" charset="0"/>
              </a:rPr>
              <a:t>processes with the description of each component in word</a:t>
            </a:r>
            <a:r>
              <a:rPr lang="en-US" sz="2400" dirty="0" smtClean="0">
                <a:latin typeface="Arial Rounded MT Bold" panose="020F0704030504030204" pitchFamily="34" charset="0"/>
              </a:rPr>
              <a:t>.</a:t>
            </a:r>
          </a:p>
          <a:p>
            <a:r>
              <a:rPr lang="en-US" sz="2400" dirty="0">
                <a:latin typeface="Arial Rounded MT Bold" panose="020F0704030504030204" pitchFamily="34" charset="0"/>
              </a:rPr>
              <a:t>It shows a process key inputs and resulting outputs after a set of </a:t>
            </a:r>
            <a:r>
              <a:rPr lang="en-US" sz="2400" dirty="0" smtClean="0">
                <a:latin typeface="Arial Rounded MT Bold" panose="020F0704030504030204" pitchFamily="34" charset="0"/>
              </a:rPr>
              <a:t>operations</a:t>
            </a:r>
            <a:r>
              <a:rPr lang="en-US" dirty="0" smtClean="0"/>
              <a:t>. </a:t>
            </a:r>
            <a:r>
              <a:rPr lang="en-US" sz="2400" dirty="0" smtClean="0">
                <a:latin typeface="Arial Rounded MT Bold" panose="020F0704030504030204" pitchFamily="34" charset="0"/>
              </a:rPr>
              <a:t>IPO </a:t>
            </a:r>
            <a:r>
              <a:rPr lang="en-US" sz="2400" dirty="0">
                <a:latin typeface="Arial Rounded MT Bold" panose="020F0704030504030204" pitchFamily="34" charset="0"/>
              </a:rPr>
              <a:t>diagrams are </a:t>
            </a:r>
            <a:r>
              <a:rPr lang="en-US" sz="2400" dirty="0" smtClean="0">
                <a:latin typeface="Arial Rounded MT Bold" panose="020F0704030504030204" pitchFamily="34" charset="0"/>
              </a:rPr>
              <a:t>widely </a:t>
            </a:r>
            <a:r>
              <a:rPr lang="en-US" sz="2400" dirty="0">
                <a:latin typeface="Arial Rounded MT Bold" panose="020F0704030504030204" pitchFamily="34" charset="0"/>
              </a:rPr>
              <a:t>used in software engineering applications</a:t>
            </a:r>
            <a:r>
              <a:rPr lang="en-US" dirty="0" smtClean="0"/>
              <a:t>.</a:t>
            </a:r>
          </a:p>
          <a:p>
            <a:pPr marL="0" indent="0">
              <a:buNone/>
            </a:pPr>
            <a:r>
              <a:rPr lang="en-IN" sz="2000" b="1" i="1" u="sng" dirty="0" smtClean="0">
                <a:solidFill>
                  <a:srgbClr val="FF0000"/>
                </a:solidFill>
                <a:latin typeface="Arial Black" panose="020B0A04020102020204" pitchFamily="34" charset="0"/>
              </a:rPr>
              <a:t>Components of IPO</a:t>
            </a:r>
            <a:r>
              <a:rPr lang="en-IN" sz="2000" b="1" i="1" dirty="0" smtClean="0">
                <a:solidFill>
                  <a:srgbClr val="FF0000"/>
                </a:solidFill>
                <a:latin typeface="Arial Black" panose="020B0A04020102020204" pitchFamily="34" charset="0"/>
              </a:rPr>
              <a:t> </a:t>
            </a:r>
            <a:r>
              <a:rPr lang="en-IN" sz="2000" b="1" dirty="0" smtClean="0">
                <a:solidFill>
                  <a:srgbClr val="FF0000"/>
                </a:solidFill>
                <a:latin typeface="Arial Black" panose="020B0A04020102020204" pitchFamily="34" charset="0"/>
              </a:rPr>
              <a:t>:</a:t>
            </a:r>
          </a:p>
          <a:p>
            <a:pPr marL="457200" indent="-457200">
              <a:buClr>
                <a:srgbClr val="FF0000"/>
              </a:buClr>
              <a:buFont typeface="+mj-lt"/>
              <a:buAutoNum type="arabicPeriod"/>
            </a:pPr>
            <a:r>
              <a:rPr lang="en-US" sz="2400" b="1" dirty="0" smtClean="0">
                <a:solidFill>
                  <a:schemeClr val="tx1"/>
                </a:solidFill>
                <a:latin typeface="Arial Rounded MT Bold" panose="020F0704030504030204" pitchFamily="34" charset="0"/>
              </a:rPr>
              <a:t>Input</a:t>
            </a:r>
          </a:p>
          <a:p>
            <a:pPr marL="457200" indent="-457200">
              <a:buClr>
                <a:srgbClr val="FF0000"/>
              </a:buClr>
              <a:buFont typeface="+mj-lt"/>
              <a:buAutoNum type="arabicPeriod"/>
            </a:pPr>
            <a:r>
              <a:rPr lang="en-US" sz="2400" b="1" dirty="0" smtClean="0">
                <a:solidFill>
                  <a:schemeClr val="tx1"/>
                </a:solidFill>
                <a:latin typeface="Arial Rounded MT Bold" panose="020F0704030504030204" pitchFamily="34" charset="0"/>
              </a:rPr>
              <a:t>Process</a:t>
            </a:r>
            <a:r>
              <a:rPr lang="en-US" sz="2400" b="1" dirty="0" smtClean="0">
                <a:solidFill>
                  <a:srgbClr val="FF0000"/>
                </a:solidFill>
                <a:latin typeface="Arial Rounded MT Bold" panose="020F0704030504030204" pitchFamily="34" charset="0"/>
              </a:rPr>
              <a:t> </a:t>
            </a:r>
          </a:p>
          <a:p>
            <a:pPr marL="457200" indent="-457200">
              <a:buClr>
                <a:srgbClr val="FF0000"/>
              </a:buClr>
              <a:buFont typeface="+mj-lt"/>
              <a:buAutoNum type="arabicPeriod"/>
            </a:pPr>
            <a:r>
              <a:rPr lang="en-US" sz="2400" b="1" dirty="0">
                <a:solidFill>
                  <a:schemeClr val="tx1"/>
                </a:solidFill>
                <a:latin typeface="Arial Rounded MT Bold" panose="020F0704030504030204" pitchFamily="34" charset="0"/>
              </a:rPr>
              <a:t>O</a:t>
            </a:r>
            <a:r>
              <a:rPr lang="en-US" sz="2400" b="1" dirty="0" smtClean="0">
                <a:solidFill>
                  <a:schemeClr val="tx1"/>
                </a:solidFill>
                <a:latin typeface="Arial Rounded MT Bold" panose="020F0704030504030204" pitchFamily="34" charset="0"/>
              </a:rPr>
              <a:t>utput </a:t>
            </a:r>
            <a:r>
              <a:rPr lang="en-US" sz="2400" b="1" dirty="0" smtClean="0">
                <a:solidFill>
                  <a:srgbClr val="FF0000"/>
                </a:solidFill>
                <a:latin typeface="Arial Rounded MT Bold" panose="020F0704030504030204" pitchFamily="34" charset="0"/>
              </a:rPr>
              <a:t>  </a:t>
            </a:r>
          </a:p>
          <a:p>
            <a:pPr marL="457200" indent="-457200">
              <a:buClr>
                <a:srgbClr val="FF0000"/>
              </a:buClr>
              <a:buFont typeface="+mj-lt"/>
              <a:buAutoNum type="arabicPeriod"/>
            </a:pPr>
            <a:r>
              <a:rPr lang="en-US" sz="2400" b="1" dirty="0" smtClean="0">
                <a:solidFill>
                  <a:schemeClr val="tx1"/>
                </a:solidFill>
                <a:latin typeface="Arial Rounded MT Bold" panose="020F0704030504030204" pitchFamily="34" charset="0"/>
              </a:rPr>
              <a:t>Variation</a:t>
            </a:r>
            <a:endParaRPr lang="en-IN" sz="2400" b="1" dirty="0" smtClean="0">
              <a:solidFill>
                <a:schemeClr val="tx1"/>
              </a:solidFill>
              <a:latin typeface="Arial Rounded MT Bold" panose="020F0704030504030204" pitchFamily="34" charset="0"/>
            </a:endParaRPr>
          </a:p>
          <a:p>
            <a:pPr marL="0" indent="0">
              <a:buNone/>
            </a:pPr>
            <a:endParaRPr lang="en-IN" sz="2000" b="1" u="sng" dirty="0" smtClean="0">
              <a:latin typeface="Arial Black" panose="020B0A04020102020204" pitchFamily="34" charset="0"/>
            </a:endParaRPr>
          </a:p>
          <a:p>
            <a:endParaRPr lang="en-IN" sz="2000" b="1" u="sng" dirty="0">
              <a:latin typeface="Arial Black" panose="020B0A04020102020204" pitchFamily="34" charset="0"/>
            </a:endParaRPr>
          </a:p>
          <a:p>
            <a:endParaRPr lang="en-US" dirty="0" smtClean="0"/>
          </a:p>
          <a:p>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547777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91" y="0"/>
            <a:ext cx="10506322" cy="713064"/>
          </a:xfrm>
        </p:spPr>
        <p:txBody>
          <a:bodyPr>
            <a:normAutofit/>
          </a:bodyPr>
          <a:lstStyle/>
          <a:p>
            <a:r>
              <a:rPr lang="en-US" sz="2800" b="1" dirty="0">
                <a:latin typeface="Arial Black" panose="020B0A04020102020204" pitchFamily="34" charset="0"/>
              </a:rPr>
              <a:t>IPO CHARTS : </a:t>
            </a:r>
            <a:endParaRPr lang="en-IN" sz="2800" dirty="0"/>
          </a:p>
        </p:txBody>
      </p:sp>
      <p:sp>
        <p:nvSpPr>
          <p:cNvPr id="3" name="Content Placeholder 2"/>
          <p:cNvSpPr>
            <a:spLocks noGrp="1"/>
          </p:cNvSpPr>
          <p:nvPr>
            <p:ph idx="1"/>
          </p:nvPr>
        </p:nvSpPr>
        <p:spPr>
          <a:xfrm>
            <a:off x="1593908" y="528505"/>
            <a:ext cx="9910704" cy="5947795"/>
          </a:xfrm>
        </p:spPr>
        <p:txBody>
          <a:bodyPr/>
          <a:lstStyle/>
          <a:p>
            <a:r>
              <a:rPr lang="en-US" sz="2000" b="1" u="sng" dirty="0">
                <a:latin typeface="Arial Black" panose="020B0A04020102020204" pitchFamily="34" charset="0"/>
              </a:rPr>
              <a:t>Inputs</a:t>
            </a:r>
          </a:p>
          <a:p>
            <a:pPr marL="514350" indent="-514350">
              <a:buFont typeface="+mj-lt"/>
              <a:buAutoNum type="romanUcPeriod"/>
            </a:pPr>
            <a:r>
              <a:rPr lang="en-US" sz="2400" dirty="0" smtClean="0">
                <a:latin typeface="Arial Rounded MT Bold" panose="020F0704030504030204" pitchFamily="34" charset="0"/>
              </a:rPr>
              <a:t>It Represent </a:t>
            </a:r>
            <a:r>
              <a:rPr lang="en-US" sz="2400" dirty="0">
                <a:latin typeface="Arial Rounded MT Bold" panose="020F0704030504030204" pitchFamily="34" charset="0"/>
              </a:rPr>
              <a:t>everything that enters the system to be processed or transformed to achieve the desired outcome. </a:t>
            </a:r>
          </a:p>
          <a:p>
            <a:pPr marL="514350" indent="-514350">
              <a:buFont typeface="+mj-lt"/>
              <a:buAutoNum type="romanUcPeriod"/>
            </a:pPr>
            <a:r>
              <a:rPr lang="en-US" sz="2400" dirty="0" smtClean="0">
                <a:latin typeface="Arial Rounded MT Bold" panose="020F0704030504030204" pitchFamily="34" charset="0"/>
              </a:rPr>
              <a:t>Inputs </a:t>
            </a:r>
            <a:r>
              <a:rPr lang="en-US" sz="2400" dirty="0">
                <a:latin typeface="Arial Rounded MT Bold" panose="020F0704030504030204" pitchFamily="34" charset="0"/>
              </a:rPr>
              <a:t>can be raw materials, information, data or even an outputs from another process.</a:t>
            </a:r>
          </a:p>
          <a:p>
            <a:r>
              <a:rPr lang="en-US" sz="2000" b="1" u="sng" dirty="0">
                <a:latin typeface="Arial Black" panose="020B0A04020102020204" pitchFamily="34" charset="0"/>
              </a:rPr>
              <a:t>Process</a:t>
            </a:r>
          </a:p>
          <a:p>
            <a:pPr marL="400050" indent="-400050">
              <a:buFont typeface="+mj-lt"/>
              <a:buAutoNum type="romanUcPeriod"/>
            </a:pPr>
            <a:r>
              <a:rPr lang="en-US" sz="2400" dirty="0" smtClean="0">
                <a:latin typeface="Arial Rounded MT Bold" panose="020F0704030504030204" pitchFamily="34" charset="0"/>
              </a:rPr>
              <a:t>It Represent </a:t>
            </a:r>
            <a:r>
              <a:rPr lang="en-US" sz="2400" dirty="0">
                <a:latin typeface="Arial Rounded MT Bold" panose="020F0704030504030204" pitchFamily="34" charset="0"/>
              </a:rPr>
              <a:t>the set of operations, calculations and steps required to transform the given inputs into the desired outcome. </a:t>
            </a:r>
            <a:endParaRPr lang="en-US" sz="2400" dirty="0" smtClean="0">
              <a:latin typeface="Arial Rounded MT Bold" panose="020F0704030504030204" pitchFamily="34" charset="0"/>
            </a:endParaRPr>
          </a:p>
          <a:p>
            <a:pPr marL="400050" indent="-400050">
              <a:buFont typeface="+mj-lt"/>
              <a:buAutoNum type="romanUcPeriod"/>
            </a:pPr>
            <a:r>
              <a:rPr lang="en-US" sz="2400" dirty="0" smtClean="0">
                <a:latin typeface="Arial Rounded MT Bold" panose="020F0704030504030204" pitchFamily="34" charset="0"/>
              </a:rPr>
              <a:t>Process </a:t>
            </a:r>
            <a:r>
              <a:rPr lang="en-US" sz="2400" dirty="0">
                <a:latin typeface="Arial Rounded MT Bold" panose="020F0704030504030204" pitchFamily="34" charset="0"/>
              </a:rPr>
              <a:t>could involve human labor, machines or a combination of both.</a:t>
            </a:r>
          </a:p>
          <a:p>
            <a:endParaRPr lang="en-IN" dirty="0"/>
          </a:p>
        </p:txBody>
      </p:sp>
    </p:spTree>
    <p:extLst>
      <p:ext uri="{BB962C8B-B14F-4D97-AF65-F5344CB8AC3E}">
        <p14:creationId xmlns:p14="http://schemas.microsoft.com/office/powerpoint/2010/main" val="735225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793" y="100669"/>
            <a:ext cx="10279820" cy="436226"/>
          </a:xfrm>
        </p:spPr>
        <p:txBody>
          <a:bodyPr>
            <a:normAutofit fontScale="90000"/>
          </a:bodyPr>
          <a:lstStyle/>
          <a:p>
            <a:r>
              <a:rPr lang="en-US" sz="2800" dirty="0" smtClean="0">
                <a:latin typeface="Arial Black" panose="020B0A04020102020204" pitchFamily="34" charset="0"/>
              </a:rPr>
              <a:t>IPO</a:t>
            </a:r>
            <a:endParaRPr lang="en-IN" sz="2800" dirty="0">
              <a:latin typeface="Arial Black" panose="020B0A04020102020204" pitchFamily="34" charset="0"/>
            </a:endParaRPr>
          </a:p>
        </p:txBody>
      </p:sp>
      <p:sp>
        <p:nvSpPr>
          <p:cNvPr id="3" name="Content Placeholder 2"/>
          <p:cNvSpPr>
            <a:spLocks noGrp="1"/>
          </p:cNvSpPr>
          <p:nvPr>
            <p:ph idx="1"/>
          </p:nvPr>
        </p:nvSpPr>
        <p:spPr>
          <a:xfrm>
            <a:off x="1702965" y="469783"/>
            <a:ext cx="9801647" cy="6174298"/>
          </a:xfrm>
        </p:spPr>
        <p:txBody>
          <a:bodyPr/>
          <a:lstStyle/>
          <a:p>
            <a:r>
              <a:rPr lang="en-US" sz="2000" b="1" u="sng" dirty="0">
                <a:latin typeface="Arial Black" panose="020B0A04020102020204" pitchFamily="34" charset="0"/>
              </a:rPr>
              <a:t>Outputs</a:t>
            </a:r>
          </a:p>
          <a:p>
            <a:pPr marL="400050" indent="-400050">
              <a:buFont typeface="+mj-lt"/>
              <a:buAutoNum type="romanUcPeriod"/>
            </a:pPr>
            <a:r>
              <a:rPr lang="en-US" sz="2400" dirty="0">
                <a:latin typeface="Arial Rounded MT Bold" panose="020F0704030504030204" pitchFamily="34" charset="0"/>
              </a:rPr>
              <a:t>Represent the final result. Outputs can be finished goods, products, data or new information. </a:t>
            </a:r>
            <a:endParaRPr lang="en-US" sz="2400" dirty="0" smtClean="0">
              <a:latin typeface="Arial Rounded MT Bold" panose="020F0704030504030204" pitchFamily="34" charset="0"/>
            </a:endParaRPr>
          </a:p>
          <a:p>
            <a:pPr marL="400050" indent="-400050">
              <a:buFont typeface="+mj-lt"/>
              <a:buAutoNum type="romanUcPeriod"/>
            </a:pPr>
            <a:r>
              <a:rPr lang="en-US" sz="2400" dirty="0" smtClean="0">
                <a:latin typeface="Arial Rounded MT Bold" panose="020F0704030504030204" pitchFamily="34" charset="0"/>
              </a:rPr>
              <a:t>In </a:t>
            </a:r>
            <a:r>
              <a:rPr lang="en-US" sz="2400" dirty="0">
                <a:latin typeface="Arial Rounded MT Bold" panose="020F0704030504030204" pitchFamily="34" charset="0"/>
              </a:rPr>
              <a:t>some occasions, outcomes can be inputs for different processes as well.</a:t>
            </a:r>
          </a:p>
          <a:p>
            <a:r>
              <a:rPr lang="en-US" sz="2000" b="1" u="sng" dirty="0">
                <a:latin typeface="Arial Black" panose="020B0A04020102020204" pitchFamily="34" charset="0"/>
              </a:rPr>
              <a:t>Variations </a:t>
            </a:r>
          </a:p>
          <a:p>
            <a:pPr>
              <a:buFontTx/>
              <a:buChar char="-"/>
            </a:pPr>
            <a:r>
              <a:rPr lang="en-US" sz="2400" dirty="0" smtClean="0">
                <a:latin typeface="Arial Rounded MT Bold" panose="020F0704030504030204" pitchFamily="34" charset="0"/>
              </a:rPr>
              <a:t>Some </a:t>
            </a:r>
            <a:r>
              <a:rPr lang="en-US" sz="2400" dirty="0">
                <a:latin typeface="Arial Rounded MT Bold" panose="020F0704030504030204" pitchFamily="34" charset="0"/>
              </a:rPr>
              <a:t>academics and professionals use a modified version the simple IPO Diagram</a:t>
            </a:r>
            <a:r>
              <a:rPr lang="en-US" sz="2400" dirty="0" smtClean="0">
                <a:latin typeface="Arial Rounded MT Bold" panose="020F0704030504030204" pitchFamily="34" charset="0"/>
              </a:rPr>
              <a:t>,</a:t>
            </a:r>
          </a:p>
          <a:p>
            <a:pPr>
              <a:buFontTx/>
              <a:buChar char="-"/>
            </a:pPr>
            <a:r>
              <a:rPr lang="en-US" sz="2400" dirty="0" smtClean="0">
                <a:latin typeface="Arial Rounded MT Bold" panose="020F0704030504030204" pitchFamily="34" charset="0"/>
              </a:rPr>
              <a:t>which </a:t>
            </a:r>
            <a:r>
              <a:rPr lang="en-US" sz="2400" dirty="0">
                <a:latin typeface="Arial Rounded MT Bold" panose="020F0704030504030204" pitchFamily="34" charset="0"/>
              </a:rPr>
              <a:t>consists in adding two additional components: controls and enablers. </a:t>
            </a:r>
            <a:endParaRPr lang="en-US" sz="2400" dirty="0" smtClean="0">
              <a:latin typeface="Arial Rounded MT Bold" panose="020F0704030504030204" pitchFamily="34" charset="0"/>
            </a:endParaRPr>
          </a:p>
          <a:p>
            <a:pPr>
              <a:buFontTx/>
              <a:buChar char="-"/>
            </a:pPr>
            <a:r>
              <a:rPr lang="en-US" sz="2400" dirty="0" smtClean="0">
                <a:latin typeface="Arial Rounded MT Bold" panose="020F0704030504030204" pitchFamily="34" charset="0"/>
              </a:rPr>
              <a:t>Both </a:t>
            </a:r>
            <a:r>
              <a:rPr lang="en-US" sz="2400" dirty="0">
                <a:latin typeface="Arial Rounded MT Bold" panose="020F0704030504030204" pitchFamily="34" charset="0"/>
              </a:rPr>
              <a:t>components connect to the ‘Process’ box from the original diagram and help provide more specifications of the process being analyzed.</a:t>
            </a:r>
          </a:p>
          <a:p>
            <a:endParaRPr lang="en-IN" dirty="0"/>
          </a:p>
        </p:txBody>
      </p:sp>
    </p:spTree>
    <p:extLst>
      <p:ext uri="{BB962C8B-B14F-4D97-AF65-F5344CB8AC3E}">
        <p14:creationId xmlns:p14="http://schemas.microsoft.com/office/powerpoint/2010/main" val="1832239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956" y="0"/>
            <a:ext cx="10556657" cy="721453"/>
          </a:xfrm>
        </p:spPr>
        <p:txBody>
          <a:bodyPr>
            <a:normAutofit/>
          </a:bodyPr>
          <a:lstStyle/>
          <a:p>
            <a:r>
              <a:rPr lang="en-US" sz="2800" b="1" dirty="0" smtClean="0">
                <a:latin typeface="Arial Black" panose="020B0A04020102020204" pitchFamily="34" charset="0"/>
              </a:rPr>
              <a:t>IPO Chart: examples</a:t>
            </a:r>
            <a:endParaRPr lang="en-IN" sz="2800" b="1" dirty="0">
              <a:latin typeface="Arial Black" panose="020B0A040201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25" y="62415"/>
            <a:ext cx="11982275" cy="6795585"/>
          </a:xfrm>
        </p:spPr>
      </p:pic>
    </p:spTree>
    <p:extLst>
      <p:ext uri="{BB962C8B-B14F-4D97-AF65-F5344CB8AC3E}">
        <p14:creationId xmlns:p14="http://schemas.microsoft.com/office/powerpoint/2010/main" val="3610461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155" y="102638"/>
            <a:ext cx="9750457" cy="522513"/>
          </a:xfrm>
        </p:spPr>
        <p:txBody>
          <a:bodyPr>
            <a:normAutofit fontScale="90000"/>
          </a:bodyPr>
          <a:lstStyle/>
          <a:p>
            <a:r>
              <a:rPr lang="en-US" sz="2700" u="sng" dirty="0">
                <a:solidFill>
                  <a:srgbClr val="7030A0"/>
                </a:solidFill>
                <a:latin typeface="Arial Black" panose="020B0A04020102020204" pitchFamily="34" charset="0"/>
              </a:rPr>
              <a:t>Why do we use these tools?  :</a:t>
            </a:r>
            <a:r>
              <a:rPr lang="en-US" u="sng" dirty="0">
                <a:solidFill>
                  <a:srgbClr val="7030A0"/>
                </a:solidFill>
                <a:latin typeface="Arial Black" panose="020B0A04020102020204" pitchFamily="34" charset="0"/>
              </a:rPr>
              <a:t/>
            </a:r>
            <a:br>
              <a:rPr lang="en-US" u="sng" dirty="0">
                <a:solidFill>
                  <a:srgbClr val="7030A0"/>
                </a:solidFill>
                <a:latin typeface="Arial Black" panose="020B0A04020102020204" pitchFamily="34" charset="0"/>
              </a:rPr>
            </a:br>
            <a:endParaRPr lang="en-IN" dirty="0"/>
          </a:p>
        </p:txBody>
      </p:sp>
      <p:sp>
        <p:nvSpPr>
          <p:cNvPr id="3" name="Content Placeholder 2"/>
          <p:cNvSpPr>
            <a:spLocks noGrp="1"/>
          </p:cNvSpPr>
          <p:nvPr>
            <p:ph idx="1"/>
          </p:nvPr>
        </p:nvSpPr>
        <p:spPr>
          <a:xfrm>
            <a:off x="1660849" y="737117"/>
            <a:ext cx="10282335" cy="5645021"/>
          </a:xfrm>
        </p:spPr>
        <p:txBody>
          <a:bodyPr/>
          <a:lstStyle/>
          <a:p>
            <a:r>
              <a:rPr lang="en-US" sz="2400" dirty="0">
                <a:latin typeface="Arial Rounded MT Bold" panose="020F0704030504030204" pitchFamily="34" charset="0"/>
              </a:rPr>
              <a:t>Use of graphics whenever possible to help communicate better with the user. </a:t>
            </a:r>
          </a:p>
          <a:p>
            <a:r>
              <a:rPr lang="en-US" sz="2400" dirty="0">
                <a:latin typeface="Arial Rounded MT Bold" panose="020F0704030504030204" pitchFamily="34" charset="0"/>
              </a:rPr>
              <a:t>Differentiate between logical and physical system </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a:p>
            <a:r>
              <a:rPr lang="en-US" sz="2400" dirty="0">
                <a:latin typeface="Arial Rounded MT Bold" panose="020F0704030504030204" pitchFamily="34" charset="0"/>
              </a:rPr>
              <a:t>Build a logical system model to familiarize the user with system characteristics and interrelationships before implementation </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251016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949" y="75502"/>
            <a:ext cx="11160664" cy="562062"/>
          </a:xfrm>
        </p:spPr>
        <p:txBody>
          <a:bodyPr>
            <a:normAutofit fontScale="90000"/>
          </a:bodyPr>
          <a:lstStyle/>
          <a:p>
            <a:r>
              <a:rPr lang="en-US" dirty="0">
                <a:latin typeface="Arial Black" panose="020B0A04020102020204" pitchFamily="34" charset="0"/>
              </a:rPr>
              <a:t>IPO</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7075283"/>
              </p:ext>
            </p:extLst>
          </p:nvPr>
        </p:nvGraphicFramePr>
        <p:xfrm>
          <a:off x="1610687" y="1031845"/>
          <a:ext cx="9588618" cy="2432808"/>
        </p:xfrm>
        <a:graphic>
          <a:graphicData uri="http://schemas.openxmlformats.org/drawingml/2006/table">
            <a:tbl>
              <a:tblPr/>
              <a:tblGrid>
                <a:gridCol w="2583808">
                  <a:extLst>
                    <a:ext uri="{9D8B030D-6E8A-4147-A177-3AD203B41FA5}">
                      <a16:colId xmlns:a16="http://schemas.microsoft.com/office/drawing/2014/main" val="1980892739"/>
                    </a:ext>
                  </a:extLst>
                </a:gridCol>
                <a:gridCol w="4848837">
                  <a:extLst>
                    <a:ext uri="{9D8B030D-6E8A-4147-A177-3AD203B41FA5}">
                      <a16:colId xmlns:a16="http://schemas.microsoft.com/office/drawing/2014/main" val="3582952777"/>
                    </a:ext>
                  </a:extLst>
                </a:gridCol>
                <a:gridCol w="2155973">
                  <a:extLst>
                    <a:ext uri="{9D8B030D-6E8A-4147-A177-3AD203B41FA5}">
                      <a16:colId xmlns:a16="http://schemas.microsoft.com/office/drawing/2014/main" val="3857179249"/>
                    </a:ext>
                  </a:extLst>
                </a:gridCol>
              </a:tblGrid>
              <a:tr h="536896">
                <a:tc gridSpan="3">
                  <a:txBody>
                    <a:bodyPr/>
                    <a:lstStyle/>
                    <a:p>
                      <a:r>
                        <a:rPr lang="en-IN" sz="2400" b="1" dirty="0"/>
                        <a:t>Calculate average</a:t>
                      </a:r>
                    </a:p>
                  </a:txBody>
                  <a:tcPr>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90741596"/>
                  </a:ext>
                </a:extLst>
              </a:tr>
              <a:tr h="553674">
                <a:tc>
                  <a:txBody>
                    <a:bodyPr/>
                    <a:lstStyle/>
                    <a:p>
                      <a:pPr algn="ctr"/>
                      <a:r>
                        <a:rPr lang="en-IN" sz="2400" b="1" dirty="0">
                          <a:solidFill>
                            <a:schemeClr val="bg1"/>
                          </a:solidFill>
                          <a:effectLst/>
                        </a:rPr>
                        <a:t>Input</a:t>
                      </a:r>
                    </a:p>
                  </a:txBody>
                  <a:tcPr marT="47625" marB="47625">
                    <a:lnL>
                      <a:noFill/>
                    </a:lnL>
                    <a:lnR>
                      <a:noFill/>
                    </a:lnR>
                    <a:lnB w="9525" cap="flat" cmpd="sng" algn="ctr">
                      <a:solidFill>
                        <a:srgbClr val="000000"/>
                      </a:solidFill>
                      <a:prstDash val="solid"/>
                      <a:round/>
                      <a:headEnd type="none" w="med" len="med"/>
                      <a:tailEnd type="none" w="med" len="med"/>
                    </a:lnB>
                    <a:solidFill>
                      <a:srgbClr val="0088CC"/>
                    </a:solidFill>
                  </a:tcPr>
                </a:tc>
                <a:tc>
                  <a:txBody>
                    <a:bodyPr/>
                    <a:lstStyle/>
                    <a:p>
                      <a:pPr algn="ctr"/>
                      <a:r>
                        <a:rPr lang="en-IN" sz="2400" b="1" dirty="0">
                          <a:solidFill>
                            <a:schemeClr val="bg1"/>
                          </a:solidFill>
                          <a:effectLst/>
                        </a:rPr>
                        <a:t>Process</a:t>
                      </a:r>
                    </a:p>
                  </a:txBody>
                  <a:tcPr marT="47625" marB="47625">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88CC"/>
                    </a:solidFill>
                  </a:tcPr>
                </a:tc>
                <a:tc>
                  <a:txBody>
                    <a:bodyPr/>
                    <a:lstStyle/>
                    <a:p>
                      <a:pPr algn="ctr"/>
                      <a:r>
                        <a:rPr lang="en-IN" sz="2400" b="1" dirty="0">
                          <a:solidFill>
                            <a:schemeClr val="bg1"/>
                          </a:solidFill>
                          <a:effectLst/>
                        </a:rPr>
                        <a:t>Output</a:t>
                      </a:r>
                    </a:p>
                  </a:txBody>
                  <a:tcPr marT="47625" marB="47625">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88CC"/>
                    </a:solidFill>
                  </a:tcPr>
                </a:tc>
                <a:extLst>
                  <a:ext uri="{0D108BD9-81ED-4DB2-BD59-A6C34878D82A}">
                    <a16:rowId xmlns:a16="http://schemas.microsoft.com/office/drawing/2014/main" val="1312088900"/>
                  </a:ext>
                </a:extLst>
              </a:tr>
              <a:tr h="1342238">
                <a:tc>
                  <a:txBody>
                    <a:bodyPr/>
                    <a:lstStyle/>
                    <a:p>
                      <a:pPr fontAlgn="t"/>
                      <a:r>
                        <a:rPr lang="en-IN" sz="2400" b="1" dirty="0">
                          <a:effectLst/>
                          <a:latin typeface="Arial Rounded MT Bold" panose="020F0704030504030204" pitchFamily="34" charset="0"/>
                        </a:rPr>
                        <a:t>List of numbers</a:t>
                      </a:r>
                    </a:p>
                  </a:txBody>
                  <a:tcPr marL="95250" marT="47625" marB="142875">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4F4F4"/>
                    </a:solidFill>
                  </a:tcPr>
                </a:tc>
                <a:tc>
                  <a:txBody>
                    <a:bodyPr/>
                    <a:lstStyle/>
                    <a:p>
                      <a:pPr fontAlgn="t"/>
                      <a:r>
                        <a:rPr lang="en-US" sz="2400" dirty="0">
                          <a:effectLst/>
                          <a:latin typeface="Arial Rounded MT Bold" panose="020F0704030504030204" pitchFamily="34" charset="0"/>
                        </a:rPr>
                        <a:t>Add the numbers together</a:t>
                      </a:r>
                      <a:br>
                        <a:rPr lang="en-US" sz="2400" dirty="0">
                          <a:effectLst/>
                          <a:latin typeface="Arial Rounded MT Bold" panose="020F0704030504030204" pitchFamily="34" charset="0"/>
                        </a:rPr>
                      </a:br>
                      <a:r>
                        <a:rPr lang="en-US" sz="2400" dirty="0">
                          <a:effectLst/>
                          <a:latin typeface="Arial Rounded MT Bold" panose="020F0704030504030204" pitchFamily="34" charset="0"/>
                        </a:rPr>
                        <a:t>Divide the sum by the total number of numbers.</a:t>
                      </a:r>
                    </a:p>
                  </a:txBody>
                  <a:tcPr marL="285750" marR="285750" marT="47625" marB="142875">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IN" dirty="0">
                          <a:effectLst/>
                        </a:rPr>
                        <a:t/>
                      </a:r>
                      <a:br>
                        <a:rPr lang="en-IN" dirty="0">
                          <a:effectLst/>
                        </a:rPr>
                      </a:br>
                      <a:r>
                        <a:rPr lang="en-IN" dirty="0" smtClean="0">
                          <a:effectLst/>
                        </a:rPr>
                        <a:t>     </a:t>
                      </a:r>
                      <a:r>
                        <a:rPr lang="en-IN" sz="2400" dirty="0" smtClean="0">
                          <a:effectLst/>
                          <a:latin typeface="Arial Rounded MT Bold" panose="020F0704030504030204" pitchFamily="34" charset="0"/>
                        </a:rPr>
                        <a:t>Average</a:t>
                      </a:r>
                      <a:endParaRPr lang="en-IN" sz="2400" dirty="0">
                        <a:effectLst/>
                        <a:latin typeface="Arial Rounded MT Bold" panose="020F0704030504030204" pitchFamily="34" charset="0"/>
                      </a:endParaRPr>
                    </a:p>
                  </a:txBody>
                  <a:tcPr marL="95250" marT="47625" marB="142875">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4F4F4"/>
                    </a:solidFill>
                  </a:tcPr>
                </a:tc>
                <a:extLst>
                  <a:ext uri="{0D108BD9-81ED-4DB2-BD59-A6C34878D82A}">
                    <a16:rowId xmlns:a16="http://schemas.microsoft.com/office/drawing/2014/main" val="145641267"/>
                  </a:ext>
                </a:extLst>
              </a:tr>
            </a:tbl>
          </a:graphicData>
        </a:graphic>
      </p:graphicFrame>
    </p:spTree>
    <p:extLst>
      <p:ext uri="{BB962C8B-B14F-4D97-AF65-F5344CB8AC3E}">
        <p14:creationId xmlns:p14="http://schemas.microsoft.com/office/powerpoint/2010/main" val="1586816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070" y="0"/>
            <a:ext cx="9398975" cy="587229"/>
          </a:xfrm>
        </p:spPr>
        <p:txBody>
          <a:bodyPr>
            <a:normAutofit/>
          </a:bodyPr>
          <a:lstStyle/>
          <a:p>
            <a:r>
              <a:rPr lang="en-US" sz="2800" b="1" dirty="0" smtClean="0">
                <a:latin typeface="Arial Rounded MT Bold" panose="020F0704030504030204" pitchFamily="34" charset="0"/>
              </a:rPr>
              <a:t>IPO charts</a:t>
            </a:r>
            <a:endParaRPr lang="en-IN" sz="2800" b="1" dirty="0">
              <a:latin typeface="Arial Rounded MT Bold" panose="020F0704030504030204" pitchFamily="34" charset="0"/>
            </a:endParaRPr>
          </a:p>
        </p:txBody>
      </p:sp>
      <p:sp>
        <p:nvSpPr>
          <p:cNvPr id="3" name="Content Placeholder 2"/>
          <p:cNvSpPr>
            <a:spLocks noGrp="1"/>
          </p:cNvSpPr>
          <p:nvPr>
            <p:ph idx="1"/>
          </p:nvPr>
        </p:nvSpPr>
        <p:spPr>
          <a:xfrm>
            <a:off x="1711354" y="780175"/>
            <a:ext cx="9793258" cy="5662569"/>
          </a:xfrm>
        </p:spPr>
        <p:txBody>
          <a:bodyPr>
            <a:normAutofit/>
          </a:bodyPr>
          <a:lstStyle/>
          <a:p>
            <a:r>
              <a:rPr lang="en-US" sz="2400" dirty="0" smtClean="0">
                <a:latin typeface="Arial Rounded MT Bold" panose="020F0704030504030204" pitchFamily="34" charset="0"/>
              </a:rPr>
              <a:t>An IPO chart or input </a:t>
            </a:r>
            <a:r>
              <a:rPr lang="en-US" sz="2400" dirty="0">
                <a:latin typeface="Arial Rounded MT Bold" panose="020F0704030504030204" pitchFamily="34" charset="0"/>
              </a:rPr>
              <a:t>process </a:t>
            </a:r>
            <a:r>
              <a:rPr lang="en-US" sz="2400" dirty="0" smtClean="0">
                <a:latin typeface="Arial Rounded MT Bold" panose="020F0704030504030204" pitchFamily="34" charset="0"/>
              </a:rPr>
              <a:t>output chart </a:t>
            </a:r>
            <a:r>
              <a:rPr lang="en-US" sz="2400" dirty="0">
                <a:latin typeface="Arial Rounded MT Bold" panose="020F0704030504030204" pitchFamily="34" charset="0"/>
              </a:rPr>
              <a:t>describes the system </a:t>
            </a:r>
            <a:r>
              <a:rPr lang="en-US" sz="2400" dirty="0" smtClean="0">
                <a:latin typeface="Arial Rounded MT Bold" panose="020F0704030504030204" pitchFamily="34" charset="0"/>
              </a:rPr>
              <a:t>in terms </a:t>
            </a:r>
            <a:r>
              <a:rPr lang="en-US" sz="2400" dirty="0">
                <a:latin typeface="Arial Rounded MT Bold" panose="020F0704030504030204" pitchFamily="34" charset="0"/>
              </a:rPr>
              <a:t>of its input data, its output data and the processes that </a:t>
            </a:r>
            <a:r>
              <a:rPr lang="en-US" sz="2400" dirty="0" smtClean="0">
                <a:latin typeface="Arial Rounded MT Bold" panose="020F0704030504030204" pitchFamily="34" charset="0"/>
              </a:rPr>
              <a:t>are performed </a:t>
            </a:r>
            <a:r>
              <a:rPr lang="en-US" sz="2400" dirty="0">
                <a:latin typeface="Arial Rounded MT Bold" panose="020F0704030504030204" pitchFamily="34" charset="0"/>
              </a:rPr>
              <a:t>on the inputs to transform them into </a:t>
            </a:r>
            <a:r>
              <a:rPr lang="en-US" sz="2400" dirty="0" smtClean="0">
                <a:latin typeface="Arial Rounded MT Bold" panose="020F0704030504030204" pitchFamily="34" charset="0"/>
              </a:rPr>
              <a:t>outputs.</a:t>
            </a:r>
          </a:p>
          <a:p>
            <a:r>
              <a:rPr lang="en-US" sz="2400" dirty="0" smtClean="0">
                <a:latin typeface="Arial Rounded MT Bold" panose="020F0704030504030204" pitchFamily="34" charset="0"/>
              </a:rPr>
              <a:t>IPO chart are used </a:t>
            </a:r>
            <a:r>
              <a:rPr lang="en-US" sz="2400" dirty="0">
                <a:latin typeface="Arial Rounded MT Bold" panose="020F0704030504030204" pitchFamily="34" charset="0"/>
              </a:rPr>
              <a:t>to document the inputs into a process, </a:t>
            </a:r>
            <a:r>
              <a:rPr lang="en-US" sz="2400" dirty="0" smtClean="0">
                <a:latin typeface="Arial Rounded MT Bold" panose="020F0704030504030204" pitchFamily="34" charset="0"/>
              </a:rPr>
              <a:t>the general </a:t>
            </a:r>
            <a:r>
              <a:rPr lang="en-US" sz="2400" dirty="0">
                <a:latin typeface="Arial Rounded MT Bold" panose="020F0704030504030204" pitchFamily="34" charset="0"/>
              </a:rPr>
              <a:t>nature of the processes performed on this input, and </a:t>
            </a:r>
            <a:r>
              <a:rPr lang="en-US" sz="2400" dirty="0" smtClean="0">
                <a:latin typeface="Arial Rounded MT Bold" panose="020F0704030504030204" pitchFamily="34" charset="0"/>
              </a:rPr>
              <a:t>outputs produced </a:t>
            </a:r>
            <a:r>
              <a:rPr lang="en-US" sz="2400" dirty="0">
                <a:latin typeface="Arial Rounded MT Bold" panose="020F0704030504030204" pitchFamily="34" charset="0"/>
              </a:rPr>
              <a:t>for each </a:t>
            </a:r>
            <a:r>
              <a:rPr lang="en-US" sz="2400" dirty="0" smtClean="0">
                <a:latin typeface="Arial Rounded MT Bold" panose="020F0704030504030204" pitchFamily="34" charset="0"/>
              </a:rPr>
              <a:t>task.</a:t>
            </a:r>
          </a:p>
          <a:p>
            <a:r>
              <a:rPr lang="en-US" sz="2400" dirty="0">
                <a:latin typeface="Arial Rounded MT Bold" panose="020F0704030504030204" pitchFamily="34" charset="0"/>
              </a:rPr>
              <a:t>The IPO chart is in the form of a table with three columns, one for </a:t>
            </a:r>
            <a:r>
              <a:rPr lang="en-US" sz="2400" dirty="0" smtClean="0">
                <a:latin typeface="Arial Rounded MT Bold" panose="020F0704030504030204" pitchFamily="34" charset="0"/>
              </a:rPr>
              <a:t>each Input</a:t>
            </a:r>
            <a:r>
              <a:rPr lang="en-US" sz="2400" dirty="0">
                <a:latin typeface="Arial Rounded MT Bold" panose="020F0704030504030204" pitchFamily="34" charset="0"/>
              </a:rPr>
              <a:t>, Process and </a:t>
            </a:r>
            <a:r>
              <a:rPr lang="en-US" sz="2400" dirty="0" smtClean="0">
                <a:latin typeface="Arial Rounded MT Bold" panose="020F0704030504030204" pitchFamily="34" charset="0"/>
              </a:rPr>
              <a:t>Output.</a:t>
            </a:r>
          </a:p>
          <a:p>
            <a:r>
              <a:rPr lang="en-US" sz="2400" dirty="0">
                <a:latin typeface="Arial Rounded MT Bold" panose="020F0704030504030204" pitchFamily="34" charset="0"/>
              </a:rPr>
              <a:t>IPO charts can be drawn in other formats but they always contain a </a:t>
            </a:r>
            <a:r>
              <a:rPr lang="en-US" sz="2400" dirty="0" smtClean="0">
                <a:latin typeface="Arial Rounded MT Bold" panose="020F0704030504030204" pitchFamily="34" charset="0"/>
              </a:rPr>
              <a:t>clear separation </a:t>
            </a:r>
            <a:r>
              <a:rPr lang="en-US" sz="2400" dirty="0">
                <a:latin typeface="Arial Rounded MT Bold" panose="020F0704030504030204" pitchFamily="34" charset="0"/>
              </a:rPr>
              <a:t>of the inputs, processing and outputs that make up </a:t>
            </a:r>
            <a:r>
              <a:rPr lang="en-US" sz="2400" dirty="0" smtClean="0">
                <a:latin typeface="Arial Rounded MT Bold" panose="020F0704030504030204" pitchFamily="34" charset="0"/>
              </a:rPr>
              <a:t>the system.</a:t>
            </a:r>
            <a:endParaRPr lang="en-IN" sz="4000" dirty="0">
              <a:latin typeface="Arial Rounded MT Bold" panose="020F0704030504030204" pitchFamily="34" charset="0"/>
            </a:endParaRPr>
          </a:p>
        </p:txBody>
      </p:sp>
    </p:spTree>
    <p:extLst>
      <p:ext uri="{BB962C8B-B14F-4D97-AF65-F5344CB8AC3E}">
        <p14:creationId xmlns:p14="http://schemas.microsoft.com/office/powerpoint/2010/main" val="695698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343" y="75502"/>
            <a:ext cx="10699269" cy="645951"/>
          </a:xfrm>
        </p:spPr>
        <p:txBody>
          <a:bodyPr/>
          <a:lstStyle/>
          <a:p>
            <a:r>
              <a:rPr lang="en-US" sz="2800" dirty="0" smtClean="0">
                <a:latin typeface="Arial Rounded MT Bold" panose="020F0704030504030204" pitchFamily="34" charset="0"/>
              </a:rPr>
              <a:t>HIPO Charts</a:t>
            </a:r>
            <a:endParaRPr lang="en-IN" dirty="0">
              <a:latin typeface="Arial Rounded MT Bold" panose="020F0704030504030204" pitchFamily="34" charset="0"/>
            </a:endParaRPr>
          </a:p>
        </p:txBody>
      </p:sp>
      <p:sp>
        <p:nvSpPr>
          <p:cNvPr id="3" name="Content Placeholder 2"/>
          <p:cNvSpPr>
            <a:spLocks noGrp="1"/>
          </p:cNvSpPr>
          <p:nvPr>
            <p:ph idx="1"/>
          </p:nvPr>
        </p:nvSpPr>
        <p:spPr>
          <a:xfrm>
            <a:off x="1568741" y="620785"/>
            <a:ext cx="9935871" cy="6082019"/>
          </a:xfrm>
        </p:spPr>
        <p:txBody>
          <a:bodyPr>
            <a:normAutofit/>
          </a:bodyPr>
          <a:lstStyle/>
          <a:p>
            <a:r>
              <a:rPr lang="en-US" sz="2400" dirty="0">
                <a:latin typeface="Arial Rounded MT Bold" panose="020F0704030504030204" pitchFamily="34" charset="0"/>
              </a:rPr>
              <a:t>HIPO stands for </a:t>
            </a:r>
            <a:r>
              <a:rPr lang="en-US" sz="2400" b="1" dirty="0">
                <a:latin typeface="Arial Rounded MT Bold" panose="020F0704030504030204" pitchFamily="34" charset="0"/>
              </a:rPr>
              <a:t>Hierarchical Input Process </a:t>
            </a:r>
            <a:r>
              <a:rPr lang="en-US" sz="2400" b="1" dirty="0" smtClean="0">
                <a:latin typeface="Arial Rounded MT Bold" panose="020F0704030504030204" pitchFamily="34" charset="0"/>
              </a:rPr>
              <a:t>Output.</a:t>
            </a:r>
          </a:p>
          <a:p>
            <a:r>
              <a:rPr lang="en-US" sz="2400" dirty="0" smtClean="0">
                <a:latin typeface="Arial Rounded MT Bold" panose="020F0704030504030204" pitchFamily="34" charset="0"/>
              </a:rPr>
              <a:t>HIPO </a:t>
            </a:r>
            <a:r>
              <a:rPr lang="en-US" sz="2400" dirty="0">
                <a:latin typeface="Arial Rounded MT Bold" panose="020F0704030504030204" pitchFamily="34" charset="0"/>
              </a:rPr>
              <a:t>diagram represents the hierarchy of modules in the software system. </a:t>
            </a:r>
          </a:p>
          <a:p>
            <a:r>
              <a:rPr lang="en-US" sz="2400" dirty="0">
                <a:latin typeface="Arial Rounded MT Bold" panose="020F0704030504030204" pitchFamily="34" charset="0"/>
              </a:rPr>
              <a:t>Analyst uses HIPO diagram in order to obtain high-level view of system functions.</a:t>
            </a:r>
          </a:p>
          <a:p>
            <a:r>
              <a:rPr lang="en-US" sz="2400" dirty="0">
                <a:latin typeface="Arial Rounded MT Bold" panose="020F0704030504030204" pitchFamily="34" charset="0"/>
              </a:rPr>
              <a:t> It decomposes functions into sub-functions in a hierarchical manner. It depicts the </a:t>
            </a:r>
            <a:r>
              <a:rPr lang="en-US" sz="2400" dirty="0" smtClean="0">
                <a:latin typeface="Arial Rounded MT Bold" panose="020F0704030504030204" pitchFamily="34" charset="0"/>
              </a:rPr>
              <a:t>functions </a:t>
            </a:r>
            <a:r>
              <a:rPr lang="en-US" sz="2400" dirty="0">
                <a:latin typeface="Arial Rounded MT Bold" panose="020F0704030504030204" pitchFamily="34" charset="0"/>
              </a:rPr>
              <a:t>performed by system</a:t>
            </a:r>
            <a:r>
              <a:rPr lang="en-US" sz="2400" dirty="0" smtClean="0">
                <a:latin typeface="Arial Rounded MT Bold" panose="020F0704030504030204" pitchFamily="34" charset="0"/>
              </a:rPr>
              <a:t>.</a:t>
            </a:r>
          </a:p>
          <a:p>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290082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951" y="0"/>
            <a:ext cx="11009662" cy="469783"/>
          </a:xfrm>
        </p:spPr>
        <p:txBody>
          <a:bodyPr>
            <a:noAutofit/>
          </a:bodyPr>
          <a:lstStyle/>
          <a:p>
            <a:r>
              <a:rPr lang="en-US" sz="2400" dirty="0" smtClean="0">
                <a:latin typeface="Arial Rounded MT Bold" panose="020F0704030504030204" pitchFamily="34" charset="0"/>
              </a:rPr>
              <a:t>HIPO chart</a:t>
            </a:r>
            <a:endParaRPr lang="en-IN" sz="2400" dirty="0">
              <a:latin typeface="Arial Rounded MT Bold" panose="020F0704030504030204" pitchFamily="34" charset="0"/>
            </a:endParaRPr>
          </a:p>
        </p:txBody>
      </p:sp>
      <p:sp>
        <p:nvSpPr>
          <p:cNvPr id="3" name="Content Placeholder 2"/>
          <p:cNvSpPr>
            <a:spLocks noGrp="1"/>
          </p:cNvSpPr>
          <p:nvPr>
            <p:ph idx="1"/>
          </p:nvPr>
        </p:nvSpPr>
        <p:spPr>
          <a:xfrm>
            <a:off x="1501629" y="604007"/>
            <a:ext cx="10422433" cy="5863905"/>
          </a:xfrm>
        </p:spPr>
        <p:txBody>
          <a:bodyPr>
            <a:normAutofit/>
          </a:bodyPr>
          <a:lstStyle/>
          <a:p>
            <a:r>
              <a:rPr lang="en-US" sz="2400" dirty="0">
                <a:latin typeface="Arial Rounded MT Bold" panose="020F0704030504030204" pitchFamily="34" charset="0"/>
              </a:rPr>
              <a:t>HIPO diagrams are good for documentation purpose. Their graphical representation makes it easier for designers and managers to get the pictorial idea of the system structure</a:t>
            </a:r>
            <a:r>
              <a:rPr lang="en-US" sz="2400" dirty="0" smtClean="0">
                <a:latin typeface="Arial Rounded MT Bold" panose="020F0704030504030204" pitchFamily="34" charset="0"/>
              </a:rPr>
              <a:t>.</a:t>
            </a:r>
          </a:p>
          <a:p>
            <a:endParaRPr lang="en-IN" sz="240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29" y="1835400"/>
            <a:ext cx="10226179" cy="4632512"/>
          </a:xfrm>
          <a:prstGeom prst="rect">
            <a:avLst/>
          </a:prstGeom>
        </p:spPr>
      </p:pic>
    </p:spTree>
    <p:extLst>
      <p:ext uri="{BB962C8B-B14F-4D97-AF65-F5344CB8AC3E}">
        <p14:creationId xmlns:p14="http://schemas.microsoft.com/office/powerpoint/2010/main" val="16428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42" y="0"/>
            <a:ext cx="10774771" cy="486561"/>
          </a:xfrm>
        </p:spPr>
        <p:txBody>
          <a:bodyPr>
            <a:noAutofit/>
          </a:bodyPr>
          <a:lstStyle/>
          <a:p>
            <a:r>
              <a:rPr lang="en-US" sz="3200" b="1" dirty="0" smtClean="0">
                <a:latin typeface="Arial Black" panose="020B0A04020102020204" pitchFamily="34" charset="0"/>
              </a:rPr>
              <a:t>HIPO CHART </a:t>
            </a:r>
            <a:endParaRPr lang="en-IN" sz="3200" b="1" dirty="0">
              <a:latin typeface="Arial Black" panose="020B0A04020102020204" pitchFamily="34" charset="0"/>
            </a:endParaRPr>
          </a:p>
        </p:txBody>
      </p:sp>
      <p:sp>
        <p:nvSpPr>
          <p:cNvPr id="3" name="Content Placeholder 2"/>
          <p:cNvSpPr>
            <a:spLocks noGrp="1"/>
          </p:cNvSpPr>
          <p:nvPr>
            <p:ph idx="1"/>
          </p:nvPr>
        </p:nvSpPr>
        <p:spPr>
          <a:xfrm>
            <a:off x="1686187" y="645952"/>
            <a:ext cx="10343626" cy="5939405"/>
          </a:xfrm>
        </p:spPr>
        <p:txBody>
          <a:bodyPr/>
          <a:lstStyle/>
          <a:p>
            <a:pPr marL="0" indent="0">
              <a:buNone/>
            </a:pPr>
            <a:r>
              <a:rPr lang="en-US" sz="2400" b="1" u="sng" dirty="0">
                <a:latin typeface="Arial Black" panose="020B0A04020102020204" pitchFamily="34" charset="0"/>
              </a:rPr>
              <a:t>Advantages of </a:t>
            </a:r>
            <a:r>
              <a:rPr lang="en-US" sz="2400" b="1" u="sng" dirty="0" smtClean="0">
                <a:latin typeface="Arial Black" panose="020B0A04020102020204" pitchFamily="34" charset="0"/>
              </a:rPr>
              <a:t>HIPO</a:t>
            </a:r>
            <a:r>
              <a:rPr lang="en-US" sz="2400" b="1" dirty="0" smtClean="0">
                <a:latin typeface="Arial Black" panose="020B0A04020102020204" pitchFamily="34" charset="0"/>
              </a:rPr>
              <a:t> :</a:t>
            </a:r>
            <a:endParaRPr lang="en-US" sz="2400" b="1" dirty="0">
              <a:latin typeface="Arial Black" panose="020B0A04020102020204" pitchFamily="34" charset="0"/>
            </a:endParaRPr>
          </a:p>
          <a:p>
            <a:r>
              <a:rPr lang="en-US" sz="2400" dirty="0">
                <a:latin typeface="Arial Rounded MT Bold" panose="020F0704030504030204" pitchFamily="34" charset="0"/>
              </a:rPr>
              <a:t>Offer more detail than other types of documentation.</a:t>
            </a:r>
          </a:p>
          <a:p>
            <a:r>
              <a:rPr lang="en-US" sz="2400" dirty="0">
                <a:latin typeface="Arial Rounded MT Bold" panose="020F0704030504030204" pitchFamily="34" charset="0"/>
              </a:rPr>
              <a:t>Each module's input and output are properly labeled.</a:t>
            </a:r>
          </a:p>
          <a:p>
            <a:r>
              <a:rPr lang="en-US" sz="2400" dirty="0">
                <a:latin typeface="Arial Rounded MT Bold" panose="020F0704030504030204" pitchFamily="34" charset="0"/>
              </a:rPr>
              <a:t>Can be used to quickly determine what modules call the module under investigation.</a:t>
            </a:r>
          </a:p>
          <a:p>
            <a:pPr marL="0" indent="0">
              <a:buNone/>
            </a:pPr>
            <a:r>
              <a:rPr lang="en-US" sz="2400" b="1" u="sng" dirty="0">
                <a:latin typeface="Arial Black" panose="020B0A04020102020204" pitchFamily="34" charset="0"/>
              </a:rPr>
              <a:t>Disadvantages of </a:t>
            </a:r>
            <a:r>
              <a:rPr lang="en-US" sz="2400" b="1" u="sng" dirty="0" smtClean="0">
                <a:latin typeface="Arial Black" panose="020B0A04020102020204" pitchFamily="34" charset="0"/>
              </a:rPr>
              <a:t>HIPO</a:t>
            </a:r>
            <a:r>
              <a:rPr lang="en-US" sz="2400" b="1" dirty="0" smtClean="0">
                <a:latin typeface="Arial Black" panose="020B0A04020102020204" pitchFamily="34" charset="0"/>
              </a:rPr>
              <a:t> :</a:t>
            </a:r>
            <a:endParaRPr lang="en-US" sz="2400" b="1" dirty="0">
              <a:latin typeface="Arial Black" panose="020B0A04020102020204" pitchFamily="34" charset="0"/>
            </a:endParaRPr>
          </a:p>
          <a:p>
            <a:r>
              <a:rPr lang="en-US" sz="2400" dirty="0">
                <a:latin typeface="Arial Rounded MT Bold" panose="020F0704030504030204" pitchFamily="34" charset="0"/>
              </a:rPr>
              <a:t>The biggest downside of HIPO is that the documentation for a </a:t>
            </a:r>
            <a:r>
              <a:rPr lang="en-US" sz="2400" dirty="0" smtClean="0">
                <a:latin typeface="Arial Rounded MT Bold" panose="020F0704030504030204" pitchFamily="34" charset="0"/>
              </a:rPr>
              <a:t>program </a:t>
            </a:r>
            <a:r>
              <a:rPr lang="en-US" sz="2400" dirty="0">
                <a:latin typeface="Arial Rounded MT Bold" panose="020F0704030504030204" pitchFamily="34" charset="0"/>
              </a:rPr>
              <a:t>can become quite large: each module has its page, regardless of its actual size.</a:t>
            </a:r>
          </a:p>
          <a:p>
            <a:r>
              <a:rPr lang="en-US" sz="2400" dirty="0">
                <a:latin typeface="Arial Rounded MT Bold" panose="020F0704030504030204" pitchFamily="34" charset="0"/>
              </a:rPr>
              <a:t>Structure charts and pseudocode are more extensively </a:t>
            </a:r>
            <a:r>
              <a:rPr lang="en-US" sz="2400" dirty="0" err="1" smtClean="0">
                <a:latin typeface="Arial Rounded MT Bold" panose="020F0704030504030204" pitchFamily="34" charset="0"/>
              </a:rPr>
              <a:t>utilised</a:t>
            </a:r>
            <a:r>
              <a:rPr lang="en-US" sz="2400" dirty="0" smtClean="0">
                <a:latin typeface="Arial Rounded MT Bold" panose="020F0704030504030204" pitchFamily="34" charset="0"/>
              </a:rPr>
              <a:t> </a:t>
            </a:r>
            <a:r>
              <a:rPr lang="en-US" sz="2400" dirty="0">
                <a:latin typeface="Arial Rounded MT Bold" panose="020F0704030504030204" pitchFamily="34" charset="0"/>
              </a:rPr>
              <a:t>than HIPO charts.</a:t>
            </a:r>
          </a:p>
          <a:p>
            <a:r>
              <a:rPr lang="en-US" sz="2400" dirty="0">
                <a:latin typeface="Arial Rounded MT Bold" panose="020F0704030504030204" pitchFamily="34" charset="0"/>
              </a:rPr>
              <a:t>HIPO does not provide any data flow or control flow information</a:t>
            </a:r>
            <a:r>
              <a:rPr lang="en-US" dirty="0"/>
              <a:t>.</a:t>
            </a:r>
          </a:p>
          <a:p>
            <a:endParaRPr lang="en-IN" dirty="0"/>
          </a:p>
        </p:txBody>
      </p:sp>
    </p:spTree>
    <p:extLst>
      <p:ext uri="{BB962C8B-B14F-4D97-AF65-F5344CB8AC3E}">
        <p14:creationId xmlns:p14="http://schemas.microsoft.com/office/powerpoint/2010/main" val="1390062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
            <a:ext cx="10590212" cy="811369"/>
          </a:xfrm>
        </p:spPr>
        <p:txBody>
          <a:bodyPr>
            <a:normAutofit/>
          </a:bodyPr>
          <a:lstStyle/>
          <a:p>
            <a:r>
              <a:rPr lang="en-US" sz="2800" dirty="0" smtClean="0">
                <a:latin typeface="Arial Black" pitchFamily="34" charset="0"/>
              </a:rPr>
              <a:t>Gantt Chart</a:t>
            </a:r>
            <a:endParaRPr lang="en-IN" sz="2800" dirty="0">
              <a:latin typeface="Arial Black" pitchFamily="34" charset="0"/>
            </a:endParaRPr>
          </a:p>
        </p:txBody>
      </p:sp>
      <p:sp>
        <p:nvSpPr>
          <p:cNvPr id="3" name="Content Placeholder 2"/>
          <p:cNvSpPr>
            <a:spLocks noGrp="1"/>
          </p:cNvSpPr>
          <p:nvPr>
            <p:ph idx="1"/>
          </p:nvPr>
        </p:nvSpPr>
        <p:spPr>
          <a:xfrm>
            <a:off x="1182848" y="1107583"/>
            <a:ext cx="10858898" cy="5603610"/>
          </a:xfrm>
        </p:spPr>
        <p:txBody>
          <a:bodyPr>
            <a:normAutofit/>
          </a:bodyPr>
          <a:lstStyle/>
          <a:p>
            <a:r>
              <a:rPr lang="en-US" sz="2600" b="1" dirty="0">
                <a:latin typeface="Bahnschrift SemiBold" pitchFamily="34" charset="0"/>
              </a:rPr>
              <a:t>A Gantt chart is a visual illustration of a project’s progress across a specified timeline. It helps you keep track of the project’s tasks as well as their dependencies.</a:t>
            </a:r>
            <a:endParaRPr lang="en-US" sz="2600" b="1" dirty="0" smtClean="0">
              <a:latin typeface="Bahnschrift SemiBold" pitchFamily="34" charset="0"/>
            </a:endParaRPr>
          </a:p>
          <a:p>
            <a:r>
              <a:rPr lang="en-US" sz="2600" dirty="0">
                <a:latin typeface="Arial Rounded MT Bold" pitchFamily="34" charset="0"/>
              </a:rPr>
              <a:t> I</a:t>
            </a:r>
            <a:r>
              <a:rPr lang="en-US" sz="2600" dirty="0" smtClean="0">
                <a:latin typeface="Arial Rounded MT Bold" pitchFamily="34" charset="0"/>
              </a:rPr>
              <a:t>t is </a:t>
            </a:r>
            <a:r>
              <a:rPr lang="en-US" sz="2600" dirty="0">
                <a:latin typeface="Arial Rounded MT Bold" pitchFamily="34" charset="0"/>
              </a:rPr>
              <a:t>one of the most popular and useful ways of showing activities (tasks or events) displayed against </a:t>
            </a:r>
            <a:r>
              <a:rPr lang="en-US" sz="2600" dirty="0" smtClean="0">
                <a:latin typeface="Arial Rounded MT Bold" pitchFamily="34" charset="0"/>
              </a:rPr>
              <a:t>time.</a:t>
            </a:r>
          </a:p>
          <a:p>
            <a:r>
              <a:rPr lang="en-US" sz="2600" dirty="0">
                <a:latin typeface="Arial Rounded MT Bold" pitchFamily="34" charset="0"/>
              </a:rPr>
              <a:t>On the left of the chart </a:t>
            </a:r>
            <a:r>
              <a:rPr lang="en-US" sz="2600" dirty="0" smtClean="0">
                <a:latin typeface="Arial Rounded MT Bold" pitchFamily="34" charset="0"/>
              </a:rPr>
              <a:t> </a:t>
            </a:r>
            <a:r>
              <a:rPr lang="en-US" sz="2600" dirty="0">
                <a:latin typeface="Arial Rounded MT Bold" pitchFamily="34" charset="0"/>
              </a:rPr>
              <a:t>a list of the activities and along the top is a suitable time scale</a:t>
            </a:r>
            <a:r>
              <a:rPr lang="en-US" sz="2600" dirty="0" smtClean="0">
                <a:latin typeface="Arial Rounded MT Bold" pitchFamily="34" charset="0"/>
              </a:rPr>
              <a:t>.</a:t>
            </a:r>
          </a:p>
          <a:p>
            <a:r>
              <a:rPr lang="en-US" sz="2600" dirty="0">
                <a:latin typeface="Arial Rounded MT Bold" pitchFamily="34" charset="0"/>
              </a:rPr>
              <a:t>Each activity is represented by a </a:t>
            </a:r>
            <a:r>
              <a:rPr lang="en-US" sz="2600" dirty="0" smtClean="0">
                <a:latin typeface="Arial Rounded MT Bold" pitchFamily="34" charset="0"/>
              </a:rPr>
              <a:t>bar.</a:t>
            </a:r>
          </a:p>
          <a:p>
            <a:r>
              <a:rPr lang="en-US" sz="2600" dirty="0">
                <a:latin typeface="Arial Rounded MT Bold" pitchFamily="34" charset="0"/>
              </a:rPr>
              <a:t>the position and length of the bar reflects the start date, duration and end date of the </a:t>
            </a:r>
            <a:r>
              <a:rPr lang="en-US" sz="2600" dirty="0" smtClean="0">
                <a:latin typeface="Arial Rounded MT Bold" pitchFamily="34" charset="0"/>
              </a:rPr>
              <a:t>activity.</a:t>
            </a:r>
          </a:p>
          <a:p>
            <a:endParaRPr lang="en-IN" sz="2400" dirty="0">
              <a:latin typeface="Arial Rounded MT Bold" pitchFamily="34" charset="0"/>
            </a:endParaRPr>
          </a:p>
        </p:txBody>
      </p:sp>
    </p:spTree>
    <p:extLst>
      <p:ext uri="{BB962C8B-B14F-4D97-AF65-F5344CB8AC3E}">
        <p14:creationId xmlns:p14="http://schemas.microsoft.com/office/powerpoint/2010/main" val="3376730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0"/>
            <a:ext cx="9868995" cy="669701"/>
          </a:xfrm>
        </p:spPr>
        <p:txBody>
          <a:bodyPr/>
          <a:lstStyle/>
          <a:p>
            <a:r>
              <a:rPr lang="en-US" sz="2800" dirty="0" smtClean="0">
                <a:latin typeface="Arial Black" pitchFamily="34" charset="0"/>
              </a:rPr>
              <a:t>Gantt chart Allows to see :</a:t>
            </a:r>
            <a:endParaRPr lang="en-IN" dirty="0">
              <a:latin typeface="Arial Black" pitchFamily="34" charset="0"/>
            </a:endParaRPr>
          </a:p>
        </p:txBody>
      </p:sp>
      <p:sp>
        <p:nvSpPr>
          <p:cNvPr id="3" name="Content Placeholder 2"/>
          <p:cNvSpPr>
            <a:spLocks noGrp="1"/>
          </p:cNvSpPr>
          <p:nvPr>
            <p:ph idx="1"/>
          </p:nvPr>
        </p:nvSpPr>
        <p:spPr>
          <a:xfrm>
            <a:off x="1764406" y="991672"/>
            <a:ext cx="9740206" cy="4043967"/>
          </a:xfrm>
        </p:spPr>
        <p:txBody>
          <a:bodyPr/>
          <a:lstStyle/>
          <a:p>
            <a:r>
              <a:rPr lang="en-US" sz="2400" dirty="0">
                <a:latin typeface="Arial Rounded MT Bold" pitchFamily="34" charset="0"/>
              </a:rPr>
              <a:t>What the various activities </a:t>
            </a:r>
            <a:r>
              <a:rPr lang="en-US" sz="2400" dirty="0" smtClean="0">
                <a:latin typeface="Arial Rounded MT Bold" pitchFamily="34" charset="0"/>
              </a:rPr>
              <a:t>are.</a:t>
            </a:r>
            <a:endParaRPr lang="en-US" sz="2400" dirty="0">
              <a:latin typeface="Arial Rounded MT Bold" pitchFamily="34" charset="0"/>
            </a:endParaRPr>
          </a:p>
          <a:p>
            <a:r>
              <a:rPr lang="en-US" sz="2400" dirty="0">
                <a:latin typeface="Arial Rounded MT Bold" pitchFamily="34" charset="0"/>
              </a:rPr>
              <a:t>When each activity begins and </a:t>
            </a:r>
            <a:r>
              <a:rPr lang="en-US" sz="2400" dirty="0" smtClean="0">
                <a:latin typeface="Arial Rounded MT Bold" pitchFamily="34" charset="0"/>
              </a:rPr>
              <a:t>ends.</a:t>
            </a:r>
            <a:endParaRPr lang="en-US" sz="2400" dirty="0">
              <a:latin typeface="Arial Rounded MT Bold" pitchFamily="34" charset="0"/>
            </a:endParaRPr>
          </a:p>
          <a:p>
            <a:r>
              <a:rPr lang="en-US" sz="2400" dirty="0">
                <a:latin typeface="Arial Rounded MT Bold" pitchFamily="34" charset="0"/>
              </a:rPr>
              <a:t>How long each activity is scheduled to </a:t>
            </a:r>
            <a:r>
              <a:rPr lang="en-US" sz="2400" dirty="0" smtClean="0">
                <a:latin typeface="Arial Rounded MT Bold" pitchFamily="34" charset="0"/>
              </a:rPr>
              <a:t>last.</a:t>
            </a:r>
            <a:endParaRPr lang="en-US" sz="2400" dirty="0">
              <a:latin typeface="Arial Rounded MT Bold" pitchFamily="34" charset="0"/>
            </a:endParaRPr>
          </a:p>
          <a:p>
            <a:r>
              <a:rPr lang="en-US" sz="2400" dirty="0">
                <a:latin typeface="Arial Rounded MT Bold" pitchFamily="34" charset="0"/>
              </a:rPr>
              <a:t>Where activities overlap with other activities, and by how </a:t>
            </a:r>
            <a:r>
              <a:rPr lang="en-US" sz="2400" dirty="0" smtClean="0">
                <a:latin typeface="Arial Rounded MT Bold" pitchFamily="34" charset="0"/>
              </a:rPr>
              <a:t>much.</a:t>
            </a:r>
            <a:endParaRPr lang="en-US" sz="2400" dirty="0">
              <a:latin typeface="Arial Rounded MT Bold" pitchFamily="34" charset="0"/>
            </a:endParaRPr>
          </a:p>
          <a:p>
            <a:r>
              <a:rPr lang="en-US" sz="2400" dirty="0">
                <a:latin typeface="Arial Rounded MT Bold" pitchFamily="34" charset="0"/>
              </a:rPr>
              <a:t>The start and end date of the whole </a:t>
            </a:r>
            <a:r>
              <a:rPr lang="en-US" sz="2400" dirty="0" smtClean="0">
                <a:latin typeface="Arial Rounded MT Bold" pitchFamily="34" charset="0"/>
              </a:rPr>
              <a:t>project.</a:t>
            </a:r>
            <a:endParaRPr lang="en-US" sz="2400" dirty="0">
              <a:latin typeface="Arial Rounded MT Bold" pitchFamily="34" charset="0"/>
            </a:endParaRPr>
          </a:p>
          <a:p>
            <a:endParaRPr lang="en-IN" dirty="0"/>
          </a:p>
        </p:txBody>
      </p:sp>
    </p:spTree>
    <p:extLst>
      <p:ext uri="{BB962C8B-B14F-4D97-AF65-F5344CB8AC3E}">
        <p14:creationId xmlns:p14="http://schemas.microsoft.com/office/powerpoint/2010/main" val="10670926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3" y="0"/>
            <a:ext cx="10950820" cy="721217"/>
          </a:xfrm>
        </p:spPr>
        <p:txBody>
          <a:bodyPr/>
          <a:lstStyle/>
          <a:p>
            <a:r>
              <a:rPr lang="en-US" dirty="0" smtClean="0"/>
              <a:t>	</a:t>
            </a:r>
            <a:r>
              <a:rPr lang="en-US" sz="2800" dirty="0" smtClean="0">
                <a:latin typeface="Arial Black" pitchFamily="34" charset="0"/>
              </a:rPr>
              <a:t>Gantt charts used for :</a:t>
            </a:r>
            <a:endParaRPr lang="en-IN" dirty="0">
              <a:latin typeface="Arial Black" pitchFamily="34" charset="0"/>
            </a:endParaRPr>
          </a:p>
        </p:txBody>
      </p:sp>
      <p:sp>
        <p:nvSpPr>
          <p:cNvPr id="3" name="Content Placeholder 2"/>
          <p:cNvSpPr>
            <a:spLocks noGrp="1"/>
          </p:cNvSpPr>
          <p:nvPr>
            <p:ph idx="1"/>
          </p:nvPr>
        </p:nvSpPr>
        <p:spPr>
          <a:xfrm>
            <a:off x="1918952" y="798490"/>
            <a:ext cx="9585660" cy="5898524"/>
          </a:xfrm>
        </p:spPr>
        <p:txBody>
          <a:bodyPr/>
          <a:lstStyle/>
          <a:p>
            <a:r>
              <a:rPr lang="en-IN" sz="2400" dirty="0">
                <a:latin typeface="Arial Rounded MT Bold" pitchFamily="34" charset="0"/>
              </a:rPr>
              <a:t>Monitor project progress</a:t>
            </a:r>
          </a:p>
          <a:p>
            <a:r>
              <a:rPr lang="en-IN" sz="2400" dirty="0">
                <a:latin typeface="Arial Rounded MT Bold" pitchFamily="34" charset="0"/>
              </a:rPr>
              <a:t>Adjust project schedule</a:t>
            </a:r>
          </a:p>
          <a:p>
            <a:r>
              <a:rPr lang="en-US" sz="2400" dirty="0">
                <a:latin typeface="Arial Rounded MT Bold" pitchFamily="34" charset="0"/>
              </a:rPr>
              <a:t>Optimize the complete process structure</a:t>
            </a:r>
          </a:p>
          <a:p>
            <a:r>
              <a:rPr lang="en-US" sz="2400" dirty="0">
                <a:latin typeface="Arial Rounded MT Bold" pitchFamily="34" charset="0"/>
              </a:rPr>
              <a:t>Estimate delays</a:t>
            </a:r>
          </a:p>
          <a:p>
            <a:r>
              <a:rPr lang="en-US" sz="2400" dirty="0">
                <a:latin typeface="Arial Rounded MT Bold" pitchFamily="34" charset="0"/>
              </a:rPr>
              <a:t>Keep all project participants on track</a:t>
            </a:r>
          </a:p>
          <a:p>
            <a:r>
              <a:rPr lang="en-US" sz="2400" dirty="0" smtClean="0">
                <a:latin typeface="Arial Rounded MT Bold" pitchFamily="34" charset="0"/>
              </a:rPr>
              <a:t>Monitoring  progress to </a:t>
            </a:r>
            <a:r>
              <a:rPr lang="en-US" sz="2400" dirty="0">
                <a:latin typeface="Arial Rounded MT Bold" pitchFamily="34" charset="0"/>
              </a:rPr>
              <a:t>ensure completion on schedule</a:t>
            </a:r>
          </a:p>
          <a:p>
            <a:endParaRPr lang="en-IN" dirty="0"/>
          </a:p>
        </p:txBody>
      </p:sp>
    </p:spTree>
    <p:extLst>
      <p:ext uri="{BB962C8B-B14F-4D97-AF65-F5344CB8AC3E}">
        <p14:creationId xmlns:p14="http://schemas.microsoft.com/office/powerpoint/2010/main" val="126297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373487"/>
            <a:ext cx="11221278" cy="605307"/>
          </a:xfrm>
        </p:spPr>
        <p:txBody>
          <a:bodyPr>
            <a:normAutofit fontScale="90000"/>
          </a:bodyPr>
          <a:lstStyle/>
          <a:p>
            <a:r>
              <a:rPr lang="en-US" dirty="0" smtClean="0"/>
              <a:t>Gantt Chart example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72732"/>
            <a:ext cx="12192000" cy="7630732"/>
          </a:xfrm>
        </p:spPr>
      </p:pic>
    </p:spTree>
    <p:extLst>
      <p:ext uri="{BB962C8B-B14F-4D97-AF65-F5344CB8AC3E}">
        <p14:creationId xmlns:p14="http://schemas.microsoft.com/office/powerpoint/2010/main" val="2231876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63" y="103032"/>
            <a:ext cx="10628849" cy="579548"/>
          </a:xfrm>
        </p:spPr>
        <p:txBody>
          <a:bodyPr>
            <a:normAutofit fontScale="90000"/>
          </a:bodyPr>
          <a:lstStyle/>
          <a:p>
            <a:r>
              <a:rPr lang="en-US" dirty="0" smtClean="0">
                <a:latin typeface="Arial Black" pitchFamily="34" charset="0"/>
              </a:rPr>
              <a:t>Gantt chart</a:t>
            </a:r>
            <a:endParaRPr lang="en-IN" dirty="0">
              <a:latin typeface="Arial Black" pitchFamily="34" charset="0"/>
            </a:endParaRPr>
          </a:p>
        </p:txBody>
      </p:sp>
      <p:sp>
        <p:nvSpPr>
          <p:cNvPr id="3" name="Content Placeholder 2"/>
          <p:cNvSpPr>
            <a:spLocks noGrp="1"/>
          </p:cNvSpPr>
          <p:nvPr>
            <p:ph idx="1"/>
          </p:nvPr>
        </p:nvSpPr>
        <p:spPr>
          <a:xfrm>
            <a:off x="1610417" y="695458"/>
            <a:ext cx="8915400" cy="4868215"/>
          </a:xfrm>
        </p:spPr>
        <p:txBody>
          <a:bodyPr>
            <a:normAutofit/>
          </a:bodyPr>
          <a:lstStyle/>
          <a:p>
            <a:r>
              <a:rPr lang="en-US" sz="2400" dirty="0">
                <a:latin typeface="Arial Rounded MT Bold" pitchFamily="34" charset="0"/>
              </a:rPr>
              <a:t>the chart is displayed as a horizontal bar chart.</a:t>
            </a:r>
          </a:p>
          <a:p>
            <a:r>
              <a:rPr lang="en-US" sz="2400" dirty="0">
                <a:latin typeface="Arial Rounded MT Bold" pitchFamily="34" charset="0"/>
              </a:rPr>
              <a:t>Horizontal bars of different lengths represent the project timeline, which can include task sequences, duration, and the start and end dates for each task. The horizontal bar also shows how much of a task requires completion</a:t>
            </a:r>
            <a:r>
              <a:rPr lang="en-US" dirty="0" smtClean="0"/>
              <a:t>.</a:t>
            </a:r>
          </a:p>
          <a:p>
            <a:r>
              <a:rPr lang="en-US" sz="2400" dirty="0">
                <a:latin typeface="Arial Rounded MT Bold" pitchFamily="34" charset="0"/>
              </a:rPr>
              <a:t>A Gantt chart helps in scheduling, managing, and monitoring specific tasks and resources in a project. </a:t>
            </a:r>
            <a:endParaRPr lang="en-US" sz="2400" dirty="0" smtClean="0">
              <a:latin typeface="Arial Rounded MT Bold" pitchFamily="34" charset="0"/>
            </a:endParaRPr>
          </a:p>
          <a:p>
            <a:r>
              <a:rPr lang="en-US" sz="2400" dirty="0" smtClean="0">
                <a:latin typeface="Arial Rounded MT Bold" pitchFamily="34" charset="0"/>
              </a:rPr>
              <a:t>The </a:t>
            </a:r>
            <a:r>
              <a:rPr lang="en-US" sz="2400" dirty="0">
                <a:latin typeface="Arial Rounded MT Bold" pitchFamily="34" charset="0"/>
              </a:rPr>
              <a:t>chart shows the project timeline, which includes scheduled and completed work over a period. </a:t>
            </a:r>
            <a:r>
              <a:rPr lang="en-US" sz="2400" dirty="0" smtClean="0">
                <a:latin typeface="Arial Rounded MT Bold" pitchFamily="34" charset="0"/>
              </a:rPr>
              <a:t>.</a:t>
            </a:r>
            <a:endParaRPr lang="en-US" sz="2400" dirty="0">
              <a:latin typeface="Arial Rounded MT Bold" pitchFamily="34" charset="0"/>
            </a:endParaRPr>
          </a:p>
          <a:p>
            <a:endParaRPr lang="en-US" dirty="0"/>
          </a:p>
          <a:p>
            <a:endParaRPr lang="en-IN" dirty="0"/>
          </a:p>
        </p:txBody>
      </p:sp>
    </p:spTree>
    <p:extLst>
      <p:ext uri="{BB962C8B-B14F-4D97-AF65-F5344CB8AC3E}">
        <p14:creationId xmlns:p14="http://schemas.microsoft.com/office/powerpoint/2010/main" val="2804032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0976"/>
            <a:ext cx="8877300" cy="504824"/>
          </a:xfrm>
        </p:spPr>
        <p:txBody>
          <a:bodyPr>
            <a:normAutofit fontScale="90000"/>
          </a:bodyPr>
          <a:lstStyle/>
          <a:p>
            <a:r>
              <a:rPr lang="en-IN" smtClean="0">
                <a:latin typeface="Arial Black" panose="020B0A04020102020204" pitchFamily="34" charset="0"/>
              </a:rPr>
              <a:t> </a:t>
            </a:r>
            <a:r>
              <a:rPr lang="en-IN" sz="3100" smtClean="0">
                <a:latin typeface="Arial Black" panose="020B0A04020102020204" pitchFamily="34" charset="0"/>
              </a:rPr>
              <a:t>Major steps </a:t>
            </a:r>
            <a:r>
              <a:rPr lang="en-IN" sz="3100" dirty="0" smtClean="0">
                <a:latin typeface="Arial Black" panose="020B0A04020102020204" pitchFamily="34" charset="0"/>
              </a:rPr>
              <a:t>in Structured </a:t>
            </a:r>
            <a:r>
              <a:rPr lang="en-IN" sz="3100" dirty="0">
                <a:latin typeface="Arial Black" panose="020B0A04020102020204" pitchFamily="34" charset="0"/>
              </a:rPr>
              <a:t>Analysis</a:t>
            </a:r>
            <a:endParaRPr lang="en-IN" dirty="0"/>
          </a:p>
        </p:txBody>
      </p:sp>
      <p:sp>
        <p:nvSpPr>
          <p:cNvPr id="3" name="Content Placeholder 2"/>
          <p:cNvSpPr>
            <a:spLocks noGrp="1"/>
          </p:cNvSpPr>
          <p:nvPr>
            <p:ph idx="1"/>
          </p:nvPr>
        </p:nvSpPr>
        <p:spPr>
          <a:xfrm>
            <a:off x="1333500" y="1114425"/>
            <a:ext cx="10171112" cy="4867275"/>
          </a:xfrm>
        </p:spPr>
        <p:txBody>
          <a:bodyPr>
            <a:normAutofit/>
          </a:bodyPr>
          <a:lstStyle/>
          <a:p>
            <a:pPr lvl="0"/>
            <a:r>
              <a:rPr lang="en-US" sz="2800" b="1" dirty="0">
                <a:latin typeface="Arial Rounded MT Bold" panose="020F0704030504030204" pitchFamily="34" charset="0"/>
              </a:rPr>
              <a:t>Studying the current business </a:t>
            </a:r>
            <a:r>
              <a:rPr lang="en-US" sz="2800" b="1" dirty="0" smtClean="0">
                <a:latin typeface="Arial Rounded MT Bold" panose="020F0704030504030204" pitchFamily="34" charset="0"/>
              </a:rPr>
              <a:t>environment</a:t>
            </a:r>
            <a:endParaRPr lang="en-IN" sz="2800" b="1" dirty="0">
              <a:latin typeface="Arial Rounded MT Bold" panose="020F0704030504030204" pitchFamily="34" charset="0"/>
            </a:endParaRPr>
          </a:p>
          <a:p>
            <a:pPr lvl="0"/>
            <a:r>
              <a:rPr lang="en-US" sz="2800" b="1" dirty="0">
                <a:latin typeface="Arial Rounded MT Bold" panose="020F0704030504030204" pitchFamily="34" charset="0"/>
              </a:rPr>
              <a:t>Modeling the old logical </a:t>
            </a:r>
            <a:r>
              <a:rPr lang="en-US" sz="2800" b="1" dirty="0" smtClean="0">
                <a:latin typeface="Arial Rounded MT Bold" panose="020F0704030504030204" pitchFamily="34" charset="0"/>
              </a:rPr>
              <a:t>system</a:t>
            </a:r>
            <a:endParaRPr lang="en-IN" sz="2800" b="1" dirty="0">
              <a:latin typeface="Arial Rounded MT Bold" panose="020F0704030504030204" pitchFamily="34" charset="0"/>
            </a:endParaRPr>
          </a:p>
          <a:p>
            <a:pPr lvl="0"/>
            <a:r>
              <a:rPr lang="en-US" sz="2800" b="1" dirty="0">
                <a:latin typeface="Arial Rounded MT Bold" panose="020F0704030504030204" pitchFamily="34" charset="0"/>
              </a:rPr>
              <a:t>Modeling a new logical </a:t>
            </a:r>
            <a:r>
              <a:rPr lang="en-US" sz="2800" b="1" dirty="0" smtClean="0">
                <a:latin typeface="Arial Rounded MT Bold" panose="020F0704030504030204" pitchFamily="34" charset="0"/>
              </a:rPr>
              <a:t>system</a:t>
            </a:r>
            <a:endParaRPr lang="en-IN" sz="2800" b="1" dirty="0">
              <a:latin typeface="Arial Rounded MT Bold" panose="020F0704030504030204" pitchFamily="34" charset="0"/>
            </a:endParaRPr>
          </a:p>
          <a:p>
            <a:pPr lvl="0"/>
            <a:r>
              <a:rPr lang="en-US" sz="2800" b="1" dirty="0">
                <a:latin typeface="Arial Rounded MT Bold" panose="020F0704030504030204" pitchFamily="34" charset="0"/>
              </a:rPr>
              <a:t>Modeling a new physical environment</a:t>
            </a:r>
            <a:endParaRPr lang="en-IN" sz="2800" b="1" dirty="0">
              <a:latin typeface="Arial Rounded MT Bold" panose="020F0704030504030204" pitchFamily="34" charset="0"/>
            </a:endParaRPr>
          </a:p>
          <a:p>
            <a:pPr lvl="0"/>
            <a:r>
              <a:rPr lang="en-US" sz="2800" b="1" dirty="0">
                <a:latin typeface="Arial Rounded MT Bold" panose="020F0704030504030204" pitchFamily="34" charset="0"/>
              </a:rPr>
              <a:t>Evaluating </a:t>
            </a:r>
            <a:r>
              <a:rPr lang="en-US" sz="2800" b="1" dirty="0" smtClean="0">
                <a:latin typeface="Arial Rounded MT Bold" panose="020F0704030504030204" pitchFamily="34" charset="0"/>
              </a:rPr>
              <a:t>alternatives</a:t>
            </a:r>
            <a:endParaRPr lang="en-IN" sz="2800" b="1" dirty="0">
              <a:latin typeface="Arial Rounded MT Bold" panose="020F0704030504030204" pitchFamily="34" charset="0"/>
            </a:endParaRPr>
          </a:p>
          <a:p>
            <a:pPr lvl="0"/>
            <a:r>
              <a:rPr lang="en-US" sz="2800" b="1" dirty="0">
                <a:latin typeface="Arial Rounded MT Bold" panose="020F0704030504030204" pitchFamily="34" charset="0"/>
              </a:rPr>
              <a:t>Selecting the best design</a:t>
            </a:r>
            <a:endParaRPr lang="en-IN" sz="2800" b="1" dirty="0">
              <a:latin typeface="Arial Rounded MT Bold" panose="020F0704030504030204" pitchFamily="34" charset="0"/>
            </a:endParaRPr>
          </a:p>
          <a:p>
            <a:r>
              <a:rPr lang="en-US" sz="2800" b="1" dirty="0">
                <a:latin typeface="Arial Rounded MT Bold" panose="020F0704030504030204" pitchFamily="34" charset="0"/>
              </a:rPr>
              <a:t>Creating structured </a:t>
            </a:r>
            <a:endParaRPr lang="en-IN" sz="2800" b="1" dirty="0">
              <a:latin typeface="Arial Rounded MT Bold" panose="020F0704030504030204" pitchFamily="34" charset="0"/>
            </a:endParaRPr>
          </a:p>
        </p:txBody>
      </p:sp>
    </p:spTree>
    <p:extLst>
      <p:ext uri="{BB962C8B-B14F-4D97-AF65-F5344CB8AC3E}">
        <p14:creationId xmlns:p14="http://schemas.microsoft.com/office/powerpoint/2010/main" val="9581420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
            <a:ext cx="10851469" cy="464024"/>
          </a:xfrm>
        </p:spPr>
        <p:txBody>
          <a:bodyPr>
            <a:normAutofit fontScale="90000"/>
          </a:bodyPr>
          <a:lstStyle/>
          <a:p>
            <a:r>
              <a:rPr lang="en-US" b="1" dirty="0" smtClean="0"/>
              <a:t>Advantages / Benefits of Gantt chart</a:t>
            </a:r>
            <a:endParaRPr lang="en-IN" b="1" dirty="0"/>
          </a:p>
        </p:txBody>
      </p:sp>
      <p:sp>
        <p:nvSpPr>
          <p:cNvPr id="3" name="Content Placeholder 2"/>
          <p:cNvSpPr>
            <a:spLocks noGrp="1"/>
          </p:cNvSpPr>
          <p:nvPr>
            <p:ph idx="1"/>
          </p:nvPr>
        </p:nvSpPr>
        <p:spPr>
          <a:xfrm>
            <a:off x="341194" y="1105469"/>
            <a:ext cx="11850806" cy="5752531"/>
          </a:xfrm>
        </p:spPr>
        <p:txBody>
          <a:bodyPr>
            <a:noAutofit/>
          </a:bodyPr>
          <a:lstStyle/>
          <a:p>
            <a:r>
              <a:rPr lang="en-US" sz="2700" b="1" dirty="0">
                <a:latin typeface="Arial Rounded MT Bold" panose="020F0704030504030204" pitchFamily="34" charset="0"/>
              </a:rPr>
              <a:t>It Provides a High-Level Overview: </a:t>
            </a:r>
            <a:r>
              <a:rPr lang="en-US" sz="2700" dirty="0">
                <a:latin typeface="Arial Rounded MT Bold" panose="020F0704030504030204" pitchFamily="34" charset="0"/>
              </a:rPr>
              <a:t>A Gantt chart provides an overall perspective of a project and its timeline </a:t>
            </a:r>
            <a:endParaRPr lang="en-US" sz="2700" dirty="0" smtClean="0">
              <a:latin typeface="Arial Rounded MT Bold" panose="020F0704030504030204" pitchFamily="34" charset="0"/>
            </a:endParaRPr>
          </a:p>
          <a:p>
            <a:r>
              <a:rPr lang="en-US" sz="2700" b="1" dirty="0" smtClean="0">
                <a:latin typeface="Arial Rounded MT Bold" panose="020F0704030504030204" pitchFamily="34" charset="0"/>
              </a:rPr>
              <a:t>It </a:t>
            </a:r>
            <a:r>
              <a:rPr lang="en-US" sz="2700" b="1" dirty="0">
                <a:latin typeface="Arial Rounded MT Bold" panose="020F0704030504030204" pitchFamily="34" charset="0"/>
              </a:rPr>
              <a:t>Allows for Better Tracking:</a:t>
            </a:r>
            <a:r>
              <a:rPr lang="en-US" sz="2700" dirty="0">
                <a:latin typeface="Arial Rounded MT Bold" panose="020F0704030504030204" pitchFamily="34" charset="0"/>
              </a:rPr>
              <a:t> A Gantt chart enables project leaders and members to closely track tasks, benchmarks, and overall workflow</a:t>
            </a:r>
            <a:r>
              <a:rPr lang="en-US" sz="2700" dirty="0" smtClean="0">
                <a:latin typeface="Arial Rounded MT Bold" panose="020F0704030504030204" pitchFamily="34" charset="0"/>
              </a:rPr>
              <a:t>.</a:t>
            </a:r>
          </a:p>
          <a:p>
            <a:r>
              <a:rPr lang="en-US" sz="2700" b="1" dirty="0">
                <a:latin typeface="Arial Rounded MT Bold" panose="020F0704030504030204" pitchFamily="34" charset="0"/>
              </a:rPr>
              <a:t>It Illustrates Overlaps and Dependencies: </a:t>
            </a:r>
            <a:r>
              <a:rPr lang="en-US" sz="2700" dirty="0">
                <a:latin typeface="Arial Rounded MT Bold" panose="020F0704030504030204" pitchFamily="34" charset="0"/>
              </a:rPr>
              <a:t>A Gantt chart clearly communicates how tasks in a project might overlap. It also shows how the beginning of one task can be dependent on the completion of another task</a:t>
            </a:r>
            <a:r>
              <a:rPr lang="en-US" sz="2700" dirty="0" smtClean="0">
                <a:latin typeface="Arial Rounded MT Bold" panose="020F0704030504030204" pitchFamily="34" charset="0"/>
              </a:rPr>
              <a:t>.</a:t>
            </a:r>
          </a:p>
          <a:p>
            <a:r>
              <a:rPr lang="en-US" sz="2700" b="1" dirty="0">
                <a:latin typeface="Arial Rounded MT Bold" panose="020F0704030504030204" pitchFamily="34" charset="0"/>
              </a:rPr>
              <a:t>It Boosts Productivity: </a:t>
            </a:r>
            <a:r>
              <a:rPr lang="en-US" sz="2700" dirty="0">
                <a:latin typeface="Arial Rounded MT Bold" panose="020F0704030504030204" pitchFamily="34" charset="0"/>
              </a:rPr>
              <a:t>A Gantt chart allows for collaboration among workers to boost their </a:t>
            </a:r>
            <a:r>
              <a:rPr lang="en-US" sz="2700" dirty="0" smtClean="0">
                <a:latin typeface="Arial Rounded MT Bold" panose="020F0704030504030204" pitchFamily="34" charset="0"/>
              </a:rPr>
              <a:t>productivity</a:t>
            </a:r>
            <a:endParaRPr lang="en-US" sz="2700" dirty="0" smtClean="0">
              <a:latin typeface="Arial Rounded MT Bold" panose="020F0704030504030204" pitchFamily="34" charset="0"/>
            </a:endParaRPr>
          </a:p>
        </p:txBody>
      </p:sp>
    </p:spTree>
    <p:extLst>
      <p:ext uri="{BB962C8B-B14F-4D97-AF65-F5344CB8AC3E}">
        <p14:creationId xmlns:p14="http://schemas.microsoft.com/office/powerpoint/2010/main" val="30757209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424" y="111968"/>
            <a:ext cx="10674189" cy="606490"/>
          </a:xfrm>
        </p:spPr>
        <p:txBody>
          <a:bodyPr>
            <a:normAutofit fontScale="90000"/>
          </a:bodyPr>
          <a:lstStyle/>
          <a:p>
            <a:r>
              <a:rPr lang="en-IN" sz="3100" dirty="0" smtClean="0">
                <a:latin typeface="Arial Black" panose="020B0A04020102020204" pitchFamily="34" charset="0"/>
              </a:rPr>
              <a:t>Disadvantages / challenges </a:t>
            </a:r>
            <a:r>
              <a:rPr lang="en-IN" sz="3100" dirty="0">
                <a:latin typeface="Arial Black" panose="020B0A04020102020204" pitchFamily="34" charset="0"/>
              </a:rPr>
              <a:t>of Gantt Charts</a:t>
            </a:r>
            <a:r>
              <a:rPr lang="en-IN" dirty="0"/>
              <a:t/>
            </a:r>
            <a:br>
              <a:rPr lang="en-IN" dirty="0"/>
            </a:br>
            <a:endParaRPr lang="en-IN" dirty="0"/>
          </a:p>
        </p:txBody>
      </p:sp>
      <p:sp>
        <p:nvSpPr>
          <p:cNvPr id="3" name="Content Placeholder 2"/>
          <p:cNvSpPr>
            <a:spLocks noGrp="1"/>
          </p:cNvSpPr>
          <p:nvPr>
            <p:ph idx="1"/>
          </p:nvPr>
        </p:nvSpPr>
        <p:spPr>
          <a:xfrm>
            <a:off x="1259633" y="877078"/>
            <a:ext cx="10739534" cy="5607698"/>
          </a:xfrm>
        </p:spPr>
        <p:txBody>
          <a:bodyPr>
            <a:noAutofit/>
          </a:bodyPr>
          <a:lstStyle/>
          <a:p>
            <a:r>
              <a:rPr lang="en-US" sz="2400" b="1" dirty="0">
                <a:latin typeface="Arial Rounded MT Bold" panose="020F0704030504030204" pitchFamily="34" charset="0"/>
              </a:rPr>
              <a:t>Setup Can Be Time Consuming: </a:t>
            </a:r>
            <a:r>
              <a:rPr lang="en-US" sz="2400" dirty="0">
                <a:latin typeface="Arial Rounded MT Bold" panose="020F0704030504030204" pitchFamily="34" charset="0"/>
              </a:rPr>
              <a:t>Setting up a Gantt chart for a complex project can be convoluted and time consuming. Software can help</a:t>
            </a:r>
            <a:r>
              <a:rPr lang="en-US" sz="2400" dirty="0" smtClean="0">
                <a:latin typeface="Arial Rounded MT Bold" panose="020F0704030504030204" pitchFamily="34" charset="0"/>
              </a:rPr>
              <a:t>.</a:t>
            </a:r>
          </a:p>
          <a:p>
            <a:r>
              <a:rPr lang="en-US" sz="2400" b="1" dirty="0">
                <a:latin typeface="Arial Rounded MT Bold" panose="020F0704030504030204" pitchFamily="34" charset="0"/>
              </a:rPr>
              <a:t>They Can Become Complex and Confusing: </a:t>
            </a:r>
            <a:r>
              <a:rPr lang="en-US" sz="2400" dirty="0">
                <a:latin typeface="Arial Rounded MT Bold" panose="020F0704030504030204" pitchFamily="34" charset="0"/>
              </a:rPr>
              <a:t>A Gantt chart for a large project with many tasks and subtasks can become complicated</a:t>
            </a:r>
            <a:r>
              <a:rPr lang="en-US" sz="2400" dirty="0" smtClean="0">
                <a:latin typeface="Arial Rounded MT Bold" panose="020F0704030504030204" pitchFamily="34" charset="0"/>
              </a:rPr>
              <a:t>.</a:t>
            </a:r>
          </a:p>
          <a:p>
            <a:r>
              <a:rPr lang="en-US" sz="2400" b="1" dirty="0">
                <a:latin typeface="Arial Rounded MT Bold" panose="020F0704030504030204" pitchFamily="34" charset="0"/>
              </a:rPr>
              <a:t>They Don’t Designate Priorities:</a:t>
            </a:r>
            <a:r>
              <a:rPr lang="en-US" sz="2400" dirty="0">
                <a:latin typeface="Arial Rounded MT Bold" panose="020F0704030504030204" pitchFamily="34" charset="0"/>
              </a:rPr>
              <a:t> Gantt charts focus on presenting the tasks in a project, the order of those tasks, and the approximate time it takes to complete them. The charts don’t show the priority of the particular </a:t>
            </a:r>
            <a:r>
              <a:rPr lang="en-US" sz="2400" dirty="0" smtClean="0">
                <a:latin typeface="Arial Rounded MT Bold" panose="020F0704030504030204" pitchFamily="34" charset="0"/>
              </a:rPr>
              <a:t>tasks.</a:t>
            </a:r>
          </a:p>
          <a:p>
            <a:r>
              <a:rPr lang="en-US" sz="2400" b="1" dirty="0">
                <a:latin typeface="Arial Rounded MT Bold" panose="020F0704030504030204" pitchFamily="34" charset="0"/>
              </a:rPr>
              <a:t>They Don’t Offer Much Detail Regarding Task </a:t>
            </a:r>
            <a:r>
              <a:rPr lang="en-US" sz="2400" b="1" dirty="0" smtClean="0">
                <a:latin typeface="Arial Rounded MT Bold" panose="020F0704030504030204" pitchFamily="34" charset="0"/>
              </a:rPr>
              <a:t>Dependencies.</a:t>
            </a:r>
          </a:p>
          <a:p>
            <a:r>
              <a:rPr lang="en-US" sz="2400" b="1" dirty="0">
                <a:latin typeface="Arial Rounded MT Bold" panose="020F0704030504030204" pitchFamily="34" charset="0"/>
              </a:rPr>
              <a:t>Task Bars Do Not Show the Amount of Work That Each Task Requires:</a:t>
            </a:r>
            <a:r>
              <a:rPr lang="en-US" sz="2400" dirty="0">
                <a:latin typeface="Arial Rounded MT Bold" panose="020F0704030504030204" pitchFamily="34" charset="0"/>
              </a:rPr>
              <a:t> The length of a Gantt chart task bar shows the amount of time it might take to finish a task. But that length doesn’t indicate the specific resources that such a task requires.</a:t>
            </a:r>
          </a:p>
        </p:txBody>
      </p:sp>
    </p:spTree>
    <p:extLst>
      <p:ext uri="{BB962C8B-B14F-4D97-AF65-F5344CB8AC3E}">
        <p14:creationId xmlns:p14="http://schemas.microsoft.com/office/powerpoint/2010/main" val="221156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0"/>
            <a:ext cx="10851470" cy="709127"/>
          </a:xfrm>
        </p:spPr>
        <p:txBody>
          <a:bodyPr>
            <a:normAutofit/>
          </a:bodyPr>
          <a:lstStyle/>
          <a:p>
            <a:r>
              <a:rPr lang="en-US" sz="2800" dirty="0" smtClean="0">
                <a:latin typeface="Arial Black" panose="020B0A04020102020204" pitchFamily="34" charset="0"/>
              </a:rPr>
              <a:t>Pseudo Codes</a:t>
            </a:r>
            <a:endParaRPr lang="en-IN" sz="2800" dirty="0">
              <a:latin typeface="Arial Black" panose="020B0A04020102020204" pitchFamily="34" charset="0"/>
            </a:endParaRPr>
          </a:p>
        </p:txBody>
      </p:sp>
      <p:sp>
        <p:nvSpPr>
          <p:cNvPr id="3" name="Content Placeholder 2"/>
          <p:cNvSpPr>
            <a:spLocks noGrp="1"/>
          </p:cNvSpPr>
          <p:nvPr>
            <p:ph idx="1"/>
          </p:nvPr>
        </p:nvSpPr>
        <p:spPr>
          <a:xfrm>
            <a:off x="1651518" y="587829"/>
            <a:ext cx="9853094" cy="5449077"/>
          </a:xfrm>
        </p:spPr>
        <p:txBody>
          <a:bodyPr>
            <a:normAutofit/>
          </a:bodyPr>
          <a:lstStyle/>
          <a:p>
            <a:r>
              <a:rPr lang="en-US" sz="2400" b="1" dirty="0" smtClean="0">
                <a:latin typeface="Arial Rounded MT Bold" panose="020F0704030504030204" pitchFamily="34" charset="0"/>
              </a:rPr>
              <a:t>It </a:t>
            </a:r>
            <a:r>
              <a:rPr lang="en-US" sz="2400" b="1" dirty="0">
                <a:latin typeface="Arial Rounded MT Bold" panose="020F0704030504030204" pitchFamily="34" charset="0"/>
              </a:rPr>
              <a:t> is defined as a method of describing a process or writing programming code and algorithms using a natural language such as </a:t>
            </a:r>
            <a:r>
              <a:rPr lang="en-US" sz="2400" b="1" dirty="0" smtClean="0">
                <a:latin typeface="Arial Rounded MT Bold" panose="020F0704030504030204" pitchFamily="34" charset="0"/>
              </a:rPr>
              <a:t>English.</a:t>
            </a:r>
          </a:p>
          <a:p>
            <a:r>
              <a:rPr lang="en-US" sz="2400" b="1" dirty="0" smtClean="0">
                <a:latin typeface="Arial Rounded MT Bold" panose="020F0704030504030204" pitchFamily="34" charset="0"/>
              </a:rPr>
              <a:t>It </a:t>
            </a:r>
            <a:r>
              <a:rPr lang="en-US" sz="2400" b="1" dirty="0">
                <a:latin typeface="Arial Rounded MT Bold" panose="020F0704030504030204" pitchFamily="34" charset="0"/>
              </a:rPr>
              <a:t>is not the code itself, but rather a description of what the code should do. </a:t>
            </a:r>
            <a:endParaRPr lang="en-US" sz="2400" b="1" dirty="0" smtClean="0">
              <a:latin typeface="Arial Rounded MT Bold" panose="020F0704030504030204" pitchFamily="34" charset="0"/>
            </a:endParaRPr>
          </a:p>
          <a:p>
            <a:r>
              <a:rPr lang="en-US" sz="2400" b="1" dirty="0" smtClean="0">
                <a:latin typeface="Arial Rounded MT Bold" panose="020F0704030504030204" pitchFamily="34" charset="0"/>
              </a:rPr>
              <a:t>In </a:t>
            </a:r>
            <a:r>
              <a:rPr lang="en-US" sz="2400" b="1" dirty="0">
                <a:latin typeface="Arial Rounded MT Bold" panose="020F0704030504030204" pitchFamily="34" charset="0"/>
              </a:rPr>
              <a:t>other words, it is used as a detailed </a:t>
            </a:r>
            <a:r>
              <a:rPr lang="en-US" sz="2400" b="1" dirty="0" smtClean="0">
                <a:latin typeface="Arial Rounded MT Bold" panose="020F0704030504030204" pitchFamily="34" charset="0"/>
              </a:rPr>
              <a:t>understandable </a:t>
            </a:r>
            <a:r>
              <a:rPr lang="en-US" sz="2400" b="1" dirty="0">
                <a:latin typeface="Arial Rounded MT Bold" panose="020F0704030504030204" pitchFamily="34" charset="0"/>
              </a:rPr>
              <a:t>step-by-step plan or blueprint from </a:t>
            </a:r>
            <a:r>
              <a:rPr lang="en-US" sz="2400" b="1" dirty="0" smtClean="0">
                <a:latin typeface="Arial Rounded MT Bold" panose="020F0704030504030204" pitchFamily="34" charset="0"/>
              </a:rPr>
              <a:t>which </a:t>
            </a:r>
            <a:r>
              <a:rPr lang="en-US" sz="2400" b="1" dirty="0">
                <a:latin typeface="Arial Rounded MT Bold" panose="020F0704030504030204" pitchFamily="34" charset="0"/>
              </a:rPr>
              <a:t>a program can be written</a:t>
            </a:r>
            <a:r>
              <a:rPr lang="en-US" b="1" dirty="0" smtClean="0"/>
              <a:t>.</a:t>
            </a:r>
          </a:p>
          <a:p>
            <a:r>
              <a:rPr lang="en-US" sz="2400" dirty="0" smtClean="0">
                <a:latin typeface="Arial Rounded MT Bold" panose="020F0704030504030204" pitchFamily="34" charset="0"/>
              </a:rPr>
              <a:t>It is an algorithm or rough code  </a:t>
            </a:r>
            <a:r>
              <a:rPr lang="en-US" sz="2400" dirty="0">
                <a:latin typeface="Arial Rounded MT Bold" panose="020F0704030504030204" pitchFamily="34" charset="0"/>
              </a:rPr>
              <a:t>before it is implemented in a programming language. </a:t>
            </a:r>
            <a:endParaRPr lang="en-US" sz="2400" dirty="0" smtClean="0">
              <a:latin typeface="Arial Rounded MT Bold" panose="020F0704030504030204" pitchFamily="34" charset="0"/>
            </a:endParaRPr>
          </a:p>
          <a:p>
            <a:r>
              <a:rPr lang="en-US" sz="2400" dirty="0">
                <a:latin typeface="Arial Rounded MT Bold" panose="020F0704030504030204" pitchFamily="34" charset="0"/>
              </a:rPr>
              <a:t>It can also be referred to as </a:t>
            </a:r>
            <a:r>
              <a:rPr lang="en-US" sz="2400" u="sng" dirty="0">
                <a:solidFill>
                  <a:srgbClr val="FF0000"/>
                </a:solidFill>
                <a:latin typeface="Arial Rounded MT Bold" panose="020F0704030504030204" pitchFamily="34" charset="0"/>
              </a:rPr>
              <a:t>'</a:t>
            </a:r>
            <a:r>
              <a:rPr lang="en-US" sz="2400" b="1" u="sng" dirty="0">
                <a:solidFill>
                  <a:srgbClr val="FF0000"/>
                </a:solidFill>
                <a:latin typeface="Arial Rounded MT Bold" panose="020F0704030504030204" pitchFamily="34" charset="0"/>
              </a:rPr>
              <a:t>false code</a:t>
            </a:r>
            <a:r>
              <a:rPr lang="en-US" sz="2400" dirty="0">
                <a:latin typeface="Arial Rounded MT Bold" panose="020F0704030504030204" pitchFamily="34" charset="0"/>
              </a:rPr>
              <a:t>' or </a:t>
            </a:r>
            <a:r>
              <a:rPr lang="en-US" sz="2400" u="sng" dirty="0">
                <a:solidFill>
                  <a:srgbClr val="FF0000"/>
                </a:solidFill>
                <a:latin typeface="Arial Rounded MT Bold" panose="020F0704030504030204" pitchFamily="34" charset="0"/>
              </a:rPr>
              <a:t>'</a:t>
            </a:r>
            <a:r>
              <a:rPr lang="en-US" sz="2400" b="1" u="sng" dirty="0">
                <a:solidFill>
                  <a:srgbClr val="FF0000"/>
                </a:solidFill>
                <a:latin typeface="Arial Rounded MT Bold" panose="020F0704030504030204" pitchFamily="34" charset="0"/>
              </a:rPr>
              <a:t>representation of code</a:t>
            </a:r>
            <a:r>
              <a:rPr lang="en-US" sz="2400" u="sng" dirty="0">
                <a:solidFill>
                  <a:srgbClr val="FF0000"/>
                </a:solidFill>
                <a:latin typeface="Arial Rounded MT Bold" panose="020F0704030504030204" pitchFamily="34" charset="0"/>
              </a:rPr>
              <a:t>'.</a:t>
            </a:r>
            <a:r>
              <a:rPr lang="en-US" dirty="0"/>
              <a:t> </a:t>
            </a:r>
            <a:endParaRPr lang="en-IN" sz="3200" b="1" dirty="0">
              <a:latin typeface="Arial Rounded MT Bold" panose="020F0704030504030204" pitchFamily="34" charset="0"/>
            </a:endParaRPr>
          </a:p>
        </p:txBody>
      </p:sp>
    </p:spTree>
    <p:extLst>
      <p:ext uri="{BB962C8B-B14F-4D97-AF65-F5344CB8AC3E}">
        <p14:creationId xmlns:p14="http://schemas.microsoft.com/office/powerpoint/2010/main" val="1900567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417" y="0"/>
            <a:ext cx="10646196" cy="653143"/>
          </a:xfrm>
        </p:spPr>
        <p:txBody>
          <a:bodyPr>
            <a:normAutofit/>
          </a:bodyPr>
          <a:lstStyle/>
          <a:p>
            <a:r>
              <a:rPr lang="en-US" sz="2800" dirty="0" smtClean="0">
                <a:latin typeface="Arial Black" panose="020B0A04020102020204" pitchFamily="34" charset="0"/>
              </a:rPr>
              <a:t>Purpose of </a:t>
            </a:r>
            <a:r>
              <a:rPr lang="en-US" sz="2800" dirty="0">
                <a:latin typeface="Arial Black" panose="020B0A04020102020204" pitchFamily="34" charset="0"/>
              </a:rPr>
              <a:t>Pseudo Codes</a:t>
            </a:r>
            <a:endParaRPr lang="en-IN" sz="2800" dirty="0"/>
          </a:p>
        </p:txBody>
      </p:sp>
      <p:sp>
        <p:nvSpPr>
          <p:cNvPr id="3" name="Content Placeholder 2"/>
          <p:cNvSpPr>
            <a:spLocks noGrp="1"/>
          </p:cNvSpPr>
          <p:nvPr>
            <p:ph idx="1"/>
          </p:nvPr>
        </p:nvSpPr>
        <p:spPr>
          <a:xfrm>
            <a:off x="1744824" y="877078"/>
            <a:ext cx="9759788" cy="4198775"/>
          </a:xfrm>
        </p:spPr>
        <p:txBody>
          <a:bodyPr>
            <a:normAutofit/>
          </a:bodyPr>
          <a:lstStyle/>
          <a:p>
            <a:r>
              <a:rPr lang="en-US" sz="2400" dirty="0">
                <a:latin typeface="Arial Rounded MT Bold" panose="020F0704030504030204" pitchFamily="34" charset="0"/>
              </a:rPr>
              <a:t>T</a:t>
            </a:r>
            <a:r>
              <a:rPr lang="en-US" sz="2400" dirty="0" smtClean="0">
                <a:latin typeface="Arial Rounded MT Bold" panose="020F0704030504030204" pitchFamily="34" charset="0"/>
              </a:rPr>
              <a:t>o </a:t>
            </a:r>
            <a:r>
              <a:rPr lang="en-US" sz="2400" dirty="0">
                <a:latin typeface="Arial Rounded MT Bold" panose="020F0704030504030204" pitchFamily="34" charset="0"/>
              </a:rPr>
              <a:t>provide a clear and concise description of the steps that will be taken in a process or algorithm without the need for specific syntax or </a:t>
            </a:r>
            <a:r>
              <a:rPr lang="en-US" sz="2400" dirty="0" smtClean="0">
                <a:latin typeface="Arial Rounded MT Bold" panose="020F0704030504030204" pitchFamily="34" charset="0"/>
              </a:rPr>
              <a:t>code.</a:t>
            </a:r>
          </a:p>
          <a:p>
            <a:r>
              <a:rPr lang="en-US" sz="2400" dirty="0" smtClean="0">
                <a:latin typeface="Arial Rounded MT Bold" panose="020F0704030504030204" pitchFamily="34" charset="0"/>
              </a:rPr>
              <a:t>Pseudocode </a:t>
            </a:r>
            <a:r>
              <a:rPr lang="en-US" sz="2400" dirty="0">
                <a:latin typeface="Arial Rounded MT Bold" panose="020F0704030504030204" pitchFamily="34" charset="0"/>
              </a:rPr>
              <a:t>is not compiled or executed on computers, it is only meant to be read and understood by humans</a:t>
            </a:r>
            <a:r>
              <a:rPr lang="en-US" sz="2400" dirty="0" smtClean="0">
                <a:latin typeface="Arial Rounded MT Bold" panose="020F0704030504030204" pitchFamily="34" charset="0"/>
              </a:rPr>
              <a:t>.</a:t>
            </a:r>
          </a:p>
          <a:p>
            <a:r>
              <a:rPr lang="en-US" sz="2400" dirty="0">
                <a:latin typeface="Arial Rounded MT Bold" panose="020F0704030504030204" pitchFamily="34" charset="0"/>
              </a:rPr>
              <a:t>Pseudocode is often used as a tool to create, design, or plan algorithms and prototypes.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9256370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10" y="0"/>
            <a:ext cx="10739503" cy="653143"/>
          </a:xfrm>
        </p:spPr>
        <p:txBody>
          <a:bodyPr>
            <a:normAutofit fontScale="90000"/>
          </a:bodyPr>
          <a:lstStyle/>
          <a:p>
            <a:r>
              <a:rPr lang="en-IN" sz="3100" b="1" dirty="0">
                <a:latin typeface="Arial Black" panose="020B0A04020102020204" pitchFamily="34" charset="0"/>
              </a:rPr>
              <a:t>Pseudocode </a:t>
            </a:r>
            <a:r>
              <a:rPr lang="en-IN" sz="3100" b="1" dirty="0" smtClean="0">
                <a:latin typeface="Arial Black" panose="020B0A04020102020204" pitchFamily="34" charset="0"/>
              </a:rPr>
              <a:t>Examples :</a:t>
            </a:r>
            <a:r>
              <a:rPr lang="en-IN" b="1" dirty="0"/>
              <a:t/>
            </a:r>
            <a:br>
              <a:rPr lang="en-IN" b="1" dirty="0"/>
            </a:br>
            <a:endParaRPr lang="en-IN" dirty="0"/>
          </a:p>
        </p:txBody>
      </p:sp>
      <p:sp>
        <p:nvSpPr>
          <p:cNvPr id="3" name="Content Placeholder 2"/>
          <p:cNvSpPr>
            <a:spLocks noGrp="1"/>
          </p:cNvSpPr>
          <p:nvPr>
            <p:ph idx="1"/>
          </p:nvPr>
        </p:nvSpPr>
        <p:spPr>
          <a:xfrm>
            <a:off x="1651518" y="653143"/>
            <a:ext cx="7595119" cy="5234473"/>
          </a:xfrm>
        </p:spPr>
        <p:txBody>
          <a:bodyPr>
            <a:normAutofit/>
          </a:bodyPr>
          <a:lstStyle/>
          <a:p>
            <a:r>
              <a:rPr lang="en-US" sz="2400" b="1" dirty="0">
                <a:latin typeface="Arial Rounded MT Bold" panose="020F0704030504030204" pitchFamily="34" charset="0"/>
              </a:rPr>
              <a:t>Example 1: Calculate the Average of Five Numbers</a:t>
            </a:r>
          </a:p>
          <a:p>
            <a:pPr>
              <a:buFont typeface="Arial" panose="020B0604020202020204" pitchFamily="34" charset="0"/>
              <a:buChar char="•"/>
            </a:pPr>
            <a:r>
              <a:rPr lang="en-US" sz="2400" dirty="0">
                <a:latin typeface="Arial Rounded MT Bold" panose="020F0704030504030204" pitchFamily="34" charset="0"/>
              </a:rPr>
              <a:t>START</a:t>
            </a:r>
          </a:p>
          <a:p>
            <a:pPr>
              <a:buFont typeface="Arial" panose="020B0604020202020204" pitchFamily="34" charset="0"/>
              <a:buChar char="•"/>
            </a:pPr>
            <a:r>
              <a:rPr lang="en-US" sz="2400" dirty="0">
                <a:latin typeface="Arial Rounded MT Bold" panose="020F0704030504030204" pitchFamily="34" charset="0"/>
              </a:rPr>
              <a:t>INPUT five numbers and store them in variables num1, num2, num3, num4, and num5</a:t>
            </a:r>
          </a:p>
          <a:p>
            <a:pPr>
              <a:buFont typeface="Arial" panose="020B0604020202020204" pitchFamily="34" charset="0"/>
              <a:buChar char="•"/>
            </a:pPr>
            <a:r>
              <a:rPr lang="en-US" sz="2400" dirty="0">
                <a:latin typeface="Arial Rounded MT Bold" panose="020F0704030504030204" pitchFamily="34" charset="0"/>
              </a:rPr>
              <a:t>CALCULATE the sum of the five inputted numbers and store them in variable sum</a:t>
            </a:r>
          </a:p>
          <a:p>
            <a:pPr>
              <a:buFont typeface="Arial" panose="020B0604020202020204" pitchFamily="34" charset="0"/>
              <a:buChar char="•"/>
            </a:pPr>
            <a:r>
              <a:rPr lang="en-US" sz="2400" dirty="0">
                <a:latin typeface="Arial Rounded MT Bold" panose="020F0704030504030204" pitchFamily="34" charset="0"/>
              </a:rPr>
              <a:t>CALCULATE the average of the five inputted numbers and store them in variable </a:t>
            </a:r>
            <a:r>
              <a:rPr lang="en-US" sz="2400" dirty="0" err="1" smtClean="0">
                <a:latin typeface="Arial Rounded MT Bold" panose="020F0704030504030204" pitchFamily="34" charset="0"/>
              </a:rPr>
              <a:t>avg</a:t>
            </a:r>
            <a:r>
              <a:rPr lang="en-US" sz="2400" dirty="0" smtClean="0">
                <a:latin typeface="Arial Rounded MT Bold" panose="020F0704030504030204" pitchFamily="34" charset="0"/>
              </a:rPr>
              <a:t> .</a:t>
            </a:r>
            <a:endParaRPr lang="en-US" sz="2400" dirty="0">
              <a:latin typeface="Arial Rounded MT Bold" panose="020F0704030504030204" pitchFamily="34" charset="0"/>
            </a:endParaRPr>
          </a:p>
          <a:p>
            <a:pPr>
              <a:buFont typeface="Arial" panose="020B0604020202020204" pitchFamily="34" charset="0"/>
              <a:buChar char="•"/>
            </a:pPr>
            <a:r>
              <a:rPr lang="en-US" sz="2400" dirty="0">
                <a:latin typeface="Arial Rounded MT Bold" panose="020F0704030504030204" pitchFamily="34" charset="0"/>
              </a:rPr>
              <a:t>PRINT the value of the variable </a:t>
            </a:r>
            <a:r>
              <a:rPr lang="en-US" sz="2400" dirty="0" err="1" smtClean="0">
                <a:latin typeface="Arial Rounded MT Bold" panose="020F0704030504030204" pitchFamily="34" charset="0"/>
              </a:rPr>
              <a:t>avg</a:t>
            </a:r>
            <a:r>
              <a:rPr lang="en-US" sz="2400" dirty="0" smtClean="0">
                <a:latin typeface="Arial Rounded MT Bold" panose="020F0704030504030204" pitchFamily="34" charset="0"/>
              </a:rPr>
              <a:t> .</a:t>
            </a:r>
            <a:endParaRPr lang="en-US" sz="2400" dirty="0">
              <a:latin typeface="Arial Rounded MT Bold" panose="020F0704030504030204" pitchFamily="34" charset="0"/>
            </a:endParaRPr>
          </a:p>
          <a:p>
            <a:pPr>
              <a:buFont typeface="Arial" panose="020B0604020202020204" pitchFamily="34" charset="0"/>
              <a:buChar char="•"/>
            </a:pPr>
            <a:r>
              <a:rPr lang="en-US" sz="2400" dirty="0">
                <a:latin typeface="Arial Rounded MT Bold" panose="020F0704030504030204" pitchFamily="34" charset="0"/>
              </a:rPr>
              <a:t>END</a:t>
            </a:r>
          </a:p>
        </p:txBody>
      </p:sp>
    </p:spTree>
    <p:extLst>
      <p:ext uri="{BB962C8B-B14F-4D97-AF65-F5344CB8AC3E}">
        <p14:creationId xmlns:p14="http://schemas.microsoft.com/office/powerpoint/2010/main" val="10198288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27" y="0"/>
            <a:ext cx="10795485" cy="578498"/>
          </a:xfrm>
        </p:spPr>
        <p:txBody>
          <a:bodyPr>
            <a:normAutofit fontScale="90000"/>
          </a:bodyPr>
          <a:lstStyle/>
          <a:p>
            <a:r>
              <a:rPr lang="en-IN" sz="3100" b="1" dirty="0">
                <a:latin typeface="Arial Black" panose="020B0A04020102020204" pitchFamily="34" charset="0"/>
              </a:rPr>
              <a:t>Pseudocode Examples :</a:t>
            </a:r>
            <a:r>
              <a:rPr lang="en-IN" b="1" dirty="0"/>
              <a:t/>
            </a:r>
            <a:br>
              <a:rPr lang="en-IN" b="1" dirty="0"/>
            </a:br>
            <a:endParaRPr lang="en-IN" dirty="0"/>
          </a:p>
        </p:txBody>
      </p:sp>
      <p:sp>
        <p:nvSpPr>
          <p:cNvPr id="3" name="Content Placeholder 2"/>
          <p:cNvSpPr>
            <a:spLocks noGrp="1"/>
          </p:cNvSpPr>
          <p:nvPr>
            <p:ph idx="1"/>
          </p:nvPr>
        </p:nvSpPr>
        <p:spPr>
          <a:xfrm>
            <a:off x="1698171" y="1324947"/>
            <a:ext cx="5281127" cy="4404048"/>
          </a:xfrm>
        </p:spPr>
        <p:txBody>
          <a:bodyPr/>
          <a:lstStyle/>
          <a:p>
            <a:r>
              <a:rPr lang="en-US" sz="2400" b="1" dirty="0">
                <a:latin typeface="Arial Rounded MT Bold" panose="020F0704030504030204" pitchFamily="34" charset="0"/>
              </a:rPr>
              <a:t>Example 2 </a:t>
            </a:r>
            <a:r>
              <a:rPr lang="en-US" sz="2400" b="1" dirty="0" smtClean="0">
                <a:latin typeface="Arial Rounded MT Bold" panose="020F0704030504030204" pitchFamily="34" charset="0"/>
              </a:rPr>
              <a:t>: Compute </a:t>
            </a:r>
            <a:r>
              <a:rPr lang="en-US" sz="2400" b="1" dirty="0">
                <a:latin typeface="Arial Rounded MT Bold" panose="020F0704030504030204" pitchFamily="34" charset="0"/>
              </a:rPr>
              <a:t>Area of a Triangle</a:t>
            </a:r>
          </a:p>
          <a:p>
            <a:pPr>
              <a:buFont typeface="Arial" panose="020B0604020202020204" pitchFamily="34" charset="0"/>
              <a:buChar char="•"/>
            </a:pPr>
            <a:r>
              <a:rPr lang="en-US" sz="2400" dirty="0">
                <a:latin typeface="Arial Rounded MT Bold" panose="020F0704030504030204" pitchFamily="34" charset="0"/>
              </a:rPr>
              <a:t>START</a:t>
            </a:r>
          </a:p>
          <a:p>
            <a:pPr>
              <a:buFont typeface="Arial" panose="020B0604020202020204" pitchFamily="34" charset="0"/>
              <a:buChar char="•"/>
            </a:pPr>
            <a:r>
              <a:rPr lang="en-US" sz="2400" dirty="0">
                <a:latin typeface="Arial Rounded MT Bold" panose="020F0704030504030204" pitchFamily="34" charset="0"/>
              </a:rPr>
              <a:t>Enter the base length, B</a:t>
            </a:r>
          </a:p>
          <a:p>
            <a:pPr>
              <a:buFont typeface="Arial" panose="020B0604020202020204" pitchFamily="34" charset="0"/>
              <a:buChar char="•"/>
            </a:pPr>
            <a:r>
              <a:rPr lang="en-US" sz="2400" dirty="0">
                <a:latin typeface="Arial Rounded MT Bold" panose="020F0704030504030204" pitchFamily="34" charset="0"/>
              </a:rPr>
              <a:t>Enter height, H</a:t>
            </a:r>
          </a:p>
          <a:p>
            <a:pPr>
              <a:buFont typeface="Arial" panose="020B0604020202020204" pitchFamily="34" charset="0"/>
              <a:buChar char="•"/>
            </a:pPr>
            <a:r>
              <a:rPr lang="en-US" sz="2400" dirty="0">
                <a:latin typeface="Arial Rounded MT Bold" panose="020F0704030504030204" pitchFamily="34" charset="0"/>
              </a:rPr>
              <a:t>Calculate the area = 1/2 * B * H</a:t>
            </a:r>
          </a:p>
          <a:p>
            <a:pPr>
              <a:buFont typeface="Arial" panose="020B0604020202020204" pitchFamily="34" charset="0"/>
              <a:buChar char="•"/>
            </a:pPr>
            <a:r>
              <a:rPr lang="en-US" sz="2400" dirty="0">
                <a:latin typeface="Arial Rounded MT Bold" panose="020F0704030504030204" pitchFamily="34" charset="0"/>
              </a:rPr>
              <a:t>Display area</a:t>
            </a:r>
          </a:p>
          <a:p>
            <a:pPr>
              <a:buFont typeface="Arial" panose="020B0604020202020204" pitchFamily="34" charset="0"/>
              <a:buChar char="•"/>
            </a:pPr>
            <a:r>
              <a:rPr lang="en-US" sz="2400" dirty="0">
                <a:latin typeface="Arial Rounded MT Bold" panose="020F0704030504030204" pitchFamily="34" charset="0"/>
              </a:rPr>
              <a:t>END</a:t>
            </a:r>
          </a:p>
          <a:p>
            <a:endParaRPr lang="en-IN" dirty="0"/>
          </a:p>
        </p:txBody>
      </p:sp>
    </p:spTree>
    <p:extLst>
      <p:ext uri="{BB962C8B-B14F-4D97-AF65-F5344CB8AC3E}">
        <p14:creationId xmlns:p14="http://schemas.microsoft.com/office/powerpoint/2010/main" val="677609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67" y="74646"/>
            <a:ext cx="10478245" cy="606490"/>
          </a:xfrm>
        </p:spPr>
        <p:txBody>
          <a:bodyPr>
            <a:normAutofit fontScale="90000"/>
          </a:bodyPr>
          <a:lstStyle/>
          <a:p>
            <a:r>
              <a:rPr lang="en-IN" sz="3100" b="1" dirty="0">
                <a:latin typeface="Arial Black" panose="020B0A04020102020204" pitchFamily="34" charset="0"/>
              </a:rPr>
              <a:t>Advantages of Pseudocode</a:t>
            </a:r>
            <a:r>
              <a:rPr lang="en-IN" b="1" dirty="0"/>
              <a:t/>
            </a:r>
            <a:br>
              <a:rPr lang="en-IN" b="1" dirty="0"/>
            </a:br>
            <a:endParaRPr lang="en-IN" dirty="0"/>
          </a:p>
        </p:txBody>
      </p:sp>
      <p:sp>
        <p:nvSpPr>
          <p:cNvPr id="3" name="Content Placeholder 2"/>
          <p:cNvSpPr>
            <a:spLocks noGrp="1"/>
          </p:cNvSpPr>
          <p:nvPr>
            <p:ph idx="1"/>
          </p:nvPr>
        </p:nvSpPr>
        <p:spPr>
          <a:xfrm>
            <a:off x="1539551" y="1101011"/>
            <a:ext cx="10189029" cy="5318449"/>
          </a:xfrm>
        </p:spPr>
        <p:txBody>
          <a:bodyPr/>
          <a:lstStyle/>
          <a:p>
            <a:pPr marL="457200" indent="-457200">
              <a:buFont typeface="+mj-lt"/>
              <a:buAutoNum type="arabicPeriod"/>
            </a:pPr>
            <a:r>
              <a:rPr lang="en-US" sz="2400" dirty="0">
                <a:latin typeface="Arial Rounded MT Bold" panose="020F0704030504030204" pitchFamily="34" charset="0"/>
              </a:rPr>
              <a:t>Pseudocode is a simple way to represent an algorithm or program.</a:t>
            </a:r>
          </a:p>
          <a:p>
            <a:pPr marL="457200" indent="-457200">
              <a:buFont typeface="+mj-lt"/>
              <a:buAutoNum type="arabicPeriod"/>
            </a:pPr>
            <a:r>
              <a:rPr lang="en-US" sz="2400" dirty="0">
                <a:latin typeface="Arial Rounded MT Bold" panose="020F0704030504030204" pitchFamily="34" charset="0"/>
              </a:rPr>
              <a:t>It is written easily in a word processing application and easily modified.</a:t>
            </a:r>
          </a:p>
          <a:p>
            <a:pPr marL="457200" indent="-457200">
              <a:buFont typeface="+mj-lt"/>
              <a:buAutoNum type="arabicPeriod"/>
            </a:pPr>
            <a:r>
              <a:rPr lang="en-US" sz="2400" dirty="0">
                <a:latin typeface="Arial Rounded MT Bold" panose="020F0704030504030204" pitchFamily="34" charset="0"/>
              </a:rPr>
              <a:t>Pseudocode is easy to understand and can be written by anyone.</a:t>
            </a:r>
          </a:p>
          <a:p>
            <a:pPr marL="457200" indent="-457200">
              <a:buFont typeface="+mj-lt"/>
              <a:buAutoNum type="arabicPeriod"/>
            </a:pPr>
            <a:r>
              <a:rPr lang="en-US" sz="2400" dirty="0">
                <a:latin typeface="Arial Rounded MT Bold" panose="020F0704030504030204" pitchFamily="34" charset="0"/>
              </a:rPr>
              <a:t>Pseudocode can be used with various structured programming languages.</a:t>
            </a:r>
          </a:p>
          <a:p>
            <a:endParaRPr lang="en-IN" dirty="0"/>
          </a:p>
        </p:txBody>
      </p:sp>
    </p:spTree>
    <p:extLst>
      <p:ext uri="{BB962C8B-B14F-4D97-AF65-F5344CB8AC3E}">
        <p14:creationId xmlns:p14="http://schemas.microsoft.com/office/powerpoint/2010/main" val="2892656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763" y="0"/>
            <a:ext cx="10692849" cy="503854"/>
          </a:xfrm>
        </p:spPr>
        <p:txBody>
          <a:bodyPr>
            <a:normAutofit fontScale="90000"/>
          </a:bodyPr>
          <a:lstStyle/>
          <a:p>
            <a:r>
              <a:rPr lang="en-IN" sz="3100" b="1" dirty="0">
                <a:latin typeface="Arial Black" panose="020B0A04020102020204" pitchFamily="34" charset="0"/>
              </a:rPr>
              <a:t>Disadvantages of Pseudocode</a:t>
            </a:r>
            <a:r>
              <a:rPr lang="en-IN" b="1" dirty="0"/>
              <a:t/>
            </a:r>
            <a:br>
              <a:rPr lang="en-IN" b="1" dirty="0"/>
            </a:br>
            <a:endParaRPr lang="en-IN" dirty="0"/>
          </a:p>
        </p:txBody>
      </p:sp>
      <p:sp>
        <p:nvSpPr>
          <p:cNvPr id="3" name="Content Placeholder 2"/>
          <p:cNvSpPr>
            <a:spLocks noGrp="1"/>
          </p:cNvSpPr>
          <p:nvPr>
            <p:ph idx="1"/>
          </p:nvPr>
        </p:nvSpPr>
        <p:spPr>
          <a:xfrm>
            <a:off x="1278295" y="1101012"/>
            <a:ext cx="8630816" cy="4814596"/>
          </a:xfrm>
        </p:spPr>
        <p:txBody>
          <a:bodyPr/>
          <a:lstStyle/>
          <a:p>
            <a:pPr marL="457200" indent="-457200">
              <a:buFont typeface="+mj-lt"/>
              <a:buAutoNum type="arabicParenR"/>
            </a:pPr>
            <a:r>
              <a:rPr lang="en-US" sz="2400" dirty="0">
                <a:latin typeface="Arial Rounded MT Bold" panose="020F0704030504030204" pitchFamily="34" charset="0"/>
              </a:rPr>
              <a:t>Pseudocode is not a programming language, so it cannot be executed by a computer.</a:t>
            </a:r>
          </a:p>
          <a:p>
            <a:pPr marL="457200" indent="-457200">
              <a:buFont typeface="+mj-lt"/>
              <a:buAutoNum type="arabicParenR"/>
            </a:pPr>
            <a:r>
              <a:rPr lang="en-US" sz="2400" dirty="0">
                <a:latin typeface="Arial Rounded MT Bold" panose="020F0704030504030204" pitchFamily="34" charset="0"/>
              </a:rPr>
              <a:t>Pseudocode can be ambiguous and sometimes open to interpretation.</a:t>
            </a:r>
          </a:p>
          <a:p>
            <a:pPr marL="457200" indent="-457200">
              <a:buFont typeface="+mj-lt"/>
              <a:buAutoNum type="arabicParenR"/>
            </a:pPr>
            <a:r>
              <a:rPr lang="en-US" sz="2400" dirty="0">
                <a:latin typeface="Arial Rounded MT Bold" panose="020F0704030504030204" pitchFamily="34" charset="0"/>
              </a:rPr>
              <a:t>Pseudocode can be difficult to read if not written in a clear and consistent manner.</a:t>
            </a:r>
          </a:p>
          <a:p>
            <a:endParaRPr lang="en-IN" dirty="0"/>
          </a:p>
        </p:txBody>
      </p:sp>
    </p:spTree>
    <p:extLst>
      <p:ext uri="{BB962C8B-B14F-4D97-AF65-F5344CB8AC3E}">
        <p14:creationId xmlns:p14="http://schemas.microsoft.com/office/powerpoint/2010/main" val="929237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101" y="0"/>
            <a:ext cx="10599543" cy="513184"/>
          </a:xfrm>
        </p:spPr>
        <p:txBody>
          <a:bodyPr>
            <a:normAutofit fontScale="90000"/>
          </a:bodyPr>
          <a:lstStyle/>
          <a:p>
            <a:r>
              <a:rPr lang="en-US" sz="2800" b="1" dirty="0">
                <a:latin typeface="Arial Black" panose="020B0A04020102020204" pitchFamily="34" charset="0"/>
              </a:rPr>
              <a:t>How to Write a Pseudocode</a:t>
            </a:r>
            <a:r>
              <a:rPr lang="en-US" sz="2800" b="1" dirty="0" smtClean="0">
                <a:latin typeface="Arial Black" panose="020B0A04020102020204" pitchFamily="34" charset="0"/>
              </a:rPr>
              <a:t>? : simple steps to performed</a:t>
            </a:r>
            <a:r>
              <a:rPr lang="en-US" b="1" dirty="0"/>
              <a:t/>
            </a:r>
            <a:br>
              <a:rPr lang="en-US" b="1" dirty="0"/>
            </a:br>
            <a:endParaRPr lang="en-IN" dirty="0"/>
          </a:p>
        </p:txBody>
      </p:sp>
      <p:sp>
        <p:nvSpPr>
          <p:cNvPr id="3" name="Content Placeholder 2"/>
          <p:cNvSpPr>
            <a:spLocks noGrp="1"/>
          </p:cNvSpPr>
          <p:nvPr>
            <p:ph idx="1"/>
          </p:nvPr>
        </p:nvSpPr>
        <p:spPr>
          <a:xfrm>
            <a:off x="793101" y="513183"/>
            <a:ext cx="10711511" cy="6214187"/>
          </a:xfrm>
        </p:spPr>
        <p:txBody>
          <a:bodyPr>
            <a:normAutofit lnSpcReduction="10000"/>
          </a:bodyPr>
          <a:lstStyle/>
          <a:p>
            <a:pPr marL="457200" indent="-457200">
              <a:buClr>
                <a:schemeClr val="tx1">
                  <a:lumMod val="95000"/>
                  <a:lumOff val="5000"/>
                </a:schemeClr>
              </a:buClr>
              <a:buFont typeface="+mj-lt"/>
              <a:buAutoNum type="arabicParenR"/>
            </a:pPr>
            <a:r>
              <a:rPr lang="en-IN" sz="2200" b="1" dirty="0">
                <a:latin typeface="Arial Rounded MT Bold" panose="020F0704030504030204" pitchFamily="34" charset="0"/>
              </a:rPr>
              <a:t>Use a plain-text </a:t>
            </a:r>
            <a:r>
              <a:rPr lang="en-IN" sz="2200" b="1" dirty="0" smtClean="0">
                <a:latin typeface="Arial Rounded MT Bold" panose="020F0704030504030204" pitchFamily="34" charset="0"/>
              </a:rPr>
              <a:t>editor</a:t>
            </a:r>
            <a:r>
              <a:rPr lang="en-IN" sz="2200" b="1" dirty="0">
                <a:latin typeface="Arial Rounded MT Bold" panose="020F0704030504030204" pitchFamily="34" charset="0"/>
              </a:rPr>
              <a:t> </a:t>
            </a:r>
            <a:r>
              <a:rPr lang="en-IN"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pseudocode </a:t>
            </a:r>
            <a:r>
              <a:rPr lang="en-US" sz="2400" dirty="0">
                <a:latin typeface="Times New Roman" panose="02020603050405020304" pitchFamily="18" charset="0"/>
                <a:cs typeface="Times New Roman" panose="02020603050405020304" pitchFamily="18" charset="0"/>
              </a:rPr>
              <a:t>needs as little formatting as possible to keep it </a:t>
            </a:r>
            <a:r>
              <a:rPr lang="en-US" sz="2400" dirty="0" smtClean="0">
                <a:latin typeface="Times New Roman" panose="02020603050405020304" pitchFamily="18" charset="0"/>
                <a:cs typeface="Times New Roman" panose="02020603050405020304" pitchFamily="18" charset="0"/>
              </a:rPr>
              <a:t>simple.</a:t>
            </a:r>
            <a:endParaRPr lang="en-US" sz="2200" dirty="0">
              <a:latin typeface="Times New Roman" panose="02020603050405020304" pitchFamily="18" charset="0"/>
              <a:cs typeface="Times New Roman" panose="02020603050405020304" pitchFamily="18" charset="0"/>
            </a:endParaRPr>
          </a:p>
          <a:p>
            <a:pPr marL="457200" indent="-457200">
              <a:buClr>
                <a:schemeClr val="tx1">
                  <a:lumMod val="95000"/>
                  <a:lumOff val="5000"/>
                </a:schemeClr>
              </a:buClr>
              <a:buFont typeface="+mj-lt"/>
              <a:buAutoNum type="arabicParenR"/>
            </a:pPr>
            <a:r>
              <a:rPr lang="en-US" sz="2200" b="1" dirty="0" smtClean="0">
                <a:latin typeface="Arial Rounded MT Bold" panose="020F0704030504030204" pitchFamily="34" charset="0"/>
              </a:rPr>
              <a:t>Start </a:t>
            </a:r>
            <a:r>
              <a:rPr lang="en-US" sz="2200" b="1" dirty="0">
                <a:latin typeface="Arial Rounded MT Bold" panose="020F0704030504030204" pitchFamily="34" charset="0"/>
              </a:rPr>
              <a:t>by writing down the purpose of the </a:t>
            </a:r>
            <a:r>
              <a:rPr lang="en-US" sz="2200" b="1" dirty="0" smtClean="0">
                <a:latin typeface="Arial Rounded MT Bold" panose="020F0704030504030204" pitchFamily="34" charset="0"/>
              </a:rPr>
              <a:t>process</a:t>
            </a:r>
            <a:endParaRPr lang="en-US" sz="2200" dirty="0">
              <a:latin typeface="Arial Rounded MT Bold" panose="020F0704030504030204" pitchFamily="34" charset="0"/>
            </a:endParaRPr>
          </a:p>
          <a:p>
            <a:pPr marL="457200" indent="-457200">
              <a:buClr>
                <a:schemeClr val="tx1">
                  <a:lumMod val="95000"/>
                  <a:lumOff val="5000"/>
                </a:schemeClr>
              </a:buClr>
              <a:buFont typeface="+mj-lt"/>
              <a:buAutoNum type="arabicParenR"/>
            </a:pPr>
            <a:r>
              <a:rPr lang="en-US" sz="2200" b="1" dirty="0" smtClean="0">
                <a:latin typeface="Arial Rounded MT Bold" panose="020F0704030504030204" pitchFamily="34" charset="0"/>
              </a:rPr>
              <a:t>Write </a:t>
            </a:r>
            <a:r>
              <a:rPr lang="en-US" sz="2200" b="1" dirty="0">
                <a:latin typeface="Arial Rounded MT Bold" panose="020F0704030504030204" pitchFamily="34" charset="0"/>
              </a:rPr>
              <a:t>only one statement per </a:t>
            </a:r>
            <a:r>
              <a:rPr lang="en-US" sz="2200" b="1" dirty="0" smtClean="0">
                <a:latin typeface="Arial Rounded MT Bold" panose="020F0704030504030204" pitchFamily="34" charset="0"/>
              </a:rPr>
              <a:t>line - </a:t>
            </a:r>
            <a:r>
              <a:rPr lang="en-US" sz="2400" dirty="0">
                <a:latin typeface="Times New Roman" panose="02020603050405020304" pitchFamily="18" charset="0"/>
                <a:cs typeface="Times New Roman" panose="02020603050405020304" pitchFamily="18" charset="0"/>
              </a:rPr>
              <a:t>Each statement in your pseudocode should express just one action for the </a:t>
            </a:r>
            <a:r>
              <a:rPr lang="en-US" sz="2400" dirty="0" smtClean="0">
                <a:latin typeface="Times New Roman" panose="02020603050405020304" pitchFamily="18" charset="0"/>
                <a:cs typeface="Times New Roman" panose="02020603050405020304" pitchFamily="18" charset="0"/>
              </a:rPr>
              <a:t>compute</a:t>
            </a:r>
            <a:r>
              <a:rPr lang="en-US" sz="2200" dirty="0" smtClean="0">
                <a:latin typeface="Arial Rounded MT Bold" panose="020F0704030504030204" pitchFamily="34" charset="0"/>
              </a:rPr>
              <a:t>.</a:t>
            </a:r>
          </a:p>
          <a:p>
            <a:pPr marL="457200" indent="-457200">
              <a:buClr>
                <a:schemeClr val="tx1">
                  <a:lumMod val="95000"/>
                  <a:lumOff val="5000"/>
                </a:schemeClr>
              </a:buClr>
              <a:buFont typeface="+mj-lt"/>
              <a:buAutoNum type="arabicParenR"/>
            </a:pPr>
            <a:r>
              <a:rPr lang="en-US" sz="2200" b="1" dirty="0" smtClean="0">
                <a:latin typeface="Arial Rounded MT Bold" panose="020F0704030504030204" pitchFamily="34" charset="0"/>
              </a:rPr>
              <a:t>Use </a:t>
            </a:r>
            <a:r>
              <a:rPr lang="en-US" sz="2200" b="1" dirty="0">
                <a:latin typeface="Arial Rounded MT Bold" panose="020F0704030504030204" pitchFamily="34" charset="0"/>
              </a:rPr>
              <a:t>white space and indentation </a:t>
            </a:r>
            <a:r>
              <a:rPr lang="en-US" sz="2200" b="1" dirty="0" smtClean="0">
                <a:latin typeface="Arial Rounded MT Bold" panose="020F0704030504030204" pitchFamily="34" charset="0"/>
              </a:rPr>
              <a:t>effectively</a:t>
            </a:r>
            <a:r>
              <a:rPr lang="en-US" sz="2200" b="1" dirty="0">
                <a:latin typeface="Arial Rounded MT Bold" panose="020F0704030504030204" pitchFamily="34" charset="0"/>
              </a:rPr>
              <a:t> </a:t>
            </a:r>
            <a:r>
              <a:rPr lang="en-US" sz="2200" b="1" dirty="0" smtClean="0">
                <a:latin typeface="Arial Rounded MT Bold" panose="020F0704030504030204" pitchFamily="34" charset="0"/>
              </a:rPr>
              <a:t>- </a:t>
            </a:r>
            <a:r>
              <a:rPr lang="en-US" sz="2400" dirty="0">
                <a:latin typeface="Times New Roman" panose="02020603050405020304" pitchFamily="18" charset="0"/>
                <a:cs typeface="Times New Roman" panose="02020603050405020304" pitchFamily="18" charset="0"/>
              </a:rPr>
              <a:t>Using white spaces between "blocks" of text will help keep different components of your pseudocode </a:t>
            </a:r>
            <a:r>
              <a:rPr lang="en-US" sz="2400" dirty="0" smtClean="0">
                <a:latin typeface="Times New Roman" panose="02020603050405020304" pitchFamily="18" charset="0"/>
                <a:cs typeface="Times New Roman" panose="02020603050405020304" pitchFamily="18" charset="0"/>
              </a:rPr>
              <a:t>isolated</a:t>
            </a:r>
          </a:p>
          <a:p>
            <a:pPr marL="457200" indent="-457200">
              <a:buClr>
                <a:schemeClr val="tx1">
                  <a:lumMod val="95000"/>
                  <a:lumOff val="5000"/>
                </a:schemeClr>
              </a:buClr>
              <a:buFont typeface="+mj-lt"/>
              <a:buAutoNum type="arabicParenR"/>
            </a:pPr>
            <a:r>
              <a:rPr lang="en-US" sz="2200" b="1" dirty="0" smtClean="0">
                <a:latin typeface="Arial Rounded MT Bold" panose="020F0704030504030204" pitchFamily="34" charset="0"/>
              </a:rPr>
              <a:t>Capitalize </a:t>
            </a:r>
            <a:r>
              <a:rPr lang="en-US" sz="2200" b="1" dirty="0">
                <a:latin typeface="Arial Rounded MT Bold" panose="020F0704030504030204" pitchFamily="34" charset="0"/>
              </a:rPr>
              <a:t>key commands if </a:t>
            </a:r>
            <a:r>
              <a:rPr lang="en-US" sz="2200" b="1" dirty="0" smtClean="0">
                <a:latin typeface="Arial Rounded MT Bold" panose="020F0704030504030204" pitchFamily="34" charset="0"/>
              </a:rPr>
              <a:t>necessary - </a:t>
            </a:r>
            <a:r>
              <a:rPr lang="en-US" sz="2200" i="1" dirty="0">
                <a:latin typeface="Arial Rounded MT Bold" panose="020F0704030504030204" pitchFamily="34" charset="0"/>
              </a:rPr>
              <a:t>e.g., </a:t>
            </a:r>
            <a:r>
              <a:rPr lang="en-US" sz="2400" dirty="0">
                <a:latin typeface="Times New Roman" panose="02020603050405020304" pitchFamily="18" charset="0"/>
                <a:cs typeface="Times New Roman" panose="02020603050405020304" pitchFamily="18" charset="0"/>
              </a:rPr>
              <a:t>"IF input number THEN output result</a:t>
            </a:r>
            <a:r>
              <a:rPr lang="en-US" sz="2400" dirty="0" smtClean="0">
                <a:latin typeface="Times New Roman" panose="02020603050405020304" pitchFamily="18" charset="0"/>
                <a:cs typeface="Times New Roman" panose="02020603050405020304" pitchFamily="18" charset="0"/>
              </a:rPr>
              <a:t>".</a:t>
            </a:r>
          </a:p>
          <a:p>
            <a:pPr marL="457200" indent="-457200">
              <a:buClr>
                <a:schemeClr val="tx1">
                  <a:lumMod val="95000"/>
                  <a:lumOff val="5000"/>
                </a:schemeClr>
              </a:buClr>
              <a:buFont typeface="+mj-lt"/>
              <a:buAutoNum type="arabicParenR"/>
            </a:pPr>
            <a:r>
              <a:rPr lang="en-US" sz="2200" b="1" dirty="0" smtClean="0">
                <a:latin typeface="Arial Rounded MT Bold" panose="020F0704030504030204" pitchFamily="34" charset="0"/>
              </a:rPr>
              <a:t>Keep </a:t>
            </a:r>
            <a:r>
              <a:rPr lang="en-US" sz="2200" b="1" dirty="0">
                <a:latin typeface="Arial Rounded MT Bold" panose="020F0704030504030204" pitchFamily="34" charset="0"/>
              </a:rPr>
              <a:t>your pseudocode in the proper </a:t>
            </a:r>
            <a:r>
              <a:rPr lang="en-US" sz="2200" b="1" dirty="0" smtClean="0">
                <a:latin typeface="Arial Rounded MT Bold" panose="020F0704030504030204" pitchFamily="34" charset="0"/>
              </a:rPr>
              <a:t>order.</a:t>
            </a:r>
          </a:p>
          <a:p>
            <a:pPr marL="457200" indent="-457200">
              <a:buClr>
                <a:schemeClr val="tx1">
                  <a:lumMod val="95000"/>
                  <a:lumOff val="5000"/>
                </a:schemeClr>
              </a:buClr>
              <a:buFont typeface="+mj-lt"/>
              <a:buAutoNum type="arabicParenR"/>
            </a:pPr>
            <a:r>
              <a:rPr lang="en-US" sz="2200" b="1" dirty="0" smtClean="0">
                <a:latin typeface="Arial Rounded MT Bold" panose="020F0704030504030204" pitchFamily="34" charset="0"/>
              </a:rPr>
              <a:t>Leave </a:t>
            </a:r>
            <a:r>
              <a:rPr lang="en-US" sz="2200" b="1" dirty="0">
                <a:latin typeface="Arial Rounded MT Bold" panose="020F0704030504030204" pitchFamily="34" charset="0"/>
              </a:rPr>
              <a:t>nothing to the imagination.</a:t>
            </a:r>
            <a:r>
              <a:rPr lang="en-US" sz="2200" dirty="0">
                <a:latin typeface="Arial Rounded MT Bold" panose="020F0704030504030204" pitchFamily="34" charset="0"/>
              </a:rPr>
              <a:t> </a:t>
            </a:r>
            <a:r>
              <a:rPr lang="en-US" sz="2400" dirty="0">
                <a:latin typeface="Times New Roman" panose="02020603050405020304" pitchFamily="18" charset="0"/>
                <a:cs typeface="Times New Roman" panose="02020603050405020304" pitchFamily="18" charset="0"/>
              </a:rPr>
              <a:t>Everything that is happening in the process must be described </a:t>
            </a:r>
            <a:r>
              <a:rPr lang="en-US" sz="2400" dirty="0" smtClean="0">
                <a:latin typeface="Times New Roman" panose="02020603050405020304" pitchFamily="18" charset="0"/>
                <a:cs typeface="Times New Roman" panose="02020603050405020304" pitchFamily="18" charset="0"/>
              </a:rPr>
              <a:t>completely.</a:t>
            </a:r>
            <a:endParaRPr lang="en-US" sz="2200" dirty="0">
              <a:latin typeface="Times New Roman" panose="02020603050405020304" pitchFamily="18" charset="0"/>
              <a:cs typeface="Times New Roman" panose="02020603050405020304" pitchFamily="18" charset="0"/>
            </a:endParaRPr>
          </a:p>
          <a:p>
            <a:pPr marL="457200" indent="-457200">
              <a:buClr>
                <a:schemeClr val="tx1">
                  <a:lumMod val="95000"/>
                  <a:lumOff val="5000"/>
                </a:schemeClr>
              </a:buClr>
              <a:buFont typeface="+mj-lt"/>
              <a:buAutoNum type="arabicParenR"/>
            </a:pPr>
            <a:r>
              <a:rPr lang="en-IN" sz="2200" b="1" dirty="0" smtClean="0">
                <a:latin typeface="Arial Rounded MT Bold" panose="020F0704030504030204" pitchFamily="34" charset="0"/>
              </a:rPr>
              <a:t>Use </a:t>
            </a:r>
            <a:r>
              <a:rPr lang="en-IN" sz="2200" b="1" dirty="0">
                <a:latin typeface="Arial Rounded MT Bold" panose="020F0704030504030204" pitchFamily="34" charset="0"/>
              </a:rPr>
              <a:t>standard programming </a:t>
            </a:r>
            <a:r>
              <a:rPr lang="en-IN" sz="2200" b="1" dirty="0" smtClean="0">
                <a:latin typeface="Arial Rounded MT Bold" panose="020F0704030504030204" pitchFamily="34" charset="0"/>
              </a:rPr>
              <a:t>structures.</a:t>
            </a:r>
          </a:p>
          <a:p>
            <a:pPr marL="457200" indent="-457200">
              <a:buClr>
                <a:schemeClr val="tx1">
                  <a:lumMod val="95000"/>
                  <a:lumOff val="5000"/>
                </a:schemeClr>
              </a:buClr>
              <a:buFont typeface="+mj-lt"/>
              <a:buAutoNum type="arabicParenR"/>
            </a:pPr>
            <a:r>
              <a:rPr lang="en-US" sz="2200" b="1" dirty="0" smtClean="0">
                <a:latin typeface="Arial Rounded MT Bold" panose="020F0704030504030204" pitchFamily="34" charset="0"/>
              </a:rPr>
              <a:t>Double-check </a:t>
            </a:r>
            <a:r>
              <a:rPr lang="en-US" sz="2200" b="1" dirty="0">
                <a:latin typeface="Arial Rounded MT Bold" panose="020F0704030504030204" pitchFamily="34" charset="0"/>
              </a:rPr>
              <a:t>your pseudocode for readability and </a:t>
            </a:r>
            <a:r>
              <a:rPr lang="en-US" sz="2200" b="1" dirty="0" smtClean="0">
                <a:latin typeface="Arial Rounded MT Bold" panose="020F0704030504030204" pitchFamily="34" charset="0"/>
              </a:rPr>
              <a:t>clarity.</a:t>
            </a:r>
          </a:p>
          <a:p>
            <a:pPr marL="457200" indent="-457200">
              <a:buClr>
                <a:schemeClr val="tx1">
                  <a:lumMod val="95000"/>
                  <a:lumOff val="5000"/>
                </a:schemeClr>
              </a:buClr>
              <a:buFont typeface="+mj-lt"/>
              <a:buAutoNum type="arabicParenR"/>
            </a:pPr>
            <a:r>
              <a:rPr lang="en-IN" sz="2200" b="1" dirty="0" smtClean="0">
                <a:latin typeface="Arial Rounded MT Bold" panose="020F0704030504030204" pitchFamily="34" charset="0"/>
              </a:rPr>
              <a:t>Write </a:t>
            </a:r>
            <a:r>
              <a:rPr lang="en-IN" sz="2200" b="1" dirty="0">
                <a:latin typeface="Arial Rounded MT Bold" panose="020F0704030504030204" pitchFamily="34" charset="0"/>
              </a:rPr>
              <a:t>using simple terminology.</a:t>
            </a:r>
            <a:endParaRPr lang="en-US" sz="2200" b="1" dirty="0" smtClean="0">
              <a:latin typeface="Arial Rounded MT Bold" panose="020F0704030504030204" pitchFamily="34" charset="0"/>
            </a:endParaRPr>
          </a:p>
          <a:p>
            <a:pPr>
              <a:buFont typeface="+mj-lt"/>
              <a:buAutoNum type="arabicParenR"/>
            </a:pPr>
            <a:endParaRPr lang="en-IN" b="1" dirty="0" smtClean="0"/>
          </a:p>
          <a:p>
            <a:pPr>
              <a:buFont typeface="+mj-lt"/>
              <a:buAutoNum type="arabicParenR"/>
            </a:pPr>
            <a:endParaRPr lang="en-IN" dirty="0"/>
          </a:p>
        </p:txBody>
      </p:sp>
    </p:spTree>
    <p:extLst>
      <p:ext uri="{BB962C8B-B14F-4D97-AF65-F5344CB8AC3E}">
        <p14:creationId xmlns:p14="http://schemas.microsoft.com/office/powerpoint/2010/main" val="5764257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91" y="0"/>
            <a:ext cx="10898122" cy="643812"/>
          </a:xfrm>
        </p:spPr>
        <p:txBody>
          <a:bodyPr>
            <a:normAutofit fontScale="90000"/>
          </a:bodyPr>
          <a:lstStyle/>
          <a:p>
            <a:r>
              <a:rPr lang="en-IN" sz="3100" b="1" dirty="0" smtClean="0">
                <a:latin typeface="Arial Black" panose="020B0A04020102020204" pitchFamily="34" charset="0"/>
              </a:rPr>
              <a:t>Pseudocode standard syntax:</a:t>
            </a:r>
            <a:r>
              <a:rPr lang="en-IN" b="1" dirty="0"/>
              <a:t/>
            </a:r>
            <a:br>
              <a:rPr lang="en-IN" b="1" dirty="0"/>
            </a:br>
            <a:endParaRPr lang="en-IN" dirty="0"/>
          </a:p>
        </p:txBody>
      </p:sp>
      <p:sp>
        <p:nvSpPr>
          <p:cNvPr id="3" name="Content Placeholder 2"/>
          <p:cNvSpPr>
            <a:spLocks noGrp="1"/>
          </p:cNvSpPr>
          <p:nvPr>
            <p:ph idx="1"/>
          </p:nvPr>
        </p:nvSpPr>
        <p:spPr>
          <a:xfrm>
            <a:off x="1660849" y="897622"/>
            <a:ext cx="9311951" cy="5041784"/>
          </a:xfrm>
        </p:spPr>
        <p:txBody>
          <a:bodyPr>
            <a:normAutofit fontScale="92500" lnSpcReduction="10000"/>
          </a:bodyPr>
          <a:lstStyle/>
          <a:p>
            <a:pPr fontAlgn="base"/>
            <a:r>
              <a:rPr lang="en-US" sz="2600" b="1" u="sng" dirty="0">
                <a:latin typeface="Arial Rounded MT Bold" panose="020F0704030504030204" pitchFamily="34" charset="0"/>
              </a:rPr>
              <a:t>INPUT</a:t>
            </a:r>
            <a:r>
              <a:rPr lang="en-US" sz="2600" dirty="0">
                <a:latin typeface="Arial Rounded MT Bold" panose="020F0704030504030204" pitchFamily="34" charset="0"/>
              </a:rPr>
              <a:t> – </a:t>
            </a:r>
            <a:r>
              <a:rPr lang="en-US" sz="2600" dirty="0" smtClean="0">
                <a:latin typeface="Arial Rounded MT Bold" panose="020F0704030504030204" pitchFamily="34" charset="0"/>
              </a:rPr>
              <a:t> indicates </a:t>
            </a:r>
            <a:r>
              <a:rPr lang="en-US" sz="2600" dirty="0">
                <a:latin typeface="Arial Rounded MT Bold" panose="020F0704030504030204" pitchFamily="34" charset="0"/>
              </a:rPr>
              <a:t>a user will be inputting something</a:t>
            </a:r>
          </a:p>
          <a:p>
            <a:pPr fontAlgn="base"/>
            <a:r>
              <a:rPr lang="en-US" sz="2600" b="1" u="sng" dirty="0">
                <a:latin typeface="Arial Rounded MT Bold" panose="020F0704030504030204" pitchFamily="34" charset="0"/>
              </a:rPr>
              <a:t>OUTPUT</a:t>
            </a:r>
            <a:r>
              <a:rPr lang="en-US" sz="2600" dirty="0">
                <a:latin typeface="Arial Rounded MT Bold" panose="020F0704030504030204" pitchFamily="34" charset="0"/>
              </a:rPr>
              <a:t> – </a:t>
            </a:r>
            <a:r>
              <a:rPr lang="en-US" sz="2600" dirty="0" smtClean="0">
                <a:latin typeface="Arial Rounded MT Bold" panose="020F0704030504030204" pitchFamily="34" charset="0"/>
              </a:rPr>
              <a:t> indicates </a:t>
            </a:r>
            <a:r>
              <a:rPr lang="en-US" sz="2600" dirty="0">
                <a:latin typeface="Arial Rounded MT Bold" panose="020F0704030504030204" pitchFamily="34" charset="0"/>
              </a:rPr>
              <a:t>that an output will appear on the screen</a:t>
            </a:r>
          </a:p>
          <a:p>
            <a:pPr fontAlgn="base"/>
            <a:r>
              <a:rPr lang="en-US" sz="2600" b="1" u="sng" dirty="0">
                <a:latin typeface="Arial Rounded MT Bold" panose="020F0704030504030204" pitchFamily="34" charset="0"/>
              </a:rPr>
              <a:t>WHILE</a:t>
            </a:r>
            <a:r>
              <a:rPr lang="en-US" sz="2600" u="sng" dirty="0">
                <a:latin typeface="Arial Rounded MT Bold" panose="020F0704030504030204" pitchFamily="34" charset="0"/>
              </a:rPr>
              <a:t> </a:t>
            </a:r>
            <a:r>
              <a:rPr lang="en-US" sz="2600" dirty="0">
                <a:latin typeface="Arial Rounded MT Bold" panose="020F0704030504030204" pitchFamily="34" charset="0"/>
              </a:rPr>
              <a:t>– </a:t>
            </a:r>
            <a:r>
              <a:rPr lang="en-US" sz="2600" dirty="0" smtClean="0">
                <a:latin typeface="Arial Rounded MT Bold" panose="020F0704030504030204" pitchFamily="34" charset="0"/>
              </a:rPr>
              <a:t> a</a:t>
            </a:r>
            <a:r>
              <a:rPr lang="en-US" sz="2600" dirty="0">
                <a:latin typeface="Arial Rounded MT Bold" panose="020F0704030504030204" pitchFamily="34" charset="0"/>
              </a:rPr>
              <a:t> loop (iteration that has a condition at the beginning)</a:t>
            </a:r>
          </a:p>
          <a:p>
            <a:pPr fontAlgn="base"/>
            <a:r>
              <a:rPr lang="en-US" sz="2600" b="1" u="sng" dirty="0">
                <a:latin typeface="Arial Rounded MT Bold" panose="020F0704030504030204" pitchFamily="34" charset="0"/>
              </a:rPr>
              <a:t>FOR</a:t>
            </a:r>
            <a:r>
              <a:rPr lang="en-US" sz="2600" dirty="0">
                <a:latin typeface="Arial Rounded MT Bold" panose="020F0704030504030204" pitchFamily="34" charset="0"/>
              </a:rPr>
              <a:t> – </a:t>
            </a:r>
            <a:r>
              <a:rPr lang="en-US" sz="2600" dirty="0" smtClean="0">
                <a:latin typeface="Arial Rounded MT Bold" panose="020F0704030504030204" pitchFamily="34" charset="0"/>
              </a:rPr>
              <a:t> a </a:t>
            </a:r>
            <a:r>
              <a:rPr lang="en-US" sz="2600" dirty="0">
                <a:latin typeface="Arial Rounded MT Bold" panose="020F0704030504030204" pitchFamily="34" charset="0"/>
              </a:rPr>
              <a:t>counting loop (iteration)</a:t>
            </a:r>
          </a:p>
          <a:p>
            <a:pPr fontAlgn="base"/>
            <a:r>
              <a:rPr lang="en-US" sz="2600" b="1" u="sng" dirty="0">
                <a:latin typeface="Arial Rounded MT Bold" panose="020F0704030504030204" pitchFamily="34" charset="0"/>
              </a:rPr>
              <a:t>REPEAT – UNTIL</a:t>
            </a:r>
            <a:r>
              <a:rPr lang="en-US" sz="2600" dirty="0">
                <a:latin typeface="Arial Rounded MT Bold" panose="020F0704030504030204" pitchFamily="34" charset="0"/>
              </a:rPr>
              <a:t> </a:t>
            </a:r>
            <a:r>
              <a:rPr lang="en-US" sz="2600" dirty="0" smtClean="0">
                <a:latin typeface="Arial Rounded MT Bold" panose="020F0704030504030204" pitchFamily="34" charset="0"/>
              </a:rPr>
              <a:t>–  </a:t>
            </a:r>
            <a:r>
              <a:rPr lang="en-US" sz="2600" dirty="0">
                <a:latin typeface="Arial Rounded MT Bold" panose="020F0704030504030204" pitchFamily="34" charset="0"/>
              </a:rPr>
              <a:t>a loop (iteration) that has a condition at the end</a:t>
            </a:r>
          </a:p>
          <a:p>
            <a:pPr fontAlgn="base"/>
            <a:r>
              <a:rPr lang="en-US" sz="2600" b="1" u="sng" dirty="0">
                <a:latin typeface="Arial Rounded MT Bold" panose="020F0704030504030204" pitchFamily="34" charset="0"/>
              </a:rPr>
              <a:t>IF – THEN – ELSE</a:t>
            </a:r>
            <a:r>
              <a:rPr lang="en-US" sz="2600" dirty="0">
                <a:latin typeface="Arial Rounded MT Bold" panose="020F0704030504030204" pitchFamily="34" charset="0"/>
              </a:rPr>
              <a:t> – </a:t>
            </a:r>
            <a:r>
              <a:rPr lang="en-US" sz="2600" dirty="0" smtClean="0">
                <a:latin typeface="Arial Rounded MT Bold" panose="020F0704030504030204" pitchFamily="34" charset="0"/>
              </a:rPr>
              <a:t> a </a:t>
            </a:r>
            <a:r>
              <a:rPr lang="en-US" sz="2600" dirty="0">
                <a:latin typeface="Arial Rounded MT Bold" panose="020F0704030504030204" pitchFamily="34" charset="0"/>
              </a:rPr>
              <a:t>decision (selection) in which a choice is made</a:t>
            </a:r>
          </a:p>
          <a:p>
            <a:pPr fontAlgn="base"/>
            <a:r>
              <a:rPr lang="en-US" sz="2600" dirty="0">
                <a:latin typeface="Arial Rounded MT Bold" panose="020F0704030504030204" pitchFamily="34" charset="0"/>
              </a:rPr>
              <a:t>any instructions that occur inside a selection or iteration are usually indented</a:t>
            </a:r>
          </a:p>
          <a:p>
            <a:endParaRPr lang="en-IN" dirty="0"/>
          </a:p>
        </p:txBody>
      </p:sp>
    </p:spTree>
    <p:extLst>
      <p:ext uri="{BB962C8B-B14F-4D97-AF65-F5344CB8AC3E}">
        <p14:creationId xmlns:p14="http://schemas.microsoft.com/office/powerpoint/2010/main" val="2838228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299" y="624110"/>
            <a:ext cx="9751313" cy="609072"/>
          </a:xfrm>
        </p:spPr>
        <p:txBody>
          <a:bodyPr>
            <a:normAutofit/>
          </a:bodyPr>
          <a:lstStyle/>
          <a:p>
            <a:r>
              <a:rPr lang="en-IN" sz="2400" dirty="0">
                <a:latin typeface="Arial Black" panose="020B0A04020102020204" pitchFamily="34" charset="0"/>
              </a:rPr>
              <a:t>Structured </a:t>
            </a:r>
            <a:r>
              <a:rPr lang="en-IN" sz="2400" dirty="0" smtClean="0">
                <a:latin typeface="Arial Black" panose="020B0A04020102020204" pitchFamily="34" charset="0"/>
              </a:rPr>
              <a:t>Analysis tools : </a:t>
            </a:r>
            <a:endParaRPr lang="en-IN" sz="2400" dirty="0"/>
          </a:p>
        </p:txBody>
      </p:sp>
      <p:sp>
        <p:nvSpPr>
          <p:cNvPr id="3" name="Content Placeholder 2"/>
          <p:cNvSpPr>
            <a:spLocks noGrp="1"/>
          </p:cNvSpPr>
          <p:nvPr>
            <p:ph idx="1"/>
          </p:nvPr>
        </p:nvSpPr>
        <p:spPr>
          <a:xfrm>
            <a:off x="2589212" y="1375793"/>
            <a:ext cx="8915400" cy="5251509"/>
          </a:xfrm>
        </p:spPr>
        <p:txBody>
          <a:bodyPr>
            <a:normAutofit/>
          </a:bodyPr>
          <a:lstStyle/>
          <a:p>
            <a:pPr marL="0" indent="0">
              <a:buNone/>
            </a:pPr>
            <a:r>
              <a:rPr lang="en-US" sz="2400" dirty="0" smtClean="0">
                <a:latin typeface="Bahnschrift SemiBold" panose="020B0502040204020203" pitchFamily="34" charset="0"/>
              </a:rPr>
              <a:t>During </a:t>
            </a:r>
            <a:r>
              <a:rPr lang="en-US" sz="2400" dirty="0">
                <a:latin typeface="Bahnschrift SemiBold" panose="020B0502040204020203" pitchFamily="34" charset="0"/>
              </a:rPr>
              <a:t>Structured Analysis, various tools and techniques are used for system development. They are: </a:t>
            </a:r>
          </a:p>
          <a:p>
            <a:r>
              <a:rPr lang="en-IN" sz="2400" b="1" dirty="0">
                <a:latin typeface="Arial Rounded MT Bold" panose="020F0704030504030204" pitchFamily="34" charset="0"/>
              </a:rPr>
              <a:t>1. Data Flow Diagrams </a:t>
            </a:r>
          </a:p>
          <a:p>
            <a:r>
              <a:rPr lang="en-IN" sz="2400" b="1" dirty="0">
                <a:latin typeface="Arial Rounded MT Bold" panose="020F0704030504030204" pitchFamily="34" charset="0"/>
              </a:rPr>
              <a:t>2. Data Dictionary </a:t>
            </a:r>
          </a:p>
          <a:p>
            <a:r>
              <a:rPr lang="en-IN" sz="2400" b="1" dirty="0">
                <a:latin typeface="Arial Rounded MT Bold" panose="020F0704030504030204" pitchFamily="34" charset="0"/>
              </a:rPr>
              <a:t>3. Decision Trees </a:t>
            </a:r>
          </a:p>
          <a:p>
            <a:r>
              <a:rPr lang="en-IN" sz="2400" b="1" dirty="0">
                <a:latin typeface="Arial Rounded MT Bold" panose="020F0704030504030204" pitchFamily="34" charset="0"/>
              </a:rPr>
              <a:t>4. Decision Tables </a:t>
            </a:r>
          </a:p>
          <a:p>
            <a:r>
              <a:rPr lang="en-IN" sz="2400" b="1" dirty="0">
                <a:latin typeface="Arial Rounded MT Bold" panose="020F0704030504030204" pitchFamily="34" charset="0"/>
              </a:rPr>
              <a:t>5. Structured English </a:t>
            </a:r>
          </a:p>
          <a:p>
            <a:r>
              <a:rPr lang="en-IN" sz="2400" b="1" dirty="0">
                <a:latin typeface="Arial Rounded MT Bold" panose="020F0704030504030204" pitchFamily="34" charset="0"/>
              </a:rPr>
              <a:t>6. Pseudocode </a:t>
            </a:r>
          </a:p>
          <a:p>
            <a:endParaRPr lang="en-IN" dirty="0"/>
          </a:p>
        </p:txBody>
      </p:sp>
    </p:spTree>
    <p:extLst>
      <p:ext uri="{BB962C8B-B14F-4D97-AF65-F5344CB8AC3E}">
        <p14:creationId xmlns:p14="http://schemas.microsoft.com/office/powerpoint/2010/main" val="39477831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9" y="0"/>
            <a:ext cx="10992884" cy="545284"/>
          </a:xfrm>
        </p:spPr>
        <p:txBody>
          <a:bodyPr>
            <a:normAutofit/>
          </a:bodyPr>
          <a:lstStyle/>
          <a:p>
            <a:r>
              <a:rPr lang="en-IN" sz="2800" b="1" dirty="0">
                <a:latin typeface="Arial Black" panose="020B0A04020102020204" pitchFamily="34" charset="0"/>
              </a:rPr>
              <a:t>Pseudocode Examples :</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408" y="545284"/>
            <a:ext cx="10461072" cy="6937696"/>
          </a:xfrm>
        </p:spPr>
      </p:pic>
    </p:spTree>
    <p:extLst>
      <p:ext uri="{BB962C8B-B14F-4D97-AF65-F5344CB8AC3E}">
        <p14:creationId xmlns:p14="http://schemas.microsoft.com/office/powerpoint/2010/main" val="7124608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93" y="-1"/>
            <a:ext cx="11052920" cy="694063"/>
          </a:xfrm>
        </p:spPr>
        <p:txBody>
          <a:bodyPr>
            <a:normAutofit/>
          </a:bodyPr>
          <a:lstStyle/>
          <a:p>
            <a:r>
              <a:rPr lang="en-IN" sz="2800" dirty="0">
                <a:latin typeface="Arial Black" panose="020B0A04020102020204" pitchFamily="34" charset="0"/>
              </a:rPr>
              <a:t>F</a:t>
            </a:r>
            <a:r>
              <a:rPr lang="en-IN" sz="2800" dirty="0" smtClean="0">
                <a:latin typeface="Arial Black" panose="020B0A04020102020204" pitchFamily="34" charset="0"/>
              </a:rPr>
              <a:t>lowchart</a:t>
            </a:r>
            <a:endParaRPr lang="en-IN" dirty="0">
              <a:latin typeface="Arial Black" panose="020B0A04020102020204" pitchFamily="34" charset="0"/>
            </a:endParaRPr>
          </a:p>
        </p:txBody>
      </p:sp>
      <p:sp>
        <p:nvSpPr>
          <p:cNvPr id="3" name="Content Placeholder 2"/>
          <p:cNvSpPr>
            <a:spLocks noGrp="1"/>
          </p:cNvSpPr>
          <p:nvPr>
            <p:ph idx="1"/>
          </p:nvPr>
        </p:nvSpPr>
        <p:spPr>
          <a:xfrm>
            <a:off x="1597446" y="936434"/>
            <a:ext cx="9785980" cy="5662669"/>
          </a:xfrm>
        </p:spPr>
        <p:txBody>
          <a:bodyPr>
            <a:normAutofit/>
          </a:bodyPr>
          <a:lstStyle/>
          <a:p>
            <a:r>
              <a:rPr lang="en-GB" sz="2700" b="1" dirty="0" smtClean="0">
                <a:latin typeface="Arial Rounded MT Bold" panose="020F0704030504030204" pitchFamily="34" charset="0"/>
              </a:rPr>
              <a:t>It is a pictorial representation of Algorithm for planning the procedure to solve a program/problem.</a:t>
            </a:r>
          </a:p>
          <a:p>
            <a:r>
              <a:rPr lang="en-GB" sz="2700" b="1" dirty="0" smtClean="0">
                <a:latin typeface="Arial Rounded MT Bold" panose="020F0704030504030204" pitchFamily="34" charset="0"/>
              </a:rPr>
              <a:t>A </a:t>
            </a:r>
            <a:r>
              <a:rPr lang="en-GB" sz="2700" b="1" dirty="0">
                <a:latin typeface="Arial Rounded MT Bold" panose="020F0704030504030204" pitchFamily="34" charset="0"/>
              </a:rPr>
              <a:t>flowchart is a picture of the separate steps of a process in sequential order. </a:t>
            </a:r>
            <a:endParaRPr lang="en-GB" sz="2700" b="1" dirty="0" smtClean="0">
              <a:latin typeface="Arial Rounded MT Bold" panose="020F0704030504030204" pitchFamily="34" charset="0"/>
            </a:endParaRPr>
          </a:p>
          <a:p>
            <a:r>
              <a:rPr lang="en-GB" sz="2700" b="1" dirty="0" smtClean="0">
                <a:latin typeface="Arial Rounded MT Bold" panose="020F0704030504030204" pitchFamily="34" charset="0"/>
              </a:rPr>
              <a:t>It </a:t>
            </a:r>
            <a:r>
              <a:rPr lang="en-GB" sz="2700" b="1" dirty="0">
                <a:latin typeface="Arial Rounded MT Bold" panose="020F0704030504030204" pitchFamily="34" charset="0"/>
              </a:rPr>
              <a:t>is a generic tool that can be adapted for a wide variety of purposes, </a:t>
            </a:r>
            <a:endParaRPr lang="en-GB" sz="2700" b="1" dirty="0" smtClean="0">
              <a:latin typeface="Arial Rounded MT Bold" panose="020F0704030504030204" pitchFamily="34" charset="0"/>
            </a:endParaRPr>
          </a:p>
          <a:p>
            <a:r>
              <a:rPr lang="en-GB" sz="2700" b="1" dirty="0" smtClean="0">
                <a:latin typeface="Arial Rounded MT Bold" panose="020F0704030504030204" pitchFamily="34" charset="0"/>
              </a:rPr>
              <a:t>It can </a:t>
            </a:r>
            <a:r>
              <a:rPr lang="en-GB" sz="2700" b="1" dirty="0">
                <a:latin typeface="Arial Rounded MT Bold" panose="020F0704030504030204" pitchFamily="34" charset="0"/>
              </a:rPr>
              <a:t>be used to describe various processes, such as a manufacturing process, an administrative or service process, or a </a:t>
            </a:r>
            <a:r>
              <a:rPr lang="en-GB" sz="2700" b="1" dirty="0" smtClean="0">
                <a:latin typeface="Arial Rounded MT Bold" panose="020F0704030504030204" pitchFamily="34" charset="0"/>
              </a:rPr>
              <a:t>project </a:t>
            </a:r>
            <a:r>
              <a:rPr lang="en-GB" sz="2700" b="1" dirty="0">
                <a:latin typeface="Arial Rounded MT Bold" panose="020F0704030504030204" pitchFamily="34" charset="0"/>
              </a:rPr>
              <a:t>plan</a:t>
            </a:r>
            <a:r>
              <a:rPr lang="en-GB" sz="2700" b="1" dirty="0" smtClean="0">
                <a:latin typeface="Arial Rounded MT Bold" panose="020F0704030504030204" pitchFamily="34" charset="0"/>
              </a:rPr>
              <a:t>.</a:t>
            </a:r>
          </a:p>
        </p:txBody>
      </p:sp>
    </p:spTree>
    <p:extLst>
      <p:ext uri="{BB962C8B-B14F-4D97-AF65-F5344CB8AC3E}">
        <p14:creationId xmlns:p14="http://schemas.microsoft.com/office/powerpoint/2010/main" val="27172998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0"/>
            <a:ext cx="11130539" cy="540327"/>
          </a:xfrm>
        </p:spPr>
        <p:txBody>
          <a:bodyPr>
            <a:normAutofit/>
          </a:bodyPr>
          <a:lstStyle/>
          <a:p>
            <a:r>
              <a:rPr lang="en-IN" sz="2400" dirty="0" smtClean="0">
                <a:latin typeface="Arial Black" panose="020B0A04020102020204" pitchFamily="34" charset="0"/>
              </a:rPr>
              <a:t>Notation/symbols in flowchart</a:t>
            </a:r>
            <a:endParaRPr lang="en-IN" sz="2400" dirty="0">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8436334"/>
              </p:ext>
            </p:extLst>
          </p:nvPr>
        </p:nvGraphicFramePr>
        <p:xfrm>
          <a:off x="374073" y="415637"/>
          <a:ext cx="11693235" cy="6595436"/>
        </p:xfrm>
        <a:graphic>
          <a:graphicData uri="http://schemas.openxmlformats.org/drawingml/2006/table">
            <a:tbl>
              <a:tblPr/>
              <a:tblGrid>
                <a:gridCol w="2568680">
                  <a:extLst>
                    <a:ext uri="{9D8B030D-6E8A-4147-A177-3AD203B41FA5}">
                      <a16:colId xmlns:a16="http://schemas.microsoft.com/office/drawing/2014/main" val="20000"/>
                    </a:ext>
                  </a:extLst>
                </a:gridCol>
                <a:gridCol w="2568680">
                  <a:extLst>
                    <a:ext uri="{9D8B030D-6E8A-4147-A177-3AD203B41FA5}">
                      <a16:colId xmlns:a16="http://schemas.microsoft.com/office/drawing/2014/main" val="20001"/>
                    </a:ext>
                  </a:extLst>
                </a:gridCol>
                <a:gridCol w="6555875">
                  <a:extLst>
                    <a:ext uri="{9D8B030D-6E8A-4147-A177-3AD203B41FA5}">
                      <a16:colId xmlns:a16="http://schemas.microsoft.com/office/drawing/2014/main" val="20002"/>
                    </a:ext>
                  </a:extLst>
                </a:gridCol>
              </a:tblGrid>
              <a:tr h="812549">
                <a:tc>
                  <a:txBody>
                    <a:bodyPr/>
                    <a:lstStyle/>
                    <a:p>
                      <a:pPr algn="ctr" fontAlgn="t"/>
                      <a:r>
                        <a:rPr lang="en-IN" sz="2400" dirty="0">
                          <a:effectLst/>
                          <a:latin typeface="Arial Rounded MT Bold" panose="020F0704030504030204" pitchFamily="34" charset="0"/>
                        </a:rPr>
                        <a:t>Symbol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latin typeface="Arial Rounded MT Bold" panose="020F0704030504030204" pitchFamily="34" charset="0"/>
                        </a:rPr>
                        <a:t>Symbol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latin typeface="Arial Rounded MT Bold" panose="020F0704030504030204" pitchFamily="34" charset="0"/>
                        </a:rPr>
                        <a:t>Purpose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71670">
                <a:tc>
                  <a:txBody>
                    <a:bodyPr/>
                    <a:lstStyle/>
                    <a:p>
                      <a:pPr fontAlgn="t"/>
                      <a:endParaRPr lang="en-IN" sz="2400">
                        <a:effectLst/>
                        <a:latin typeface="Arial Rounded MT Bold" panose="020F07040305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2400" dirty="0">
                          <a:effectLst/>
                          <a:latin typeface="Arial Rounded MT Bold" panose="020F0704030504030204" pitchFamily="34" charset="0"/>
                        </a:rPr>
                        <a:t>Start/Stop</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400">
                          <a:effectLst/>
                          <a:latin typeface="Arial Rounded MT Bold" panose="020F0704030504030204" pitchFamily="34" charset="0"/>
                        </a:rPr>
                        <a:t>Used at the beginning and end of the algorithm to show start and end of the program.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648690">
                <a:tc>
                  <a:txBody>
                    <a:bodyPr/>
                    <a:lstStyle/>
                    <a:p>
                      <a:pPr fontAlgn="t"/>
                      <a:endParaRPr lang="en-IN" sz="2400" dirty="0">
                        <a:effectLst/>
                        <a:latin typeface="Arial Rounded MT Bold" panose="020F07040305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2400">
                          <a:effectLst/>
                          <a:latin typeface="Arial Rounded MT Bold" panose="020F0704030504030204" pitchFamily="34" charset="0"/>
                        </a:rPr>
                        <a:t>Process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GB" sz="2400" dirty="0" smtClean="0">
                        <a:effectLst/>
                        <a:latin typeface="Arial Rounded MT Bold" panose="020F0704030504030204" pitchFamily="34" charset="0"/>
                      </a:endParaRPr>
                    </a:p>
                    <a:p>
                      <a:pPr fontAlgn="t"/>
                      <a:r>
                        <a:rPr lang="en-GB" sz="2400" dirty="0" smtClean="0">
                          <a:effectLst/>
                          <a:latin typeface="Arial Rounded MT Bold" panose="020F0704030504030204" pitchFamily="34" charset="0"/>
                        </a:rPr>
                        <a:t>Indicates </a:t>
                      </a:r>
                      <a:r>
                        <a:rPr lang="en-GB" sz="2400" dirty="0">
                          <a:effectLst/>
                          <a:latin typeface="Arial Rounded MT Bold" panose="020F0704030504030204" pitchFamily="34" charset="0"/>
                        </a:rPr>
                        <a:t>processes like mathematical operations.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122219">
                <a:tc>
                  <a:txBody>
                    <a:bodyPr/>
                    <a:lstStyle/>
                    <a:p>
                      <a:pPr fontAlgn="t"/>
                      <a:endParaRPr lang="en-IN" sz="2400">
                        <a:effectLst/>
                        <a:latin typeface="Arial Rounded MT Bold" panose="020F07040305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2400" dirty="0">
                          <a:effectLst/>
                          <a:latin typeface="Arial Rounded MT Bold" panose="020F0704030504030204" pitchFamily="34" charset="0"/>
                        </a:rPr>
                        <a:t>Input/ Output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GB" sz="2400" dirty="0" smtClean="0">
                        <a:effectLst/>
                        <a:latin typeface="Arial Rounded MT Bold" panose="020F0704030504030204" pitchFamily="34" charset="0"/>
                      </a:endParaRPr>
                    </a:p>
                    <a:p>
                      <a:pPr fontAlgn="t"/>
                      <a:r>
                        <a:rPr lang="en-GB" sz="2400" dirty="0" smtClean="0">
                          <a:effectLst/>
                          <a:latin typeface="Arial Rounded MT Bold" panose="020F0704030504030204" pitchFamily="34" charset="0"/>
                        </a:rPr>
                        <a:t>Used </a:t>
                      </a:r>
                      <a:r>
                        <a:rPr lang="en-GB" sz="2400" dirty="0">
                          <a:effectLst/>
                          <a:latin typeface="Arial Rounded MT Bold" panose="020F0704030504030204" pitchFamily="34" charset="0"/>
                        </a:rPr>
                        <a:t>for denoting program inputs and outputs.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634837">
                <a:tc>
                  <a:txBody>
                    <a:bodyPr/>
                    <a:lstStyle/>
                    <a:p>
                      <a:pPr fontAlgn="t"/>
                      <a:endParaRPr lang="en-IN" sz="2400">
                        <a:effectLst/>
                        <a:latin typeface="Arial Rounded MT Bold" panose="020F07040305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2400" dirty="0">
                          <a:effectLst/>
                          <a:latin typeface="Arial Rounded MT Bold" panose="020F0704030504030204" pitchFamily="34" charset="0"/>
                        </a:rPr>
                        <a:t>Decision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GB" sz="2400" dirty="0" smtClean="0">
                        <a:effectLst/>
                        <a:latin typeface="Arial Rounded MT Bold" panose="020F0704030504030204" pitchFamily="34" charset="0"/>
                      </a:endParaRPr>
                    </a:p>
                    <a:p>
                      <a:pPr fontAlgn="t"/>
                      <a:r>
                        <a:rPr lang="en-GB" sz="2400" dirty="0" smtClean="0">
                          <a:effectLst/>
                          <a:latin typeface="Arial Rounded MT Bold" panose="020F0704030504030204" pitchFamily="34" charset="0"/>
                        </a:rPr>
                        <a:t>Stands </a:t>
                      </a:r>
                      <a:r>
                        <a:rPr lang="en-GB" sz="2400" dirty="0">
                          <a:effectLst/>
                          <a:latin typeface="Arial Rounded MT Bold" panose="020F0704030504030204" pitchFamily="34" charset="0"/>
                        </a:rPr>
                        <a:t>for decision statements in a program, where answer is usually Yes or 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2049" name="Picture 1" descr="Start 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454727"/>
            <a:ext cx="1884216" cy="70658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01637"/>
            <a:ext cx="1884217" cy="73486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nput/ Outp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87091"/>
            <a:ext cx="1884217" cy="8312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ci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209309"/>
            <a:ext cx="1884217" cy="148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561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0"/>
            <a:ext cx="10811885" cy="581891"/>
          </a:xfrm>
        </p:spPr>
        <p:txBody>
          <a:bodyPr>
            <a:normAutofit fontScale="90000"/>
          </a:bodyPr>
          <a:lstStyle/>
          <a:p>
            <a:r>
              <a:rPr lang="en-IN" dirty="0">
                <a:latin typeface="Arial Black" panose="020B0A04020102020204" pitchFamily="34" charset="0"/>
              </a:rPr>
              <a:t>Notation/symbols in flowchart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9710754"/>
              </p:ext>
            </p:extLst>
          </p:nvPr>
        </p:nvGraphicFramePr>
        <p:xfrm>
          <a:off x="817419" y="667666"/>
          <a:ext cx="11249890" cy="5922123"/>
        </p:xfrm>
        <a:graphic>
          <a:graphicData uri="http://schemas.openxmlformats.org/drawingml/2006/table">
            <a:tbl>
              <a:tblPr/>
              <a:tblGrid>
                <a:gridCol w="3117272">
                  <a:extLst>
                    <a:ext uri="{9D8B030D-6E8A-4147-A177-3AD203B41FA5}">
                      <a16:colId xmlns:a16="http://schemas.microsoft.com/office/drawing/2014/main" val="20000"/>
                    </a:ext>
                  </a:extLst>
                </a:gridCol>
                <a:gridCol w="3103418">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676225">
                <a:tc>
                  <a:txBody>
                    <a:bodyPr/>
                    <a:lstStyle/>
                    <a:p>
                      <a:pPr algn="ctr" fontAlgn="t"/>
                      <a:r>
                        <a:rPr lang="en-IN" sz="2400" dirty="0">
                          <a:effectLst/>
                          <a:latin typeface="Arial Rounded MT Bold" panose="020F0704030504030204" pitchFamily="34" charset="0"/>
                        </a:rPr>
                        <a:t>Symbol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400" dirty="0">
                          <a:effectLst/>
                          <a:latin typeface="Arial Rounded MT Bold" panose="020F0704030504030204" pitchFamily="34" charset="0"/>
                        </a:rPr>
                        <a:t>Symbol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400" dirty="0">
                          <a:effectLst/>
                          <a:latin typeface="Arial Rounded MT Bold" panose="020F0704030504030204" pitchFamily="34" charset="0"/>
                        </a:rPr>
                        <a:t>Purpose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1543574">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2400" dirty="0">
                          <a:effectLst/>
                          <a:latin typeface="Arial Rounded MT Bold" panose="020F0704030504030204" pitchFamily="34" charset="0"/>
                        </a:rPr>
                        <a:t>Arrow</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GB" sz="2400" dirty="0" smtClean="0">
                        <a:effectLst/>
                        <a:latin typeface="Arial Rounded MT Bold" panose="020F0704030504030204" pitchFamily="34" charset="0"/>
                      </a:endParaRPr>
                    </a:p>
                    <a:p>
                      <a:pPr fontAlgn="t"/>
                      <a:r>
                        <a:rPr lang="en-GB" sz="2400" dirty="0" smtClean="0">
                          <a:effectLst/>
                          <a:latin typeface="Arial Rounded MT Bold" panose="020F0704030504030204" pitchFamily="34" charset="0"/>
                        </a:rPr>
                        <a:t>Shows </a:t>
                      </a:r>
                      <a:r>
                        <a:rPr lang="en-GB" sz="2400" dirty="0">
                          <a:effectLst/>
                          <a:latin typeface="Arial Rounded MT Bold" panose="020F0704030504030204" pitchFamily="34" charset="0"/>
                        </a:rPr>
                        <a:t>relationships between different shapes.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828207">
                <a:tc>
                  <a:txBody>
                    <a:bodyPr/>
                    <a:lstStyle/>
                    <a:p>
                      <a:pPr fontAlgn="t"/>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2400" dirty="0">
                          <a:effectLst/>
                          <a:latin typeface="Arial Rounded MT Bold" panose="020F0704030504030204" pitchFamily="34" charset="0"/>
                        </a:rPr>
                        <a:t>On-page Connector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GB" sz="2400" dirty="0" smtClean="0">
                        <a:effectLst/>
                        <a:latin typeface="Arial Rounded MT Bold" panose="020F0704030504030204" pitchFamily="34" charset="0"/>
                      </a:endParaRPr>
                    </a:p>
                    <a:p>
                      <a:pPr fontAlgn="t"/>
                      <a:r>
                        <a:rPr lang="en-GB" sz="2400" dirty="0" smtClean="0">
                          <a:effectLst/>
                          <a:latin typeface="Arial Rounded MT Bold" panose="020F0704030504030204" pitchFamily="34" charset="0"/>
                        </a:rPr>
                        <a:t>Connects </a:t>
                      </a:r>
                      <a:r>
                        <a:rPr lang="en-GB" sz="2400" dirty="0">
                          <a:effectLst/>
                          <a:latin typeface="Arial Rounded MT Bold" panose="020F0704030504030204" pitchFamily="34" charset="0"/>
                        </a:rPr>
                        <a:t>two or more parts of a flowchart, which are on the same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874117">
                <a:tc>
                  <a:txBody>
                    <a:bodyPr/>
                    <a:lstStyle/>
                    <a:p>
                      <a:pPr fontAlgn="t"/>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2400" dirty="0">
                          <a:effectLst/>
                          <a:latin typeface="Arial Rounded MT Bold" panose="020F0704030504030204" pitchFamily="34" charset="0"/>
                        </a:rPr>
                        <a:t>Off-page Connector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GB" sz="2400" dirty="0" smtClean="0">
                        <a:effectLst/>
                        <a:latin typeface="Arial Rounded MT Bold" panose="020F0704030504030204" pitchFamily="34" charset="0"/>
                      </a:endParaRPr>
                    </a:p>
                    <a:p>
                      <a:pPr fontAlgn="t"/>
                      <a:r>
                        <a:rPr lang="en-GB" sz="2400" dirty="0" smtClean="0">
                          <a:effectLst/>
                          <a:latin typeface="Arial Rounded MT Bold" panose="020F0704030504030204" pitchFamily="34" charset="0"/>
                        </a:rPr>
                        <a:t>Connects </a:t>
                      </a:r>
                      <a:r>
                        <a:rPr lang="en-GB" sz="2400" dirty="0">
                          <a:effectLst/>
                          <a:latin typeface="Arial Rounded MT Bold" panose="020F0704030504030204" pitchFamily="34" charset="0"/>
                        </a:rPr>
                        <a:t>two parts of a flowchart which are spread over different pages.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3073" name="Picture 1" descr="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642" y="1537852"/>
            <a:ext cx="1092489" cy="116378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On-page Conn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844" y="3089564"/>
            <a:ext cx="1814083"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Off-page Conn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844" y="4876799"/>
            <a:ext cx="1606265" cy="188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450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0"/>
            <a:ext cx="11130539" cy="595745"/>
          </a:xfrm>
        </p:spPr>
        <p:txBody>
          <a:bodyPr>
            <a:normAutofit fontScale="90000"/>
          </a:bodyPr>
          <a:lstStyle/>
          <a:p>
            <a:r>
              <a:rPr lang="en-GB" sz="3100" b="1" dirty="0"/>
              <a:t>Guidelines for Developing Flowcharts</a:t>
            </a:r>
            <a:r>
              <a:rPr lang="en-GB" dirty="0"/>
              <a:t/>
            </a:r>
            <a:br>
              <a:rPr lang="en-GB" dirty="0"/>
            </a:br>
            <a:endParaRPr lang="en-IN" dirty="0"/>
          </a:p>
        </p:txBody>
      </p:sp>
      <p:sp>
        <p:nvSpPr>
          <p:cNvPr id="3" name="Content Placeholder 2"/>
          <p:cNvSpPr>
            <a:spLocks noGrp="1"/>
          </p:cNvSpPr>
          <p:nvPr>
            <p:ph idx="1"/>
          </p:nvPr>
        </p:nvSpPr>
        <p:spPr>
          <a:xfrm>
            <a:off x="1717964" y="623455"/>
            <a:ext cx="9088582" cy="6234545"/>
          </a:xfrm>
        </p:spPr>
        <p:txBody>
          <a:bodyPr>
            <a:normAutofit fontScale="92500"/>
          </a:bodyPr>
          <a:lstStyle/>
          <a:p>
            <a:pPr marL="0" indent="0">
              <a:buNone/>
            </a:pPr>
            <a:r>
              <a:rPr lang="en-GB" sz="2600" b="1" dirty="0" smtClean="0">
                <a:latin typeface="Arial Rounded MT Bold" panose="020F0704030504030204" pitchFamily="34" charset="0"/>
              </a:rPr>
              <a:t>These </a:t>
            </a:r>
            <a:r>
              <a:rPr lang="en-GB" sz="2600" b="1" dirty="0">
                <a:latin typeface="Arial Rounded MT Bold" panose="020F0704030504030204" pitchFamily="34" charset="0"/>
              </a:rPr>
              <a:t>are some points to keep in mind while developing a flowchart </a:t>
            </a:r>
            <a:r>
              <a:rPr lang="en-GB" sz="2600" b="1" dirty="0" smtClean="0">
                <a:latin typeface="Arial Rounded MT Bold" panose="020F0704030504030204" pitchFamily="34" charset="0"/>
              </a:rPr>
              <a:t>−</a:t>
            </a:r>
          </a:p>
          <a:p>
            <a:pPr marL="0" indent="0">
              <a:buNone/>
            </a:pPr>
            <a:endParaRPr lang="en-GB" sz="2400" b="1" dirty="0">
              <a:latin typeface="Arial Rounded MT Bold" panose="020F0704030504030204" pitchFamily="34" charset="0"/>
            </a:endParaRPr>
          </a:p>
          <a:p>
            <a:pPr>
              <a:buFont typeface="+mj-lt"/>
              <a:buAutoNum type="arabicPeriod"/>
            </a:pPr>
            <a:r>
              <a:rPr lang="en-GB" sz="2600" b="1" dirty="0">
                <a:latin typeface="Arial Rounded MT Bold" panose="020F0704030504030204" pitchFamily="34" charset="0"/>
              </a:rPr>
              <a:t>Flowchart </a:t>
            </a:r>
            <a:r>
              <a:rPr lang="en-GB" sz="2600" b="1" dirty="0" smtClean="0">
                <a:latin typeface="Arial Rounded MT Bold" panose="020F0704030504030204" pitchFamily="34" charset="0"/>
              </a:rPr>
              <a:t> can </a:t>
            </a:r>
            <a:r>
              <a:rPr lang="en-GB" sz="2600" b="1" dirty="0">
                <a:latin typeface="Arial Rounded MT Bold" panose="020F0704030504030204" pitchFamily="34" charset="0"/>
              </a:rPr>
              <a:t>have only one start and one stop </a:t>
            </a:r>
            <a:r>
              <a:rPr lang="en-GB" sz="2600" b="1" dirty="0" smtClean="0">
                <a:latin typeface="Arial Rounded MT Bold" panose="020F0704030504030204" pitchFamily="34" charset="0"/>
              </a:rPr>
              <a:t>symbol</a:t>
            </a:r>
          </a:p>
          <a:p>
            <a:pPr>
              <a:buFont typeface="+mj-lt"/>
              <a:buAutoNum type="arabicPeriod"/>
            </a:pPr>
            <a:endParaRPr lang="en-GB" sz="2600" b="1" dirty="0">
              <a:latin typeface="Arial Rounded MT Bold" panose="020F0704030504030204" pitchFamily="34" charset="0"/>
            </a:endParaRPr>
          </a:p>
          <a:p>
            <a:pPr>
              <a:buFont typeface="+mj-lt"/>
              <a:buAutoNum type="arabicPeriod"/>
            </a:pPr>
            <a:r>
              <a:rPr lang="en-GB" sz="2600" b="1" dirty="0">
                <a:latin typeface="Arial Rounded MT Bold" panose="020F0704030504030204" pitchFamily="34" charset="0"/>
              </a:rPr>
              <a:t>On-page connectors are referenced using </a:t>
            </a:r>
            <a:r>
              <a:rPr lang="en-GB" sz="2600" b="1" dirty="0" smtClean="0">
                <a:latin typeface="Arial Rounded MT Bold" panose="020F0704030504030204" pitchFamily="34" charset="0"/>
              </a:rPr>
              <a:t>numbers</a:t>
            </a:r>
          </a:p>
          <a:p>
            <a:pPr>
              <a:buFont typeface="+mj-lt"/>
              <a:buAutoNum type="arabicPeriod"/>
            </a:pPr>
            <a:endParaRPr lang="en-GB" sz="2600" b="1" dirty="0">
              <a:latin typeface="Arial Rounded MT Bold" panose="020F0704030504030204" pitchFamily="34" charset="0"/>
            </a:endParaRPr>
          </a:p>
          <a:p>
            <a:pPr>
              <a:buFont typeface="+mj-lt"/>
              <a:buAutoNum type="arabicPeriod"/>
            </a:pPr>
            <a:r>
              <a:rPr lang="en-GB" sz="2600" b="1" dirty="0">
                <a:latin typeface="Arial Rounded MT Bold" panose="020F0704030504030204" pitchFamily="34" charset="0"/>
              </a:rPr>
              <a:t>Off-page connectors are referenced using </a:t>
            </a:r>
            <a:r>
              <a:rPr lang="en-GB" sz="2600" b="1" dirty="0" smtClean="0">
                <a:latin typeface="Arial Rounded MT Bold" panose="020F0704030504030204" pitchFamily="34" charset="0"/>
              </a:rPr>
              <a:t>alphabets</a:t>
            </a:r>
          </a:p>
          <a:p>
            <a:pPr>
              <a:buFont typeface="+mj-lt"/>
              <a:buAutoNum type="arabicPeriod"/>
            </a:pPr>
            <a:endParaRPr lang="en-GB" sz="2600" b="1" dirty="0">
              <a:latin typeface="Arial Rounded MT Bold" panose="020F0704030504030204" pitchFamily="34" charset="0"/>
            </a:endParaRPr>
          </a:p>
          <a:p>
            <a:pPr>
              <a:buFont typeface="+mj-lt"/>
              <a:buAutoNum type="arabicPeriod"/>
            </a:pPr>
            <a:r>
              <a:rPr lang="en-GB" sz="2600" b="1" dirty="0">
                <a:latin typeface="Arial Rounded MT Bold" panose="020F0704030504030204" pitchFamily="34" charset="0"/>
              </a:rPr>
              <a:t>General flow of processes is top to bottom or left to </a:t>
            </a:r>
            <a:r>
              <a:rPr lang="en-GB" sz="2600" b="1" dirty="0" smtClean="0">
                <a:latin typeface="Arial Rounded MT Bold" panose="020F0704030504030204" pitchFamily="34" charset="0"/>
              </a:rPr>
              <a:t>right</a:t>
            </a:r>
          </a:p>
          <a:p>
            <a:pPr>
              <a:buFont typeface="+mj-lt"/>
              <a:buAutoNum type="arabicPeriod"/>
            </a:pPr>
            <a:endParaRPr lang="en-GB" sz="2600" b="1" dirty="0">
              <a:latin typeface="Arial Rounded MT Bold" panose="020F0704030504030204" pitchFamily="34" charset="0"/>
            </a:endParaRPr>
          </a:p>
          <a:p>
            <a:pPr>
              <a:buFont typeface="+mj-lt"/>
              <a:buAutoNum type="arabicPeriod"/>
            </a:pPr>
            <a:r>
              <a:rPr lang="en-GB" sz="2600" b="1" dirty="0">
                <a:latin typeface="Arial Rounded MT Bold" panose="020F0704030504030204" pitchFamily="34" charset="0"/>
              </a:rPr>
              <a:t>Arrows should not cross each other</a:t>
            </a:r>
          </a:p>
          <a:p>
            <a:endParaRPr lang="en-IN" dirty="0"/>
          </a:p>
        </p:txBody>
      </p:sp>
    </p:spTree>
    <p:extLst>
      <p:ext uri="{BB962C8B-B14F-4D97-AF65-F5344CB8AC3E}">
        <p14:creationId xmlns:p14="http://schemas.microsoft.com/office/powerpoint/2010/main" val="4767287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0"/>
            <a:ext cx="10950430" cy="581891"/>
          </a:xfrm>
        </p:spPr>
        <p:txBody>
          <a:bodyPr>
            <a:normAutofit/>
          </a:bodyPr>
          <a:lstStyle/>
          <a:p>
            <a:r>
              <a:rPr lang="en-IN" sz="2400" b="1" dirty="0" smtClean="0"/>
              <a:t>Types of Flowchart</a:t>
            </a:r>
            <a:endParaRPr lang="en-IN" sz="2400" b="1" dirty="0"/>
          </a:p>
        </p:txBody>
      </p:sp>
      <p:sp>
        <p:nvSpPr>
          <p:cNvPr id="5" name="Content Placeholder 4"/>
          <p:cNvSpPr>
            <a:spLocks noGrp="1"/>
          </p:cNvSpPr>
          <p:nvPr>
            <p:ph idx="1"/>
          </p:nvPr>
        </p:nvSpPr>
        <p:spPr>
          <a:xfrm>
            <a:off x="1676401" y="568037"/>
            <a:ext cx="9828212" cy="6040582"/>
          </a:xfrm>
        </p:spPr>
        <p:txBody>
          <a:bodyPr>
            <a:normAutofit lnSpcReduction="10000"/>
          </a:bodyPr>
          <a:lstStyle/>
          <a:p>
            <a:pPr fontAlgn="auto"/>
            <a:r>
              <a:rPr lang="en-GB" sz="2400" b="1" u="sng" dirty="0">
                <a:latin typeface="Arial Rounded MT Bold" panose="020F0704030504030204" pitchFamily="34" charset="0"/>
              </a:rPr>
              <a:t>A decision flowchart</a:t>
            </a:r>
            <a:r>
              <a:rPr lang="en-GB" sz="2400" u="sng" dirty="0">
                <a:latin typeface="Arial Rounded MT Bold" panose="020F0704030504030204" pitchFamily="34" charset="0"/>
              </a:rPr>
              <a:t> </a:t>
            </a:r>
            <a:r>
              <a:rPr lang="en-GB" sz="2400" u="sng" dirty="0" smtClean="0">
                <a:latin typeface="Arial Rounded MT Bold" panose="020F0704030504030204" pitchFamily="34" charset="0"/>
              </a:rPr>
              <a:t> </a:t>
            </a:r>
            <a:r>
              <a:rPr lang="en-GB" sz="2400" dirty="0" smtClean="0">
                <a:latin typeface="Arial Rounded MT Bold" panose="020F0704030504030204" pitchFamily="34" charset="0"/>
              </a:rPr>
              <a:t>helps </a:t>
            </a:r>
            <a:r>
              <a:rPr lang="en-GB" sz="2400" dirty="0">
                <a:latin typeface="Arial Rounded MT Bold" panose="020F0704030504030204" pitchFamily="34" charset="0"/>
              </a:rPr>
              <a:t>to explain steps that are taken to justify a decision. This type of flowchart can be helpful in anticipating the consequences of different decisions.</a:t>
            </a:r>
          </a:p>
          <a:p>
            <a:pPr fontAlgn="auto"/>
            <a:r>
              <a:rPr lang="en-GB" sz="2400" b="1" u="sng" dirty="0">
                <a:latin typeface="Arial Rounded MT Bold" panose="020F0704030504030204" pitchFamily="34" charset="0"/>
              </a:rPr>
              <a:t>A logic flowchart</a:t>
            </a:r>
            <a:r>
              <a:rPr lang="en-GB" sz="2400" dirty="0">
                <a:latin typeface="Arial Rounded MT Bold" panose="020F0704030504030204" pitchFamily="34" charset="0"/>
              </a:rPr>
              <a:t> </a:t>
            </a:r>
            <a:r>
              <a:rPr lang="en-GB" sz="2400" dirty="0" smtClean="0">
                <a:latin typeface="Arial Rounded MT Bold" panose="020F0704030504030204" pitchFamily="34" charset="0"/>
              </a:rPr>
              <a:t> is</a:t>
            </a:r>
            <a:r>
              <a:rPr lang="en-GB" sz="2400" dirty="0">
                <a:latin typeface="Arial Rounded MT Bold" panose="020F0704030504030204" pitchFamily="34" charset="0"/>
              </a:rPr>
              <a:t> applied to uncover loopholes, bottlenecks, or constraints in the process which could cause disruptions or issues. </a:t>
            </a:r>
          </a:p>
          <a:p>
            <a:pPr fontAlgn="auto"/>
            <a:r>
              <a:rPr lang="en-GB" sz="2400" b="1" u="sng" dirty="0">
                <a:latin typeface="Arial Rounded MT Bold" panose="020F0704030504030204" pitchFamily="34" charset="0"/>
              </a:rPr>
              <a:t>A system flowchart</a:t>
            </a:r>
            <a:r>
              <a:rPr lang="en-GB" sz="2400" dirty="0">
                <a:latin typeface="Arial Rounded MT Bold" panose="020F0704030504030204" pitchFamily="34" charset="0"/>
              </a:rPr>
              <a:t> </a:t>
            </a:r>
            <a:r>
              <a:rPr lang="en-GB" sz="2400" dirty="0" smtClean="0">
                <a:latin typeface="Arial Rounded MT Bold" panose="020F0704030504030204" pitchFamily="34" charset="0"/>
              </a:rPr>
              <a:t> represents </a:t>
            </a:r>
            <a:r>
              <a:rPr lang="en-GB" sz="2400" dirty="0">
                <a:latin typeface="Arial Rounded MT Bold" panose="020F0704030504030204" pitchFamily="34" charset="0"/>
              </a:rPr>
              <a:t>how data flows in a system. They’re often used in the accounting world.</a:t>
            </a:r>
          </a:p>
          <a:p>
            <a:pPr fontAlgn="auto"/>
            <a:r>
              <a:rPr lang="en-GB" sz="2400" b="1" u="sng" dirty="0">
                <a:latin typeface="Arial Rounded MT Bold" panose="020F0704030504030204" pitchFamily="34" charset="0"/>
              </a:rPr>
              <a:t>A product flowchart </a:t>
            </a:r>
            <a:r>
              <a:rPr lang="en-GB" sz="2400" b="1" u="sng" dirty="0" smtClean="0">
                <a:latin typeface="Arial Rounded MT Bold" panose="020F0704030504030204" pitchFamily="34" charset="0"/>
              </a:rPr>
              <a:t> </a:t>
            </a:r>
            <a:r>
              <a:rPr lang="en-GB" sz="2400" dirty="0" smtClean="0">
                <a:latin typeface="Arial Rounded MT Bold" panose="020F0704030504030204" pitchFamily="34" charset="0"/>
              </a:rPr>
              <a:t>visualizes </a:t>
            </a:r>
            <a:r>
              <a:rPr lang="en-GB" sz="2400" dirty="0">
                <a:latin typeface="Arial Rounded MT Bold" panose="020F0704030504030204" pitchFamily="34" charset="0"/>
              </a:rPr>
              <a:t>the product creation process and order of sequences. This type of flowchart can be a helpful piece of documentation when you’re launching a new product or improving the production process.</a:t>
            </a:r>
          </a:p>
          <a:p>
            <a:pPr fontAlgn="auto"/>
            <a:r>
              <a:rPr lang="en-GB" sz="2400" b="1" u="sng" dirty="0">
                <a:latin typeface="Arial Rounded MT Bold" panose="020F0704030504030204" pitchFamily="34" charset="0"/>
              </a:rPr>
              <a:t>A process flowchart </a:t>
            </a:r>
            <a:r>
              <a:rPr lang="en-GB" sz="2400" b="1" u="sng" dirty="0" smtClean="0">
                <a:latin typeface="Arial Rounded MT Bold" panose="020F0704030504030204" pitchFamily="34" charset="0"/>
              </a:rPr>
              <a:t> </a:t>
            </a:r>
            <a:r>
              <a:rPr lang="en-GB" sz="2400" dirty="0" smtClean="0">
                <a:latin typeface="Arial Rounded MT Bold" panose="020F0704030504030204" pitchFamily="34" charset="0"/>
              </a:rPr>
              <a:t>displays </a:t>
            </a:r>
            <a:r>
              <a:rPr lang="en-GB" sz="2400" dirty="0">
                <a:latin typeface="Arial Rounded MT Bold" panose="020F0704030504030204" pitchFamily="34" charset="0"/>
              </a:rPr>
              <a:t>how a process will achieve a certain outcome. You will likely create a process flowchart to improve an existing process or establish a new one. An example for a process flowchart is a </a:t>
            </a:r>
            <a:r>
              <a:rPr lang="en-GB" sz="2400" dirty="0" err="1">
                <a:latin typeface="Arial Rounded MT Bold" panose="020F0704030504030204" pitchFamily="34" charset="0"/>
              </a:rPr>
              <a:t>swimlane</a:t>
            </a:r>
            <a:r>
              <a:rPr lang="en-GB" sz="2400" dirty="0">
                <a:latin typeface="Arial Rounded MT Bold" panose="020F0704030504030204" pitchFamily="34" charset="0"/>
              </a:rPr>
              <a:t> diagram.</a:t>
            </a:r>
          </a:p>
          <a:p>
            <a:endParaRPr lang="en-GB" dirty="0"/>
          </a:p>
        </p:txBody>
      </p:sp>
    </p:spTree>
    <p:extLst>
      <p:ext uri="{BB962C8B-B14F-4D97-AF65-F5344CB8AC3E}">
        <p14:creationId xmlns:p14="http://schemas.microsoft.com/office/powerpoint/2010/main" val="1422392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5" y="124691"/>
            <a:ext cx="10604067" cy="595745"/>
          </a:xfrm>
        </p:spPr>
        <p:txBody>
          <a:bodyPr>
            <a:normAutofit/>
          </a:bodyPr>
          <a:lstStyle/>
          <a:p>
            <a:r>
              <a:rPr lang="en-IN" sz="2800" b="1" dirty="0" smtClean="0"/>
              <a:t>How to create Flowchart</a:t>
            </a:r>
            <a:endParaRPr lang="en-IN" sz="2800" dirty="0"/>
          </a:p>
        </p:txBody>
      </p:sp>
      <p:sp>
        <p:nvSpPr>
          <p:cNvPr id="3" name="Content Placeholder 2"/>
          <p:cNvSpPr>
            <a:spLocks noGrp="1"/>
          </p:cNvSpPr>
          <p:nvPr>
            <p:ph idx="1"/>
          </p:nvPr>
        </p:nvSpPr>
        <p:spPr>
          <a:xfrm>
            <a:off x="1496291" y="678873"/>
            <a:ext cx="10008321" cy="6179127"/>
          </a:xfrm>
        </p:spPr>
        <p:txBody>
          <a:bodyPr>
            <a:normAutofit fontScale="47500" lnSpcReduction="20000"/>
          </a:bodyPr>
          <a:lstStyle/>
          <a:p>
            <a:pPr fontAlgn="auto">
              <a:buFont typeface="+mj-lt"/>
              <a:buAutoNum type="arabicParenR"/>
            </a:pPr>
            <a:r>
              <a:rPr lang="en-GB" sz="5100" b="1" u="sng" dirty="0">
                <a:latin typeface="Arial Rounded MT Bold" panose="020F0704030504030204" pitchFamily="34" charset="0"/>
              </a:rPr>
              <a:t>Define the purpose and scope</a:t>
            </a:r>
            <a:r>
              <a:rPr lang="en-GB" sz="5100" b="1" dirty="0">
                <a:latin typeface="Arial Rounded MT Bold" panose="020F0704030504030204" pitchFamily="34" charset="0"/>
              </a:rPr>
              <a:t>. </a:t>
            </a:r>
            <a:r>
              <a:rPr lang="en-GB" sz="5100" dirty="0">
                <a:latin typeface="Arial Rounded MT Bold" panose="020F0704030504030204" pitchFamily="34" charset="0"/>
              </a:rPr>
              <a:t>Before you hit the drawing board or open your flowchart maker, define your project scope and process purpose. Ask yourself what your project should accomplish and what appropriate beginning and end dates are.</a:t>
            </a:r>
          </a:p>
          <a:p>
            <a:pPr fontAlgn="auto">
              <a:buFont typeface="+mj-lt"/>
              <a:buAutoNum type="arabicParenR"/>
            </a:pPr>
            <a:r>
              <a:rPr lang="en-GB" sz="5100" b="1" u="sng" dirty="0">
                <a:latin typeface="Arial Rounded MT Bold" panose="020F0704030504030204" pitchFamily="34" charset="0"/>
              </a:rPr>
              <a:t>Put your tasks in chronological order</a:t>
            </a:r>
            <a:r>
              <a:rPr lang="en-GB" sz="5100" b="1" dirty="0" smtClean="0">
                <a:latin typeface="Arial Rounded MT Bold" panose="020F0704030504030204" pitchFamily="34" charset="0"/>
              </a:rPr>
              <a:t>. </a:t>
            </a:r>
            <a:r>
              <a:rPr lang="en-GB" sz="5100" b="1" dirty="0">
                <a:latin typeface="Arial Rounded MT Bold" panose="020F0704030504030204" pitchFamily="34" charset="0"/>
              </a:rPr>
              <a:t> </a:t>
            </a:r>
            <a:r>
              <a:rPr lang="en-GB" sz="5100" dirty="0">
                <a:latin typeface="Arial Rounded MT Bold" panose="020F0704030504030204" pitchFamily="34" charset="0"/>
              </a:rPr>
              <a:t>Depending on the kind of flowchart you’re creating, you may want to review existing documentation, interview team members on their past experiences, or observe an existing process. It can help to write down some of the steps as a list before you create your first flowchart draft.</a:t>
            </a:r>
          </a:p>
          <a:p>
            <a:pPr fontAlgn="auto">
              <a:buFont typeface="+mj-lt"/>
              <a:buAutoNum type="arabicParenR"/>
            </a:pPr>
            <a:r>
              <a:rPr lang="en-GB" sz="5100" b="1" u="sng" dirty="0">
                <a:latin typeface="Arial Rounded MT Bold" panose="020F0704030504030204" pitchFamily="34" charset="0"/>
              </a:rPr>
              <a:t>Organize your tasks by type and flowchart symbol</a:t>
            </a:r>
            <a:r>
              <a:rPr lang="en-GB" sz="5100" dirty="0">
                <a:latin typeface="Arial Rounded MT Bold" panose="020F0704030504030204" pitchFamily="34" charset="0"/>
              </a:rPr>
              <a:t>. Once you have all of your tasks written out and organized chronologically, assign them to their corresponding symbol so you’re prepared to draw your flowchart</a:t>
            </a:r>
            <a:r>
              <a:rPr lang="en-GB" sz="5100" dirty="0" smtClean="0">
                <a:latin typeface="Arial Rounded MT Bold" panose="020F0704030504030204" pitchFamily="34" charset="0"/>
              </a:rPr>
              <a:t>.</a:t>
            </a:r>
            <a:r>
              <a:rPr lang="en-GB" dirty="0"/>
              <a:t/>
            </a:r>
            <a:br>
              <a:rPr lang="en-GB" dirty="0"/>
            </a:br>
            <a:endParaRPr lang="en-IN" dirty="0"/>
          </a:p>
        </p:txBody>
      </p:sp>
    </p:spTree>
    <p:extLst>
      <p:ext uri="{BB962C8B-B14F-4D97-AF65-F5344CB8AC3E}">
        <p14:creationId xmlns:p14="http://schemas.microsoft.com/office/powerpoint/2010/main" val="39950778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5" y="138545"/>
            <a:ext cx="10423957" cy="623455"/>
          </a:xfrm>
        </p:spPr>
        <p:txBody>
          <a:bodyPr>
            <a:normAutofit fontScale="90000"/>
          </a:bodyPr>
          <a:lstStyle/>
          <a:p>
            <a:r>
              <a:rPr lang="en-IN" b="1" dirty="0"/>
              <a:t>How to create Flowchart</a:t>
            </a:r>
            <a:endParaRPr lang="en-IN" dirty="0"/>
          </a:p>
        </p:txBody>
      </p:sp>
      <p:sp>
        <p:nvSpPr>
          <p:cNvPr id="3" name="Content Placeholder 2"/>
          <p:cNvSpPr>
            <a:spLocks noGrp="1"/>
          </p:cNvSpPr>
          <p:nvPr>
            <p:ph idx="1"/>
          </p:nvPr>
        </p:nvSpPr>
        <p:spPr>
          <a:xfrm>
            <a:off x="1676400" y="1025236"/>
            <a:ext cx="9828212" cy="4885986"/>
          </a:xfrm>
        </p:spPr>
        <p:txBody>
          <a:bodyPr>
            <a:normAutofit/>
          </a:bodyPr>
          <a:lstStyle/>
          <a:p>
            <a:pPr marL="0" indent="0">
              <a:buNone/>
            </a:pPr>
            <a:r>
              <a:rPr lang="en-GB" sz="2400" b="1" dirty="0" smtClean="0">
                <a:latin typeface="Arial Rounded MT Bold" panose="020F0704030504030204" pitchFamily="34" charset="0"/>
              </a:rPr>
              <a:t>4) </a:t>
            </a:r>
            <a:r>
              <a:rPr lang="en-GB" sz="2400" b="1" u="sng" dirty="0" smtClean="0">
                <a:latin typeface="Arial Rounded MT Bold" panose="020F0704030504030204" pitchFamily="34" charset="0"/>
              </a:rPr>
              <a:t>Draw </a:t>
            </a:r>
            <a:r>
              <a:rPr lang="en-GB" sz="2400" b="1" u="sng" dirty="0">
                <a:latin typeface="Arial Rounded MT Bold" panose="020F0704030504030204" pitchFamily="34" charset="0"/>
              </a:rPr>
              <a:t>your flowchart</a:t>
            </a:r>
            <a:r>
              <a:rPr lang="en-GB" sz="2400" b="1" dirty="0">
                <a:latin typeface="Arial Rounded MT Bold" panose="020F0704030504030204" pitchFamily="34" charset="0"/>
              </a:rPr>
              <a:t>. </a:t>
            </a:r>
            <a:r>
              <a:rPr lang="en-GB" sz="2400" dirty="0">
                <a:latin typeface="Arial Rounded MT Bold" panose="020F0704030504030204" pitchFamily="34" charset="0"/>
              </a:rPr>
              <a:t>You can sketch it out by hand or use a flowchart maker or flowchart </a:t>
            </a:r>
            <a:r>
              <a:rPr lang="en-IN" sz="2400" dirty="0" smtClean="0">
                <a:latin typeface="Arial Rounded MT Bold" panose="020F0704030504030204" pitchFamily="34" charset="0"/>
              </a:rPr>
              <a:t> </a:t>
            </a:r>
            <a:r>
              <a:rPr lang="en-GB" sz="2400" dirty="0" smtClean="0">
                <a:latin typeface="Arial Rounded MT Bold" panose="020F0704030504030204" pitchFamily="34" charset="0"/>
              </a:rPr>
              <a:t>software </a:t>
            </a:r>
            <a:r>
              <a:rPr lang="en-GB" sz="2400" dirty="0">
                <a:latin typeface="Arial Rounded MT Bold" panose="020F0704030504030204" pitchFamily="34" charset="0"/>
              </a:rPr>
              <a:t>to create a flowchart that you can easily share with your team. </a:t>
            </a:r>
          </a:p>
          <a:p>
            <a:pPr marL="0" indent="0" fontAlgn="auto">
              <a:buNone/>
            </a:pPr>
            <a:r>
              <a:rPr lang="en-GB" sz="2400" b="1" dirty="0" smtClean="0">
                <a:latin typeface="Arial Rounded MT Bold" panose="020F0704030504030204" pitchFamily="34" charset="0"/>
              </a:rPr>
              <a:t>5) </a:t>
            </a:r>
            <a:r>
              <a:rPr lang="en-GB" sz="2400" b="1" u="sng" dirty="0" smtClean="0">
                <a:latin typeface="Arial Rounded MT Bold" panose="020F0704030504030204" pitchFamily="34" charset="0"/>
              </a:rPr>
              <a:t>Confirm </a:t>
            </a:r>
            <a:r>
              <a:rPr lang="en-GB" sz="2400" b="1" u="sng" dirty="0">
                <a:latin typeface="Arial Rounded MT Bold" panose="020F0704030504030204" pitchFamily="34" charset="0"/>
              </a:rPr>
              <a:t>and refine your flowchart</a:t>
            </a:r>
            <a:r>
              <a:rPr lang="en-GB" sz="2400" dirty="0">
                <a:latin typeface="Arial Rounded MT Bold" panose="020F0704030504030204" pitchFamily="34" charset="0"/>
              </a:rPr>
              <a:t>. Getting a second, third, or even fourth set of eyes on your flowchart will help you uncover bottlenecks or potential problems and allow you to refine the flowchart before the process starts.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5352098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3" y="0"/>
            <a:ext cx="10784176" cy="706582"/>
          </a:xfrm>
        </p:spPr>
        <p:txBody>
          <a:bodyPr/>
          <a:lstStyle/>
          <a:p>
            <a:r>
              <a:rPr lang="en-IN" sz="2800" b="1" dirty="0" smtClean="0"/>
              <a:t>When to use flowchart</a:t>
            </a:r>
            <a:endParaRPr lang="en-IN"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019" y="-166255"/>
            <a:ext cx="11305308" cy="702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1694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5" y="96982"/>
            <a:ext cx="10604067" cy="595745"/>
          </a:xfrm>
        </p:spPr>
        <p:txBody>
          <a:bodyPr>
            <a:normAutofit fontScale="90000"/>
          </a:bodyPr>
          <a:lstStyle/>
          <a:p>
            <a:r>
              <a:rPr lang="en-IN" dirty="0" smtClean="0"/>
              <a:t>Example:</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8290" y="706582"/>
            <a:ext cx="8312727" cy="602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034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577" y="67112"/>
            <a:ext cx="9810036" cy="528506"/>
          </a:xfrm>
        </p:spPr>
        <p:txBody>
          <a:bodyPr>
            <a:normAutofit/>
          </a:bodyPr>
          <a:lstStyle/>
          <a:p>
            <a:r>
              <a:rPr lang="en-IN" sz="2400" dirty="0">
                <a:latin typeface="Arial Black" panose="020B0A04020102020204" pitchFamily="34" charset="0"/>
              </a:rPr>
              <a:t>Structured Analysis tools : </a:t>
            </a:r>
            <a:endParaRPr lang="en-IN"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577" y="819150"/>
            <a:ext cx="9097247" cy="5572125"/>
          </a:xfrm>
        </p:spPr>
      </p:pic>
    </p:spTree>
    <p:extLst>
      <p:ext uri="{BB962C8B-B14F-4D97-AF65-F5344CB8AC3E}">
        <p14:creationId xmlns:p14="http://schemas.microsoft.com/office/powerpoint/2010/main" val="37125919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219" y="0"/>
            <a:ext cx="10382394" cy="637309"/>
          </a:xfrm>
        </p:spPr>
        <p:txBody>
          <a:bodyPr>
            <a:normAutofit/>
          </a:bodyPr>
          <a:lstStyle/>
          <a:p>
            <a:r>
              <a:rPr lang="en-IN" sz="2800" b="1" dirty="0" smtClean="0"/>
              <a:t>example</a:t>
            </a:r>
            <a:endParaRPr lang="en-IN" sz="2800" b="1"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9527" y="637309"/>
            <a:ext cx="9476509" cy="622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2115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0"/>
            <a:ext cx="10811885" cy="484909"/>
          </a:xfrm>
        </p:spPr>
        <p:txBody>
          <a:bodyPr>
            <a:normAutofit fontScale="90000"/>
          </a:bodyPr>
          <a:lstStyle/>
          <a:p>
            <a:r>
              <a:rPr lang="en-US" sz="3100" dirty="0" smtClean="0">
                <a:latin typeface="Arial Black" pitchFamily="34" charset="0"/>
              </a:rPr>
              <a:t>Decision Table : </a:t>
            </a:r>
            <a:endParaRPr lang="en-IN" dirty="0">
              <a:latin typeface="Arial Black" pitchFamily="34" charset="0"/>
            </a:endParaRPr>
          </a:p>
        </p:txBody>
      </p:sp>
      <p:sp>
        <p:nvSpPr>
          <p:cNvPr id="3" name="Content Placeholder 2"/>
          <p:cNvSpPr>
            <a:spLocks noGrp="1"/>
          </p:cNvSpPr>
          <p:nvPr>
            <p:ph idx="1"/>
          </p:nvPr>
        </p:nvSpPr>
        <p:spPr>
          <a:xfrm>
            <a:off x="1519706" y="489398"/>
            <a:ext cx="10497523" cy="6194738"/>
          </a:xfrm>
        </p:spPr>
        <p:txBody>
          <a:bodyPr>
            <a:normAutofit/>
          </a:bodyPr>
          <a:lstStyle/>
          <a:p>
            <a:r>
              <a:rPr lang="en-US" sz="2400" dirty="0">
                <a:latin typeface="Arial Rounded MT Bold" pitchFamily="34" charset="0"/>
              </a:rPr>
              <a:t>A decision table is a brief visual representation for specifying which actions to perform depending on given </a:t>
            </a:r>
            <a:r>
              <a:rPr lang="en-US" sz="2400" dirty="0" smtClean="0">
                <a:latin typeface="Arial Rounded MT Bold" pitchFamily="34" charset="0"/>
              </a:rPr>
              <a:t>conditions.</a:t>
            </a:r>
          </a:p>
          <a:p>
            <a:r>
              <a:rPr lang="en-US" sz="2400" dirty="0">
                <a:latin typeface="Arial Rounded MT Bold" pitchFamily="34" charset="0"/>
              </a:rPr>
              <a:t>The information represented in decision tables can also be represented as decision trees or in a programming language using if-then-else and switch-case statements. </a:t>
            </a:r>
            <a:endParaRPr lang="en-US" sz="2400" dirty="0" smtClean="0">
              <a:latin typeface="Arial Rounded MT Bold" pitchFamily="34" charset="0"/>
            </a:endParaRPr>
          </a:p>
          <a:p>
            <a:pPr marL="0" indent="0">
              <a:buNone/>
            </a:pPr>
            <a:r>
              <a:rPr lang="en-US" sz="2400" dirty="0">
                <a:latin typeface="Arial Rounded MT Bold" pitchFamily="34" charset="0"/>
              </a:rPr>
              <a:t>Decision tables are a method of describing the complex logical relationship in a precise manner which is easily </a:t>
            </a:r>
            <a:r>
              <a:rPr lang="en-US" sz="2400" dirty="0" smtClean="0">
                <a:latin typeface="Arial Rounded MT Bold" pitchFamily="34" charset="0"/>
              </a:rPr>
              <a:t>understandable.</a:t>
            </a:r>
          </a:p>
          <a:p>
            <a:pPr>
              <a:buFont typeface="Wingdings" pitchFamily="2" charset="2"/>
              <a:buChar char="§"/>
            </a:pPr>
            <a:r>
              <a:rPr lang="en-US" sz="2400" dirty="0" smtClean="0">
                <a:latin typeface="Arial Rounded MT Bold" pitchFamily="34" charset="0"/>
              </a:rPr>
              <a:t>It </a:t>
            </a:r>
            <a:r>
              <a:rPr lang="en-US" sz="2400" dirty="0">
                <a:latin typeface="Arial Rounded MT Bold" pitchFamily="34" charset="0"/>
              </a:rPr>
              <a:t>is useful in situations where the resulting actions depend on the occurrence of one or several combinations of independent </a:t>
            </a:r>
            <a:r>
              <a:rPr lang="en-US" sz="2400" dirty="0" smtClean="0">
                <a:latin typeface="Arial Rounded MT Bold" pitchFamily="34" charset="0"/>
              </a:rPr>
              <a:t>conditions.</a:t>
            </a:r>
          </a:p>
          <a:p>
            <a:pPr>
              <a:buFont typeface="Wingdings" pitchFamily="2" charset="2"/>
              <a:buChar char="§"/>
            </a:pPr>
            <a:r>
              <a:rPr lang="en-US" sz="2400" dirty="0" smtClean="0">
                <a:latin typeface="Arial Rounded MT Bold" pitchFamily="34" charset="0"/>
              </a:rPr>
              <a:t>It </a:t>
            </a:r>
            <a:r>
              <a:rPr lang="en-US" sz="2400" dirty="0">
                <a:latin typeface="Arial Rounded MT Bold" pitchFamily="34" charset="0"/>
              </a:rPr>
              <a:t>is a matrix containing row or columns for defining a problem and the actions.</a:t>
            </a:r>
          </a:p>
          <a:p>
            <a:endParaRPr lang="en-IN" sz="2400" dirty="0">
              <a:latin typeface="Arial Rounded MT Bold" pitchFamily="34" charset="0"/>
            </a:endParaRPr>
          </a:p>
        </p:txBody>
      </p:sp>
    </p:spTree>
    <p:extLst>
      <p:ext uri="{BB962C8B-B14F-4D97-AF65-F5344CB8AC3E}">
        <p14:creationId xmlns:p14="http://schemas.microsoft.com/office/powerpoint/2010/main" val="16309555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0"/>
            <a:ext cx="10487181" cy="631065"/>
          </a:xfrm>
        </p:spPr>
        <p:txBody>
          <a:bodyPr>
            <a:normAutofit/>
          </a:bodyPr>
          <a:lstStyle/>
          <a:p>
            <a:r>
              <a:rPr lang="en-US" sz="2800" dirty="0">
                <a:latin typeface="Arial Black" pitchFamily="34" charset="0"/>
              </a:rPr>
              <a:t>Decision </a:t>
            </a:r>
            <a:r>
              <a:rPr lang="en-US" sz="2800" dirty="0" smtClean="0">
                <a:latin typeface="Arial Black" pitchFamily="34" charset="0"/>
              </a:rPr>
              <a:t>Table components </a:t>
            </a:r>
            <a:r>
              <a:rPr lang="en-US" sz="2800" dirty="0">
                <a:latin typeface="Arial Black" pitchFamily="34" charset="0"/>
              </a:rPr>
              <a:t>: </a:t>
            </a:r>
            <a:endParaRPr lang="en-IN" dirty="0"/>
          </a:p>
        </p:txBody>
      </p:sp>
      <p:sp>
        <p:nvSpPr>
          <p:cNvPr id="3" name="Content Placeholder 2"/>
          <p:cNvSpPr>
            <a:spLocks noGrp="1"/>
          </p:cNvSpPr>
          <p:nvPr>
            <p:ph idx="1"/>
          </p:nvPr>
        </p:nvSpPr>
        <p:spPr>
          <a:xfrm>
            <a:off x="1648496" y="656823"/>
            <a:ext cx="9856116" cy="5988675"/>
          </a:xfrm>
        </p:spPr>
        <p:txBody>
          <a:bodyPr/>
          <a:lstStyle/>
          <a:p>
            <a:pPr marL="0" indent="0" fontAlgn="base">
              <a:buNone/>
            </a:pPr>
            <a:r>
              <a:rPr lang="en-US" sz="2400" dirty="0">
                <a:latin typeface="Arial Rounded MT Bold" pitchFamily="34" charset="0"/>
              </a:rPr>
              <a:t>1. </a:t>
            </a:r>
            <a:r>
              <a:rPr lang="en-US" sz="2400" b="1" u="sng" dirty="0">
                <a:latin typeface="Arial Rounded MT Bold" pitchFamily="34" charset="0"/>
              </a:rPr>
              <a:t>Action </a:t>
            </a:r>
            <a:r>
              <a:rPr lang="en-US" sz="2400" b="1" u="sng" dirty="0" smtClean="0">
                <a:latin typeface="Arial Rounded MT Bold" pitchFamily="34" charset="0"/>
              </a:rPr>
              <a:t> entry</a:t>
            </a:r>
            <a:r>
              <a:rPr lang="en-US" sz="2400" b="1" dirty="0" smtClean="0">
                <a:latin typeface="Arial Rounded MT Bold" pitchFamily="34" charset="0"/>
              </a:rPr>
              <a:t> : </a:t>
            </a:r>
            <a:endParaRPr lang="en-US" sz="2400" b="1" dirty="0">
              <a:latin typeface="Arial Rounded MT Bold" pitchFamily="34" charset="0"/>
            </a:endParaRPr>
          </a:p>
          <a:p>
            <a:pPr fontAlgn="base"/>
            <a:r>
              <a:rPr lang="en-US" sz="2400" dirty="0">
                <a:latin typeface="Arial Rounded MT Bold" pitchFamily="34" charset="0"/>
              </a:rPr>
              <a:t>It indicates the actions to be taken.</a:t>
            </a:r>
          </a:p>
          <a:p>
            <a:pPr marL="0" indent="0" fontAlgn="base">
              <a:buNone/>
            </a:pPr>
            <a:r>
              <a:rPr lang="en-US" sz="2400" dirty="0">
                <a:latin typeface="Arial Rounded MT Bold" pitchFamily="34" charset="0"/>
              </a:rPr>
              <a:t>2. </a:t>
            </a:r>
            <a:r>
              <a:rPr lang="en-US" sz="2400" b="1" u="sng" dirty="0">
                <a:latin typeface="Arial Rounded MT Bold" pitchFamily="34" charset="0"/>
              </a:rPr>
              <a:t>Condition </a:t>
            </a:r>
            <a:r>
              <a:rPr lang="en-US" sz="2400" b="1" u="sng" dirty="0" smtClean="0">
                <a:latin typeface="Arial Rounded MT Bold" pitchFamily="34" charset="0"/>
              </a:rPr>
              <a:t> entry</a:t>
            </a:r>
            <a:r>
              <a:rPr lang="en-US" sz="2400" b="1" dirty="0" smtClean="0">
                <a:latin typeface="Arial Rounded MT Bold" pitchFamily="34" charset="0"/>
              </a:rPr>
              <a:t> :</a:t>
            </a:r>
            <a:endParaRPr lang="en-US" sz="2400" b="1" dirty="0">
              <a:latin typeface="Arial Rounded MT Bold" pitchFamily="34" charset="0"/>
            </a:endParaRPr>
          </a:p>
          <a:p>
            <a:pPr fontAlgn="base"/>
            <a:r>
              <a:rPr lang="en-US" sz="2400" dirty="0">
                <a:latin typeface="Arial Rounded MT Bold" pitchFamily="34" charset="0"/>
              </a:rPr>
              <a:t>It indicates conditions which are being met or answers the questions in the condition stub.</a:t>
            </a:r>
          </a:p>
          <a:p>
            <a:pPr marL="0" indent="0" fontAlgn="base">
              <a:buNone/>
            </a:pPr>
            <a:r>
              <a:rPr lang="en-US" sz="2400" dirty="0">
                <a:latin typeface="Arial Rounded MT Bold" pitchFamily="34" charset="0"/>
              </a:rPr>
              <a:t>3. </a:t>
            </a:r>
            <a:r>
              <a:rPr lang="en-US" sz="2400" b="1" u="sng" dirty="0">
                <a:latin typeface="Arial Rounded MT Bold" pitchFamily="34" charset="0"/>
              </a:rPr>
              <a:t>Action </a:t>
            </a:r>
            <a:r>
              <a:rPr lang="en-US" sz="2400" b="1" u="sng" dirty="0" smtClean="0">
                <a:latin typeface="Arial Rounded MT Bold" pitchFamily="34" charset="0"/>
              </a:rPr>
              <a:t> stub</a:t>
            </a:r>
            <a:r>
              <a:rPr lang="en-US" sz="2400" b="1" dirty="0" smtClean="0">
                <a:latin typeface="Arial Rounded MT Bold" pitchFamily="34" charset="0"/>
              </a:rPr>
              <a:t> :</a:t>
            </a:r>
            <a:endParaRPr lang="en-US" sz="2400" b="1" dirty="0">
              <a:latin typeface="Arial Rounded MT Bold" pitchFamily="34" charset="0"/>
            </a:endParaRPr>
          </a:p>
          <a:p>
            <a:pPr fontAlgn="base"/>
            <a:r>
              <a:rPr lang="en-US" sz="2400" dirty="0">
                <a:latin typeface="Arial Rounded MT Bold" pitchFamily="34" charset="0"/>
              </a:rPr>
              <a:t>It lists statements described all actions that can be taken.</a:t>
            </a:r>
          </a:p>
          <a:p>
            <a:pPr marL="0" indent="0" fontAlgn="base">
              <a:buNone/>
            </a:pPr>
            <a:r>
              <a:rPr lang="en-US" sz="2400" dirty="0">
                <a:latin typeface="Arial Rounded MT Bold" pitchFamily="34" charset="0"/>
              </a:rPr>
              <a:t>4. </a:t>
            </a:r>
            <a:r>
              <a:rPr lang="en-US" sz="2400" b="1" u="sng" dirty="0">
                <a:latin typeface="Arial Rounded MT Bold" pitchFamily="34" charset="0"/>
              </a:rPr>
              <a:t>Condition </a:t>
            </a:r>
            <a:r>
              <a:rPr lang="en-US" sz="2400" b="1" u="sng" dirty="0" smtClean="0">
                <a:latin typeface="Arial Rounded MT Bold" pitchFamily="34" charset="0"/>
              </a:rPr>
              <a:t> stub</a:t>
            </a:r>
            <a:r>
              <a:rPr lang="en-US" sz="2400" b="1" dirty="0" smtClean="0">
                <a:latin typeface="Arial Rounded MT Bold" pitchFamily="34" charset="0"/>
              </a:rPr>
              <a:t> :</a:t>
            </a:r>
            <a:endParaRPr lang="en-US" sz="2400" b="1" dirty="0">
              <a:latin typeface="Arial Rounded MT Bold" pitchFamily="34" charset="0"/>
            </a:endParaRPr>
          </a:p>
          <a:p>
            <a:pPr fontAlgn="base"/>
            <a:r>
              <a:rPr lang="en-US" sz="2400" dirty="0">
                <a:latin typeface="Arial Rounded MT Bold" pitchFamily="34" charset="0"/>
              </a:rPr>
              <a:t>It lists all conditions to be tested for factors necessary for taking a decision.</a:t>
            </a:r>
          </a:p>
          <a:p>
            <a:endParaRPr lang="en-IN" dirty="0"/>
          </a:p>
        </p:txBody>
      </p:sp>
    </p:spTree>
    <p:extLst>
      <p:ext uri="{BB962C8B-B14F-4D97-AF65-F5344CB8AC3E}">
        <p14:creationId xmlns:p14="http://schemas.microsoft.com/office/powerpoint/2010/main" val="29130686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0"/>
            <a:ext cx="11169761" cy="656823"/>
          </a:xfrm>
        </p:spPr>
        <p:txBody>
          <a:bodyPr>
            <a:normAutofit/>
          </a:bodyPr>
          <a:lstStyle/>
          <a:p>
            <a:r>
              <a:rPr lang="en-US" sz="2800" b="1" dirty="0" smtClean="0"/>
              <a:t>Decision Table</a:t>
            </a: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6344389"/>
              </p:ext>
            </p:extLst>
          </p:nvPr>
        </p:nvGraphicFramePr>
        <p:xfrm>
          <a:off x="1184856" y="671512"/>
          <a:ext cx="10637950" cy="6025501"/>
        </p:xfrm>
        <a:graphic>
          <a:graphicData uri="http://schemas.openxmlformats.org/drawingml/2006/table">
            <a:tbl>
              <a:tblPr/>
              <a:tblGrid>
                <a:gridCol w="2832355">
                  <a:extLst>
                    <a:ext uri="{9D8B030D-6E8A-4147-A177-3AD203B41FA5}">
                      <a16:colId xmlns:a16="http://schemas.microsoft.com/office/drawing/2014/main" val="20000"/>
                    </a:ext>
                  </a:extLst>
                </a:gridCol>
                <a:gridCol w="1835047">
                  <a:extLst>
                    <a:ext uri="{9D8B030D-6E8A-4147-A177-3AD203B41FA5}">
                      <a16:colId xmlns:a16="http://schemas.microsoft.com/office/drawing/2014/main" val="20001"/>
                    </a:ext>
                  </a:extLst>
                </a:gridCol>
                <a:gridCol w="2021209">
                  <a:extLst>
                    <a:ext uri="{9D8B030D-6E8A-4147-A177-3AD203B41FA5}">
                      <a16:colId xmlns:a16="http://schemas.microsoft.com/office/drawing/2014/main" val="20002"/>
                    </a:ext>
                  </a:extLst>
                </a:gridCol>
                <a:gridCol w="2007913">
                  <a:extLst>
                    <a:ext uri="{9D8B030D-6E8A-4147-A177-3AD203B41FA5}">
                      <a16:colId xmlns:a16="http://schemas.microsoft.com/office/drawing/2014/main" val="20003"/>
                    </a:ext>
                  </a:extLst>
                </a:gridCol>
                <a:gridCol w="1941426">
                  <a:extLst>
                    <a:ext uri="{9D8B030D-6E8A-4147-A177-3AD203B41FA5}">
                      <a16:colId xmlns:a16="http://schemas.microsoft.com/office/drawing/2014/main" val="20004"/>
                    </a:ext>
                  </a:extLst>
                </a:gridCol>
              </a:tblGrid>
              <a:tr h="635206">
                <a:tc>
                  <a:txBody>
                    <a:bodyPr/>
                    <a:lstStyle/>
                    <a:p>
                      <a:pPr algn="ctr" fontAlgn="t"/>
                      <a:r>
                        <a:rPr lang="en-IN" sz="2400" dirty="0">
                          <a:effectLst/>
                          <a:latin typeface="Arial Rounded MT Bold" pitchFamily="34" charset="0"/>
                        </a:rPr>
                        <a:t>CONDITIONS</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a:effectLst/>
                          <a:latin typeface="Arial Rounded MT Bold" pitchFamily="34" charset="0"/>
                        </a:rPr>
                        <a:t>Rule 1</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a:effectLst/>
                          <a:latin typeface="Arial Rounded MT Bold" pitchFamily="34" charset="0"/>
                        </a:rPr>
                        <a:t>Rule 2</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a:effectLst/>
                          <a:latin typeface="Arial Rounded MT Bold" pitchFamily="34" charset="0"/>
                        </a:rPr>
                        <a:t>Rule 3</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a:effectLst/>
                          <a:latin typeface="Arial Rounded MT Bold" pitchFamily="34" charset="0"/>
                        </a:rPr>
                        <a:t>Rule 4</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74197">
                <a:tc>
                  <a:txBody>
                    <a:bodyPr/>
                    <a:lstStyle/>
                    <a:p>
                      <a:pPr fontAlgn="t"/>
                      <a:r>
                        <a:rPr lang="en-IN" sz="2400" dirty="0">
                          <a:effectLst/>
                          <a:latin typeface="Arial Rounded MT Bold" pitchFamily="34" charset="0"/>
                        </a:rPr>
                        <a:t>Advance payment made</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Y</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N</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N</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N</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29597">
                <a:tc>
                  <a:txBody>
                    <a:bodyPr/>
                    <a:lstStyle/>
                    <a:p>
                      <a:pPr fontAlgn="t"/>
                      <a:r>
                        <a:rPr lang="en-IN" sz="2400">
                          <a:effectLst/>
                          <a:latin typeface="Arial Rounded MT Bold" pitchFamily="34" charset="0"/>
                        </a:rPr>
                        <a:t>Purchase amount = Rs 10,000/-</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Y</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Y</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N</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83765">
                <a:tc>
                  <a:txBody>
                    <a:bodyPr/>
                    <a:lstStyle/>
                    <a:p>
                      <a:pPr fontAlgn="t"/>
                      <a:r>
                        <a:rPr lang="en-IN" sz="2400">
                          <a:effectLst/>
                          <a:latin typeface="Arial Rounded MT Bold" pitchFamily="34" charset="0"/>
                        </a:rPr>
                        <a:t>Regular Customer</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Y</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N</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35206">
                <a:tc>
                  <a:txBody>
                    <a:bodyPr/>
                    <a:lstStyle/>
                    <a:p>
                      <a:pPr fontAlgn="t"/>
                      <a:r>
                        <a:rPr lang="en-IN" sz="2400" b="1" dirty="0">
                          <a:effectLst/>
                          <a:latin typeface="Arial Rounded MT Bold" pitchFamily="34" charset="0"/>
                        </a:rPr>
                        <a:t>ACTIONS</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240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240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883765">
                <a:tc>
                  <a:txBody>
                    <a:bodyPr/>
                    <a:lstStyle/>
                    <a:p>
                      <a:pPr fontAlgn="t"/>
                      <a:r>
                        <a:rPr lang="en-IN" sz="2400">
                          <a:effectLst/>
                          <a:latin typeface="Arial Rounded MT Bold" pitchFamily="34" charset="0"/>
                        </a:rPr>
                        <a:t>Give 5% discount</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X</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X</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883765">
                <a:tc>
                  <a:txBody>
                    <a:bodyPr/>
                    <a:lstStyle/>
                    <a:p>
                      <a:pPr fontAlgn="t"/>
                      <a:r>
                        <a:rPr lang="en-IN" sz="2400">
                          <a:effectLst/>
                          <a:latin typeface="Arial Rounded MT Bold" pitchFamily="34" charset="0"/>
                        </a:rPr>
                        <a:t>Give no discount</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a:effectLst/>
                          <a:latin typeface="Arial Rounded MT Bold" pitchFamily="34" charset="0"/>
                        </a:rPr>
                        <a:t>-</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a:effectLst/>
                          <a:latin typeface="Arial Rounded MT Bold" pitchFamily="34" charset="0"/>
                        </a:rPr>
                        <a:t>-</a:t>
                      </a: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X</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dirty="0" smtClean="0">
                          <a:effectLst/>
                          <a:latin typeface="Arial Rounded MT Bold" pitchFamily="34" charset="0"/>
                        </a:rPr>
                        <a:t>       X</a:t>
                      </a:r>
                      <a:endParaRPr lang="en-IN" sz="2400" dirty="0">
                        <a:effectLst/>
                        <a:latin typeface="Arial Rounded MT Bold" pitchFamily="34" charset="0"/>
                      </a:endParaRPr>
                    </a:p>
                  </a:txBody>
                  <a:tcPr marL="63910" marR="63910" marT="63910" marB="639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18131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89" y="0"/>
            <a:ext cx="10461423" cy="708338"/>
          </a:xfrm>
        </p:spPr>
        <p:txBody>
          <a:bodyPr>
            <a:normAutofit/>
          </a:bodyPr>
          <a:lstStyle/>
          <a:p>
            <a:r>
              <a:rPr lang="en-US" sz="2800" b="1" dirty="0">
                <a:latin typeface="Arial Rounded MT Bold" pitchFamily="34" charset="0"/>
              </a:rPr>
              <a:t>Decision Table</a:t>
            </a:r>
            <a:endParaRPr lang="en-IN" sz="2800" dirty="0">
              <a:latin typeface="Arial Rounded MT Bold" pitchFamily="34" charset="0"/>
            </a:endParaRPr>
          </a:p>
        </p:txBody>
      </p:sp>
      <p:sp>
        <p:nvSpPr>
          <p:cNvPr id="3" name="Content Placeholder 2"/>
          <p:cNvSpPr>
            <a:spLocks noGrp="1"/>
          </p:cNvSpPr>
          <p:nvPr>
            <p:ph idx="1"/>
          </p:nvPr>
        </p:nvSpPr>
        <p:spPr>
          <a:xfrm>
            <a:off x="1738648" y="695459"/>
            <a:ext cx="9765964" cy="5962918"/>
          </a:xfrm>
        </p:spPr>
        <p:txBody>
          <a:bodyPr>
            <a:normAutofit/>
          </a:bodyPr>
          <a:lstStyle/>
          <a:p>
            <a:r>
              <a:rPr lang="en-US" sz="2400" dirty="0">
                <a:latin typeface="Arial Rounded MT Bold" pitchFamily="34" charset="0"/>
              </a:rPr>
              <a:t>The entries in decision table are given by Decision Rules which define the relationships between combinations of conditions and courses of action. In rules section,</a:t>
            </a:r>
          </a:p>
          <a:p>
            <a:r>
              <a:rPr lang="en-US" sz="2400" dirty="0">
                <a:latin typeface="Arial Rounded MT Bold" pitchFamily="34" charset="0"/>
              </a:rPr>
              <a:t>Y shows the existence of a condition.</a:t>
            </a:r>
          </a:p>
          <a:p>
            <a:r>
              <a:rPr lang="en-US" sz="2400" dirty="0">
                <a:latin typeface="Arial Rounded MT Bold" pitchFamily="34" charset="0"/>
              </a:rPr>
              <a:t>N represents the condition, which is not satisfied.</a:t>
            </a:r>
          </a:p>
          <a:p>
            <a:r>
              <a:rPr lang="en-US" sz="2400" dirty="0">
                <a:latin typeface="Arial Rounded MT Bold" pitchFamily="34" charset="0"/>
              </a:rPr>
              <a:t>A blank - against action states it is to be ignored.</a:t>
            </a:r>
          </a:p>
          <a:p>
            <a:r>
              <a:rPr lang="en-US" sz="2400" dirty="0">
                <a:latin typeface="Arial Rounded MT Bold" pitchFamily="34" charset="0"/>
              </a:rPr>
              <a:t>X (or a check mark will do) against action states it is to be carried out.</a:t>
            </a:r>
          </a:p>
          <a:p>
            <a:pPr marL="0" indent="0">
              <a:buNone/>
            </a:pPr>
            <a:endParaRPr lang="en-IN" sz="2400" dirty="0">
              <a:latin typeface="Arial Rounded MT Bold" pitchFamily="34" charset="0"/>
            </a:endParaRPr>
          </a:p>
        </p:txBody>
      </p:sp>
    </p:spTree>
    <p:extLst>
      <p:ext uri="{BB962C8B-B14F-4D97-AF65-F5344CB8AC3E}">
        <p14:creationId xmlns:p14="http://schemas.microsoft.com/office/powerpoint/2010/main" val="22627923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0"/>
            <a:ext cx="11053851" cy="656823"/>
          </a:xfrm>
        </p:spPr>
        <p:txBody>
          <a:bodyPr>
            <a:normAutofit/>
          </a:bodyPr>
          <a:lstStyle/>
          <a:p>
            <a:r>
              <a:rPr lang="en-US" sz="2800" b="1" dirty="0" smtClean="0">
                <a:latin typeface="Arial Black" pitchFamily="34" charset="0"/>
              </a:rPr>
              <a:t>Decision Tables</a:t>
            </a:r>
            <a:endParaRPr lang="en-IN" sz="2800" b="1" dirty="0">
              <a:latin typeface="Arial Black"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9220971"/>
              </p:ext>
            </p:extLst>
          </p:nvPr>
        </p:nvGraphicFramePr>
        <p:xfrm>
          <a:off x="1133339" y="2015177"/>
          <a:ext cx="11058661" cy="4842823"/>
        </p:xfrm>
        <a:graphic>
          <a:graphicData uri="http://schemas.openxmlformats.org/drawingml/2006/table">
            <a:tbl>
              <a:tblPr/>
              <a:tblGrid>
                <a:gridCol w="3274126">
                  <a:extLst>
                    <a:ext uri="{9D8B030D-6E8A-4147-A177-3AD203B41FA5}">
                      <a16:colId xmlns:a16="http://schemas.microsoft.com/office/drawing/2014/main" val="20000"/>
                    </a:ext>
                  </a:extLst>
                </a:gridCol>
                <a:gridCol w="2024250">
                  <a:extLst>
                    <a:ext uri="{9D8B030D-6E8A-4147-A177-3AD203B41FA5}">
                      <a16:colId xmlns:a16="http://schemas.microsoft.com/office/drawing/2014/main" val="20001"/>
                    </a:ext>
                  </a:extLst>
                </a:gridCol>
                <a:gridCol w="1929152">
                  <a:extLst>
                    <a:ext uri="{9D8B030D-6E8A-4147-A177-3AD203B41FA5}">
                      <a16:colId xmlns:a16="http://schemas.microsoft.com/office/drawing/2014/main" val="20002"/>
                    </a:ext>
                  </a:extLst>
                </a:gridCol>
                <a:gridCol w="1874810">
                  <a:extLst>
                    <a:ext uri="{9D8B030D-6E8A-4147-A177-3AD203B41FA5}">
                      <a16:colId xmlns:a16="http://schemas.microsoft.com/office/drawing/2014/main" val="20003"/>
                    </a:ext>
                  </a:extLst>
                </a:gridCol>
                <a:gridCol w="1956323">
                  <a:extLst>
                    <a:ext uri="{9D8B030D-6E8A-4147-A177-3AD203B41FA5}">
                      <a16:colId xmlns:a16="http://schemas.microsoft.com/office/drawing/2014/main" val="20004"/>
                    </a:ext>
                  </a:extLst>
                </a:gridCol>
              </a:tblGrid>
              <a:tr h="863075">
                <a:tc>
                  <a:txBody>
                    <a:bodyPr/>
                    <a:lstStyle/>
                    <a:p>
                      <a:pPr algn="l"/>
                      <a:r>
                        <a:rPr lang="en-IN" sz="2400" dirty="0">
                          <a:effectLst/>
                          <a:latin typeface="Arial Black" pitchFamily="34" charset="0"/>
                        </a:rPr>
                        <a:t>Conditions</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2400">
                          <a:effectLst/>
                          <a:latin typeface="Arial Black" pitchFamily="34" charset="0"/>
                        </a:rPr>
                        <a:t>Rule 1</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2400">
                          <a:effectLst/>
                          <a:latin typeface="Arial Black" pitchFamily="34" charset="0"/>
                        </a:rPr>
                        <a:t>Rule 2</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2400">
                          <a:effectLst/>
                          <a:latin typeface="Arial Black" pitchFamily="34" charset="0"/>
                        </a:rPr>
                        <a:t>Rule 3</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2400">
                          <a:effectLst/>
                          <a:latin typeface="Arial Black" pitchFamily="34" charset="0"/>
                        </a:rPr>
                        <a:t>Rule 4</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906168">
                <a:tc>
                  <a:txBody>
                    <a:bodyPr/>
                    <a:lstStyle/>
                    <a:p>
                      <a:r>
                        <a:rPr lang="en-IN" sz="2400" b="1">
                          <a:effectLst/>
                          <a:latin typeface="Arial Black" pitchFamily="34" charset="0"/>
                        </a:rPr>
                        <a:t>Username (T/F)</a:t>
                      </a:r>
                      <a:endParaRPr lang="en-IN" sz="2400">
                        <a:effectLst/>
                        <a:latin typeface="Arial Black" pitchFamily="3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2400">
                          <a:effectLst/>
                          <a:latin typeface="Arial Black" pitchFamily="34" charset="0"/>
                        </a:rPr>
                        <a:t>F</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2400" dirty="0">
                          <a:effectLst/>
                          <a:latin typeface="Arial Black" pitchFamily="34" charset="0"/>
                        </a:rPr>
                        <a:t>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2400">
                          <a:effectLst/>
                          <a:latin typeface="Arial Black" pitchFamily="34" charset="0"/>
                        </a:rPr>
                        <a:t>F</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2400">
                          <a:effectLst/>
                          <a:latin typeface="Arial Black" pitchFamily="34" charset="0"/>
                        </a:rPr>
                        <a:t>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28220">
                <a:tc>
                  <a:txBody>
                    <a:bodyPr/>
                    <a:lstStyle/>
                    <a:p>
                      <a:r>
                        <a:rPr lang="en-IN" sz="2400" b="1">
                          <a:effectLst/>
                          <a:latin typeface="Arial Black" pitchFamily="34" charset="0"/>
                        </a:rPr>
                        <a:t>Password (T/F)</a:t>
                      </a:r>
                      <a:endParaRPr lang="en-IN" sz="2400">
                        <a:effectLst/>
                        <a:latin typeface="Arial Black" pitchFamily="3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2400">
                          <a:effectLst/>
                          <a:latin typeface="Arial Black" pitchFamily="34" charset="0"/>
                        </a:rPr>
                        <a:t>F</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2400">
                          <a:effectLst/>
                          <a:latin typeface="Arial Black" pitchFamily="34" charset="0"/>
                        </a:rPr>
                        <a:t>F</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2400" dirty="0">
                          <a:effectLst/>
                          <a:latin typeface="Arial Black" pitchFamily="34" charset="0"/>
                        </a:rPr>
                        <a:t>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2400">
                          <a:effectLst/>
                          <a:latin typeface="Arial Black" pitchFamily="34" charset="0"/>
                        </a:rPr>
                        <a:t>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1745360">
                <a:tc>
                  <a:txBody>
                    <a:bodyPr/>
                    <a:lstStyle/>
                    <a:p>
                      <a:r>
                        <a:rPr lang="en-IN" sz="2400" b="1">
                          <a:effectLst/>
                          <a:latin typeface="Arial Black" pitchFamily="34" charset="0"/>
                        </a:rPr>
                        <a:t>Output (E/H)</a:t>
                      </a:r>
                      <a:endParaRPr lang="en-IN" sz="2400">
                        <a:effectLst/>
                        <a:latin typeface="Arial Black" pitchFamily="34" charset="0"/>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IN" sz="2400" dirty="0">
                          <a:effectLst/>
                          <a:latin typeface="Arial Black" pitchFamily="34" charset="0"/>
                        </a:rPr>
                        <a:t>E</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IN" sz="2400">
                          <a:effectLst/>
                          <a:latin typeface="Arial Black" pitchFamily="34" charset="0"/>
                        </a:rPr>
                        <a:t>E</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IN" sz="2400">
                          <a:effectLst/>
                          <a:latin typeface="Arial Black" pitchFamily="34" charset="0"/>
                        </a:rPr>
                        <a:t>E</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IN" sz="2400" dirty="0">
                          <a:effectLst/>
                          <a:latin typeface="Arial Black" pitchFamily="34" charset="0"/>
                        </a:rPr>
                        <a:t>H</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623348" y="630183"/>
            <a:ext cx="1056865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Source Sans Pro"/>
                <a:cs typeface="Arial" pitchFamily="34" charset="0"/>
              </a:rPr>
              <a:t>The condition is simple if the user provides the correct username and password the user will be redirected to the homepage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Source Sans Pro"/>
                <a:cs typeface="Arial" pitchFamily="34" charset="0"/>
              </a:rPr>
              <a:t>. If any of the input is wrong, an error message will be displayed.</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108416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0"/>
            <a:ext cx="11169761" cy="759854"/>
          </a:xfrm>
        </p:spPr>
        <p:txBody>
          <a:bodyPr>
            <a:normAutofit fontScale="90000"/>
          </a:bodyPr>
          <a:lstStyle/>
          <a:p>
            <a:r>
              <a:rPr lang="en-US" b="1" dirty="0"/>
              <a:t>Advantage of Decision Table:</a:t>
            </a:r>
            <a:r>
              <a:rPr lang="en-US" dirty="0"/>
              <a:t> </a:t>
            </a:r>
            <a:br>
              <a:rPr lang="en-US" dirty="0"/>
            </a:br>
            <a:r>
              <a:rPr lang="en-US" dirty="0"/>
              <a:t> </a:t>
            </a:r>
            <a:br>
              <a:rPr lang="en-US" dirty="0"/>
            </a:br>
            <a:endParaRPr lang="en-IN" dirty="0"/>
          </a:p>
        </p:txBody>
      </p:sp>
      <p:sp>
        <p:nvSpPr>
          <p:cNvPr id="3" name="Content Placeholder 2"/>
          <p:cNvSpPr>
            <a:spLocks noGrp="1"/>
          </p:cNvSpPr>
          <p:nvPr>
            <p:ph idx="1"/>
          </p:nvPr>
        </p:nvSpPr>
        <p:spPr>
          <a:xfrm>
            <a:off x="1506828" y="991673"/>
            <a:ext cx="9997784" cy="5692462"/>
          </a:xfrm>
        </p:spPr>
        <p:txBody>
          <a:bodyPr>
            <a:normAutofit/>
          </a:bodyPr>
          <a:lstStyle/>
          <a:p>
            <a:pPr marL="457200" indent="-457200" fontAlgn="base">
              <a:buFont typeface="+mj-lt"/>
              <a:buAutoNum type="arabicPeriod"/>
            </a:pPr>
            <a:r>
              <a:rPr lang="en-US" sz="2400" dirty="0" smtClean="0">
                <a:latin typeface="Arial Rounded MT Bold" pitchFamily="34" charset="0"/>
              </a:rPr>
              <a:t>Any </a:t>
            </a:r>
            <a:r>
              <a:rPr lang="en-US" sz="2400" dirty="0">
                <a:latin typeface="Arial Rounded MT Bold" pitchFamily="34" charset="0"/>
              </a:rPr>
              <a:t>complex business flow can be easily converted into test scenarios &amp; test cases using this technique</a:t>
            </a:r>
            <a:r>
              <a:rPr lang="en-US" sz="2400" dirty="0" smtClean="0">
                <a:latin typeface="Arial Rounded MT Bold" pitchFamily="34" charset="0"/>
              </a:rPr>
              <a:t>.</a:t>
            </a:r>
          </a:p>
          <a:p>
            <a:pPr marL="457200" indent="-457200" fontAlgn="base">
              <a:buFont typeface="+mj-lt"/>
              <a:buAutoNum type="arabicPeriod"/>
            </a:pPr>
            <a:r>
              <a:rPr lang="en-US" sz="2400" dirty="0">
                <a:latin typeface="Arial Rounded MT Bold" pitchFamily="34" charset="0"/>
              </a:rPr>
              <a:t>Simple to understand and everyone can use this method to design the test scenarios &amp; test cases.</a:t>
            </a:r>
          </a:p>
          <a:p>
            <a:pPr marL="457200" indent="-457200" fontAlgn="base">
              <a:buFont typeface="+mj-lt"/>
              <a:buAutoNum type="arabicPeriod"/>
            </a:pPr>
            <a:r>
              <a:rPr lang="en-US" sz="2400" dirty="0">
                <a:latin typeface="Arial Rounded MT Bold" pitchFamily="34" charset="0"/>
              </a:rPr>
              <a:t>It provides complete coverage of test cases which helps to reduce the rework on writing test scenarios &amp; test cases.</a:t>
            </a:r>
          </a:p>
          <a:p>
            <a:pPr marL="457200" indent="-457200" fontAlgn="base">
              <a:buFont typeface="+mj-lt"/>
              <a:buAutoNum type="arabicPeriod"/>
            </a:pPr>
            <a:r>
              <a:rPr lang="en-US" sz="2400" dirty="0">
                <a:latin typeface="Arial Rounded MT Bold" pitchFamily="34" charset="0"/>
              </a:rPr>
              <a:t>These tables guarantee that we consider every possible combination of condition values. This is known as its completeness property.</a:t>
            </a:r>
          </a:p>
          <a:p>
            <a:pPr fontAlgn="base"/>
            <a:r>
              <a:rPr lang="en-US" sz="2400" dirty="0">
                <a:latin typeface="Arial Rounded MT Bold" pitchFamily="34" charset="0"/>
              </a:rPr>
              <a:t> </a:t>
            </a:r>
          </a:p>
          <a:p>
            <a:pPr fontAlgn="base"/>
            <a:endParaRPr lang="en-US" sz="2400" dirty="0">
              <a:latin typeface="Arial Rounded MT Bold" pitchFamily="34" charset="0"/>
            </a:endParaRPr>
          </a:p>
          <a:p>
            <a:endParaRPr lang="en-IN" sz="2400" dirty="0">
              <a:latin typeface="Arial Rounded MT Bold" pitchFamily="34" charset="0"/>
            </a:endParaRPr>
          </a:p>
        </p:txBody>
      </p:sp>
    </p:spTree>
    <p:extLst>
      <p:ext uri="{BB962C8B-B14F-4D97-AF65-F5344CB8AC3E}">
        <p14:creationId xmlns:p14="http://schemas.microsoft.com/office/powerpoint/2010/main" val="30734124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679" y="154546"/>
            <a:ext cx="9662933" cy="850006"/>
          </a:xfrm>
        </p:spPr>
        <p:txBody>
          <a:bodyPr>
            <a:normAutofit/>
          </a:bodyPr>
          <a:lstStyle/>
          <a:p>
            <a:r>
              <a:rPr lang="en-US" b="1" dirty="0">
                <a:latin typeface="Arial Black" pitchFamily="34" charset="0"/>
              </a:rPr>
              <a:t>Decision Tables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96287"/>
            <a:ext cx="12192000" cy="616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0617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735" y="103032"/>
            <a:ext cx="10306877" cy="708338"/>
          </a:xfrm>
        </p:spPr>
        <p:txBody>
          <a:bodyPr>
            <a:normAutofit fontScale="90000"/>
          </a:bodyPr>
          <a:lstStyle/>
          <a:p>
            <a:r>
              <a:rPr lang="en-US" b="1" dirty="0"/>
              <a:t>Steps to create decision tables:</a:t>
            </a:r>
            <a:br>
              <a:rPr lang="en-US" b="1" dirty="0"/>
            </a:br>
            <a:endParaRPr lang="en-IN" dirty="0"/>
          </a:p>
        </p:txBody>
      </p:sp>
      <p:sp>
        <p:nvSpPr>
          <p:cNvPr id="3" name="Content Placeholder 2"/>
          <p:cNvSpPr>
            <a:spLocks noGrp="1"/>
          </p:cNvSpPr>
          <p:nvPr>
            <p:ph idx="1"/>
          </p:nvPr>
        </p:nvSpPr>
        <p:spPr>
          <a:xfrm>
            <a:off x="1738648" y="785611"/>
            <a:ext cx="10122794" cy="5937161"/>
          </a:xfrm>
        </p:spPr>
        <p:txBody>
          <a:bodyPr/>
          <a:lstStyle/>
          <a:p>
            <a:pPr fontAlgn="base"/>
            <a:r>
              <a:rPr lang="en-US" sz="2400" b="1" dirty="0" smtClean="0">
                <a:latin typeface="Arial Rounded MT Bold" pitchFamily="34" charset="0"/>
              </a:rPr>
              <a:t>Step </a:t>
            </a:r>
            <a:r>
              <a:rPr lang="en-US" sz="2400" b="1" dirty="0">
                <a:latin typeface="Arial Rounded MT Bold" pitchFamily="34" charset="0"/>
              </a:rPr>
              <a:t>1 – Analyze the requirement and create the first column</a:t>
            </a:r>
          </a:p>
          <a:p>
            <a:r>
              <a:rPr lang="en-IN" sz="2400" b="1" dirty="0">
                <a:latin typeface="Arial Rounded MT Bold" pitchFamily="34" charset="0"/>
              </a:rPr>
              <a:t>Step 2: Add Columns</a:t>
            </a:r>
          </a:p>
          <a:p>
            <a:r>
              <a:rPr lang="en-IN" sz="2400" b="1" dirty="0">
                <a:latin typeface="Arial Rounded MT Bold" pitchFamily="34" charset="0"/>
              </a:rPr>
              <a:t>Step </a:t>
            </a:r>
            <a:r>
              <a:rPr lang="en-IN" sz="2400" b="1" dirty="0" smtClean="0">
                <a:latin typeface="Arial Rounded MT Bold" pitchFamily="34" charset="0"/>
              </a:rPr>
              <a:t>3: </a:t>
            </a:r>
            <a:r>
              <a:rPr lang="en-IN" sz="2400" b="1" dirty="0">
                <a:latin typeface="Arial Rounded MT Bold" pitchFamily="34" charset="0"/>
              </a:rPr>
              <a:t>Determine </a:t>
            </a:r>
            <a:r>
              <a:rPr lang="en-IN" sz="2400" b="1" dirty="0" smtClean="0">
                <a:latin typeface="Arial Rounded MT Bold" pitchFamily="34" charset="0"/>
              </a:rPr>
              <a:t>actions</a:t>
            </a:r>
          </a:p>
          <a:p>
            <a:r>
              <a:rPr lang="en-US" sz="2400" b="1" dirty="0">
                <a:latin typeface="Arial Rounded MT Bold" pitchFamily="34" charset="0"/>
              </a:rPr>
              <a:t>Step 4</a:t>
            </a:r>
            <a:r>
              <a:rPr lang="en-US" sz="2400" b="1" dirty="0" smtClean="0">
                <a:latin typeface="Arial Rounded MT Bold" pitchFamily="34" charset="0"/>
              </a:rPr>
              <a:t>: </a:t>
            </a:r>
            <a:r>
              <a:rPr lang="en-US" sz="2400" b="1" dirty="0">
                <a:latin typeface="Arial Rounded MT Bold" pitchFamily="34" charset="0"/>
              </a:rPr>
              <a:t>Write test cases</a:t>
            </a:r>
          </a:p>
          <a:p>
            <a:endParaRPr lang="en-IN" b="1" dirty="0"/>
          </a:p>
          <a:p>
            <a:endParaRPr lang="en-IN" dirty="0"/>
          </a:p>
        </p:txBody>
      </p:sp>
    </p:spTree>
    <p:extLst>
      <p:ext uri="{BB962C8B-B14F-4D97-AF65-F5344CB8AC3E}">
        <p14:creationId xmlns:p14="http://schemas.microsoft.com/office/powerpoint/2010/main" val="42148356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0"/>
            <a:ext cx="10641727" cy="708338"/>
          </a:xfrm>
        </p:spPr>
        <p:txBody>
          <a:bodyPr>
            <a:normAutofit/>
          </a:bodyPr>
          <a:lstStyle/>
          <a:p>
            <a:r>
              <a:rPr lang="en-US" sz="2800" b="1" dirty="0">
                <a:latin typeface="Arial Black" pitchFamily="34" charset="0"/>
              </a:rPr>
              <a:t>Decision </a:t>
            </a:r>
            <a:r>
              <a:rPr lang="en-US" sz="2800" b="1" dirty="0" smtClean="0">
                <a:latin typeface="Arial Black" pitchFamily="34" charset="0"/>
              </a:rPr>
              <a:t>Trees</a:t>
            </a:r>
            <a:endParaRPr lang="en-IN" sz="2800" dirty="0"/>
          </a:p>
        </p:txBody>
      </p:sp>
      <p:sp>
        <p:nvSpPr>
          <p:cNvPr id="3" name="Content Placeholder 2"/>
          <p:cNvSpPr>
            <a:spLocks noGrp="1"/>
          </p:cNvSpPr>
          <p:nvPr>
            <p:ph idx="1"/>
          </p:nvPr>
        </p:nvSpPr>
        <p:spPr>
          <a:xfrm>
            <a:off x="1596980" y="708337"/>
            <a:ext cx="9907632" cy="5859887"/>
          </a:xfrm>
        </p:spPr>
        <p:txBody>
          <a:bodyPr>
            <a:normAutofit/>
          </a:bodyPr>
          <a:lstStyle/>
          <a:p>
            <a:r>
              <a:rPr lang="en-US" sz="2800" dirty="0">
                <a:latin typeface="Arial Rounded MT Bold" pitchFamily="34" charset="0"/>
              </a:rPr>
              <a:t>Decision tree is a tree like structure that represents the various conditions and the subsequent possible actions. </a:t>
            </a:r>
            <a:endParaRPr lang="en-US" sz="2800" dirty="0" smtClean="0">
              <a:latin typeface="Arial Rounded MT Bold" pitchFamily="34" charset="0"/>
            </a:endParaRPr>
          </a:p>
          <a:p>
            <a:r>
              <a:rPr lang="en-US" sz="2800" dirty="0" smtClean="0">
                <a:latin typeface="Arial Rounded MT Bold" pitchFamily="34" charset="0"/>
              </a:rPr>
              <a:t>It </a:t>
            </a:r>
            <a:r>
              <a:rPr lang="en-US" sz="2800" dirty="0">
                <a:latin typeface="Arial Rounded MT Bold" pitchFamily="34" charset="0"/>
              </a:rPr>
              <a:t>also shows the priority in which the conditions are to be tested or addressed. </a:t>
            </a:r>
            <a:endParaRPr lang="en-US" sz="2800" dirty="0" smtClean="0">
              <a:latin typeface="Arial Rounded MT Bold" pitchFamily="34" charset="0"/>
            </a:endParaRPr>
          </a:p>
          <a:p>
            <a:r>
              <a:rPr lang="en-US" sz="2800" dirty="0" smtClean="0">
                <a:latin typeface="Arial Rounded MT Bold" pitchFamily="34" charset="0"/>
              </a:rPr>
              <a:t>Each </a:t>
            </a:r>
            <a:r>
              <a:rPr lang="en-US" sz="2800" dirty="0">
                <a:latin typeface="Arial Rounded MT Bold" pitchFamily="34" charset="0"/>
              </a:rPr>
              <a:t>of its branches stands for any one of the logical alternatives and because of the branch structure, it is known as a tree.</a:t>
            </a:r>
            <a:endParaRPr lang="en-IN" sz="2800" dirty="0">
              <a:latin typeface="Arial Rounded MT Bold" pitchFamily="34" charset="0"/>
            </a:endParaRPr>
          </a:p>
        </p:txBody>
      </p:sp>
    </p:spTree>
    <p:extLst>
      <p:ext uri="{BB962C8B-B14F-4D97-AF65-F5344CB8AC3E}">
        <p14:creationId xmlns:p14="http://schemas.microsoft.com/office/powerpoint/2010/main" val="496454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09" y="95300"/>
            <a:ext cx="8911687" cy="257239"/>
          </a:xfrm>
        </p:spPr>
        <p:txBody>
          <a:bodyPr>
            <a:noAutofit/>
          </a:bodyPr>
          <a:lstStyle/>
          <a:p>
            <a:r>
              <a:rPr lang="en-IN" sz="2400" b="1" dirty="0" smtClean="0"/>
              <a:t>Data model</a:t>
            </a:r>
            <a:endParaRPr lang="en-IN" sz="2400" b="1" dirty="0"/>
          </a:p>
        </p:txBody>
      </p:sp>
      <p:sp>
        <p:nvSpPr>
          <p:cNvPr id="3" name="Content Placeholder 2"/>
          <p:cNvSpPr>
            <a:spLocks noGrp="1"/>
          </p:cNvSpPr>
          <p:nvPr>
            <p:ph idx="1"/>
          </p:nvPr>
        </p:nvSpPr>
        <p:spPr>
          <a:xfrm>
            <a:off x="1630497" y="727113"/>
            <a:ext cx="10212636" cy="5607586"/>
          </a:xfrm>
        </p:spPr>
        <p:txBody>
          <a:bodyPr>
            <a:normAutofit/>
          </a:bodyPr>
          <a:lstStyle/>
          <a:p>
            <a:r>
              <a:rPr lang="en-IN" sz="2400" b="1" u="sng" dirty="0"/>
              <a:t>Logical Data </a:t>
            </a:r>
            <a:r>
              <a:rPr lang="en-IN" sz="2400" b="1" u="sng" dirty="0" smtClean="0"/>
              <a:t>Model : </a:t>
            </a:r>
          </a:p>
          <a:p>
            <a:pPr marL="0" indent="0">
              <a:buNone/>
            </a:pPr>
            <a:r>
              <a:rPr lang="en-IN" sz="2400" b="1" dirty="0"/>
              <a:t> </a:t>
            </a:r>
            <a:r>
              <a:rPr lang="en-IN" sz="2400" b="1" dirty="0" smtClean="0"/>
              <a:t>- </a:t>
            </a:r>
            <a:r>
              <a:rPr lang="en-GB" sz="2400" b="1" dirty="0">
                <a:latin typeface="Bahnschrift Light" panose="020B0502040204020203" pitchFamily="34" charset="0"/>
              </a:rPr>
              <a:t>After obtaining the business requirements, the logical model </a:t>
            </a:r>
            <a:r>
              <a:rPr lang="en-GB" sz="2400" b="1" dirty="0" smtClean="0">
                <a:latin typeface="Bahnschrift Light" panose="020B0502040204020203" pitchFamily="34" charset="0"/>
              </a:rPr>
              <a:t> describes </a:t>
            </a:r>
            <a:r>
              <a:rPr lang="en-GB" sz="2400" b="1" dirty="0">
                <a:latin typeface="Bahnschrift Light" panose="020B0502040204020203" pitchFamily="34" charset="0"/>
              </a:rPr>
              <a:t>the data to a great extent, but it does not take part in implementing the database</a:t>
            </a:r>
            <a:r>
              <a:rPr lang="en-IN" sz="2400" b="1" dirty="0">
                <a:latin typeface="Bahnschrift Light" panose="020B0502040204020203" pitchFamily="34" charset="0"/>
              </a:rPr>
              <a:t> </a:t>
            </a:r>
          </a:p>
          <a:p>
            <a:pPr marL="0" indent="0">
              <a:buNone/>
            </a:pPr>
            <a:endParaRPr lang="en-IN" sz="2400" b="1" dirty="0"/>
          </a:p>
          <a:p>
            <a:r>
              <a:rPr lang="en-IN" sz="2400" b="1" u="sng" dirty="0">
                <a:latin typeface="Arial Rounded MT Bold" panose="020F0704030504030204" pitchFamily="34" charset="0"/>
              </a:rPr>
              <a:t>Physical Data </a:t>
            </a:r>
            <a:r>
              <a:rPr lang="en-IN" sz="2400" b="1" u="sng" dirty="0" smtClean="0">
                <a:latin typeface="Arial Rounded MT Bold" panose="020F0704030504030204" pitchFamily="34" charset="0"/>
              </a:rPr>
              <a:t>Model :</a:t>
            </a:r>
          </a:p>
          <a:p>
            <a:pPr marL="0" indent="0">
              <a:buNone/>
            </a:pPr>
            <a:r>
              <a:rPr lang="en-GB" sz="2400" b="1" dirty="0" smtClean="0">
                <a:latin typeface="Bahnschrift Light" panose="020B0502040204020203" pitchFamily="34" charset="0"/>
              </a:rPr>
              <a:t> - A </a:t>
            </a:r>
            <a:r>
              <a:rPr lang="en-GB" sz="2400" b="1" dirty="0">
                <a:latin typeface="Bahnschrift Light" panose="020B0502040204020203" pitchFamily="34" charset="0"/>
              </a:rPr>
              <a:t>physical data model is a model that helps to implement the database. In other words, it represents the way of building the database. </a:t>
            </a:r>
            <a:endParaRPr lang="en-GB" sz="2400" b="1" dirty="0" smtClean="0">
              <a:latin typeface="Bahnschrift Light" panose="020B0502040204020203" pitchFamily="34" charset="0"/>
            </a:endParaRPr>
          </a:p>
          <a:p>
            <a:pPr marL="0" indent="0">
              <a:buNone/>
            </a:pPr>
            <a:r>
              <a:rPr lang="en-GB" sz="2400" b="1" dirty="0" smtClean="0">
                <a:latin typeface="Bahnschrift Light" panose="020B0502040204020203" pitchFamily="34" charset="0"/>
              </a:rPr>
              <a:t> - Moreover</a:t>
            </a:r>
            <a:r>
              <a:rPr lang="en-GB" sz="2400" b="1" dirty="0">
                <a:latin typeface="Bahnschrift Light" panose="020B0502040204020203" pitchFamily="34" charset="0"/>
              </a:rPr>
              <a:t>, the physical data model gives an abstraction of the database and helps to generate the schema.</a:t>
            </a:r>
            <a:endParaRPr lang="en-IN" sz="2400" b="1" u="sng" dirty="0" smtClean="0">
              <a:latin typeface="Bahnschrift Light" panose="020B0502040204020203" pitchFamily="34" charset="0"/>
            </a:endParaRPr>
          </a:p>
          <a:p>
            <a:pPr marL="0" indent="0">
              <a:buNone/>
            </a:pPr>
            <a:r>
              <a:rPr lang="en-IN" sz="2400" b="1" dirty="0" smtClean="0"/>
              <a:t>-</a:t>
            </a:r>
            <a:endParaRPr lang="en-IN" sz="2400" b="1" dirty="0" smtClean="0">
              <a:latin typeface="Arial Rounded MT Bold" panose="020F0704030504030204" pitchFamily="34" charset="0"/>
            </a:endParaRPr>
          </a:p>
        </p:txBody>
      </p:sp>
    </p:spTree>
    <p:extLst>
      <p:ext uri="{BB962C8B-B14F-4D97-AF65-F5344CB8AC3E}">
        <p14:creationId xmlns:p14="http://schemas.microsoft.com/office/powerpoint/2010/main" val="11604280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87" y="0"/>
            <a:ext cx="10886426" cy="631065"/>
          </a:xfrm>
        </p:spPr>
        <p:txBody>
          <a:bodyPr>
            <a:normAutofit fontScale="90000"/>
          </a:bodyPr>
          <a:lstStyle/>
          <a:p>
            <a:r>
              <a:rPr lang="en-US" b="1" dirty="0">
                <a:latin typeface="Arial Black" pitchFamily="34" charset="0"/>
              </a:rPr>
              <a:t>Decision Trees</a:t>
            </a:r>
            <a:endParaRPr lang="en-IN" dirty="0"/>
          </a:p>
        </p:txBody>
      </p:sp>
      <p:sp>
        <p:nvSpPr>
          <p:cNvPr id="3" name="Content Placeholder 2"/>
          <p:cNvSpPr>
            <a:spLocks noGrp="1"/>
          </p:cNvSpPr>
          <p:nvPr>
            <p:ph idx="1"/>
          </p:nvPr>
        </p:nvSpPr>
        <p:spPr>
          <a:xfrm>
            <a:off x="1816479" y="746974"/>
            <a:ext cx="10109357" cy="6111026"/>
          </a:xfrm>
        </p:spPr>
        <p:txBody>
          <a:bodyPr>
            <a:normAutofit/>
          </a:bodyPr>
          <a:lstStyle/>
          <a:p>
            <a:r>
              <a:rPr lang="en-US" sz="2400" b="1" dirty="0">
                <a:latin typeface="Arial Rounded MT Bold" pitchFamily="34" charset="0"/>
              </a:rPr>
              <a:t>Decision trees are a method for defining complex relationships by describing decisions and avoiding the problems in communication. </a:t>
            </a:r>
            <a:endParaRPr lang="en-US" sz="2400" b="1" dirty="0" smtClean="0">
              <a:latin typeface="Arial Rounded MT Bold" pitchFamily="34" charset="0"/>
            </a:endParaRPr>
          </a:p>
          <a:p>
            <a:r>
              <a:rPr lang="en-US" sz="2400" b="1" dirty="0" smtClean="0">
                <a:latin typeface="Arial Rounded MT Bold" pitchFamily="34" charset="0"/>
              </a:rPr>
              <a:t>A </a:t>
            </a:r>
            <a:r>
              <a:rPr lang="en-US" sz="2400" b="1" dirty="0">
                <a:latin typeface="Arial Rounded MT Bold" pitchFamily="34" charset="0"/>
              </a:rPr>
              <a:t>decision tree is a diagram that shows alternative actions and conditions within horizontal tree framework. Thus, it depicts which conditions to consider first, second, and so on</a:t>
            </a:r>
            <a:r>
              <a:rPr lang="en-US" sz="2400" b="1" dirty="0" smtClean="0">
                <a:latin typeface="Arial Rounded MT Bold" pitchFamily="34" charset="0"/>
              </a:rPr>
              <a:t>.</a:t>
            </a:r>
          </a:p>
          <a:p>
            <a:r>
              <a:rPr lang="en-US" sz="2400" b="1" dirty="0">
                <a:latin typeface="Arial Rounded MT Bold" pitchFamily="34" charset="0"/>
              </a:rPr>
              <a:t>Decision trees depict the relationship of each condition and their permissible actions</a:t>
            </a:r>
            <a:r>
              <a:rPr lang="en-US" sz="2400" b="1" dirty="0" smtClean="0">
                <a:latin typeface="Arial Rounded MT Bold" pitchFamily="34" charset="0"/>
              </a:rPr>
              <a:t>.</a:t>
            </a:r>
          </a:p>
          <a:p>
            <a:r>
              <a:rPr lang="en-US" sz="2400" b="1" dirty="0" smtClean="0">
                <a:latin typeface="Arial Rounded MT Bold" pitchFamily="34" charset="0"/>
              </a:rPr>
              <a:t> </a:t>
            </a:r>
            <a:r>
              <a:rPr lang="en-US" sz="2400" b="1" dirty="0">
                <a:latin typeface="Arial Rounded MT Bold" pitchFamily="34" charset="0"/>
              </a:rPr>
              <a:t>A square node indicates an action and a circle indicates a condition. </a:t>
            </a:r>
            <a:endParaRPr lang="en-US" sz="2400" b="1" dirty="0" smtClean="0">
              <a:latin typeface="Arial Rounded MT Bold" pitchFamily="34" charset="0"/>
            </a:endParaRPr>
          </a:p>
          <a:p>
            <a:r>
              <a:rPr lang="en-US" sz="2400" b="1" dirty="0" smtClean="0">
                <a:latin typeface="Arial Rounded MT Bold" pitchFamily="34" charset="0"/>
              </a:rPr>
              <a:t>It </a:t>
            </a:r>
            <a:r>
              <a:rPr lang="en-US" sz="2400" b="1" dirty="0">
                <a:latin typeface="Arial Rounded MT Bold" pitchFamily="34" charset="0"/>
              </a:rPr>
              <a:t>forces analysts to consider the sequence of decisions and identifies the actual decision that must be made.</a:t>
            </a:r>
          </a:p>
          <a:p>
            <a:r>
              <a:rPr lang="en-US" sz="2000" dirty="0"/>
              <a:t/>
            </a:r>
            <a:br>
              <a:rPr lang="en-US" sz="2000" dirty="0"/>
            </a:br>
            <a:endParaRPr lang="en-IN" sz="2000" b="1" dirty="0"/>
          </a:p>
        </p:txBody>
      </p:sp>
    </p:spTree>
    <p:extLst>
      <p:ext uri="{BB962C8B-B14F-4D97-AF65-F5344CB8AC3E}">
        <p14:creationId xmlns:p14="http://schemas.microsoft.com/office/powerpoint/2010/main" val="18422274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731" y="108955"/>
            <a:ext cx="8911687" cy="560746"/>
          </a:xfrm>
        </p:spPr>
        <p:txBody>
          <a:bodyPr>
            <a:normAutofit fontScale="90000"/>
          </a:bodyPr>
          <a:lstStyle/>
          <a:p>
            <a:r>
              <a:rPr lang="en-US" b="1" dirty="0">
                <a:latin typeface="Arial Black" pitchFamily="34" charset="0"/>
              </a:rPr>
              <a:t>Decision Trees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406" y="1004552"/>
            <a:ext cx="9633397" cy="5692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2902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1" y="0"/>
            <a:ext cx="10822032" cy="734096"/>
          </a:xfrm>
        </p:spPr>
        <p:txBody>
          <a:bodyPr/>
          <a:lstStyle/>
          <a:p>
            <a:r>
              <a:rPr lang="en-US" b="1" dirty="0">
                <a:latin typeface="Arial Black" pitchFamily="34" charset="0"/>
              </a:rPr>
              <a:t>Decision Trees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5622" y="785611"/>
            <a:ext cx="8718997" cy="5821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0827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7" y="90152"/>
            <a:ext cx="11350066" cy="850006"/>
          </a:xfrm>
        </p:spPr>
        <p:txBody>
          <a:bodyPr>
            <a:normAutofit/>
          </a:bodyPr>
          <a:lstStyle/>
          <a:p>
            <a:r>
              <a:rPr lang="en-IN" sz="2800" dirty="0" smtClean="0">
                <a:latin typeface="Arial Rounded MT Bold" pitchFamily="34" charset="0"/>
              </a:rPr>
              <a:t>Steps to make decision trees:</a:t>
            </a:r>
            <a:endParaRPr lang="en-IN" dirty="0">
              <a:latin typeface="Arial Rounded MT Bold" pitchFamily="34" charset="0"/>
            </a:endParaRPr>
          </a:p>
        </p:txBody>
      </p:sp>
      <p:sp>
        <p:nvSpPr>
          <p:cNvPr id="3" name="Content Placeholder 2"/>
          <p:cNvSpPr>
            <a:spLocks noGrp="1"/>
          </p:cNvSpPr>
          <p:nvPr>
            <p:ph idx="1"/>
          </p:nvPr>
        </p:nvSpPr>
        <p:spPr>
          <a:xfrm>
            <a:off x="1918952" y="772731"/>
            <a:ext cx="9585660" cy="5911403"/>
          </a:xfrm>
        </p:spPr>
        <p:txBody>
          <a:bodyPr/>
          <a:lstStyle/>
          <a:p>
            <a:pPr marL="457200" indent="-457200">
              <a:buFont typeface="+mj-lt"/>
              <a:buAutoNum type="arabicPeriod"/>
            </a:pPr>
            <a:r>
              <a:rPr lang="en-US" sz="2400" dirty="0">
                <a:latin typeface="Arial Rounded MT Bold" pitchFamily="34" charset="0"/>
              </a:rPr>
              <a:t>Identify all conditions and actions and their order and timing (if they are critical).</a:t>
            </a:r>
          </a:p>
          <a:p>
            <a:pPr marL="457200" indent="-457200">
              <a:buFont typeface="+mj-lt"/>
              <a:buAutoNum type="arabicPeriod"/>
            </a:pPr>
            <a:r>
              <a:rPr lang="en-US" sz="2400" dirty="0">
                <a:latin typeface="Arial Rounded MT Bold" pitchFamily="34" charset="0"/>
              </a:rPr>
              <a:t>Begin building the tree from left to right, making sure you list all possible alternatives before moving to the right.</a:t>
            </a:r>
          </a:p>
          <a:p>
            <a:r>
              <a:rPr lang="en-US" sz="2800" b="1" dirty="0">
                <a:latin typeface="Arial Rounded MT Bold" pitchFamily="34" charset="0"/>
              </a:rPr>
              <a:t>Use decision trees when</a:t>
            </a:r>
          </a:p>
          <a:p>
            <a:pPr marL="914400" lvl="1" indent="-457200">
              <a:buFont typeface="+mj-lt"/>
              <a:buAutoNum type="arabicParenR"/>
            </a:pPr>
            <a:r>
              <a:rPr lang="en-US" sz="2400" b="1" dirty="0">
                <a:latin typeface="Arial Rounded MT Bold" pitchFamily="34" charset="0"/>
              </a:rPr>
              <a:t>The sequence of conditions and actions is critical, OR</a:t>
            </a:r>
          </a:p>
          <a:p>
            <a:pPr marL="914400" lvl="1" indent="-457200">
              <a:buFont typeface="+mj-lt"/>
              <a:buAutoNum type="arabicParenR"/>
            </a:pPr>
            <a:r>
              <a:rPr lang="en-US" sz="2400" b="1" dirty="0">
                <a:latin typeface="Arial Rounded MT Bold" pitchFamily="34" charset="0"/>
              </a:rPr>
              <a:t>When not every condition is relevant to every action (the branches are different).</a:t>
            </a:r>
          </a:p>
          <a:p>
            <a:endParaRPr lang="en-IN" dirty="0"/>
          </a:p>
        </p:txBody>
      </p:sp>
    </p:spTree>
    <p:extLst>
      <p:ext uri="{BB962C8B-B14F-4D97-AF65-F5344CB8AC3E}">
        <p14:creationId xmlns:p14="http://schemas.microsoft.com/office/powerpoint/2010/main" val="7143200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3" y="0"/>
            <a:ext cx="10500060" cy="656823"/>
          </a:xfrm>
        </p:spPr>
        <p:txBody>
          <a:bodyPr/>
          <a:lstStyle/>
          <a:p>
            <a:r>
              <a:rPr lang="en-IN" sz="2800" b="1" dirty="0" smtClean="0">
                <a:latin typeface="Arial Rounded MT Bold" pitchFamily="34" charset="0"/>
              </a:rPr>
              <a:t>Advantages  and </a:t>
            </a:r>
            <a:r>
              <a:rPr lang="en-IN" sz="2800" b="1" dirty="0" err="1" smtClean="0">
                <a:latin typeface="Arial Rounded MT Bold" pitchFamily="34" charset="0"/>
              </a:rPr>
              <a:t>Disadv</a:t>
            </a:r>
            <a:r>
              <a:rPr lang="en-IN" sz="2800" b="1" dirty="0" smtClean="0">
                <a:latin typeface="Arial Rounded MT Bold" pitchFamily="34" charset="0"/>
              </a:rPr>
              <a:t>. of Decision Trees</a:t>
            </a:r>
            <a:r>
              <a:rPr lang="en-IN" dirty="0" smtClean="0"/>
              <a:t>: </a:t>
            </a:r>
            <a:endParaRPr lang="en-IN" dirty="0"/>
          </a:p>
        </p:txBody>
      </p:sp>
      <p:sp>
        <p:nvSpPr>
          <p:cNvPr id="3" name="Content Placeholder 2"/>
          <p:cNvSpPr>
            <a:spLocks noGrp="1"/>
          </p:cNvSpPr>
          <p:nvPr>
            <p:ph idx="1"/>
          </p:nvPr>
        </p:nvSpPr>
        <p:spPr>
          <a:xfrm>
            <a:off x="1983346" y="798489"/>
            <a:ext cx="9521266" cy="5847009"/>
          </a:xfrm>
        </p:spPr>
        <p:txBody>
          <a:bodyPr/>
          <a:lstStyle/>
          <a:p>
            <a:pPr marL="0" indent="0">
              <a:buNone/>
            </a:pPr>
            <a:r>
              <a:rPr lang="en-US" sz="2400" b="1" u="sng" dirty="0" smtClean="0">
                <a:latin typeface="Arial Rounded MT Bold" pitchFamily="34" charset="0"/>
              </a:rPr>
              <a:t>Advantages: </a:t>
            </a:r>
          </a:p>
          <a:p>
            <a:pPr>
              <a:buFont typeface="Wingdings" pitchFamily="2" charset="2"/>
              <a:buChar char="q"/>
            </a:pPr>
            <a:r>
              <a:rPr lang="en-US" sz="2400" b="1" dirty="0" smtClean="0">
                <a:latin typeface="Arial Rounded MT Bold" pitchFamily="34" charset="0"/>
              </a:rPr>
              <a:t>Simple </a:t>
            </a:r>
            <a:r>
              <a:rPr lang="en-US" sz="2400" b="1" dirty="0">
                <a:latin typeface="Arial Rounded MT Bold" pitchFamily="34" charset="0"/>
              </a:rPr>
              <a:t>to understand and to interpret. Trees can be </a:t>
            </a:r>
            <a:r>
              <a:rPr lang="en-US" sz="2400" b="1" dirty="0" smtClean="0">
                <a:latin typeface="Arial Rounded MT Bold" pitchFamily="34" charset="0"/>
              </a:rPr>
              <a:t>visualize</a:t>
            </a:r>
          </a:p>
          <a:p>
            <a:pPr>
              <a:buFont typeface="Wingdings" pitchFamily="2" charset="2"/>
              <a:buChar char="q"/>
            </a:pPr>
            <a:r>
              <a:rPr lang="en-IN" sz="2400" b="1" dirty="0">
                <a:latin typeface="Arial Rounded MT Bold" pitchFamily="34" charset="0"/>
              </a:rPr>
              <a:t>Requires little data preparation</a:t>
            </a:r>
            <a:r>
              <a:rPr lang="en-IN" sz="2400" b="1" dirty="0" smtClean="0">
                <a:latin typeface="Arial Rounded MT Bold" pitchFamily="34" charset="0"/>
              </a:rPr>
              <a:t>.</a:t>
            </a:r>
          </a:p>
          <a:p>
            <a:pPr>
              <a:buFont typeface="Wingdings" pitchFamily="2" charset="2"/>
              <a:buChar char="q"/>
            </a:pPr>
            <a:r>
              <a:rPr lang="en-US" sz="2400" b="1" dirty="0">
                <a:latin typeface="Arial Rounded MT Bold" pitchFamily="34" charset="0"/>
              </a:rPr>
              <a:t>Able to handle both numerical and categorical data</a:t>
            </a:r>
            <a:r>
              <a:rPr lang="en-US" sz="2400" b="1" dirty="0" smtClean="0">
                <a:latin typeface="Arial Rounded MT Bold" pitchFamily="34" charset="0"/>
              </a:rPr>
              <a:t>.</a:t>
            </a:r>
          </a:p>
          <a:p>
            <a:pPr>
              <a:buFont typeface="Wingdings" pitchFamily="2" charset="2"/>
              <a:buChar char="q"/>
            </a:pPr>
            <a:r>
              <a:rPr lang="en-US" sz="2400" b="1" dirty="0">
                <a:latin typeface="Arial Rounded MT Bold" pitchFamily="34" charset="0"/>
              </a:rPr>
              <a:t>Able to handle multi-output problems.</a:t>
            </a:r>
          </a:p>
          <a:p>
            <a:pPr marL="0" indent="0">
              <a:buNone/>
            </a:pPr>
            <a:r>
              <a:rPr lang="en-IN" sz="2400" b="1" u="sng" dirty="0" smtClean="0">
                <a:latin typeface="Arial Rounded MT Bold" pitchFamily="34" charset="0"/>
              </a:rPr>
              <a:t>Disadvantages:</a:t>
            </a:r>
          </a:p>
          <a:p>
            <a:r>
              <a:rPr lang="en-US" sz="2400" b="1" dirty="0">
                <a:latin typeface="Arial Rounded MT Bold" pitchFamily="34" charset="0"/>
              </a:rPr>
              <a:t>Decision trees can be unstable because small variations in the data might result in a completely different tree being generated</a:t>
            </a:r>
            <a:r>
              <a:rPr lang="en-US" sz="2400" b="1" dirty="0" smtClean="0">
                <a:latin typeface="Arial Rounded MT Bold" pitchFamily="34" charset="0"/>
              </a:rPr>
              <a:t>.</a:t>
            </a:r>
          </a:p>
          <a:p>
            <a:r>
              <a:rPr lang="en-US" sz="2400" b="1" dirty="0">
                <a:latin typeface="Arial Rounded MT Bold" pitchFamily="34" charset="0"/>
              </a:rPr>
              <a:t>Decision tree learners create biased trees if some classes dominate</a:t>
            </a:r>
            <a:r>
              <a:rPr lang="en-US" sz="2400" b="1" dirty="0" smtClean="0">
                <a:latin typeface="Arial Rounded MT Bold" pitchFamily="34" charset="0"/>
              </a:rPr>
              <a:t>.</a:t>
            </a:r>
          </a:p>
          <a:p>
            <a:endParaRPr lang="en-IN" sz="2400" b="1" u="sng" dirty="0">
              <a:latin typeface="Arial Rounded MT Bold" pitchFamily="34" charset="0"/>
            </a:endParaRPr>
          </a:p>
        </p:txBody>
      </p:sp>
    </p:spTree>
    <p:extLst>
      <p:ext uri="{BB962C8B-B14F-4D97-AF65-F5344CB8AC3E}">
        <p14:creationId xmlns:p14="http://schemas.microsoft.com/office/powerpoint/2010/main" val="10701642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897" y="206478"/>
            <a:ext cx="10560715" cy="589936"/>
          </a:xfrm>
        </p:spPr>
        <p:txBody>
          <a:bodyPr>
            <a:normAutofit fontScale="90000"/>
          </a:bodyPr>
          <a:lstStyle/>
          <a:p>
            <a:r>
              <a:rPr lang="en-US" dirty="0" smtClean="0">
                <a:latin typeface="Arial Black" panose="020B0A04020102020204" pitchFamily="34" charset="0"/>
              </a:rPr>
              <a:t>Assignment :3</a:t>
            </a:r>
            <a:endParaRPr lang="en-IN" dirty="0">
              <a:latin typeface="Arial Black" panose="020B0A04020102020204" pitchFamily="34" charset="0"/>
            </a:endParaRPr>
          </a:p>
        </p:txBody>
      </p:sp>
      <p:sp>
        <p:nvSpPr>
          <p:cNvPr id="3" name="Content Placeholder 2"/>
          <p:cNvSpPr>
            <a:spLocks noGrp="1"/>
          </p:cNvSpPr>
          <p:nvPr>
            <p:ph idx="1"/>
          </p:nvPr>
        </p:nvSpPr>
        <p:spPr>
          <a:xfrm>
            <a:off x="383458" y="1175656"/>
            <a:ext cx="11121154" cy="5682343"/>
          </a:xfrm>
        </p:spPr>
        <p:txBody>
          <a:bodyPr>
            <a:normAutofit/>
          </a:bodyPr>
          <a:lstStyle/>
          <a:p>
            <a:r>
              <a:rPr lang="en-US" sz="2800" dirty="0" smtClean="0">
                <a:latin typeface="Arial Black" panose="020B0A04020102020204" pitchFamily="34" charset="0"/>
              </a:rPr>
              <a:t>Q1: what is data flow diagram ?</a:t>
            </a:r>
          </a:p>
          <a:p>
            <a:r>
              <a:rPr lang="en-US" sz="2400" dirty="0" smtClean="0">
                <a:latin typeface="Arial Black" panose="020B0A04020102020204" pitchFamily="34" charset="0"/>
              </a:rPr>
              <a:t>Q2. </a:t>
            </a:r>
            <a:r>
              <a:rPr lang="en-US" sz="2800" dirty="0" smtClean="0">
                <a:latin typeface="Arial Black" panose="020B0A04020102020204" pitchFamily="34" charset="0"/>
              </a:rPr>
              <a:t>what is meant by structured analysis?</a:t>
            </a:r>
          </a:p>
          <a:p>
            <a:r>
              <a:rPr lang="en-US" sz="2800" dirty="0" smtClean="0">
                <a:latin typeface="Arial Black" panose="020B0A04020102020204" pitchFamily="34" charset="0"/>
              </a:rPr>
              <a:t>Q3. explain data dictionary.</a:t>
            </a:r>
          </a:p>
          <a:p>
            <a:r>
              <a:rPr lang="en-US" sz="2800" dirty="0" smtClean="0">
                <a:latin typeface="Arial Black" panose="020B0A04020102020204" pitchFamily="34" charset="0"/>
              </a:rPr>
              <a:t>Q4. Explain IPO &amp;HIPO in brief &amp; diff. b/w them.</a:t>
            </a:r>
          </a:p>
          <a:p>
            <a:r>
              <a:rPr lang="en-US" sz="2800" dirty="0" smtClean="0">
                <a:latin typeface="Arial Black" panose="020B0A04020102020204" pitchFamily="34" charset="0"/>
              </a:rPr>
              <a:t>Q5. explain pseudocode and steps to create it.</a:t>
            </a:r>
          </a:p>
          <a:p>
            <a:r>
              <a:rPr lang="en-US" sz="2800" dirty="0" smtClean="0">
                <a:latin typeface="Arial Black" panose="020B0A04020102020204" pitchFamily="34" charset="0"/>
              </a:rPr>
              <a:t>Q6. explain flowchart.</a:t>
            </a:r>
          </a:p>
          <a:p>
            <a:r>
              <a:rPr lang="en-US" sz="2800" dirty="0" smtClean="0">
                <a:latin typeface="Arial Black" panose="020B0A04020102020204" pitchFamily="34" charset="0"/>
              </a:rPr>
              <a:t>Q7. explain decision tables&amp; tree.</a:t>
            </a:r>
          </a:p>
          <a:p>
            <a:r>
              <a:rPr lang="en-US" sz="2800" dirty="0" smtClean="0">
                <a:latin typeface="Arial Black" panose="020B0A04020102020204" pitchFamily="34" charset="0"/>
              </a:rPr>
              <a:t>Q8. give  5 differences between flowchart &amp; DFD.</a:t>
            </a:r>
          </a:p>
          <a:p>
            <a:endParaRPr lang="en-IN" sz="2800" dirty="0">
              <a:latin typeface="Arial Black" panose="020B0A04020102020204" pitchFamily="34" charset="0"/>
            </a:endParaRPr>
          </a:p>
        </p:txBody>
      </p:sp>
    </p:spTree>
    <p:extLst>
      <p:ext uri="{BB962C8B-B14F-4D97-AF65-F5344CB8AC3E}">
        <p14:creationId xmlns:p14="http://schemas.microsoft.com/office/powerpoint/2010/main" val="3777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699" y="275421"/>
            <a:ext cx="9819031" cy="694063"/>
          </a:xfrm>
        </p:spPr>
        <p:txBody>
          <a:bodyPr>
            <a:normAutofit/>
          </a:bodyPr>
          <a:lstStyle/>
          <a:p>
            <a:r>
              <a:rPr lang="en-IN" sz="2800" b="1" dirty="0">
                <a:latin typeface="Bahnschrift SemiBold" panose="020B0502040204020203" pitchFamily="34" charset="0"/>
              </a:rPr>
              <a:t>Data Flow </a:t>
            </a:r>
            <a:r>
              <a:rPr lang="en-IN" sz="2800" b="1" dirty="0" smtClean="0">
                <a:latin typeface="Bahnschrift SemiBold" panose="020B0502040204020203" pitchFamily="34" charset="0"/>
              </a:rPr>
              <a:t>Diagram [DFD]</a:t>
            </a:r>
            <a:endParaRPr lang="en-IN" sz="2800" b="1" dirty="0">
              <a:latin typeface="Bahnschrift SemiBold" panose="020B0502040204020203" pitchFamily="34" charset="0"/>
            </a:endParaRPr>
          </a:p>
        </p:txBody>
      </p:sp>
      <p:sp>
        <p:nvSpPr>
          <p:cNvPr id="3" name="Content Placeholder 2"/>
          <p:cNvSpPr>
            <a:spLocks noGrp="1"/>
          </p:cNvSpPr>
          <p:nvPr>
            <p:ph idx="1"/>
          </p:nvPr>
        </p:nvSpPr>
        <p:spPr>
          <a:xfrm>
            <a:off x="2247441" y="881349"/>
            <a:ext cx="9463489" cy="5662670"/>
          </a:xfrm>
        </p:spPr>
        <p:txBody>
          <a:bodyPr>
            <a:normAutofit/>
          </a:bodyPr>
          <a:lstStyle/>
          <a:p>
            <a:r>
              <a:rPr lang="en-GB" sz="2400" b="1" dirty="0">
                <a:latin typeface="Arial" panose="020B0604020202020204" pitchFamily="34" charset="0"/>
                <a:cs typeface="Arial" panose="020B0604020202020204" pitchFamily="34" charset="0"/>
              </a:rPr>
              <a:t>Data flow diagram is graphical representation of flow of data in an information </a:t>
            </a:r>
            <a:r>
              <a:rPr lang="en-GB" sz="2400" b="1" dirty="0" smtClean="0">
                <a:latin typeface="Arial" panose="020B0604020202020204" pitchFamily="34" charset="0"/>
                <a:cs typeface="Arial" panose="020B0604020202020204" pitchFamily="34" charset="0"/>
              </a:rPr>
              <a:t>system.</a:t>
            </a:r>
          </a:p>
          <a:p>
            <a:r>
              <a:rPr lang="en-GB" sz="2400" b="1" dirty="0">
                <a:latin typeface="Arial" panose="020B0604020202020204" pitchFamily="34" charset="0"/>
                <a:cs typeface="Arial" panose="020B0604020202020204" pitchFamily="34" charset="0"/>
              </a:rPr>
              <a:t>It is capable of depicting </a:t>
            </a:r>
            <a:r>
              <a:rPr lang="en-GB" sz="2400" b="1" dirty="0" smtClean="0">
                <a:latin typeface="Arial" panose="020B0604020202020204" pitchFamily="34" charset="0"/>
                <a:cs typeface="Arial" panose="020B0604020202020204" pitchFamily="34" charset="0"/>
              </a:rPr>
              <a:t>(to show)incoming </a:t>
            </a:r>
            <a:r>
              <a:rPr lang="en-GB" sz="2400" b="1" dirty="0">
                <a:latin typeface="Arial" panose="020B0604020202020204" pitchFamily="34" charset="0"/>
                <a:cs typeface="Arial" panose="020B0604020202020204" pitchFamily="34" charset="0"/>
              </a:rPr>
              <a:t>data flow, outgoing data flow and stored </a:t>
            </a:r>
            <a:r>
              <a:rPr lang="en-GB" sz="2400" b="1" dirty="0" smtClean="0">
                <a:latin typeface="Arial" panose="020B0604020202020204" pitchFamily="34" charset="0"/>
                <a:cs typeface="Arial" panose="020B0604020202020204" pitchFamily="34" charset="0"/>
              </a:rPr>
              <a:t>data.</a:t>
            </a:r>
          </a:p>
          <a:p>
            <a:r>
              <a:rPr lang="en-GB" sz="2400" b="1" dirty="0">
                <a:latin typeface="Arial" panose="020B0604020202020204" pitchFamily="34" charset="0"/>
                <a:cs typeface="Arial" panose="020B0604020202020204" pitchFamily="34" charset="0"/>
              </a:rPr>
              <a:t>DFD does not mention anything about how data flows through the system.</a:t>
            </a:r>
            <a:endParaRPr lang="en-GB" sz="2400" b="1" dirty="0" smtClean="0">
              <a:latin typeface="Arial" panose="020B0604020202020204" pitchFamily="34" charset="0"/>
              <a:cs typeface="Arial" panose="020B0604020202020204" pitchFamily="34" charset="0"/>
            </a:endParaRPr>
          </a:p>
          <a:p>
            <a:r>
              <a:rPr lang="en-GB" sz="2400" b="1" dirty="0" smtClean="0">
                <a:latin typeface="Arial" panose="020B0604020202020204" pitchFamily="34" charset="0"/>
                <a:cs typeface="Arial" panose="020B0604020202020204" pitchFamily="34" charset="0"/>
              </a:rPr>
              <a:t>DFDs </a:t>
            </a:r>
            <a:r>
              <a:rPr lang="en-GB" sz="2400" b="1" dirty="0">
                <a:latin typeface="Arial" panose="020B0604020202020204" pitchFamily="34" charset="0"/>
                <a:cs typeface="Arial" panose="020B0604020202020204" pitchFamily="34" charset="0"/>
              </a:rPr>
              <a:t>depict flow of data in the system at various </a:t>
            </a:r>
            <a:r>
              <a:rPr lang="en-GB" sz="2400" b="1" dirty="0" smtClean="0">
                <a:latin typeface="Arial" panose="020B0604020202020204" pitchFamily="34" charset="0"/>
                <a:cs typeface="Arial" panose="020B0604020202020204" pitchFamily="34" charset="0"/>
              </a:rPr>
              <a:t>levels</a:t>
            </a:r>
          </a:p>
          <a:p>
            <a:r>
              <a:rPr lang="en-GB" sz="2400" b="1" dirty="0">
                <a:latin typeface="Arial" panose="020B0604020202020204" pitchFamily="34" charset="0"/>
                <a:cs typeface="Arial" panose="020B0604020202020204" pitchFamily="34" charset="0"/>
              </a:rPr>
              <a:t>DFD does not contain any control or branch </a:t>
            </a:r>
            <a:r>
              <a:rPr lang="en-GB" sz="2400" b="1" dirty="0" smtClean="0">
                <a:latin typeface="Arial" panose="020B0604020202020204" pitchFamily="34" charset="0"/>
                <a:cs typeface="Arial" panose="020B0604020202020204" pitchFamily="34" charset="0"/>
              </a:rPr>
              <a:t>elements</a:t>
            </a:r>
          </a:p>
          <a:p>
            <a:r>
              <a:rPr lang="en-US" sz="2400" dirty="0">
                <a:latin typeface="Arial Rounded MT Bold" panose="020F0704030504030204" pitchFamily="34" charset="0"/>
              </a:rPr>
              <a:t>Data Flow diagrams are very popular because </a:t>
            </a:r>
            <a:r>
              <a:rPr lang="en-US" sz="2800" dirty="0">
                <a:latin typeface="Arial Rounded MT Bold" panose="020F0704030504030204" pitchFamily="34" charset="0"/>
              </a:rPr>
              <a:t>they help us to visualize the major steps and data involved in software-system processes.</a:t>
            </a:r>
            <a:endParaRPr lang="en-IN" sz="3600" b="1"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67607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243" y="0"/>
            <a:ext cx="9860370" cy="511728"/>
          </a:xfrm>
        </p:spPr>
        <p:txBody>
          <a:bodyPr>
            <a:noAutofit/>
          </a:bodyPr>
          <a:lstStyle/>
          <a:p>
            <a:r>
              <a:rPr lang="en-IN" sz="2400" dirty="0" smtClean="0">
                <a:latin typeface="Arial Rounded MT Bold" panose="020F0704030504030204" pitchFamily="34" charset="0"/>
              </a:rPr>
              <a:t>DFD</a:t>
            </a:r>
            <a:endParaRPr lang="en-IN" sz="2400" dirty="0">
              <a:latin typeface="Arial Rounded MT Bold" panose="020F0704030504030204" pitchFamily="34" charset="0"/>
            </a:endParaRPr>
          </a:p>
        </p:txBody>
      </p:sp>
      <p:sp>
        <p:nvSpPr>
          <p:cNvPr id="3" name="Content Placeholder 2"/>
          <p:cNvSpPr>
            <a:spLocks noGrp="1"/>
          </p:cNvSpPr>
          <p:nvPr>
            <p:ph idx="1"/>
          </p:nvPr>
        </p:nvSpPr>
        <p:spPr>
          <a:xfrm>
            <a:off x="1644243" y="511727"/>
            <a:ext cx="9860369" cy="6216243"/>
          </a:xfrm>
        </p:spPr>
        <p:txBody>
          <a:bodyPr/>
          <a:lstStyle/>
          <a:p>
            <a:pPr marL="0" indent="0">
              <a:buNone/>
            </a:pPr>
            <a:r>
              <a:rPr lang="en-US" b="1" dirty="0">
                <a:latin typeface="Arial Rounded MT Bold" panose="020F0704030504030204" pitchFamily="34" charset="0"/>
              </a:rPr>
              <a:t>All data flow diagrams include four main </a:t>
            </a:r>
            <a:r>
              <a:rPr lang="en-US" b="1" dirty="0" smtClean="0">
                <a:latin typeface="Arial Rounded MT Bold" panose="020F0704030504030204" pitchFamily="34" charset="0"/>
              </a:rPr>
              <a:t>elements :</a:t>
            </a:r>
          </a:p>
          <a:p>
            <a:pPr>
              <a:buAutoNum type="arabicPeriod"/>
            </a:pPr>
            <a:r>
              <a:rPr lang="en-US" sz="2000" b="1" dirty="0" smtClean="0">
                <a:latin typeface="Arial Rounded MT Bold" panose="020F0704030504030204" pitchFamily="34" charset="0"/>
              </a:rPr>
              <a:t>entity</a:t>
            </a:r>
          </a:p>
          <a:p>
            <a:pPr>
              <a:buAutoNum type="arabicPeriod"/>
            </a:pPr>
            <a:r>
              <a:rPr lang="en-US" sz="2000" b="1" dirty="0">
                <a:latin typeface="Arial Rounded MT Bold" panose="020F0704030504030204" pitchFamily="34" charset="0"/>
              </a:rPr>
              <a:t>P</a:t>
            </a:r>
            <a:r>
              <a:rPr lang="en-US" sz="2000" b="1" dirty="0" smtClean="0">
                <a:latin typeface="Arial Rounded MT Bold" panose="020F0704030504030204" pitchFamily="34" charset="0"/>
              </a:rPr>
              <a:t>rocess</a:t>
            </a:r>
          </a:p>
          <a:p>
            <a:pPr>
              <a:buAutoNum type="arabicPeriod"/>
            </a:pPr>
            <a:r>
              <a:rPr lang="en-US" sz="2000" b="1" dirty="0">
                <a:latin typeface="Arial Rounded MT Bold" panose="020F0704030504030204" pitchFamily="34" charset="0"/>
              </a:rPr>
              <a:t>D</a:t>
            </a:r>
            <a:r>
              <a:rPr lang="en-US" sz="2000" b="1" dirty="0" smtClean="0">
                <a:latin typeface="Arial Rounded MT Bold" panose="020F0704030504030204" pitchFamily="34" charset="0"/>
              </a:rPr>
              <a:t>ata </a:t>
            </a:r>
            <a:r>
              <a:rPr lang="en-US" sz="2000" b="1" dirty="0">
                <a:latin typeface="Arial Rounded MT Bold" panose="020F0704030504030204" pitchFamily="34" charset="0"/>
              </a:rPr>
              <a:t>store </a:t>
            </a:r>
            <a:endParaRPr lang="en-US" sz="2000" b="1" dirty="0" smtClean="0">
              <a:latin typeface="Arial Rounded MT Bold" panose="020F0704030504030204" pitchFamily="34" charset="0"/>
            </a:endParaRPr>
          </a:p>
          <a:p>
            <a:pPr>
              <a:buAutoNum type="arabicPeriod"/>
            </a:pPr>
            <a:r>
              <a:rPr lang="en-US" sz="2000" b="1" dirty="0" smtClean="0">
                <a:latin typeface="Arial Rounded MT Bold" panose="020F0704030504030204" pitchFamily="34" charset="0"/>
              </a:rPr>
              <a:t>Data flow</a:t>
            </a:r>
          </a:p>
          <a:p>
            <a:pPr marL="0" indent="0">
              <a:buNone/>
            </a:pPr>
            <a:r>
              <a:rPr lang="en-IN" b="1" dirty="0" smtClean="0">
                <a:latin typeface="Arial Rounded MT Bold" panose="020F0704030504030204" pitchFamily="34" charset="0"/>
              </a:rPr>
              <a:t>1. </a:t>
            </a:r>
            <a:r>
              <a:rPr lang="en-IN" b="1" u="sng" dirty="0" smtClean="0">
                <a:latin typeface="Arial Rounded MT Bold" panose="020F0704030504030204" pitchFamily="34" charset="0"/>
              </a:rPr>
              <a:t>External Entity</a:t>
            </a:r>
            <a:r>
              <a:rPr lang="en-IN" b="1" dirty="0" smtClean="0">
                <a:latin typeface="Arial Rounded MT Bold" panose="020F0704030504030204" pitchFamily="34" charset="0"/>
              </a:rPr>
              <a:t> : </a:t>
            </a:r>
          </a:p>
          <a:p>
            <a:pPr marL="0" indent="0">
              <a:buNone/>
            </a:pPr>
            <a:r>
              <a:rPr lang="en-IN" b="1" dirty="0">
                <a:latin typeface="Arial Rounded MT Bold" panose="020F0704030504030204" pitchFamily="34" charset="0"/>
              </a:rPr>
              <a:t> </a:t>
            </a:r>
            <a:r>
              <a:rPr lang="en-IN" b="1" dirty="0" smtClean="0">
                <a:latin typeface="Arial Rounded MT Bold" panose="020F0704030504030204" pitchFamily="34" charset="0"/>
              </a:rPr>
              <a:t>   - </a:t>
            </a:r>
            <a:r>
              <a:rPr lang="en-US" sz="2000" dirty="0" smtClean="0">
                <a:latin typeface="Arial Rounded MT Bold" panose="020F0704030504030204" pitchFamily="34" charset="0"/>
              </a:rPr>
              <a:t>Also </a:t>
            </a:r>
            <a:r>
              <a:rPr lang="en-US" sz="2000" dirty="0">
                <a:latin typeface="Arial Rounded MT Bold" panose="020F0704030504030204" pitchFamily="34" charset="0"/>
              </a:rPr>
              <a:t>known as actors, sources or sinks, and terminators, external entities produce </a:t>
            </a:r>
            <a:r>
              <a:rPr lang="en-US" sz="2000" dirty="0" smtClean="0">
                <a:latin typeface="Arial Rounded MT Bold" panose="020F0704030504030204" pitchFamily="34" charset="0"/>
              </a:rPr>
              <a:t> and </a:t>
            </a:r>
            <a:r>
              <a:rPr lang="en-US" sz="2000" dirty="0">
                <a:latin typeface="Arial Rounded MT Bold" panose="020F0704030504030204" pitchFamily="34" charset="0"/>
              </a:rPr>
              <a:t>consume data that flows between the entity and the system being diagrammed</a:t>
            </a:r>
            <a:r>
              <a:rPr lang="en-US" dirty="0"/>
              <a:t>. </a:t>
            </a:r>
            <a:endParaRPr lang="en-US" dirty="0" smtClean="0"/>
          </a:p>
          <a:p>
            <a:pPr marL="0" indent="0">
              <a:buNone/>
            </a:pPr>
            <a:r>
              <a:rPr lang="en-US" dirty="0"/>
              <a:t> </a:t>
            </a:r>
            <a:r>
              <a:rPr lang="en-US" sz="2000" dirty="0" smtClean="0">
                <a:latin typeface="Arial Rounded MT Bold" panose="020F0704030504030204" pitchFamily="34" charset="0"/>
              </a:rPr>
              <a:t>- </a:t>
            </a:r>
            <a:r>
              <a:rPr lang="en-US" sz="2000" dirty="0">
                <a:latin typeface="Arial Rounded MT Bold" panose="020F0704030504030204" pitchFamily="34" charset="0"/>
              </a:rPr>
              <a:t>These data flows are the inputs and outputs of the DFD.</a:t>
            </a:r>
            <a:endParaRPr lang="en-US" sz="2000" dirty="0" smtClean="0">
              <a:latin typeface="Arial Rounded MT Bold" panose="020F0704030504030204" pitchFamily="34" charset="0"/>
            </a:endParaRPr>
          </a:p>
          <a:p>
            <a:pPr marL="0" indent="0">
              <a:buNone/>
            </a:pPr>
            <a:r>
              <a:rPr lang="en-US" b="1" dirty="0" smtClean="0">
                <a:latin typeface="Arial Rounded MT Bold" panose="020F0704030504030204" pitchFamily="34" charset="0"/>
              </a:rPr>
              <a:t>2. </a:t>
            </a:r>
            <a:r>
              <a:rPr lang="en-US" sz="2000" b="1" u="sng" dirty="0" smtClean="0">
                <a:latin typeface="Arial Rounded MT Bold" panose="020F0704030504030204" pitchFamily="34" charset="0"/>
              </a:rPr>
              <a:t>Process</a:t>
            </a:r>
            <a:r>
              <a:rPr lang="en-US" sz="2000" b="1" dirty="0" smtClean="0">
                <a:latin typeface="Arial Rounded MT Bold" panose="020F0704030504030204" pitchFamily="34" charset="0"/>
              </a:rPr>
              <a:t> :</a:t>
            </a:r>
            <a:r>
              <a:rPr lang="en-US" sz="2000" b="1" u="sng" dirty="0" smtClean="0">
                <a:latin typeface="Arial Rounded MT Bold" panose="020F0704030504030204" pitchFamily="34" charset="0"/>
              </a:rPr>
              <a:t> </a:t>
            </a:r>
          </a:p>
          <a:p>
            <a:pPr marL="0" indent="0">
              <a:buNone/>
            </a:pPr>
            <a:r>
              <a:rPr lang="en-US" sz="2000" b="1" dirty="0">
                <a:latin typeface="Arial Rounded MT Bold" panose="020F0704030504030204" pitchFamily="34" charset="0"/>
              </a:rPr>
              <a:t> </a:t>
            </a:r>
            <a:r>
              <a:rPr lang="en-US" sz="2000" b="1" dirty="0" smtClean="0">
                <a:latin typeface="Arial Rounded MT Bold" panose="020F0704030504030204" pitchFamily="34" charset="0"/>
              </a:rPr>
              <a:t> - </a:t>
            </a:r>
            <a:r>
              <a:rPr lang="en-US" sz="2000" dirty="0">
                <a:latin typeface="Arial Rounded MT Bold" panose="020F0704030504030204" pitchFamily="34" charset="0"/>
              </a:rPr>
              <a:t>An activity that changes or transforms data </a:t>
            </a:r>
            <a:r>
              <a:rPr lang="en-US" sz="2000" dirty="0" smtClean="0">
                <a:latin typeface="Arial Rounded MT Bold" panose="020F0704030504030204" pitchFamily="34" charset="0"/>
              </a:rPr>
              <a:t>flows. </a:t>
            </a:r>
          </a:p>
          <a:p>
            <a:pPr marL="0" indent="0">
              <a:buNone/>
            </a:pPr>
            <a:r>
              <a:rPr lang="en-US" sz="2000" b="1" dirty="0">
                <a:latin typeface="Arial Rounded MT Bold" panose="020F0704030504030204" pitchFamily="34" charset="0"/>
              </a:rPr>
              <a:t> </a:t>
            </a:r>
            <a:r>
              <a:rPr lang="en-US" sz="2000" b="1" dirty="0" smtClean="0">
                <a:latin typeface="Arial Rounded MT Bold" panose="020F0704030504030204" pitchFamily="34" charset="0"/>
              </a:rPr>
              <a:t>- </a:t>
            </a:r>
            <a:r>
              <a:rPr lang="en-US" sz="2000" dirty="0">
                <a:latin typeface="Arial Rounded MT Bold" panose="020F0704030504030204" pitchFamily="34" charset="0"/>
              </a:rPr>
              <a:t>they transform incoming data to outgoing data, all processes must have inputs and outputs on a DFD</a:t>
            </a:r>
            <a:endParaRPr lang="en-US" sz="2800" b="1" dirty="0">
              <a:latin typeface="Arial Rounded MT Bold" panose="020F0704030504030204" pitchFamily="34" charset="0"/>
            </a:endParaRPr>
          </a:p>
          <a:p>
            <a:pPr marL="0" indent="0">
              <a:buNone/>
            </a:pPr>
            <a:endParaRPr lang="en-IN" b="1" dirty="0">
              <a:latin typeface="Arial Rounded MT Bold" panose="020F0704030504030204" pitchFamily="34" charset="0"/>
            </a:endParaRPr>
          </a:p>
        </p:txBody>
      </p:sp>
    </p:spTree>
    <p:extLst>
      <p:ext uri="{BB962C8B-B14F-4D97-AF65-F5344CB8AC3E}">
        <p14:creationId xmlns:p14="http://schemas.microsoft.com/office/powerpoint/2010/main" val="17673058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964</TotalTime>
  <Words>3114</Words>
  <Application>Microsoft Office PowerPoint</Application>
  <PresentationFormat>Widescreen</PresentationFormat>
  <Paragraphs>509</Paragraphs>
  <Slides>75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vt:i4>
      </vt:variant>
    </vt:vector>
  </HeadingPairs>
  <TitlesOfParts>
    <vt:vector size="87" baseType="lpstr">
      <vt:lpstr>Arial</vt:lpstr>
      <vt:lpstr>Arial Black</vt:lpstr>
      <vt:lpstr>Arial Rounded MT Bold</vt:lpstr>
      <vt:lpstr>Bahnschrift Light</vt:lpstr>
      <vt:lpstr>Bahnschrift SemiBold</vt:lpstr>
      <vt:lpstr>Calibri</vt:lpstr>
      <vt:lpstr>Century Gothic</vt:lpstr>
      <vt:lpstr>Source Sans Pro</vt:lpstr>
      <vt:lpstr>Times New Roman</vt:lpstr>
      <vt:lpstr>Wingdings</vt:lpstr>
      <vt:lpstr>Wingdings 3</vt:lpstr>
      <vt:lpstr>Wisp</vt:lpstr>
      <vt:lpstr>3. Tools of Structured Analysis</vt:lpstr>
      <vt:lpstr>Structured Analysis</vt:lpstr>
      <vt:lpstr>Why do we use these tools?  : </vt:lpstr>
      <vt:lpstr> Major steps in Structured Analysis</vt:lpstr>
      <vt:lpstr>Structured Analysis tools : </vt:lpstr>
      <vt:lpstr>Structured Analysis tools : </vt:lpstr>
      <vt:lpstr>Data model</vt:lpstr>
      <vt:lpstr>Data Flow Diagram [DFD]</vt:lpstr>
      <vt:lpstr>DFD</vt:lpstr>
      <vt:lpstr>DFD</vt:lpstr>
      <vt:lpstr>DFD</vt:lpstr>
      <vt:lpstr>DFD - sample</vt:lpstr>
      <vt:lpstr>DFD example 1: </vt:lpstr>
      <vt:lpstr>DFD example 2: </vt:lpstr>
      <vt:lpstr>DFD </vt:lpstr>
      <vt:lpstr>DFD</vt:lpstr>
      <vt:lpstr>DFD</vt:lpstr>
      <vt:lpstr>DFD</vt:lpstr>
      <vt:lpstr>DFD</vt:lpstr>
      <vt:lpstr>Data Dictionary</vt:lpstr>
      <vt:lpstr>Data Dictionary contains following :</vt:lpstr>
      <vt:lpstr>Data Dictionary  Example:</vt:lpstr>
      <vt:lpstr>Purpose and importance of a data dictionary</vt:lpstr>
      <vt:lpstr>Types of dictionaries </vt:lpstr>
      <vt:lpstr>How to Create a Data Dictionary ?  </vt:lpstr>
      <vt:lpstr>IPO CHARTS : </vt:lpstr>
      <vt:lpstr>IPO CHARTS : </vt:lpstr>
      <vt:lpstr>IPO</vt:lpstr>
      <vt:lpstr>IPO Chart: examples</vt:lpstr>
      <vt:lpstr>IPO</vt:lpstr>
      <vt:lpstr>IPO charts</vt:lpstr>
      <vt:lpstr>HIPO Charts</vt:lpstr>
      <vt:lpstr>HIPO chart</vt:lpstr>
      <vt:lpstr>HIPO CHART </vt:lpstr>
      <vt:lpstr>Gantt Chart</vt:lpstr>
      <vt:lpstr>Gantt chart Allows to see :</vt:lpstr>
      <vt:lpstr> Gantt charts used for :</vt:lpstr>
      <vt:lpstr>Gantt Chart example</vt:lpstr>
      <vt:lpstr>Gantt chart</vt:lpstr>
      <vt:lpstr>Advantages / Benefits of Gantt chart</vt:lpstr>
      <vt:lpstr>Disadvantages / challenges of Gantt Charts </vt:lpstr>
      <vt:lpstr>Pseudo Codes</vt:lpstr>
      <vt:lpstr>Purpose of Pseudo Codes</vt:lpstr>
      <vt:lpstr>Pseudocode Examples : </vt:lpstr>
      <vt:lpstr>Pseudocode Examples : </vt:lpstr>
      <vt:lpstr>Advantages of Pseudocode </vt:lpstr>
      <vt:lpstr>Disadvantages of Pseudocode </vt:lpstr>
      <vt:lpstr>How to Write a Pseudocode? : simple steps to performed </vt:lpstr>
      <vt:lpstr>Pseudocode standard syntax: </vt:lpstr>
      <vt:lpstr>Pseudocode Examples :</vt:lpstr>
      <vt:lpstr>Flowchart</vt:lpstr>
      <vt:lpstr>Notation/symbols in flowchart</vt:lpstr>
      <vt:lpstr>Notation/symbols in flowchart</vt:lpstr>
      <vt:lpstr>Guidelines for Developing Flowcharts </vt:lpstr>
      <vt:lpstr>Types of Flowchart</vt:lpstr>
      <vt:lpstr>How to create Flowchart</vt:lpstr>
      <vt:lpstr>How to create Flowchart</vt:lpstr>
      <vt:lpstr>When to use flowchart</vt:lpstr>
      <vt:lpstr>Example:</vt:lpstr>
      <vt:lpstr>example</vt:lpstr>
      <vt:lpstr>Decision Table : </vt:lpstr>
      <vt:lpstr>Decision Table components : </vt:lpstr>
      <vt:lpstr>Decision Table</vt:lpstr>
      <vt:lpstr>Decision Table</vt:lpstr>
      <vt:lpstr>Decision Tables</vt:lpstr>
      <vt:lpstr>Advantage of Decision Table:    </vt:lpstr>
      <vt:lpstr>Decision Tables</vt:lpstr>
      <vt:lpstr>Steps to create decision tables: </vt:lpstr>
      <vt:lpstr>Decision Trees</vt:lpstr>
      <vt:lpstr>Decision Trees</vt:lpstr>
      <vt:lpstr>Decision Trees</vt:lpstr>
      <vt:lpstr>Decision Trees</vt:lpstr>
      <vt:lpstr>Steps to make decision trees:</vt:lpstr>
      <vt:lpstr>Advantages  and Disadv. of Decision Trees: </vt:lpstr>
      <vt:lpstr>Assignment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Structured Analysis</dc:title>
  <dc:creator>Dr Madhorao Patil</dc:creator>
  <cp:lastModifiedBy>acer</cp:lastModifiedBy>
  <cp:revision>92</cp:revision>
  <dcterms:created xsi:type="dcterms:W3CDTF">2022-09-28T04:09:22Z</dcterms:created>
  <dcterms:modified xsi:type="dcterms:W3CDTF">2023-09-11T02:59:45Z</dcterms:modified>
</cp:coreProperties>
</file>