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3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54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54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>
              <a:gd name="textAreaLeft" fmla="*/ 0 w 1744200"/>
              <a:gd name="textAreaRight" fmla="*/ 1744560 w 1744200"/>
              <a:gd name="textAreaTop" fmla="*/ 0 h 778320"/>
              <a:gd name="textAreaBottom" fmla="*/ 778680 h 778320"/>
            </a:gdLst>
            <a:ahLst/>
            <a:cxnLst/>
            <a:rect l="textAreaLeft" t="textAreaTop" r="textAreaRight" b="textAreaBottom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3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FDE786-27E7-4B06-AE62-77E8188E3331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04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16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317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9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0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1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2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3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4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5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6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7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29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28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ftr" idx="29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34" name="Freeform 11"/>
          <p:cNvSpPr/>
          <p:nvPr/>
        </p:nvSpPr>
        <p:spPr>
          <a:xfrm flipV="1">
            <a:off x="-3960" y="31780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sldNum" idx="30"/>
          </p:nvPr>
        </p:nvSpPr>
        <p:spPr>
          <a:xfrm>
            <a:off x="531720" y="324396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E6FAA8-6839-4079-BA07-B5868E1B7FBE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37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49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350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62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366" name="PlaceHolder 4"/>
          <p:cNvSpPr>
            <a:spLocks noGrp="1"/>
          </p:cNvSpPr>
          <p:nvPr>
            <p:ph type="dt" idx="3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ftr" idx="3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68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sldNum" idx="33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4407DD-92DA-467E-AB51-045565D15B69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7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38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9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2939400" y="1972800"/>
            <a:ext cx="399240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2589120" y="2548800"/>
            <a:ext cx="4342680" cy="3353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7506720" y="1969560"/>
            <a:ext cx="399852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7166880" y="2545560"/>
            <a:ext cx="4338360" cy="3353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402" name="PlaceHolder 6"/>
          <p:cNvSpPr>
            <a:spLocks noGrp="1"/>
          </p:cNvSpPr>
          <p:nvPr>
            <p:ph type="dt" idx="3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 type="ftr" idx="3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04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5" name="PlaceHolder 8"/>
          <p:cNvSpPr>
            <a:spLocks noGrp="1"/>
          </p:cNvSpPr>
          <p:nvPr>
            <p:ph type="sldNum" idx="36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7D9047-3548-43E9-B535-855AC0B522D1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407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19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420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32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dt" idx="37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ftr" idx="38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36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sldNum" idx="39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7AEC6F-5E35-4E83-8823-74F900DB808B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439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0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1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452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3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4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5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6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7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64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5" name="PlaceHolder 1"/>
          <p:cNvSpPr>
            <a:spLocks noGrp="1"/>
          </p:cNvSpPr>
          <p:nvPr>
            <p:ph type="dt" idx="40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ftr" idx="41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67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42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11D6CC-2717-4EFD-8856-BAC545F53439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4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2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483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589120" y="446040"/>
            <a:ext cx="3504960" cy="97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20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323040" y="446040"/>
            <a:ext cx="5181120" cy="541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2589120" y="1598760"/>
            <a:ext cx="3504960" cy="4262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</p:txBody>
      </p:sp>
      <p:sp>
        <p:nvSpPr>
          <p:cNvPr id="499" name="PlaceHolder 4"/>
          <p:cNvSpPr>
            <a:spLocks noGrp="1"/>
          </p:cNvSpPr>
          <p:nvPr>
            <p:ph type="dt" idx="43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ftr" idx="44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01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 type="sldNum" idx="45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14DBDB-4BCE-4C5B-8E54-18A00885067D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504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16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517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8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9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0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1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2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3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29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2589120" y="4800600"/>
            <a:ext cx="8915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4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24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2589120" y="635040"/>
            <a:ext cx="8915040" cy="385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lt1"/>
                </a:solidFill>
                <a:effectLst/>
                <a:uFillTx/>
                <a:latin typeface="Century Gothic"/>
              </a:rPr>
              <a:t>Click icon to add picture</a:t>
            </a:r>
            <a:endParaRPr lang="en-US" sz="16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2589120" y="5367240"/>
            <a:ext cx="8915040" cy="493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</p:txBody>
      </p:sp>
      <p:sp>
        <p:nvSpPr>
          <p:cNvPr id="533" name="PlaceHolder 4"/>
          <p:cNvSpPr>
            <a:spLocks noGrp="1"/>
          </p:cNvSpPr>
          <p:nvPr>
            <p:ph type="dt" idx="46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ftr" idx="47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35" name="Freeform 11"/>
          <p:cNvSpPr/>
          <p:nvPr/>
        </p:nvSpPr>
        <p:spPr>
          <a:xfrm flipV="1">
            <a:off x="-3960" y="491184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6" name="PlaceHolder 6"/>
          <p:cNvSpPr>
            <a:spLocks noGrp="1"/>
          </p:cNvSpPr>
          <p:nvPr>
            <p:ph type="sldNum" idx="48"/>
          </p:nvPr>
        </p:nvSpPr>
        <p:spPr>
          <a:xfrm>
            <a:off x="531720" y="49831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DA2C65-0DF6-42B8-A084-DCCC1E7C09D1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aption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3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46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609480"/>
            <a:ext cx="8915040" cy="31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5040" cy="155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63" name="Freeform 11"/>
          <p:cNvSpPr/>
          <p:nvPr/>
        </p:nvSpPr>
        <p:spPr>
          <a:xfrm flipV="1">
            <a:off x="-3960" y="31780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6"/>
          </p:nvPr>
        </p:nvSpPr>
        <p:spPr>
          <a:xfrm>
            <a:off x="531720" y="324396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18B77F-91D4-47A2-BCE8-857B07801A68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with Caption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66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8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79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1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50120" y="609480"/>
            <a:ext cx="8393400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74920" y="3505320"/>
            <a:ext cx="753624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lt1">
                    <a:lumMod val="50000"/>
                    <a:lumOff val="50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6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5040" cy="155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7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8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Freeform 11"/>
          <p:cNvSpPr/>
          <p:nvPr/>
        </p:nvSpPr>
        <p:spPr>
          <a:xfrm flipV="1">
            <a:off x="-3960" y="31780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 idx="9"/>
          </p:nvPr>
        </p:nvSpPr>
        <p:spPr>
          <a:xfrm>
            <a:off x="531720" y="324396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C302FC-88B6-4890-87B1-49B1671CF34D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TextBox 13"/>
          <p:cNvSpPr/>
          <p:nvPr/>
        </p:nvSpPr>
        <p:spPr>
          <a:xfrm>
            <a:off x="2467800" y="6480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000" b="0" u="none" strike="noStrike"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  <a:endParaRPr lang="en-GB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TextBox 14"/>
          <p:cNvSpPr/>
          <p:nvPr/>
        </p:nvSpPr>
        <p:spPr>
          <a:xfrm>
            <a:off x="11115000" y="2905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000" b="0" u="none" strike="noStrike"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  <a:endParaRPr lang="en-GB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 Card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02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4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15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7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589120" y="2438280"/>
            <a:ext cx="8915040" cy="272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32" name="Freeform 11"/>
          <p:cNvSpPr/>
          <p:nvPr/>
        </p:nvSpPr>
        <p:spPr>
          <a:xfrm flipV="1">
            <a:off x="-3960" y="491184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 idx="12"/>
          </p:nvPr>
        </p:nvSpPr>
        <p:spPr>
          <a:xfrm>
            <a:off x="531720" y="49831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A830CC-0AFF-4CF1-A77A-39086044B33F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Name Card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35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47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8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0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850120" y="609480"/>
            <a:ext cx="8393400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accent1"/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dt" idx="13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ftr" idx="14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66" name="Freeform 11"/>
          <p:cNvSpPr/>
          <p:nvPr/>
        </p:nvSpPr>
        <p:spPr>
          <a:xfrm flipV="1">
            <a:off x="-3960" y="491184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sldNum" idx="15"/>
          </p:nvPr>
        </p:nvSpPr>
        <p:spPr>
          <a:xfrm>
            <a:off x="531720" y="49831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1DB6C7-0A16-494D-A252-5EC8CA7F6EDB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TextBox 16"/>
          <p:cNvSpPr/>
          <p:nvPr/>
        </p:nvSpPr>
        <p:spPr>
          <a:xfrm>
            <a:off x="2467800" y="6480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000" b="0" u="none" strike="noStrike"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  <a:endParaRPr lang="en-GB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TextBox 17"/>
          <p:cNvSpPr/>
          <p:nvPr/>
        </p:nvSpPr>
        <p:spPr>
          <a:xfrm>
            <a:off x="11115000" y="2905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000" b="0" u="none" strike="noStrike"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  <a:endParaRPr lang="en-GB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ue or False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7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8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8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accent1"/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6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17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02" name="Freeform 11"/>
          <p:cNvSpPr/>
          <p:nvPr/>
        </p:nvSpPr>
        <p:spPr>
          <a:xfrm flipV="1">
            <a:off x="-3960" y="491184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sldNum" idx="18"/>
          </p:nvPr>
        </p:nvSpPr>
        <p:spPr>
          <a:xfrm>
            <a:off x="531720" y="49831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F01382-F67F-4F06-91B3-70DA4B087129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205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17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218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30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8858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dt" idx="19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ftr" idx="20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35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ldNum" idx="21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2E4351-9D3B-4C8A-82B9-231FA0AFF6B9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238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0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251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3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4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5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3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9294840" y="627480"/>
            <a:ext cx="2207160" cy="52833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589120" y="627480"/>
            <a:ext cx="6476760" cy="52833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266" name="PlaceHolder 3"/>
          <p:cNvSpPr>
            <a:spLocks noGrp="1"/>
          </p:cNvSpPr>
          <p:nvPr>
            <p:ph type="dt" idx="22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ftr" idx="23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68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sldNum" idx="24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54A245-662A-46CA-A104-F13BE65AB869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C3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27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8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28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9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299" name="PlaceHolder 3"/>
          <p:cNvSpPr>
            <a:spLocks noGrp="1"/>
          </p:cNvSpPr>
          <p:nvPr>
            <p:ph type="dt" idx="25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lang="en-GB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ftr" idx="26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01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sldNum" idx="27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C80636-6920-4F93-87DA-6730B56BCED7}" type="slidenum">
              <a:rPr lang="en-US" sz="1800" b="0" u="none" strike="noStrike">
                <a:solidFill>
                  <a:srgbClr val="FEFFFF"/>
                </a:solidFill>
                <a:effectLst/>
                <a:uFillTx/>
                <a:latin typeface="Arial Black"/>
              </a:rPr>
              <a:t>‹#›</a:t>
            </a:fld>
            <a:endParaRPr lang="en-GB" sz="18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804960" y="833760"/>
            <a:ext cx="10515240" cy="1549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STACK</a:t>
            </a:r>
            <a:endParaRPr lang="en-US" sz="40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3276720" y="3745440"/>
            <a:ext cx="8915040" cy="86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DSA</a:t>
            </a: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Presented By</a:t>
            </a:r>
            <a:r>
              <a:rPr lang="en-US" sz="2400" b="0" u="none" strike="noStrike">
                <a:solidFill>
                  <a:schemeClr val="lt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 : Salim Shrestha</a:t>
            </a: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B90B3-7E3E-4915-9FB7-1259F70B98AE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6B98B-9B47-8DFE-34C2-0CE0DA18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>
            <a:extLst>
              <a:ext uri="{FF2B5EF4-FFF2-40B4-BE49-F238E27FC236}">
                <a16:creationId xmlns:a16="http://schemas.microsoft.com/office/drawing/2014/main" id="{D90D8028-FDF4-F085-4093-DEA4BA71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 dirty="0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 Step-by-Step Evaluation Using Stack:</a:t>
            </a:r>
            <a:endParaRPr lang="en-US" sz="3600" b="0" u="none" strike="noStrike" dirty="0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52" name="PlaceHolder 2">
            <a:extLst>
              <a:ext uri="{FF2B5EF4-FFF2-40B4-BE49-F238E27FC236}">
                <a16:creationId xmlns:a16="http://schemas.microsoft.com/office/drawing/2014/main" id="{7B8F68D9-914D-DC56-E853-7B9BCD92D8B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Operator *: Pop 2 and 3, compute 2*3 = 6, push 	6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Operator +: Pop 6 and 20, compute 6+20 = 26, push 26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Operator -: Pop 26 and 9, compute 26 - 9 = 17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✅ Final Result: 17</a:t>
            </a:r>
            <a:endParaRPr lang="en-US" sz="1800" b="0" u="none" strike="noStrike" dirty="0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74AC772A-FDAF-0F3E-1357-739BFC180192}"/>
              </a:ext>
            </a:extLst>
          </p:cNvPr>
          <p:cNvSpPr txBox="1">
            <a:spLocks/>
          </p:cNvSpPr>
          <p:nvPr/>
        </p:nvSpPr>
        <p:spPr>
          <a:xfrm>
            <a:off x="7171646" y="3842794"/>
            <a:ext cx="4332514" cy="224233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lt1">
                    <a:lumMod val="75000"/>
                    <a:lumOff val="25000"/>
                  </a:schemeClr>
                </a:solidFill>
                <a:latin typeface="Century Gothic"/>
              </a:rPr>
              <a:t>• Example: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lt1">
                    <a:lumMod val="75000"/>
                    <a:lumOff val="25000"/>
                  </a:schemeClr>
                </a:solidFill>
                <a:latin typeface="Century Gothic"/>
              </a:rPr>
              <a:t>    - Prefix: - + * 2 3 * 5 4 9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lt1">
                    <a:lumMod val="75000"/>
                    <a:lumOff val="25000"/>
                  </a:schemeClr>
                </a:solidFill>
                <a:latin typeface="Century Gothic"/>
              </a:rPr>
              <a:t>    - Eval: ((2*3)+(5*4))-9 = 17V</a:t>
            </a:r>
          </a:p>
        </p:txBody>
      </p:sp>
    </p:spTree>
    <p:extLst>
      <p:ext uri="{BB962C8B-B14F-4D97-AF65-F5344CB8AC3E}">
        <p14:creationId xmlns:p14="http://schemas.microsoft.com/office/powerpoint/2010/main" val="418769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Conclusion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Stack is a powerful, simple data structure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Crucial for expression parsing and recursion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Understanding stack operations helps in algorithm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References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www.geeksforgeeks.org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www.tutorialspoint.com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Course textbook materials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Outline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2.1 Basic Concept of Stack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2.2 Stack as ADT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2.3 Stack Operations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2.4 Infix to Postfix Conversion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2.5 Evaluation of Postfix and Prefix Expressions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 dirty="0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Basic Concept of Stack</a:t>
            </a:r>
            <a:endParaRPr lang="en-US" sz="3600" b="0" u="none" strike="noStrike" dirty="0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Linear data structure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Follows LIFO (Last In First Out)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Real-life analogy: Stack of plates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Push = add item; Pop = remove item</a:t>
            </a:r>
          </a:p>
        </p:txBody>
      </p:sp>
      <p:sp>
        <p:nvSpPr>
          <p:cNvPr id="2" name="AutoShape 2" descr="Stack — Whoopee">
            <a:extLst>
              <a:ext uri="{FF2B5EF4-FFF2-40B4-BE49-F238E27FC236}">
                <a16:creationId xmlns:a16="http://schemas.microsoft.com/office/drawing/2014/main" id="{BC5C1787-01F8-96A1-5FE4-3AF5587CD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43C4B-2D55-6068-47B2-D111C2AA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89" y="1904760"/>
            <a:ext cx="4329245" cy="25366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Stack as Abstract Data Type (ADT)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ADT: Defines what a data structure does, not how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Stack ADT supports: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push(element)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pop()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peek()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</a:t>
            </a:r>
            <a:r>
              <a:rPr lang="en-US" sz="1800" b="0" u="none" strike="noStrike" dirty="0" err="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isEmpty</a:t>
            </a: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()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No concern with internal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Stack Operations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Push: Insert element on top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Pop: Remove element from top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Peek: View top element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isEmpty: Check if stack is empty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isFull (optional for fixed-size): Check if full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Infix to Postfix Conversion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Infix: A + B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Postfix: A B +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Algorithm: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Use stack for operators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Output operands as they appear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Pop stack on encountering ')' or lower precedence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Example: A + B * C → A B C * 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Evaluation of Postfix Expression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Read from left to right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Push operands onto stack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On operator: pop 2 elements, perform operation, push result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Example: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Postfix: 23*54*+9-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Eval: ((2*3)+(5*4))-9 = 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Evaluation of Prefix Expression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Read from right to left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Push operands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On operator: pop 2 elements, perform operation, push result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• Example: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Prefix: - + * 2 3 * 5 4 9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  - Eval: ((2*3)+(5*4))-9 = 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FD77-6829-3F4B-0451-E3E37FD8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>
            <a:extLst>
              <a:ext uri="{FF2B5EF4-FFF2-40B4-BE49-F238E27FC236}">
                <a16:creationId xmlns:a16="http://schemas.microsoft.com/office/drawing/2014/main" id="{B50C1173-EEA1-E3AC-5A3D-9EDE97AB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600" b="0" u="none" strike="noStrike" dirty="0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entury Gothic"/>
              </a:rPr>
              <a:t> Step-by-Step Evaluation Using Stack:</a:t>
            </a:r>
            <a:endParaRPr lang="en-US" sz="3600" b="0" u="none" strike="noStrike" dirty="0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52" name="PlaceHolder 2">
            <a:extLst>
              <a:ext uri="{FF2B5EF4-FFF2-40B4-BE49-F238E27FC236}">
                <a16:creationId xmlns:a16="http://schemas.microsoft.com/office/drawing/2014/main" id="{022774E2-C8FD-7D2F-8FD3-EB3B37829E4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Start reading from right to left: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9 → 4 → 5 → * → 3 → 2 → * → + → -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endParaRPr lang="en-US" sz="1800" dirty="0">
              <a:solidFill>
                <a:schemeClr val="lt1">
                  <a:lumMod val="75000"/>
                  <a:lumOff val="25000"/>
                </a:schemeClr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Push operands until you find an operator: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Push 9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Push 4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Push 5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Operator *: Pop 5 and 4, compute 5*4 = 20, push 20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Push 3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GB" sz="1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Push 2</a:t>
            </a:r>
            <a:endParaRPr lang="en-US" sz="1800" b="0" u="none" strike="noStrike" dirty="0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F7F4C2D0-2172-6772-4BBE-17F53CBA0FFF}"/>
              </a:ext>
            </a:extLst>
          </p:cNvPr>
          <p:cNvSpPr txBox="1">
            <a:spLocks/>
          </p:cNvSpPr>
          <p:nvPr/>
        </p:nvSpPr>
        <p:spPr>
          <a:xfrm>
            <a:off x="7032171" y="2133719"/>
            <a:ext cx="4659086" cy="224233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lt1">
                    <a:lumMod val="75000"/>
                    <a:lumOff val="25000"/>
                  </a:schemeClr>
                </a:solidFill>
                <a:latin typeface="Century Gothic"/>
              </a:rPr>
              <a:t>• Example: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lt1">
                    <a:lumMod val="75000"/>
                    <a:lumOff val="25000"/>
                  </a:schemeClr>
                </a:solidFill>
                <a:latin typeface="Century Gothic"/>
              </a:rPr>
              <a:t>    - Prefix: - + * 2 3 * 5 4 9</a:t>
            </a: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1800" dirty="0">
                <a:solidFill>
                  <a:schemeClr val="lt1">
                    <a:lumMod val="75000"/>
                    <a:lumOff val="25000"/>
                  </a:schemeClr>
                </a:solidFill>
                <a:latin typeface="Century Gothic"/>
              </a:rPr>
              <a:t>    - Eval: ((2*3)+(5*4))-9 = 17</a:t>
            </a:r>
          </a:p>
        </p:txBody>
      </p:sp>
    </p:spTree>
    <p:extLst>
      <p:ext uri="{BB962C8B-B14F-4D97-AF65-F5344CB8AC3E}">
        <p14:creationId xmlns:p14="http://schemas.microsoft.com/office/powerpoint/2010/main" val="4191909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628</TotalTime>
  <Words>529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Gothic</vt:lpstr>
      <vt:lpstr>Times New Roman</vt:lpstr>
      <vt:lpstr>Wingdings 3</vt:lpstr>
      <vt:lpstr>Wisp</vt:lpstr>
      <vt:lpstr>STACK</vt:lpstr>
      <vt:lpstr>Outline</vt:lpstr>
      <vt:lpstr>Basic Concept of Stack</vt:lpstr>
      <vt:lpstr>Stack as Abstract Data Type (ADT)</vt:lpstr>
      <vt:lpstr>Stack Operations</vt:lpstr>
      <vt:lpstr>Infix to Postfix Conversion</vt:lpstr>
      <vt:lpstr>Evaluation of Postfix Expression</vt:lpstr>
      <vt:lpstr>Evaluation of Prefix Expression</vt:lpstr>
      <vt:lpstr> Step-by-Step Evaluation Using Stack:</vt:lpstr>
      <vt:lpstr> Step-by-Step Evaluation Using Stack: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Android-6o80ds08ak1k</dc:creator>
  <dc:description/>
  <cp:lastModifiedBy>ACER-WIN10</cp:lastModifiedBy>
  <cp:revision>166</cp:revision>
  <dcterms:created xsi:type="dcterms:W3CDTF">2021-05-22T12:21:00Z</dcterms:created>
  <dcterms:modified xsi:type="dcterms:W3CDTF">2025-05-28T12:44:24Z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FA1AE47F40704EC0A77A3995BAD11D7F</vt:lpwstr>
  </property>
  <property fmtid="{D5CDD505-2E9C-101B-9397-08002B2CF9AE}" pid="3" name="KSOProductBuildVer">
    <vt:lpwstr>1033-11.2.0.10382</vt:lpwstr>
  </property>
  <property fmtid="{D5CDD505-2E9C-101B-9397-08002B2CF9AE}" pid="4" name="PresentationFormat">
    <vt:lpwstr>Widescreen</vt:lpwstr>
  </property>
  <property fmtid="{D5CDD505-2E9C-101B-9397-08002B2CF9AE}" pid="5" name="Slides">
    <vt:i4>22</vt:i4>
  </property>
</Properties>
</file>