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80485" y="9374462"/>
            <a:ext cx="1677035" cy="913130"/>
          </a:xfrm>
          <a:custGeom>
            <a:avLst/>
            <a:gdLst/>
            <a:ahLst/>
            <a:cxnLst/>
            <a:rect l="l" t="t" r="r" b="b"/>
            <a:pathLst>
              <a:path w="1677035" h="913129">
                <a:moveTo>
                  <a:pt x="1676928" y="912537"/>
                </a:moveTo>
                <a:lnTo>
                  <a:pt x="0" y="912537"/>
                </a:lnTo>
                <a:lnTo>
                  <a:pt x="0" y="484012"/>
                </a:lnTo>
                <a:lnTo>
                  <a:pt x="837749" y="0"/>
                </a:lnTo>
                <a:lnTo>
                  <a:pt x="1676928" y="484012"/>
                </a:lnTo>
                <a:lnTo>
                  <a:pt x="1676928" y="912537"/>
                </a:lnTo>
                <a:close/>
              </a:path>
            </a:pathLst>
          </a:custGeom>
          <a:solidFill>
            <a:srgbClr val="67D9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838963"/>
            <a:ext cx="1375410" cy="1936114"/>
          </a:xfrm>
          <a:custGeom>
            <a:avLst/>
            <a:gdLst/>
            <a:ahLst/>
            <a:cxnLst/>
            <a:rect l="l" t="t" r="r" b="b"/>
            <a:pathLst>
              <a:path w="1375410" h="1936115">
                <a:moveTo>
                  <a:pt x="535734" y="1935952"/>
                </a:moveTo>
                <a:lnTo>
                  <a:pt x="0" y="1626430"/>
                </a:lnTo>
                <a:lnTo>
                  <a:pt x="0" y="309521"/>
                </a:lnTo>
                <a:lnTo>
                  <a:pt x="535734" y="0"/>
                </a:lnTo>
                <a:lnTo>
                  <a:pt x="1374912" y="484011"/>
                </a:lnTo>
                <a:lnTo>
                  <a:pt x="1374912" y="1451940"/>
                </a:lnTo>
                <a:lnTo>
                  <a:pt x="535734" y="1935952"/>
                </a:lnTo>
                <a:close/>
              </a:path>
            </a:pathLst>
          </a:custGeom>
          <a:solidFill>
            <a:srgbClr val="9ECB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7838963"/>
            <a:ext cx="1375410" cy="1936114"/>
          </a:xfrm>
          <a:custGeom>
            <a:avLst/>
            <a:gdLst/>
            <a:ahLst/>
            <a:cxnLst/>
            <a:rect l="l" t="t" r="r" b="b"/>
            <a:pathLst>
              <a:path w="1375410" h="1936115">
                <a:moveTo>
                  <a:pt x="0" y="1626430"/>
                </a:moveTo>
                <a:lnTo>
                  <a:pt x="535734" y="1935952"/>
                </a:lnTo>
                <a:lnTo>
                  <a:pt x="1374912" y="1451940"/>
                </a:lnTo>
                <a:lnTo>
                  <a:pt x="1374912" y="484011"/>
                </a:lnTo>
                <a:lnTo>
                  <a:pt x="535734" y="0"/>
                </a:lnTo>
                <a:lnTo>
                  <a:pt x="0" y="309521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8830711"/>
            <a:ext cx="1375410" cy="1456690"/>
          </a:xfrm>
          <a:custGeom>
            <a:avLst/>
            <a:gdLst/>
            <a:ahLst/>
            <a:cxnLst/>
            <a:rect l="l" t="t" r="r" b="b"/>
            <a:pathLst>
              <a:path w="1375410" h="1456690">
                <a:moveTo>
                  <a:pt x="1367375" y="1456287"/>
                </a:moveTo>
                <a:lnTo>
                  <a:pt x="0" y="1456287"/>
                </a:lnTo>
                <a:lnTo>
                  <a:pt x="0" y="309521"/>
                </a:lnTo>
                <a:lnTo>
                  <a:pt x="535734" y="0"/>
                </a:lnTo>
                <a:lnTo>
                  <a:pt x="1374912" y="484012"/>
                </a:lnTo>
                <a:lnTo>
                  <a:pt x="1374912" y="1451940"/>
                </a:lnTo>
                <a:lnTo>
                  <a:pt x="1367375" y="1456287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8830711"/>
            <a:ext cx="1375410" cy="1456690"/>
          </a:xfrm>
          <a:custGeom>
            <a:avLst/>
            <a:gdLst/>
            <a:ahLst/>
            <a:cxnLst/>
            <a:rect l="l" t="t" r="r" b="b"/>
            <a:pathLst>
              <a:path w="1375410" h="1456690">
                <a:moveTo>
                  <a:pt x="1367375" y="1456287"/>
                </a:moveTo>
                <a:lnTo>
                  <a:pt x="1374912" y="1451940"/>
                </a:lnTo>
                <a:lnTo>
                  <a:pt x="1374912" y="484012"/>
                </a:lnTo>
                <a:lnTo>
                  <a:pt x="535734" y="0"/>
                </a:lnTo>
                <a:lnTo>
                  <a:pt x="0" y="309521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848946" y="9280137"/>
            <a:ext cx="1439545" cy="1007110"/>
          </a:xfrm>
          <a:custGeom>
            <a:avLst/>
            <a:gdLst/>
            <a:ahLst/>
            <a:cxnLst/>
            <a:rect l="l" t="t" r="r" b="b"/>
            <a:pathLst>
              <a:path w="1439544" h="1007109">
                <a:moveTo>
                  <a:pt x="1439052" y="1006862"/>
                </a:moveTo>
                <a:lnTo>
                  <a:pt x="0" y="1006862"/>
                </a:lnTo>
                <a:lnTo>
                  <a:pt x="0" y="484012"/>
                </a:lnTo>
                <a:lnTo>
                  <a:pt x="839177" y="0"/>
                </a:lnTo>
                <a:lnTo>
                  <a:pt x="1439052" y="346580"/>
                </a:lnTo>
                <a:lnTo>
                  <a:pt x="1439052" y="1006862"/>
                </a:lnTo>
                <a:close/>
              </a:path>
            </a:pathLst>
          </a:custGeom>
          <a:solidFill>
            <a:srgbClr val="AFC7FF">
              <a:alpha val="25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0" y="0"/>
            <a:ext cx="1437005" cy="1092200"/>
          </a:xfrm>
          <a:custGeom>
            <a:avLst/>
            <a:gdLst/>
            <a:ahLst/>
            <a:cxnLst/>
            <a:rect l="l" t="t" r="r" b="b"/>
            <a:pathLst>
              <a:path w="1437005" h="1092200">
                <a:moveTo>
                  <a:pt x="597743" y="1092143"/>
                </a:moveTo>
                <a:lnTo>
                  <a:pt x="0" y="746795"/>
                </a:lnTo>
                <a:lnTo>
                  <a:pt x="0" y="0"/>
                </a:lnTo>
                <a:lnTo>
                  <a:pt x="1436922" y="0"/>
                </a:lnTo>
                <a:lnTo>
                  <a:pt x="1436922" y="608131"/>
                </a:lnTo>
                <a:lnTo>
                  <a:pt x="597743" y="1092143"/>
                </a:lnTo>
                <a:close/>
              </a:path>
            </a:pathLst>
          </a:custGeom>
          <a:solidFill>
            <a:srgbClr val="9ECBFD">
              <a:alpha val="4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28360" y="0"/>
            <a:ext cx="1677035" cy="916940"/>
          </a:xfrm>
          <a:custGeom>
            <a:avLst/>
            <a:gdLst/>
            <a:ahLst/>
            <a:cxnLst/>
            <a:rect l="l" t="t" r="r" b="b"/>
            <a:pathLst>
              <a:path w="1677034" h="916940">
                <a:moveTo>
                  <a:pt x="839178" y="916355"/>
                </a:moveTo>
                <a:lnTo>
                  <a:pt x="0" y="432343"/>
                </a:lnTo>
                <a:lnTo>
                  <a:pt x="0" y="0"/>
                </a:lnTo>
                <a:lnTo>
                  <a:pt x="1676927" y="0"/>
                </a:lnTo>
                <a:lnTo>
                  <a:pt x="1676927" y="432343"/>
                </a:lnTo>
                <a:lnTo>
                  <a:pt x="839178" y="916355"/>
                </a:lnTo>
                <a:close/>
              </a:path>
            </a:pathLst>
          </a:custGeom>
          <a:solidFill>
            <a:srgbClr val="67D9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6913719" y="515902"/>
            <a:ext cx="1374775" cy="1936114"/>
          </a:xfrm>
          <a:custGeom>
            <a:avLst/>
            <a:gdLst/>
            <a:ahLst/>
            <a:cxnLst/>
            <a:rect l="l" t="t" r="r" b="b"/>
            <a:pathLst>
              <a:path w="1374775" h="1936114">
                <a:moveTo>
                  <a:pt x="839178" y="1935951"/>
                </a:moveTo>
                <a:lnTo>
                  <a:pt x="0" y="1451940"/>
                </a:lnTo>
                <a:lnTo>
                  <a:pt x="0" y="484011"/>
                </a:lnTo>
                <a:lnTo>
                  <a:pt x="839178" y="0"/>
                </a:lnTo>
                <a:lnTo>
                  <a:pt x="1374281" y="309157"/>
                </a:lnTo>
                <a:lnTo>
                  <a:pt x="1374281" y="1626795"/>
                </a:lnTo>
                <a:lnTo>
                  <a:pt x="839178" y="1935951"/>
                </a:lnTo>
                <a:close/>
              </a:path>
            </a:pathLst>
          </a:custGeom>
          <a:solidFill>
            <a:srgbClr val="AFC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6913719" y="515902"/>
            <a:ext cx="1374775" cy="1936114"/>
          </a:xfrm>
          <a:custGeom>
            <a:avLst/>
            <a:gdLst/>
            <a:ahLst/>
            <a:cxnLst/>
            <a:rect l="l" t="t" r="r" b="b"/>
            <a:pathLst>
              <a:path w="1374775" h="1936114">
                <a:moveTo>
                  <a:pt x="1374281" y="309157"/>
                </a:moveTo>
                <a:lnTo>
                  <a:pt x="839178" y="0"/>
                </a:lnTo>
                <a:lnTo>
                  <a:pt x="0" y="484011"/>
                </a:lnTo>
                <a:lnTo>
                  <a:pt x="0" y="1451940"/>
                </a:lnTo>
                <a:lnTo>
                  <a:pt x="839178" y="1935951"/>
                </a:lnTo>
                <a:lnTo>
                  <a:pt x="1374281" y="1626795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6913719" y="0"/>
            <a:ext cx="1374775" cy="1460500"/>
          </a:xfrm>
          <a:custGeom>
            <a:avLst/>
            <a:gdLst/>
            <a:ahLst/>
            <a:cxnLst/>
            <a:rect l="l" t="t" r="r" b="b"/>
            <a:pathLst>
              <a:path w="1374775" h="1460500">
                <a:moveTo>
                  <a:pt x="839178" y="1460201"/>
                </a:moveTo>
                <a:lnTo>
                  <a:pt x="0" y="976189"/>
                </a:lnTo>
                <a:lnTo>
                  <a:pt x="0" y="8166"/>
                </a:lnTo>
                <a:lnTo>
                  <a:pt x="14158" y="0"/>
                </a:lnTo>
                <a:lnTo>
                  <a:pt x="1374281" y="0"/>
                </a:lnTo>
                <a:lnTo>
                  <a:pt x="1374281" y="1150949"/>
                </a:lnTo>
                <a:lnTo>
                  <a:pt x="839178" y="1460201"/>
                </a:lnTo>
                <a:close/>
              </a:path>
            </a:pathLst>
          </a:custGeom>
          <a:solidFill>
            <a:srgbClr val="67D9F7">
              <a:alpha val="33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6913719" y="0"/>
            <a:ext cx="1374775" cy="1460500"/>
          </a:xfrm>
          <a:custGeom>
            <a:avLst/>
            <a:gdLst/>
            <a:ahLst/>
            <a:cxnLst/>
            <a:rect l="l" t="t" r="r" b="b"/>
            <a:pathLst>
              <a:path w="1374775" h="1460500">
                <a:moveTo>
                  <a:pt x="14158" y="0"/>
                </a:moveTo>
                <a:lnTo>
                  <a:pt x="0" y="8166"/>
                </a:lnTo>
                <a:lnTo>
                  <a:pt x="0" y="976189"/>
                </a:lnTo>
                <a:lnTo>
                  <a:pt x="839178" y="1460201"/>
                </a:lnTo>
                <a:lnTo>
                  <a:pt x="1374281" y="1150949"/>
                </a:lnTo>
              </a:path>
            </a:pathLst>
          </a:custGeom>
          <a:ln w="952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5783" y="2214612"/>
            <a:ext cx="1539643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4070" y="3673294"/>
            <a:ext cx="16028669" cy="248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5465" y="7502171"/>
            <a:ext cx="8613843" cy="20060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37" y="997648"/>
            <a:ext cx="330644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805"/>
              <a:t>Voxta</a:t>
            </a:r>
            <a:endParaRPr sz="9200"/>
          </a:p>
        </p:txBody>
      </p:sp>
      <p:sp>
        <p:nvSpPr>
          <p:cNvPr id="4" name="object 4" descr=""/>
          <p:cNvSpPr txBox="1"/>
          <p:nvPr/>
        </p:nvSpPr>
        <p:spPr>
          <a:xfrm>
            <a:off x="4809926" y="3437346"/>
            <a:ext cx="8499475" cy="3162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509">
                <a:latin typeface="Arial Black"/>
                <a:cs typeface="Arial Black"/>
              </a:rPr>
              <a:t>BE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275">
                <a:latin typeface="Arial Black"/>
                <a:cs typeface="Arial Black"/>
              </a:rPr>
              <a:t>Computer</a:t>
            </a:r>
            <a:r>
              <a:rPr dirty="0" sz="5200" spc="740">
                <a:latin typeface="Arial Black"/>
                <a:cs typeface="Arial Black"/>
              </a:rPr>
              <a:t> </a:t>
            </a:r>
            <a:r>
              <a:rPr dirty="0" sz="5200" spc="245">
                <a:latin typeface="Arial Black"/>
                <a:cs typeface="Arial Black"/>
              </a:rPr>
              <a:t>|||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409">
                <a:latin typeface="Arial Black"/>
                <a:cs typeface="Arial Black"/>
              </a:rPr>
              <a:t>Semester</a:t>
            </a:r>
            <a:endParaRPr sz="5200">
              <a:latin typeface="Arial Black"/>
              <a:cs typeface="Arial Black"/>
            </a:endParaRPr>
          </a:p>
          <a:p>
            <a:pPr algn="just" marL="1219200" marR="1211580" indent="115570">
              <a:lnSpc>
                <a:spcPct val="115799"/>
              </a:lnSpc>
              <a:spcBef>
                <a:spcPts val="4285"/>
              </a:spcBef>
            </a:pPr>
            <a:r>
              <a:rPr dirty="0" sz="3400" spc="-125">
                <a:latin typeface="Verdana"/>
                <a:cs typeface="Verdana"/>
              </a:rPr>
              <a:t>Tulsa</a:t>
            </a:r>
            <a:r>
              <a:rPr dirty="0" sz="3400" spc="-17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Bhat</a:t>
            </a:r>
            <a:r>
              <a:rPr dirty="0" sz="3400" spc="-20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[KCC003312023] </a:t>
            </a:r>
            <a:r>
              <a:rPr dirty="0" sz="3400" spc="-125">
                <a:latin typeface="Verdana"/>
                <a:cs typeface="Verdana"/>
              </a:rPr>
              <a:t>Gaurab</a:t>
            </a:r>
            <a:r>
              <a:rPr dirty="0" sz="3400" spc="-17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Aryal</a:t>
            </a:r>
            <a:r>
              <a:rPr dirty="0" sz="3400" spc="-175">
                <a:latin typeface="Verdana"/>
                <a:cs typeface="Verdana"/>
              </a:rPr>
              <a:t> </a:t>
            </a:r>
            <a:r>
              <a:rPr dirty="0" sz="3400" spc="-145">
                <a:latin typeface="Verdana"/>
                <a:cs typeface="Verdana"/>
              </a:rPr>
              <a:t>[KCC03182023] </a:t>
            </a:r>
            <a:r>
              <a:rPr dirty="0" sz="3400" spc="-55">
                <a:latin typeface="Verdana"/>
                <a:cs typeface="Verdana"/>
              </a:rPr>
              <a:t>Payal</a:t>
            </a:r>
            <a:r>
              <a:rPr dirty="0" sz="3400" spc="-28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Joshi</a:t>
            </a:r>
            <a:r>
              <a:rPr dirty="0" sz="3400" spc="-27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[KCC03232023]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349" y="2503557"/>
            <a:ext cx="7892415" cy="179641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765040" algn="l"/>
              </a:tabLst>
            </a:pPr>
            <a:r>
              <a:rPr dirty="0" sz="11600" spc="-10" b="1">
                <a:solidFill>
                  <a:srgbClr val="374554"/>
                </a:solidFill>
                <a:latin typeface="Arial"/>
                <a:cs typeface="Arial"/>
              </a:rPr>
              <a:t>Thank</a:t>
            </a:r>
            <a:r>
              <a:rPr dirty="0" sz="11600" b="1">
                <a:solidFill>
                  <a:srgbClr val="374554"/>
                </a:solidFill>
                <a:latin typeface="Arial"/>
                <a:cs typeface="Arial"/>
              </a:rPr>
              <a:t>	</a:t>
            </a:r>
            <a:r>
              <a:rPr dirty="0" sz="11600" spc="-20" b="1">
                <a:solidFill>
                  <a:srgbClr val="374554"/>
                </a:solidFill>
                <a:latin typeface="Arial"/>
                <a:cs typeface="Arial"/>
              </a:rPr>
              <a:t>you!</a:t>
            </a:r>
            <a:endParaRPr sz="1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09289" y="5562131"/>
            <a:ext cx="663003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>
                <a:solidFill>
                  <a:srgbClr val="374554"/>
                </a:solidFill>
                <a:latin typeface="Arial MT"/>
                <a:cs typeface="Arial MT"/>
              </a:rPr>
              <a:t>Do</a:t>
            </a:r>
            <a:r>
              <a:rPr dirty="0" sz="4000" spc="-30">
                <a:solidFill>
                  <a:srgbClr val="374554"/>
                </a:solidFill>
                <a:latin typeface="Arial MT"/>
                <a:cs typeface="Arial MT"/>
              </a:rPr>
              <a:t> </a:t>
            </a:r>
            <a:r>
              <a:rPr dirty="0" sz="4000" spc="125">
                <a:solidFill>
                  <a:srgbClr val="374554"/>
                </a:solidFill>
                <a:latin typeface="Arial MT"/>
                <a:cs typeface="Arial MT"/>
              </a:rPr>
              <a:t>you</a:t>
            </a:r>
            <a:r>
              <a:rPr dirty="0" sz="4000" spc="-30">
                <a:solidFill>
                  <a:srgbClr val="374554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374554"/>
                </a:solidFill>
                <a:latin typeface="Arial MT"/>
                <a:cs typeface="Arial MT"/>
              </a:rPr>
              <a:t>have</a:t>
            </a:r>
            <a:r>
              <a:rPr dirty="0" sz="4000" spc="-30">
                <a:solidFill>
                  <a:srgbClr val="374554"/>
                </a:solidFill>
                <a:latin typeface="Arial MT"/>
                <a:cs typeface="Arial MT"/>
              </a:rPr>
              <a:t> </a:t>
            </a:r>
            <a:r>
              <a:rPr dirty="0" sz="4000" spc="60">
                <a:solidFill>
                  <a:srgbClr val="374554"/>
                </a:solidFill>
                <a:latin typeface="Arial MT"/>
                <a:cs typeface="Arial MT"/>
              </a:rPr>
              <a:t>any</a:t>
            </a:r>
            <a:r>
              <a:rPr dirty="0" sz="4000" spc="-30">
                <a:solidFill>
                  <a:srgbClr val="374554"/>
                </a:solidFill>
                <a:latin typeface="Arial MT"/>
                <a:cs typeface="Arial MT"/>
              </a:rPr>
              <a:t> </a:t>
            </a:r>
            <a:r>
              <a:rPr dirty="0" sz="4000" spc="70">
                <a:solidFill>
                  <a:srgbClr val="374554"/>
                </a:solidFill>
                <a:latin typeface="Arial MT"/>
                <a:cs typeface="Arial MT"/>
              </a:rPr>
              <a:t>questions?</a:t>
            </a:r>
            <a:endParaRPr sz="40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414751" y="-4759"/>
            <a:ext cx="7878445" cy="6576695"/>
            <a:chOff x="10414751" y="-4759"/>
            <a:chExt cx="7878445" cy="6576695"/>
          </a:xfrm>
        </p:grpSpPr>
        <p:sp>
          <p:nvSpPr>
            <p:cNvPr id="5" name="object 5" descr=""/>
            <p:cNvSpPr/>
            <p:nvPr/>
          </p:nvSpPr>
          <p:spPr>
            <a:xfrm>
              <a:off x="14382434" y="368891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10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AF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382434" y="46335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9ECBFD">
                <a:alpha val="40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382434" y="46335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ln w="95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282150" y="250952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10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67D9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920070" y="55544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10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AF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675192" y="0"/>
              <a:ext cx="1676400" cy="934085"/>
            </a:xfrm>
            <a:custGeom>
              <a:avLst/>
              <a:gdLst/>
              <a:ahLst/>
              <a:cxnLst/>
              <a:rect l="l" t="t" r="r" b="b"/>
              <a:pathLst>
                <a:path w="1676400" h="934085">
                  <a:moveTo>
                    <a:pt x="837432" y="933746"/>
                  </a:moveTo>
                  <a:lnTo>
                    <a:pt x="0" y="450320"/>
                  </a:lnTo>
                  <a:lnTo>
                    <a:pt x="0" y="0"/>
                  </a:lnTo>
                  <a:lnTo>
                    <a:pt x="1676292" y="0"/>
                  </a:lnTo>
                  <a:lnTo>
                    <a:pt x="1676292" y="450320"/>
                  </a:lnTo>
                  <a:lnTo>
                    <a:pt x="837432" y="933746"/>
                  </a:lnTo>
                  <a:close/>
                </a:path>
              </a:pathLst>
            </a:custGeom>
            <a:solidFill>
              <a:srgbClr val="9EC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675192" y="0"/>
              <a:ext cx="1676400" cy="934085"/>
            </a:xfrm>
            <a:custGeom>
              <a:avLst/>
              <a:gdLst/>
              <a:ahLst/>
              <a:cxnLst/>
              <a:rect l="l" t="t" r="r" b="b"/>
              <a:pathLst>
                <a:path w="1676400" h="934085">
                  <a:moveTo>
                    <a:pt x="0" y="0"/>
                  </a:moveTo>
                  <a:lnTo>
                    <a:pt x="0" y="450320"/>
                  </a:lnTo>
                  <a:lnTo>
                    <a:pt x="837432" y="933746"/>
                  </a:lnTo>
                  <a:lnTo>
                    <a:pt x="1676292" y="450320"/>
                  </a:lnTo>
                  <a:lnTo>
                    <a:pt x="1676292" y="0"/>
                  </a:lnTo>
                </a:path>
              </a:pathLst>
            </a:custGeom>
            <a:ln w="95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576710" y="172832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10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576710" y="172832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10">
                  <a:moveTo>
                    <a:pt x="837432" y="0"/>
                  </a:moveTo>
                  <a:lnTo>
                    <a:pt x="0" y="483426"/>
                  </a:lnTo>
                  <a:lnTo>
                    <a:pt x="0" y="1450183"/>
                  </a:lnTo>
                  <a:lnTo>
                    <a:pt x="837432" y="1933609"/>
                  </a:lnTo>
                  <a:lnTo>
                    <a:pt x="1676292" y="1450183"/>
                  </a:lnTo>
                  <a:lnTo>
                    <a:pt x="1676292" y="483426"/>
                  </a:lnTo>
                  <a:lnTo>
                    <a:pt x="837432" y="0"/>
                  </a:lnTo>
                  <a:close/>
                </a:path>
              </a:pathLst>
            </a:custGeom>
            <a:ln w="95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419511" y="0"/>
              <a:ext cx="1676400" cy="1823720"/>
            </a:xfrm>
            <a:custGeom>
              <a:avLst/>
              <a:gdLst/>
              <a:ahLst/>
              <a:cxnLst/>
              <a:rect l="l" t="t" r="r" b="b"/>
              <a:pathLst>
                <a:path w="1676400" h="1823720">
                  <a:moveTo>
                    <a:pt x="837432" y="1823681"/>
                  </a:moveTo>
                  <a:lnTo>
                    <a:pt x="0" y="1340255"/>
                  </a:lnTo>
                  <a:lnTo>
                    <a:pt x="0" y="373498"/>
                  </a:lnTo>
                  <a:lnTo>
                    <a:pt x="647006" y="0"/>
                  </a:lnTo>
                  <a:lnTo>
                    <a:pt x="1028183" y="0"/>
                  </a:lnTo>
                  <a:lnTo>
                    <a:pt x="1676292" y="373498"/>
                  </a:lnTo>
                  <a:lnTo>
                    <a:pt x="1676292" y="1340255"/>
                  </a:lnTo>
                  <a:lnTo>
                    <a:pt x="837432" y="1823681"/>
                  </a:lnTo>
                  <a:close/>
                </a:path>
              </a:pathLst>
            </a:custGeom>
            <a:solidFill>
              <a:srgbClr val="67D9F7">
                <a:alpha val="3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419511" y="0"/>
              <a:ext cx="1676400" cy="1823720"/>
            </a:xfrm>
            <a:custGeom>
              <a:avLst/>
              <a:gdLst/>
              <a:ahLst/>
              <a:cxnLst/>
              <a:rect l="l" t="t" r="r" b="b"/>
              <a:pathLst>
                <a:path w="1676400" h="1823720">
                  <a:moveTo>
                    <a:pt x="647006" y="0"/>
                  </a:moveTo>
                  <a:lnTo>
                    <a:pt x="0" y="373498"/>
                  </a:lnTo>
                  <a:lnTo>
                    <a:pt x="0" y="1340255"/>
                  </a:lnTo>
                  <a:lnTo>
                    <a:pt x="837432" y="1823681"/>
                  </a:lnTo>
                  <a:lnTo>
                    <a:pt x="1676292" y="1340255"/>
                  </a:lnTo>
                  <a:lnTo>
                    <a:pt x="1676292" y="373498"/>
                  </a:lnTo>
                  <a:lnTo>
                    <a:pt x="1028183" y="0"/>
                  </a:lnTo>
                </a:path>
              </a:pathLst>
            </a:custGeom>
            <a:ln w="95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916711" y="83480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10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67D9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6733190" y="0"/>
              <a:ext cx="1555115" cy="1823720"/>
            </a:xfrm>
            <a:custGeom>
              <a:avLst/>
              <a:gdLst/>
              <a:ahLst/>
              <a:cxnLst/>
              <a:rect l="l" t="t" r="r" b="b"/>
              <a:pathLst>
                <a:path w="1555115" h="1823720">
                  <a:moveTo>
                    <a:pt x="837432" y="1823682"/>
                  </a:moveTo>
                  <a:lnTo>
                    <a:pt x="0" y="1340255"/>
                  </a:lnTo>
                  <a:lnTo>
                    <a:pt x="0" y="373498"/>
                  </a:lnTo>
                  <a:lnTo>
                    <a:pt x="647005" y="0"/>
                  </a:lnTo>
                  <a:lnTo>
                    <a:pt x="1028183" y="0"/>
                  </a:lnTo>
                  <a:lnTo>
                    <a:pt x="1554810" y="303489"/>
                  </a:lnTo>
                  <a:lnTo>
                    <a:pt x="1554810" y="1410264"/>
                  </a:lnTo>
                  <a:lnTo>
                    <a:pt x="837432" y="1823682"/>
                  </a:lnTo>
                  <a:close/>
                </a:path>
              </a:pathLst>
            </a:custGeom>
            <a:solidFill>
              <a:srgbClr val="67D9F7">
                <a:alpha val="3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6733190" y="0"/>
              <a:ext cx="1555115" cy="1823720"/>
            </a:xfrm>
            <a:custGeom>
              <a:avLst/>
              <a:gdLst/>
              <a:ahLst/>
              <a:cxnLst/>
              <a:rect l="l" t="t" r="r" b="b"/>
              <a:pathLst>
                <a:path w="1555115" h="1823720">
                  <a:moveTo>
                    <a:pt x="647006" y="0"/>
                  </a:moveTo>
                  <a:lnTo>
                    <a:pt x="0" y="373498"/>
                  </a:lnTo>
                  <a:lnTo>
                    <a:pt x="0" y="1340255"/>
                  </a:lnTo>
                  <a:lnTo>
                    <a:pt x="837432" y="1823682"/>
                  </a:lnTo>
                  <a:lnTo>
                    <a:pt x="1554810" y="1410264"/>
                  </a:lnTo>
                </a:path>
                <a:path w="1555115" h="1823720">
                  <a:moveTo>
                    <a:pt x="1554810" y="303489"/>
                  </a:moveTo>
                  <a:lnTo>
                    <a:pt x="1028183" y="0"/>
                  </a:lnTo>
                </a:path>
              </a:pathLst>
            </a:custGeom>
            <a:ln w="95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3441674" y="5970877"/>
            <a:ext cx="4397375" cy="4316730"/>
            <a:chOff x="13441674" y="5970877"/>
            <a:chExt cx="4397375" cy="4316730"/>
          </a:xfrm>
        </p:grpSpPr>
        <p:sp>
          <p:nvSpPr>
            <p:cNvPr id="20" name="object 20" descr=""/>
            <p:cNvSpPr/>
            <p:nvPr/>
          </p:nvSpPr>
          <p:spPr>
            <a:xfrm>
              <a:off x="14285234" y="9091077"/>
              <a:ext cx="1676400" cy="1196340"/>
            </a:xfrm>
            <a:custGeom>
              <a:avLst/>
              <a:gdLst/>
              <a:ahLst/>
              <a:cxnLst/>
              <a:rect l="l" t="t" r="r" b="b"/>
              <a:pathLst>
                <a:path w="1676400" h="1196340">
                  <a:moveTo>
                    <a:pt x="1676292" y="1195922"/>
                  </a:moveTo>
                  <a:lnTo>
                    <a:pt x="0" y="1195922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195922"/>
                  </a:lnTo>
                  <a:close/>
                </a:path>
              </a:pathLst>
            </a:custGeom>
            <a:solidFill>
              <a:srgbClr val="9EC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446433" y="81471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9ECBFD">
                <a:alpha val="40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446433" y="81471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ln w="95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194594" y="68043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67D9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6157954" y="597563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67D9F7">
                <a:alpha val="33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6157954" y="597563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ln w="95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11692794" y="6042597"/>
            <a:ext cx="2494915" cy="2930525"/>
            <a:chOff x="11692794" y="6042597"/>
            <a:chExt cx="2494915" cy="2930525"/>
          </a:xfrm>
        </p:grpSpPr>
        <p:sp>
          <p:nvSpPr>
            <p:cNvPr id="27" name="object 27" descr=""/>
            <p:cNvSpPr/>
            <p:nvPr/>
          </p:nvSpPr>
          <p:spPr>
            <a:xfrm>
              <a:off x="12511154" y="604259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AFC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697554" y="70347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1697554" y="70347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09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ln w="95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16304393" y="2936798"/>
            <a:ext cx="1983739" cy="2905125"/>
            <a:chOff x="16304393" y="2936798"/>
            <a:chExt cx="1983739" cy="2905125"/>
          </a:xfrm>
        </p:grpSpPr>
        <p:sp>
          <p:nvSpPr>
            <p:cNvPr id="31" name="object 31" descr=""/>
            <p:cNvSpPr/>
            <p:nvPr/>
          </p:nvSpPr>
          <p:spPr>
            <a:xfrm>
              <a:off x="17202674" y="3907797"/>
              <a:ext cx="1085850" cy="1934210"/>
            </a:xfrm>
            <a:custGeom>
              <a:avLst/>
              <a:gdLst/>
              <a:ahLst/>
              <a:cxnLst/>
              <a:rect l="l" t="t" r="r" b="b"/>
              <a:pathLst>
                <a:path w="1085850" h="1934210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085325" y="142858"/>
                  </a:lnTo>
                  <a:lnTo>
                    <a:pt x="1085325" y="1790751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9ECB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6309153" y="29415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10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solidFill>
              <a:srgbClr val="9ECBFD">
                <a:alpha val="40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6309153" y="2941557"/>
              <a:ext cx="1676400" cy="1934210"/>
            </a:xfrm>
            <a:custGeom>
              <a:avLst/>
              <a:gdLst/>
              <a:ahLst/>
              <a:cxnLst/>
              <a:rect l="l" t="t" r="r" b="b"/>
              <a:pathLst>
                <a:path w="1676400" h="1934210">
                  <a:moveTo>
                    <a:pt x="837432" y="1933609"/>
                  </a:moveTo>
                  <a:lnTo>
                    <a:pt x="0" y="1450183"/>
                  </a:lnTo>
                  <a:lnTo>
                    <a:pt x="0" y="483426"/>
                  </a:lnTo>
                  <a:lnTo>
                    <a:pt x="837432" y="0"/>
                  </a:lnTo>
                  <a:lnTo>
                    <a:pt x="1676292" y="483426"/>
                  </a:lnTo>
                  <a:lnTo>
                    <a:pt x="1676292" y="1450183"/>
                  </a:lnTo>
                  <a:lnTo>
                    <a:pt x="837432" y="1933609"/>
                  </a:lnTo>
                  <a:close/>
                </a:path>
              </a:pathLst>
            </a:custGeom>
            <a:ln w="95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/>
          <p:nvPr/>
        </p:nvSpPr>
        <p:spPr>
          <a:xfrm>
            <a:off x="2557983" y="2315044"/>
            <a:ext cx="767715" cy="38100"/>
          </a:xfrm>
          <a:custGeom>
            <a:avLst/>
            <a:gdLst/>
            <a:ahLst/>
            <a:cxnLst/>
            <a:rect l="l" t="t" r="r" b="b"/>
            <a:pathLst>
              <a:path w="767714" h="38100">
                <a:moveTo>
                  <a:pt x="0" y="0"/>
                </a:moveTo>
                <a:lnTo>
                  <a:pt x="767153" y="37880"/>
                </a:lnTo>
              </a:path>
            </a:pathLst>
          </a:custGeom>
          <a:ln w="19049">
            <a:solidFill>
              <a:srgbClr val="37455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2858" y="1297784"/>
            <a:ext cx="3001645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15"/>
              <a:t>Contents</a:t>
            </a:r>
            <a:endParaRPr sz="5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993" y="2894528"/>
            <a:ext cx="175421" cy="17542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84594" y="2544083"/>
            <a:ext cx="9188450" cy="4937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407535">
              <a:lnSpc>
                <a:spcPct val="116599"/>
              </a:lnSpc>
              <a:spcBef>
                <a:spcPts val="95"/>
              </a:spcBef>
            </a:pPr>
            <a:r>
              <a:rPr dirty="0" sz="3950" spc="-10">
                <a:latin typeface="Verdana"/>
                <a:cs typeface="Verdana"/>
              </a:rPr>
              <a:t>Introduction Problem</a:t>
            </a:r>
            <a:r>
              <a:rPr dirty="0" sz="3950" spc="-370">
                <a:latin typeface="Verdana"/>
                <a:cs typeface="Verdana"/>
              </a:rPr>
              <a:t> </a:t>
            </a:r>
            <a:r>
              <a:rPr dirty="0" sz="3950" spc="-65">
                <a:latin typeface="Verdana"/>
                <a:cs typeface="Verdana"/>
              </a:rPr>
              <a:t>Statement </a:t>
            </a:r>
            <a:r>
              <a:rPr dirty="0" sz="3950" spc="-10">
                <a:latin typeface="Verdana"/>
                <a:cs typeface="Verdana"/>
              </a:rPr>
              <a:t>Motivation Features Objectives</a:t>
            </a:r>
            <a:endParaRPr sz="3950">
              <a:latin typeface="Verdana"/>
              <a:cs typeface="Verdana"/>
            </a:endParaRPr>
          </a:p>
          <a:p>
            <a:pPr marL="12700" marR="5080">
              <a:lnSpc>
                <a:spcPts val="5530"/>
              </a:lnSpc>
              <a:spcBef>
                <a:spcPts val="110"/>
              </a:spcBef>
            </a:pPr>
            <a:r>
              <a:rPr dirty="0" sz="3950">
                <a:latin typeface="Verdana"/>
                <a:cs typeface="Verdana"/>
              </a:rPr>
              <a:t>Platform</a:t>
            </a:r>
            <a:r>
              <a:rPr dirty="0" sz="3950" spc="-360">
                <a:latin typeface="Verdana"/>
                <a:cs typeface="Verdana"/>
              </a:rPr>
              <a:t> </a:t>
            </a:r>
            <a:r>
              <a:rPr dirty="0" sz="3950" spc="-90">
                <a:latin typeface="Verdana"/>
                <a:cs typeface="Verdana"/>
              </a:rPr>
              <a:t>(Development</a:t>
            </a:r>
            <a:r>
              <a:rPr dirty="0" sz="3950" spc="-355">
                <a:latin typeface="Verdana"/>
                <a:cs typeface="Verdana"/>
              </a:rPr>
              <a:t> </a:t>
            </a:r>
            <a:r>
              <a:rPr dirty="0" sz="3950" spc="-65">
                <a:latin typeface="Verdana"/>
                <a:cs typeface="Verdana"/>
              </a:rPr>
              <a:t>Environment) </a:t>
            </a:r>
            <a:r>
              <a:rPr dirty="0" sz="3950" spc="-10">
                <a:latin typeface="Verdana"/>
                <a:cs typeface="Verdana"/>
              </a:rPr>
              <a:t>Conclusion</a:t>
            </a:r>
            <a:endParaRPr sz="395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8993" y="3596214"/>
            <a:ext cx="175421" cy="17542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8993" y="4297901"/>
            <a:ext cx="175421" cy="17542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78993" y="4999587"/>
            <a:ext cx="175421" cy="17542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78993" y="5701274"/>
            <a:ext cx="175421" cy="17542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8993" y="6402960"/>
            <a:ext cx="175421" cy="17542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78993" y="7104646"/>
            <a:ext cx="175421" cy="175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Introduction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3864144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34070" y="3655229"/>
            <a:ext cx="1450403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02590">
              <a:lnSpc>
                <a:spcPct val="114599"/>
              </a:lnSpc>
              <a:spcBef>
                <a:spcPts val="100"/>
              </a:spcBef>
            </a:pPr>
            <a:r>
              <a:rPr dirty="0" sz="2400" spc="-75">
                <a:latin typeface="Verdana"/>
                <a:cs typeface="Verdana"/>
              </a:rPr>
              <a:t>Voxta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a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communication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platform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allows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users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interact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using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both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voice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text-</a:t>
            </a:r>
            <a:r>
              <a:rPr dirty="0" sz="2400" spc="-10">
                <a:latin typeface="Verdana"/>
                <a:cs typeface="Verdana"/>
              </a:rPr>
              <a:t>based chat.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-145">
                <a:latin typeface="Verdana"/>
                <a:cs typeface="Verdana"/>
              </a:rPr>
              <a:t>It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enables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users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send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messages,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listen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spoken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responses,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communicate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naturally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through </a:t>
            </a:r>
            <a:r>
              <a:rPr dirty="0" sz="2400" spc="-20">
                <a:latin typeface="Verdana"/>
                <a:cs typeface="Verdana"/>
              </a:rPr>
              <a:t>speech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3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text.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512144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8682" y="2453656"/>
            <a:ext cx="440499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Problem</a:t>
            </a:r>
            <a:r>
              <a:rPr dirty="0" spc="-290"/>
              <a:t> </a:t>
            </a:r>
            <a:r>
              <a:rPr dirty="0" spc="-21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459" y="3753373"/>
            <a:ext cx="106374" cy="1063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41978" y="3541464"/>
            <a:ext cx="14730094" cy="2153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21615">
              <a:lnSpc>
                <a:spcPct val="116300"/>
              </a:lnSpc>
              <a:spcBef>
                <a:spcPts val="90"/>
              </a:spcBef>
            </a:pPr>
            <a:r>
              <a:rPr dirty="0" sz="2400">
                <a:latin typeface="Verdana"/>
                <a:cs typeface="Verdana"/>
              </a:rPr>
              <a:t>Many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communication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platforms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rely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heavily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text-</a:t>
            </a:r>
            <a:r>
              <a:rPr dirty="0" sz="2400" spc="-50">
                <a:latin typeface="Verdana"/>
                <a:cs typeface="Verdana"/>
              </a:rPr>
              <a:t>based</a:t>
            </a:r>
            <a:r>
              <a:rPr dirty="0" sz="2400" spc="-17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messaging,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making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difficult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18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users </a:t>
            </a:r>
            <a:r>
              <a:rPr dirty="0" sz="2400" spc="-25">
                <a:latin typeface="Verdana"/>
                <a:cs typeface="Verdana"/>
              </a:rPr>
              <a:t>who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prefer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or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require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voice-based</a:t>
            </a:r>
            <a:r>
              <a:rPr dirty="0" sz="2400" spc="-20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interaction.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6300"/>
              </a:lnSpc>
            </a:pPr>
            <a:r>
              <a:rPr dirty="0" sz="2400" spc="-35">
                <a:latin typeface="Verdana"/>
                <a:cs typeface="Verdana"/>
              </a:rPr>
              <a:t>There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is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a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need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a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system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that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provides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both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text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voice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messaging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options,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allowing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users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to </a:t>
            </a:r>
            <a:r>
              <a:rPr dirty="0" sz="2400">
                <a:latin typeface="Verdana"/>
                <a:cs typeface="Verdana"/>
              </a:rPr>
              <a:t>switch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between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modes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based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their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preference.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459" y="5029864"/>
            <a:ext cx="106374" cy="106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9690">
              <a:lnSpc>
                <a:spcPct val="100000"/>
              </a:lnSpc>
              <a:spcBef>
                <a:spcPts val="100"/>
              </a:spcBef>
            </a:pPr>
            <a:r>
              <a:rPr dirty="0" spc="-150"/>
              <a:t>Motivation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3846375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34070" y="3637460"/>
            <a:ext cx="15850869" cy="3378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780">
              <a:lnSpc>
                <a:spcPct val="114599"/>
              </a:lnSpc>
              <a:spcBef>
                <a:spcPts val="100"/>
              </a:spcBef>
            </a:pPr>
            <a:r>
              <a:rPr dirty="0" sz="2400" spc="-95">
                <a:latin typeface="Verdana"/>
                <a:cs typeface="Verdana"/>
              </a:rPr>
              <a:t>Some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users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prefer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voice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communication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over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text,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while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others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may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find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text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messaging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more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convenient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in </a:t>
            </a:r>
            <a:r>
              <a:rPr dirty="0" sz="2400" spc="-30">
                <a:latin typeface="Verdana"/>
                <a:cs typeface="Verdana"/>
              </a:rPr>
              <a:t>certain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situations.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 spc="-65">
                <a:latin typeface="Verdana"/>
                <a:cs typeface="Verdana"/>
              </a:rPr>
              <a:t>The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goal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40">
                <a:latin typeface="Verdana"/>
                <a:cs typeface="Verdana"/>
              </a:rPr>
              <a:t>make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communication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more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flexible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by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allowing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users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send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receive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messages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using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both </a:t>
            </a:r>
            <a:r>
              <a:rPr dirty="0" sz="2400" spc="-65">
                <a:latin typeface="Verdana"/>
                <a:cs typeface="Verdana"/>
              </a:rPr>
              <a:t>text</a:t>
            </a:r>
            <a:r>
              <a:rPr dirty="0" sz="2400" spc="-24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4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voice.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2400">
              <a:latin typeface="Verdana"/>
              <a:cs typeface="Verdana"/>
            </a:endParaRPr>
          </a:p>
          <a:p>
            <a:pPr marL="12700" marR="13970">
              <a:lnSpc>
                <a:spcPct val="114599"/>
              </a:lnSpc>
            </a:pPr>
            <a:r>
              <a:rPr dirty="0" sz="2400" spc="-145">
                <a:latin typeface="Verdana"/>
                <a:cs typeface="Verdana"/>
              </a:rPr>
              <a:t>It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can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be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useful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people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who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want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a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hands-</a:t>
            </a:r>
            <a:r>
              <a:rPr dirty="0" sz="2400" spc="-55">
                <a:latin typeface="Verdana"/>
                <a:cs typeface="Verdana"/>
              </a:rPr>
              <a:t>free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messaging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option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or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need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listen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messages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instead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5">
                <a:latin typeface="Verdana"/>
                <a:cs typeface="Verdana"/>
              </a:rPr>
              <a:t>of </a:t>
            </a:r>
            <a:r>
              <a:rPr dirty="0" sz="2400" spc="-70">
                <a:latin typeface="Verdana"/>
                <a:cs typeface="Verdana"/>
              </a:rPr>
              <a:t>reading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them.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5103675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6360975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0"/>
              <a:t>Objective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3619500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34070" y="3463925"/>
            <a:ext cx="13946505" cy="2905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Provide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an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easy-</a:t>
            </a:r>
            <a:r>
              <a:rPr dirty="0" sz="2400" spc="-70">
                <a:latin typeface="Verdana"/>
                <a:cs typeface="Verdana"/>
              </a:rPr>
              <a:t>to-</a:t>
            </a:r>
            <a:r>
              <a:rPr dirty="0" sz="2400" spc="-90">
                <a:latin typeface="Verdana"/>
                <a:cs typeface="Verdana"/>
              </a:rPr>
              <a:t>use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communication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platform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that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supports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both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text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voice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messaging.</a:t>
            </a:r>
            <a:endParaRPr sz="2400">
              <a:latin typeface="Verdana"/>
              <a:cs typeface="Verdana"/>
            </a:endParaRPr>
          </a:p>
          <a:p>
            <a:pPr marL="12700" marR="586105">
              <a:lnSpc>
                <a:spcPct val="229199"/>
              </a:lnSpc>
            </a:pPr>
            <a:r>
              <a:rPr dirty="0" sz="2400" spc="-70">
                <a:latin typeface="Verdana"/>
                <a:cs typeface="Verdana"/>
              </a:rPr>
              <a:t>Make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messaging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more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accessible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users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who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prefer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voice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over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text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vice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versa. </a:t>
            </a:r>
            <a:r>
              <a:rPr dirty="0" sz="2400" spc="-65">
                <a:latin typeface="Verdana"/>
                <a:cs typeface="Verdana"/>
              </a:rPr>
              <a:t>Ensure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smooth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natural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interaction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between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users,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whether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through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typing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or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75">
                <a:latin typeface="Verdana"/>
                <a:cs typeface="Verdana"/>
              </a:rPr>
              <a:t>speaking.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80">
                <a:latin typeface="Verdana"/>
                <a:cs typeface="Verdana"/>
              </a:rPr>
              <a:t>Improve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convenience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by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allowing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users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listen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messages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instead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reading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vice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versa.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4457700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5295899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6134099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016" y="1996399"/>
            <a:ext cx="198056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Features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385" y="3184892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08631" y="3029317"/>
            <a:ext cx="14021435" cy="374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Users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can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send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receive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messages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in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110">
                <a:latin typeface="Verdana"/>
                <a:cs typeface="Verdana"/>
              </a:rPr>
              <a:t>a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traditional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text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format.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400">
              <a:latin typeface="Verdana"/>
              <a:cs typeface="Verdana"/>
            </a:endParaRPr>
          </a:p>
          <a:p>
            <a:pPr marL="86995">
              <a:lnSpc>
                <a:spcPct val="100000"/>
              </a:lnSpc>
            </a:pPr>
            <a:r>
              <a:rPr dirty="0" sz="2400" spc="-50">
                <a:latin typeface="Verdana"/>
                <a:cs typeface="Verdana"/>
              </a:rPr>
              <a:t>Users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can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send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voice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20">
                <a:latin typeface="Verdana"/>
                <a:cs typeface="Verdana"/>
              </a:rPr>
              <a:t>messages,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25">
                <a:latin typeface="Verdana"/>
                <a:cs typeface="Verdana"/>
              </a:rPr>
              <a:t>making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communication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more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interactive.</a:t>
            </a:r>
            <a:endParaRPr sz="2400">
              <a:latin typeface="Verdana"/>
              <a:cs typeface="Verdana"/>
            </a:endParaRPr>
          </a:p>
          <a:p>
            <a:pPr marL="86995" marR="5080">
              <a:lnSpc>
                <a:spcPct val="229199"/>
              </a:lnSpc>
            </a:pPr>
            <a:r>
              <a:rPr dirty="0" sz="2400" spc="-35">
                <a:latin typeface="Verdana"/>
                <a:cs typeface="Verdana"/>
              </a:rPr>
              <a:t>Converts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text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messages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into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spoken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70">
                <a:latin typeface="Verdana"/>
                <a:cs typeface="Verdana"/>
              </a:rPr>
              <a:t>audio,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so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users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can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listen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messages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instead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reading. </a:t>
            </a:r>
            <a:r>
              <a:rPr dirty="0" sz="2400" spc="-35">
                <a:latin typeface="Verdana"/>
                <a:cs typeface="Verdana"/>
              </a:rPr>
              <a:t>Converts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voice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5">
                <a:latin typeface="Verdana"/>
                <a:cs typeface="Verdana"/>
              </a:rPr>
              <a:t>messages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20">
                <a:latin typeface="Verdana"/>
                <a:cs typeface="Verdana"/>
              </a:rPr>
              <a:t>into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30">
                <a:latin typeface="Verdana"/>
                <a:cs typeface="Verdana"/>
              </a:rPr>
              <a:t>written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90">
                <a:latin typeface="Verdana"/>
                <a:cs typeface="Verdana"/>
              </a:rPr>
              <a:t>text,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allowing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60">
                <a:latin typeface="Verdana"/>
                <a:cs typeface="Verdana"/>
              </a:rPr>
              <a:t>users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to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read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instead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of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55">
                <a:latin typeface="Verdana"/>
                <a:cs typeface="Verdana"/>
              </a:rPr>
              <a:t>listening</a:t>
            </a:r>
            <a:r>
              <a:rPr dirty="0" sz="2400" spc="-210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if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needed. </a:t>
            </a:r>
            <a:r>
              <a:rPr dirty="0" sz="2400" spc="-40">
                <a:latin typeface="Verdana"/>
                <a:cs typeface="Verdana"/>
              </a:rPr>
              <a:t>A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45">
                <a:latin typeface="Verdana"/>
                <a:cs typeface="Verdana"/>
              </a:rPr>
              <a:t>simple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40">
                <a:latin typeface="Verdana"/>
                <a:cs typeface="Verdana"/>
              </a:rPr>
              <a:t>login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50">
                <a:latin typeface="Verdana"/>
                <a:cs typeface="Verdana"/>
              </a:rPr>
              <a:t>and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80">
                <a:latin typeface="Verdana"/>
                <a:cs typeface="Verdana"/>
              </a:rPr>
              <a:t>sign-</a:t>
            </a:r>
            <a:r>
              <a:rPr dirty="0" sz="2400" spc="-100">
                <a:latin typeface="Verdana"/>
                <a:cs typeface="Verdana"/>
              </a:rPr>
              <a:t>up</a:t>
            </a:r>
            <a:r>
              <a:rPr dirty="0" sz="2400" spc="-229">
                <a:latin typeface="Verdana"/>
                <a:cs typeface="Verdana"/>
              </a:rPr>
              <a:t> </a:t>
            </a:r>
            <a:r>
              <a:rPr dirty="0" sz="2400" spc="-65">
                <a:latin typeface="Verdana"/>
                <a:cs typeface="Verdana"/>
              </a:rPr>
              <a:t>system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for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secure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access.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385" y="4023092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385" y="4861292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385" y="5699492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385" y="6537691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0493" y="1780790"/>
            <a:ext cx="62141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0"/>
              <a:t>Platform/Dev.</a:t>
            </a:r>
            <a:r>
              <a:rPr dirty="0" spc="-250"/>
              <a:t> </a:t>
            </a:r>
            <a:r>
              <a:rPr dirty="0" spc="-160"/>
              <a:t>Environment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035" y="3303651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843280" y="3094736"/>
            <a:ext cx="4837430" cy="42164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 spc="-80">
                <a:latin typeface="Verdana"/>
                <a:cs typeface="Verdana"/>
              </a:rPr>
              <a:t>Programming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Language:</a:t>
            </a:r>
            <a:endParaRPr sz="2400">
              <a:latin typeface="Verdana"/>
              <a:cs typeface="Verdana"/>
            </a:endParaRPr>
          </a:p>
          <a:p>
            <a:pPr marL="281940" indent="-189865">
              <a:lnSpc>
                <a:spcPct val="100000"/>
              </a:lnSpc>
              <a:spcBef>
                <a:spcPts val="420"/>
              </a:spcBef>
              <a:buChar char="-"/>
              <a:tabLst>
                <a:tab pos="281940" algn="l"/>
              </a:tabLst>
            </a:pPr>
            <a:r>
              <a:rPr dirty="0" sz="2400">
                <a:latin typeface="Verdana"/>
                <a:cs typeface="Verdana"/>
              </a:rPr>
              <a:t>C</a:t>
            </a:r>
            <a:r>
              <a:rPr dirty="0" sz="2400" spc="-260">
                <a:latin typeface="Verdana"/>
                <a:cs typeface="Verdana"/>
              </a:rPr>
              <a:t> </a:t>
            </a:r>
            <a:r>
              <a:rPr dirty="0" sz="2400" spc="-170">
                <a:latin typeface="Verdana"/>
                <a:cs typeface="Verdana"/>
              </a:rPr>
              <a:t>/</a:t>
            </a:r>
            <a:r>
              <a:rPr dirty="0" sz="2400" spc="-254">
                <a:latin typeface="Verdana"/>
                <a:cs typeface="Verdana"/>
              </a:rPr>
              <a:t> </a:t>
            </a:r>
            <a:r>
              <a:rPr dirty="0" sz="2400" spc="-515">
                <a:latin typeface="Verdana"/>
                <a:cs typeface="Verdana"/>
              </a:rPr>
              <a:t>C++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10">
                <a:latin typeface="Verdana"/>
                <a:cs typeface="Verdana"/>
              </a:rPr>
              <a:t>Database:</a:t>
            </a:r>
            <a:endParaRPr sz="2400">
              <a:latin typeface="Verdana"/>
              <a:cs typeface="Verdana"/>
            </a:endParaRPr>
          </a:p>
          <a:p>
            <a:pPr marL="12700" marR="1868170" indent="344170">
              <a:lnSpc>
                <a:spcPct val="114599"/>
              </a:lnSpc>
              <a:buChar char="-"/>
              <a:tabLst>
                <a:tab pos="356870" algn="l"/>
              </a:tabLst>
            </a:pPr>
            <a:r>
              <a:rPr dirty="0" sz="2400" spc="-30">
                <a:latin typeface="Verdana"/>
                <a:cs typeface="Verdana"/>
              </a:rPr>
              <a:t>File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Handling </a:t>
            </a:r>
            <a:r>
              <a:rPr dirty="0" sz="2400" spc="-35">
                <a:latin typeface="Verdana"/>
                <a:cs typeface="Verdana"/>
              </a:rPr>
              <a:t>Development</a:t>
            </a:r>
            <a:r>
              <a:rPr dirty="0" sz="2400" spc="-195">
                <a:latin typeface="Verdana"/>
                <a:cs typeface="Verdana"/>
              </a:rPr>
              <a:t> </a:t>
            </a:r>
            <a:r>
              <a:rPr dirty="0" sz="2400" spc="-85">
                <a:latin typeface="Verdana"/>
                <a:cs typeface="Verdana"/>
              </a:rPr>
              <a:t>Tools:</a:t>
            </a:r>
            <a:endParaRPr sz="2400">
              <a:latin typeface="Verdana"/>
              <a:cs typeface="Verdana"/>
            </a:endParaRPr>
          </a:p>
          <a:p>
            <a:pPr marL="281940" indent="-189865">
              <a:lnSpc>
                <a:spcPct val="100000"/>
              </a:lnSpc>
              <a:spcBef>
                <a:spcPts val="420"/>
              </a:spcBef>
              <a:buChar char="-"/>
              <a:tabLst>
                <a:tab pos="281940" algn="l"/>
              </a:tabLst>
            </a:pPr>
            <a:r>
              <a:rPr dirty="0" sz="2400" spc="-240">
                <a:latin typeface="Verdana"/>
                <a:cs typeface="Verdana"/>
              </a:rPr>
              <a:t>Dev-</a:t>
            </a:r>
            <a:r>
              <a:rPr dirty="0" sz="2400" spc="-325">
                <a:latin typeface="Verdana"/>
                <a:cs typeface="Verdana"/>
              </a:rPr>
              <a:t>C++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 spc="-10">
                <a:latin typeface="Verdana"/>
                <a:cs typeface="Verdana"/>
              </a:rPr>
              <a:t>Compiler:</a:t>
            </a:r>
            <a:endParaRPr sz="2400">
              <a:latin typeface="Verdana"/>
              <a:cs typeface="Verdana"/>
            </a:endParaRPr>
          </a:p>
          <a:p>
            <a:pPr marL="12700" marR="5080" indent="79375">
              <a:lnSpc>
                <a:spcPct val="114599"/>
              </a:lnSpc>
            </a:pPr>
            <a:r>
              <a:rPr dirty="0" sz="2400" spc="-190">
                <a:latin typeface="Verdana"/>
                <a:cs typeface="Verdana"/>
              </a:rPr>
              <a:t>-</a:t>
            </a:r>
            <a:r>
              <a:rPr dirty="0" sz="2400" spc="-40">
                <a:latin typeface="Verdana"/>
                <a:cs typeface="Verdana"/>
              </a:rPr>
              <a:t>GCC</a:t>
            </a:r>
            <a:r>
              <a:rPr dirty="0" sz="2400" spc="-225">
                <a:latin typeface="Verdana"/>
                <a:cs typeface="Verdana"/>
              </a:rPr>
              <a:t> </a:t>
            </a:r>
            <a:r>
              <a:rPr dirty="0" sz="2400" spc="-105">
                <a:latin typeface="Verdana"/>
                <a:cs typeface="Verdana"/>
              </a:rPr>
              <a:t>(GNU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35">
                <a:latin typeface="Verdana"/>
                <a:cs typeface="Verdana"/>
              </a:rPr>
              <a:t>Compiler</a:t>
            </a:r>
            <a:r>
              <a:rPr dirty="0" sz="2400" spc="-220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Collection) </a:t>
            </a:r>
            <a:r>
              <a:rPr dirty="0" sz="2400" spc="-45">
                <a:latin typeface="Verdana"/>
                <a:cs typeface="Verdana"/>
              </a:rPr>
              <a:t>Operating</a:t>
            </a:r>
            <a:r>
              <a:rPr dirty="0" sz="2400" spc="-215">
                <a:latin typeface="Verdana"/>
                <a:cs typeface="Verdana"/>
              </a:rPr>
              <a:t> </a:t>
            </a:r>
            <a:r>
              <a:rPr dirty="0" sz="2400" spc="-10">
                <a:latin typeface="Verdana"/>
                <a:cs typeface="Verdana"/>
              </a:rPr>
              <a:t>System:</a:t>
            </a:r>
            <a:endParaRPr sz="24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420"/>
              </a:spcBef>
            </a:pPr>
            <a:r>
              <a:rPr dirty="0" sz="2400" spc="-190">
                <a:latin typeface="Verdana"/>
                <a:cs typeface="Verdana"/>
              </a:rPr>
              <a:t>-</a:t>
            </a:r>
            <a:r>
              <a:rPr dirty="0" sz="2400" spc="-10">
                <a:latin typeface="Verdana"/>
                <a:cs typeface="Verdana"/>
              </a:rPr>
              <a:t>Windows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035" y="4141851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035" y="4980051"/>
            <a:ext cx="104775" cy="1047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035" y="5818251"/>
            <a:ext cx="104775" cy="1047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035" y="6656451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393" y="2413441"/>
            <a:ext cx="25349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4"/>
              <a:t>Conclusion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3828869"/>
            <a:ext cx="104775" cy="104774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5"/>
              <a:t>Voxta</a:t>
            </a:r>
            <a:r>
              <a:rPr dirty="0" spc="-220"/>
              <a:t> </a:t>
            </a:r>
            <a:r>
              <a:rPr dirty="0" spc="-95"/>
              <a:t>aims</a:t>
            </a:r>
            <a:r>
              <a:rPr dirty="0" spc="-215"/>
              <a:t> </a:t>
            </a:r>
            <a:r>
              <a:rPr dirty="0"/>
              <a:t>to</a:t>
            </a:r>
            <a:r>
              <a:rPr dirty="0" spc="-215"/>
              <a:t> </a:t>
            </a:r>
            <a:r>
              <a:rPr dirty="0" spc="-50"/>
              <a:t>improve</a:t>
            </a:r>
            <a:r>
              <a:rPr dirty="0" spc="-215"/>
              <a:t> </a:t>
            </a:r>
            <a:r>
              <a:rPr dirty="0" spc="-35"/>
              <a:t>communication</a:t>
            </a:r>
            <a:r>
              <a:rPr dirty="0" spc="-215"/>
              <a:t> </a:t>
            </a:r>
            <a:r>
              <a:rPr dirty="0" spc="-20"/>
              <a:t>by</a:t>
            </a:r>
            <a:r>
              <a:rPr dirty="0" spc="-215"/>
              <a:t> </a:t>
            </a:r>
            <a:r>
              <a:rPr dirty="0" spc="-55"/>
              <a:t>allowing</a:t>
            </a:r>
            <a:r>
              <a:rPr dirty="0" spc="-215"/>
              <a:t> </a:t>
            </a:r>
            <a:r>
              <a:rPr dirty="0" spc="-60"/>
              <a:t>users</a:t>
            </a:r>
            <a:r>
              <a:rPr dirty="0" spc="-215"/>
              <a:t> </a:t>
            </a:r>
            <a:r>
              <a:rPr dirty="0"/>
              <a:t>to</a:t>
            </a:r>
            <a:r>
              <a:rPr dirty="0" spc="-215"/>
              <a:t> </a:t>
            </a:r>
            <a:r>
              <a:rPr dirty="0" spc="-20"/>
              <a:t>interact</a:t>
            </a:r>
            <a:r>
              <a:rPr dirty="0" spc="-220"/>
              <a:t> </a:t>
            </a:r>
            <a:r>
              <a:rPr dirty="0" spc="-50"/>
              <a:t>through</a:t>
            </a:r>
            <a:r>
              <a:rPr dirty="0" spc="-215"/>
              <a:t> </a:t>
            </a:r>
            <a:r>
              <a:rPr dirty="0"/>
              <a:t>both</a:t>
            </a:r>
            <a:r>
              <a:rPr dirty="0" spc="-215"/>
              <a:t> </a:t>
            </a:r>
            <a:r>
              <a:rPr dirty="0" spc="-20"/>
              <a:t>voice</a:t>
            </a:r>
            <a:r>
              <a:rPr dirty="0" spc="-215"/>
              <a:t> </a:t>
            </a:r>
            <a:r>
              <a:rPr dirty="0" spc="-50"/>
              <a:t>and</a:t>
            </a:r>
            <a:r>
              <a:rPr dirty="0" spc="-215"/>
              <a:t> </a:t>
            </a:r>
            <a:r>
              <a:rPr dirty="0" spc="-65"/>
              <a:t>text</a:t>
            </a:r>
            <a:r>
              <a:rPr dirty="0" spc="-215"/>
              <a:t> </a:t>
            </a:r>
            <a:r>
              <a:rPr dirty="0" spc="-10"/>
              <a:t>messaging.</a:t>
            </a:r>
          </a:p>
          <a:p>
            <a:pPr>
              <a:lnSpc>
                <a:spcPct val="100000"/>
              </a:lnSpc>
              <a:spcBef>
                <a:spcPts val="380"/>
              </a:spcBef>
            </a:pPr>
          </a:p>
          <a:p>
            <a:pPr marL="12700" marR="597535">
              <a:lnSpc>
                <a:spcPct val="114599"/>
              </a:lnSpc>
            </a:pPr>
            <a:r>
              <a:rPr dirty="0" spc="-50"/>
              <a:t>With</a:t>
            </a:r>
            <a:r>
              <a:rPr dirty="0" spc="-210"/>
              <a:t> </a:t>
            </a:r>
            <a:r>
              <a:rPr dirty="0" spc="-45"/>
              <a:t>features</a:t>
            </a:r>
            <a:r>
              <a:rPr dirty="0" spc="-210"/>
              <a:t> </a:t>
            </a:r>
            <a:r>
              <a:rPr dirty="0" spc="-70"/>
              <a:t>like</a:t>
            </a:r>
            <a:r>
              <a:rPr dirty="0" spc="-210"/>
              <a:t> </a:t>
            </a:r>
            <a:r>
              <a:rPr dirty="0" spc="-70"/>
              <a:t>voice-</a:t>
            </a:r>
            <a:r>
              <a:rPr dirty="0" spc="-65"/>
              <a:t>to-text,</a:t>
            </a:r>
            <a:r>
              <a:rPr dirty="0" spc="-210"/>
              <a:t> </a:t>
            </a:r>
            <a:r>
              <a:rPr dirty="0" spc="-65"/>
              <a:t>text-to-</a:t>
            </a:r>
            <a:r>
              <a:rPr dirty="0" spc="-75"/>
              <a:t>speech,</a:t>
            </a:r>
            <a:r>
              <a:rPr dirty="0" spc="-204"/>
              <a:t> </a:t>
            </a:r>
            <a:r>
              <a:rPr dirty="0" spc="-50"/>
              <a:t>and</a:t>
            </a:r>
            <a:r>
              <a:rPr dirty="0" spc="-210"/>
              <a:t> </a:t>
            </a:r>
            <a:r>
              <a:rPr dirty="0" spc="-20"/>
              <a:t>voice</a:t>
            </a:r>
            <a:r>
              <a:rPr dirty="0" spc="-210"/>
              <a:t> </a:t>
            </a:r>
            <a:r>
              <a:rPr dirty="0" spc="-120"/>
              <a:t>messaging,</a:t>
            </a:r>
            <a:r>
              <a:rPr dirty="0" spc="-210"/>
              <a:t> </a:t>
            </a:r>
            <a:r>
              <a:rPr dirty="0"/>
              <a:t>it</a:t>
            </a:r>
            <a:r>
              <a:rPr dirty="0" spc="-204"/>
              <a:t> </a:t>
            </a:r>
            <a:r>
              <a:rPr dirty="0" spc="-20"/>
              <a:t>provides</a:t>
            </a:r>
            <a:r>
              <a:rPr dirty="0" spc="-210"/>
              <a:t> </a:t>
            </a:r>
            <a:r>
              <a:rPr dirty="0" spc="-110"/>
              <a:t>a</a:t>
            </a:r>
            <a:r>
              <a:rPr dirty="0" spc="-210"/>
              <a:t> </a:t>
            </a:r>
            <a:r>
              <a:rPr dirty="0" spc="-30"/>
              <a:t>flexible</a:t>
            </a:r>
            <a:r>
              <a:rPr dirty="0" spc="-210"/>
              <a:t> </a:t>
            </a:r>
            <a:r>
              <a:rPr dirty="0" spc="-50"/>
              <a:t>and</a:t>
            </a:r>
            <a:r>
              <a:rPr dirty="0" spc="-210"/>
              <a:t> </a:t>
            </a:r>
            <a:r>
              <a:rPr dirty="0" spc="-10"/>
              <a:t>accessible </a:t>
            </a:r>
            <a:r>
              <a:rPr dirty="0" spc="-35"/>
              <a:t>communication</a:t>
            </a:r>
            <a:r>
              <a:rPr dirty="0" spc="-175"/>
              <a:t> </a:t>
            </a:r>
            <a:r>
              <a:rPr dirty="0" spc="-10"/>
              <a:t>experience.</a:t>
            </a:r>
          </a:p>
          <a:p>
            <a:pPr>
              <a:lnSpc>
                <a:spcPct val="100000"/>
              </a:lnSpc>
              <a:spcBef>
                <a:spcPts val="805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65"/>
              <a:t>The</a:t>
            </a:r>
            <a:r>
              <a:rPr dirty="0" spc="-225"/>
              <a:t> </a:t>
            </a:r>
            <a:r>
              <a:rPr dirty="0" spc="-20"/>
              <a:t>project</a:t>
            </a:r>
            <a:r>
              <a:rPr dirty="0" spc="-225"/>
              <a:t> </a:t>
            </a:r>
            <a:r>
              <a:rPr dirty="0" spc="-45"/>
              <a:t>is</a:t>
            </a:r>
            <a:r>
              <a:rPr dirty="0" spc="-225"/>
              <a:t> </a:t>
            </a:r>
            <a:r>
              <a:rPr dirty="0"/>
              <a:t>focused</a:t>
            </a:r>
            <a:r>
              <a:rPr dirty="0" spc="-225"/>
              <a:t> </a:t>
            </a:r>
            <a:r>
              <a:rPr dirty="0" spc="-20"/>
              <a:t>on</a:t>
            </a:r>
            <a:r>
              <a:rPr dirty="0" spc="-220"/>
              <a:t> </a:t>
            </a:r>
            <a:r>
              <a:rPr dirty="0" spc="-125"/>
              <a:t>making</a:t>
            </a:r>
            <a:r>
              <a:rPr dirty="0" spc="-225"/>
              <a:t> </a:t>
            </a:r>
            <a:r>
              <a:rPr dirty="0" spc="-35"/>
              <a:t>conversations</a:t>
            </a:r>
            <a:r>
              <a:rPr dirty="0" spc="-225"/>
              <a:t> </a:t>
            </a:r>
            <a:r>
              <a:rPr dirty="0" spc="-55"/>
              <a:t>more</a:t>
            </a:r>
            <a:r>
              <a:rPr dirty="0" spc="-225"/>
              <a:t> </a:t>
            </a:r>
            <a:r>
              <a:rPr dirty="0" spc="-45"/>
              <a:t>natural</a:t>
            </a:r>
            <a:r>
              <a:rPr dirty="0" spc="-225"/>
              <a:t> </a:t>
            </a:r>
            <a:r>
              <a:rPr dirty="0" spc="-50"/>
              <a:t>and</a:t>
            </a:r>
            <a:r>
              <a:rPr dirty="0" spc="-220"/>
              <a:t> </a:t>
            </a:r>
            <a:r>
              <a:rPr dirty="0" spc="-35"/>
              <a:t>convenient</a:t>
            </a:r>
            <a:r>
              <a:rPr dirty="0" spc="-225"/>
              <a:t> </a:t>
            </a:r>
            <a:r>
              <a:rPr dirty="0"/>
              <a:t>for</a:t>
            </a:r>
            <a:r>
              <a:rPr dirty="0" spc="-225"/>
              <a:t> </a:t>
            </a:r>
            <a:r>
              <a:rPr dirty="0" spc="-60"/>
              <a:t>users</a:t>
            </a:r>
            <a:r>
              <a:rPr dirty="0" spc="-225"/>
              <a:t> </a:t>
            </a:r>
            <a:r>
              <a:rPr dirty="0" spc="-40"/>
              <a:t>in</a:t>
            </a:r>
            <a:r>
              <a:rPr dirty="0" spc="-225"/>
              <a:t> </a:t>
            </a:r>
            <a:r>
              <a:rPr dirty="0"/>
              <a:t>different</a:t>
            </a:r>
            <a:r>
              <a:rPr dirty="0" spc="-220"/>
              <a:t> </a:t>
            </a:r>
            <a:r>
              <a:rPr dirty="0" spc="-10"/>
              <a:t>situations.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4667069"/>
            <a:ext cx="104775" cy="1047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4" y="5924369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Web Login</dc:creator>
  <cp:keywords>DAGfuZ12QOg,BAGAONmZ4VQ,0</cp:keywords>
  <dc:title>Voxta Presentation(36).pptx</dc:title>
  <dcterms:created xsi:type="dcterms:W3CDTF">2025-02-21T12:17:43Z</dcterms:created>
  <dcterms:modified xsi:type="dcterms:W3CDTF">2025-02-21T12:17:43Z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2025-02-21T00:00:00Z</vt:filetime>
  </property>
  <property fmtid="{D5CDD505-2E9C-101B-9397-08002B2CF9AE}" pid="5" name="Producer">
    <vt:lpwstr>Canva</vt:lpwstr>
  </property>
</Properties>
</file>