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3" r:id="rId1"/>
  </p:sldMasterIdLst>
  <p:sldIdLst>
    <p:sldId id="256" r:id="rId2"/>
    <p:sldId id="257" r:id="rId3"/>
    <p:sldId id="258" r:id="rId4"/>
    <p:sldId id="259" r:id="rId5"/>
    <p:sldId id="268" r:id="rId6"/>
    <p:sldId id="260" r:id="rId7"/>
    <p:sldId id="261" r:id="rId8"/>
    <p:sldId id="263" r:id="rId9"/>
    <p:sldId id="269" r:id="rId10"/>
    <p:sldId id="270" r:id="rId11"/>
    <p:sldId id="264" r:id="rId12"/>
    <p:sldId id="266" r:id="rId13"/>
    <p:sldId id="267"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173355">
              <a:lnSpc>
                <a:spcPts val="1860"/>
              </a:lnSpc>
            </a:pPr>
            <a:fld id="{81D60167-4931-47E6-BA6A-407CBD079E47}" type="slidenum">
              <a:rPr lang="en-US" spc="-50" smtClean="0"/>
              <a:t>‹#›</a:t>
            </a:fld>
            <a:endParaRPr lang="en-US" spc="-50" dirty="0"/>
          </a:p>
        </p:txBody>
      </p:sp>
    </p:spTree>
    <p:extLst>
      <p:ext uri="{BB962C8B-B14F-4D97-AF65-F5344CB8AC3E}">
        <p14:creationId xmlns:p14="http://schemas.microsoft.com/office/powerpoint/2010/main" val="350103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173355">
              <a:lnSpc>
                <a:spcPts val="1860"/>
              </a:lnSpc>
            </a:pPr>
            <a:fld id="{81D60167-4931-47E6-BA6A-407CBD079E47}" type="slidenum">
              <a:rPr lang="en-US" spc="-50" smtClean="0"/>
              <a:t>‹#›</a:t>
            </a:fld>
            <a:endParaRPr lang="en-US" spc="-50" dirty="0"/>
          </a:p>
        </p:txBody>
      </p:sp>
    </p:spTree>
    <p:extLst>
      <p:ext uri="{BB962C8B-B14F-4D97-AF65-F5344CB8AC3E}">
        <p14:creationId xmlns:p14="http://schemas.microsoft.com/office/powerpoint/2010/main" val="2118787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173355">
              <a:lnSpc>
                <a:spcPts val="1860"/>
              </a:lnSpc>
            </a:pPr>
            <a:fld id="{81D60167-4931-47E6-BA6A-407CBD079E47}" type="slidenum">
              <a:rPr lang="en-US" spc="-50" smtClean="0"/>
              <a:t>‹#›</a:t>
            </a:fld>
            <a:endParaRPr lang="en-US" spc="-5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41719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173355">
              <a:lnSpc>
                <a:spcPts val="1860"/>
              </a:lnSpc>
            </a:pPr>
            <a:fld id="{81D60167-4931-47E6-BA6A-407CBD079E47}" type="slidenum">
              <a:rPr lang="en-US" spc="-50" smtClean="0"/>
              <a:t>‹#›</a:t>
            </a:fld>
            <a:endParaRPr lang="en-US" spc="-50" dirty="0"/>
          </a:p>
        </p:txBody>
      </p:sp>
    </p:spTree>
    <p:extLst>
      <p:ext uri="{BB962C8B-B14F-4D97-AF65-F5344CB8AC3E}">
        <p14:creationId xmlns:p14="http://schemas.microsoft.com/office/powerpoint/2010/main" val="780609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173355">
              <a:lnSpc>
                <a:spcPts val="1860"/>
              </a:lnSpc>
            </a:pPr>
            <a:fld id="{81D60167-4931-47E6-BA6A-407CBD079E47}" type="slidenum">
              <a:rPr lang="en-US" spc="-50" smtClean="0"/>
              <a:t>‹#›</a:t>
            </a:fld>
            <a:endParaRPr lang="en-US" spc="-5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44845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173355">
              <a:lnSpc>
                <a:spcPts val="1860"/>
              </a:lnSpc>
            </a:pPr>
            <a:fld id="{81D60167-4931-47E6-BA6A-407CBD079E47}" type="slidenum">
              <a:rPr lang="en-US" spc="-50" smtClean="0"/>
              <a:t>‹#›</a:t>
            </a:fld>
            <a:endParaRPr lang="en-US" spc="-50" dirty="0"/>
          </a:p>
        </p:txBody>
      </p:sp>
    </p:spTree>
    <p:extLst>
      <p:ext uri="{BB962C8B-B14F-4D97-AF65-F5344CB8AC3E}">
        <p14:creationId xmlns:p14="http://schemas.microsoft.com/office/powerpoint/2010/main" val="397454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173355">
              <a:lnSpc>
                <a:spcPts val="1860"/>
              </a:lnSpc>
            </a:pPr>
            <a:fld id="{81D60167-4931-47E6-BA6A-407CBD079E47}" type="slidenum">
              <a:rPr lang="en-US" spc="-50" smtClean="0"/>
              <a:t>‹#›</a:t>
            </a:fld>
            <a:endParaRPr lang="en-US" spc="-50" dirty="0"/>
          </a:p>
        </p:txBody>
      </p:sp>
    </p:spTree>
    <p:extLst>
      <p:ext uri="{BB962C8B-B14F-4D97-AF65-F5344CB8AC3E}">
        <p14:creationId xmlns:p14="http://schemas.microsoft.com/office/powerpoint/2010/main" val="2189912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173355">
              <a:lnSpc>
                <a:spcPts val="1860"/>
              </a:lnSpc>
            </a:pPr>
            <a:fld id="{81D60167-4931-47E6-BA6A-407CBD079E47}" type="slidenum">
              <a:rPr lang="en-US" spc="-50" smtClean="0"/>
              <a:t>‹#›</a:t>
            </a:fld>
            <a:endParaRPr lang="en-US" spc="-50" dirty="0"/>
          </a:p>
        </p:txBody>
      </p:sp>
    </p:spTree>
    <p:extLst>
      <p:ext uri="{BB962C8B-B14F-4D97-AF65-F5344CB8AC3E}">
        <p14:creationId xmlns:p14="http://schemas.microsoft.com/office/powerpoint/2010/main" val="1875104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173355">
              <a:lnSpc>
                <a:spcPts val="1860"/>
              </a:lnSpc>
            </a:pPr>
            <a:fld id="{81D60167-4931-47E6-BA6A-407CBD079E47}" type="slidenum">
              <a:rPr lang="en-US" spc="-50" smtClean="0"/>
              <a:t>‹#›</a:t>
            </a:fld>
            <a:endParaRPr lang="en-US" spc="-50" dirty="0"/>
          </a:p>
        </p:txBody>
      </p:sp>
    </p:spTree>
    <p:extLst>
      <p:ext uri="{BB962C8B-B14F-4D97-AF65-F5344CB8AC3E}">
        <p14:creationId xmlns:p14="http://schemas.microsoft.com/office/powerpoint/2010/main" val="3140349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173355">
              <a:lnSpc>
                <a:spcPts val="1860"/>
              </a:lnSpc>
            </a:pPr>
            <a:fld id="{81D60167-4931-47E6-BA6A-407CBD079E47}" type="slidenum">
              <a:rPr lang="en-US" spc="-50" smtClean="0"/>
              <a:t>‹#›</a:t>
            </a:fld>
            <a:endParaRPr lang="en-US" spc="-50" dirty="0"/>
          </a:p>
        </p:txBody>
      </p:sp>
    </p:spTree>
    <p:extLst>
      <p:ext uri="{BB962C8B-B14F-4D97-AF65-F5344CB8AC3E}">
        <p14:creationId xmlns:p14="http://schemas.microsoft.com/office/powerpoint/2010/main" val="1345493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173355">
              <a:lnSpc>
                <a:spcPts val="1860"/>
              </a:lnSpc>
            </a:pPr>
            <a:fld id="{81D60167-4931-47E6-BA6A-407CBD079E47}" type="slidenum">
              <a:rPr lang="en-US" spc="-50" smtClean="0"/>
              <a:t>‹#›</a:t>
            </a:fld>
            <a:endParaRPr lang="en-US" spc="-50" dirty="0"/>
          </a:p>
        </p:txBody>
      </p:sp>
    </p:spTree>
    <p:extLst>
      <p:ext uri="{BB962C8B-B14F-4D97-AF65-F5344CB8AC3E}">
        <p14:creationId xmlns:p14="http://schemas.microsoft.com/office/powerpoint/2010/main" val="3300002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2/21/2025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173355">
              <a:lnSpc>
                <a:spcPts val="1860"/>
              </a:lnSpc>
            </a:pPr>
            <a:fld id="{81D60167-4931-47E6-BA6A-407CBD079E47}" type="slidenum">
              <a:rPr lang="en-US" spc="-50" smtClean="0"/>
              <a:t>‹#›</a:t>
            </a:fld>
            <a:endParaRPr lang="en-US" spc="-50" dirty="0"/>
          </a:p>
        </p:txBody>
      </p:sp>
    </p:spTree>
    <p:extLst>
      <p:ext uri="{BB962C8B-B14F-4D97-AF65-F5344CB8AC3E}">
        <p14:creationId xmlns:p14="http://schemas.microsoft.com/office/powerpoint/2010/main" val="1967576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2/21/2025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173355">
              <a:lnSpc>
                <a:spcPts val="1860"/>
              </a:lnSpc>
            </a:pPr>
            <a:fld id="{81D60167-4931-47E6-BA6A-407CBD079E47}" type="slidenum">
              <a:rPr lang="en-US" spc="-50" smtClean="0"/>
              <a:t>‹#›</a:t>
            </a:fld>
            <a:endParaRPr lang="en-US" spc="-50" dirty="0"/>
          </a:p>
        </p:txBody>
      </p:sp>
    </p:spTree>
    <p:extLst>
      <p:ext uri="{BB962C8B-B14F-4D97-AF65-F5344CB8AC3E}">
        <p14:creationId xmlns:p14="http://schemas.microsoft.com/office/powerpoint/2010/main" val="3421533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2/21/2025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173355">
              <a:lnSpc>
                <a:spcPts val="1860"/>
              </a:lnSpc>
            </a:pPr>
            <a:fld id="{81D60167-4931-47E6-BA6A-407CBD079E47}" type="slidenum">
              <a:rPr lang="en-US" spc="-50" smtClean="0"/>
              <a:t>‹#›</a:t>
            </a:fld>
            <a:endParaRPr lang="en-US" spc="-50" dirty="0"/>
          </a:p>
        </p:txBody>
      </p:sp>
    </p:spTree>
    <p:extLst>
      <p:ext uri="{BB962C8B-B14F-4D97-AF65-F5344CB8AC3E}">
        <p14:creationId xmlns:p14="http://schemas.microsoft.com/office/powerpoint/2010/main" val="1290083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173355">
              <a:lnSpc>
                <a:spcPts val="1860"/>
              </a:lnSpc>
            </a:pPr>
            <a:fld id="{81D60167-4931-47E6-BA6A-407CBD079E47}" type="slidenum">
              <a:rPr lang="en-US" spc="-50" smtClean="0"/>
              <a:t>‹#›</a:t>
            </a:fld>
            <a:endParaRPr lang="en-US" spc="-50" dirty="0"/>
          </a:p>
        </p:txBody>
      </p:sp>
    </p:spTree>
    <p:extLst>
      <p:ext uri="{BB962C8B-B14F-4D97-AF65-F5344CB8AC3E}">
        <p14:creationId xmlns:p14="http://schemas.microsoft.com/office/powerpoint/2010/main" val="2849978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173355">
              <a:lnSpc>
                <a:spcPts val="1860"/>
              </a:lnSpc>
            </a:pPr>
            <a:fld id="{81D60167-4931-47E6-BA6A-407CBD079E47}" type="slidenum">
              <a:rPr lang="en-US" spc="-50" smtClean="0"/>
              <a:t>‹#›</a:t>
            </a:fld>
            <a:endParaRPr lang="en-US" spc="-50" dirty="0"/>
          </a:p>
        </p:txBody>
      </p:sp>
    </p:spTree>
    <p:extLst>
      <p:ext uri="{BB962C8B-B14F-4D97-AF65-F5344CB8AC3E}">
        <p14:creationId xmlns:p14="http://schemas.microsoft.com/office/powerpoint/2010/main" val="3393668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2/21/2025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173355">
              <a:lnSpc>
                <a:spcPts val="1860"/>
              </a:lnSpc>
            </a:pPr>
            <a:fld id="{81D60167-4931-47E6-BA6A-407CBD079E47}" type="slidenum">
              <a:rPr lang="en-US" spc="-50" smtClean="0"/>
              <a:t>‹#›</a:t>
            </a:fld>
            <a:endParaRPr lang="en-US" spc="-50" dirty="0"/>
          </a:p>
        </p:txBody>
      </p:sp>
    </p:spTree>
    <p:extLst>
      <p:ext uri="{BB962C8B-B14F-4D97-AF65-F5344CB8AC3E}">
        <p14:creationId xmlns:p14="http://schemas.microsoft.com/office/powerpoint/2010/main" val="222417360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863600" cy="5690235"/>
          </a:xfrm>
          <a:custGeom>
            <a:avLst/>
            <a:gdLst/>
            <a:ahLst/>
            <a:cxnLst/>
            <a:rect l="l" t="t" r="r" b="b"/>
            <a:pathLst>
              <a:path w="863600" h="5690235">
                <a:moveTo>
                  <a:pt x="0" y="5690188"/>
                </a:moveTo>
                <a:lnTo>
                  <a:pt x="0" y="604"/>
                </a:lnTo>
                <a:lnTo>
                  <a:pt x="61707" y="0"/>
                </a:lnTo>
                <a:lnTo>
                  <a:pt x="863598" y="0"/>
                </a:lnTo>
                <a:lnTo>
                  <a:pt x="863598" y="9071"/>
                </a:lnTo>
                <a:lnTo>
                  <a:pt x="0" y="5690188"/>
                </a:lnTo>
                <a:close/>
              </a:path>
            </a:pathLst>
          </a:custGeom>
          <a:solidFill>
            <a:srgbClr val="5ECAEF">
              <a:alpha val="69410"/>
            </a:srgbClr>
          </a:solidFill>
        </p:spPr>
        <p:txBody>
          <a:bodyPr wrap="square" lIns="0" tIns="0" rIns="0" bIns="0" rtlCol="0"/>
          <a:lstStyle/>
          <a:p>
            <a:endParaRPr/>
          </a:p>
        </p:txBody>
      </p:sp>
      <p:grpSp>
        <p:nvGrpSpPr>
          <p:cNvPr id="3" name="object 3"/>
          <p:cNvGrpSpPr/>
          <p:nvPr/>
        </p:nvGrpSpPr>
        <p:grpSpPr>
          <a:xfrm>
            <a:off x="2818069" y="-4762"/>
            <a:ext cx="9375775" cy="6867525"/>
            <a:chOff x="2818069" y="-4762"/>
            <a:chExt cx="9375775" cy="6867525"/>
          </a:xfrm>
        </p:grpSpPr>
        <p:sp>
          <p:nvSpPr>
            <p:cNvPr id="4" name="object 4"/>
            <p:cNvSpPr/>
            <p:nvPr/>
          </p:nvSpPr>
          <p:spPr>
            <a:xfrm>
              <a:off x="7425259" y="0"/>
              <a:ext cx="4763770" cy="6858000"/>
            </a:xfrm>
            <a:custGeom>
              <a:avLst/>
              <a:gdLst/>
              <a:ahLst/>
              <a:cxnLst/>
              <a:rect l="l" t="t" r="r" b="b"/>
              <a:pathLst>
                <a:path w="4763770" h="6858000">
                  <a:moveTo>
                    <a:pt x="1945721" y="0"/>
                  </a:moveTo>
                  <a:lnTo>
                    <a:pt x="3164918" y="6857986"/>
                  </a:lnTo>
                </a:path>
                <a:path w="4763770" h="6858000">
                  <a:moveTo>
                    <a:pt x="4763540" y="3681417"/>
                  </a:moveTo>
                  <a:lnTo>
                    <a:pt x="0" y="6857986"/>
                  </a:lnTo>
                </a:path>
              </a:pathLst>
            </a:custGeom>
            <a:ln w="9524">
              <a:solidFill>
                <a:srgbClr val="5ECAEF"/>
              </a:solidFill>
            </a:ln>
          </p:spPr>
          <p:txBody>
            <a:bodyPr wrap="square" lIns="0" tIns="0" rIns="0" bIns="0" rtlCol="0"/>
            <a:lstStyle/>
            <a:p>
              <a:endParaRPr/>
            </a:p>
          </p:txBody>
        </p:sp>
        <p:sp>
          <p:nvSpPr>
            <p:cNvPr id="5" name="object 5"/>
            <p:cNvSpPr/>
            <p:nvPr/>
          </p:nvSpPr>
          <p:spPr>
            <a:xfrm>
              <a:off x="9181456" y="0"/>
              <a:ext cx="3007360" cy="6858000"/>
            </a:xfrm>
            <a:custGeom>
              <a:avLst/>
              <a:gdLst/>
              <a:ahLst/>
              <a:cxnLst/>
              <a:rect l="l" t="t" r="r" b="b"/>
              <a:pathLst>
                <a:path w="3007359" h="6858000">
                  <a:moveTo>
                    <a:pt x="3007343" y="6857999"/>
                  </a:moveTo>
                  <a:lnTo>
                    <a:pt x="0" y="6857999"/>
                  </a:lnTo>
                  <a:lnTo>
                    <a:pt x="2042998" y="0"/>
                  </a:lnTo>
                  <a:lnTo>
                    <a:pt x="3007343" y="0"/>
                  </a:lnTo>
                  <a:lnTo>
                    <a:pt x="3007343" y="6857999"/>
                  </a:lnTo>
                  <a:close/>
                </a:path>
              </a:pathLst>
            </a:custGeom>
            <a:solidFill>
              <a:srgbClr val="5ECAEF">
                <a:alpha val="35293"/>
              </a:srgbClr>
            </a:solidFill>
          </p:spPr>
          <p:txBody>
            <a:bodyPr wrap="square" lIns="0" tIns="0" rIns="0" bIns="0" rtlCol="0"/>
            <a:lstStyle/>
            <a:p>
              <a:endParaRPr/>
            </a:p>
          </p:txBody>
        </p:sp>
        <p:sp>
          <p:nvSpPr>
            <p:cNvPr id="6" name="object 6"/>
            <p:cNvSpPr/>
            <p:nvPr/>
          </p:nvSpPr>
          <p:spPr>
            <a:xfrm>
              <a:off x="9604921" y="0"/>
              <a:ext cx="2587625" cy="6858000"/>
            </a:xfrm>
            <a:custGeom>
              <a:avLst/>
              <a:gdLst/>
              <a:ahLst/>
              <a:cxnLst/>
              <a:rect l="l" t="t" r="r" b="b"/>
              <a:pathLst>
                <a:path w="2587625" h="6858000">
                  <a:moveTo>
                    <a:pt x="2587077" y="6857986"/>
                  </a:moveTo>
                  <a:lnTo>
                    <a:pt x="1207953" y="6857986"/>
                  </a:lnTo>
                  <a:lnTo>
                    <a:pt x="0" y="0"/>
                  </a:lnTo>
                  <a:lnTo>
                    <a:pt x="2587053" y="0"/>
                  </a:lnTo>
                  <a:lnTo>
                    <a:pt x="2587077" y="6857986"/>
                  </a:lnTo>
                  <a:close/>
                </a:path>
              </a:pathLst>
            </a:custGeom>
            <a:solidFill>
              <a:srgbClr val="5ECAEF">
                <a:alpha val="19999"/>
              </a:srgbClr>
            </a:solidFill>
          </p:spPr>
          <p:txBody>
            <a:bodyPr wrap="square" lIns="0" tIns="0" rIns="0" bIns="0" rtlCol="0"/>
            <a:lstStyle/>
            <a:p>
              <a:endParaRPr/>
            </a:p>
          </p:txBody>
        </p:sp>
        <p:sp>
          <p:nvSpPr>
            <p:cNvPr id="7" name="object 7"/>
            <p:cNvSpPr/>
            <p:nvPr/>
          </p:nvSpPr>
          <p:spPr>
            <a:xfrm>
              <a:off x="8932306" y="3047993"/>
              <a:ext cx="3260090" cy="3810000"/>
            </a:xfrm>
            <a:custGeom>
              <a:avLst/>
              <a:gdLst/>
              <a:ahLst/>
              <a:cxnLst/>
              <a:rect l="l" t="t" r="r" b="b"/>
              <a:pathLst>
                <a:path w="3260090" h="3810000">
                  <a:moveTo>
                    <a:pt x="3259668" y="3809992"/>
                  </a:moveTo>
                  <a:lnTo>
                    <a:pt x="0" y="3809992"/>
                  </a:lnTo>
                  <a:lnTo>
                    <a:pt x="3259668" y="0"/>
                  </a:lnTo>
                  <a:lnTo>
                    <a:pt x="3259668" y="3809992"/>
                  </a:lnTo>
                  <a:close/>
                </a:path>
              </a:pathLst>
            </a:custGeom>
            <a:solidFill>
              <a:srgbClr val="15AFE2">
                <a:alpha val="65489"/>
              </a:srgbClr>
            </a:solidFill>
          </p:spPr>
          <p:txBody>
            <a:bodyPr wrap="square" lIns="0" tIns="0" rIns="0" bIns="0" rtlCol="0"/>
            <a:lstStyle/>
            <a:p>
              <a:endParaRPr/>
            </a:p>
          </p:txBody>
        </p:sp>
        <p:sp>
          <p:nvSpPr>
            <p:cNvPr id="8" name="object 8"/>
            <p:cNvSpPr/>
            <p:nvPr/>
          </p:nvSpPr>
          <p:spPr>
            <a:xfrm>
              <a:off x="9337527" y="0"/>
              <a:ext cx="2851785" cy="6858000"/>
            </a:xfrm>
            <a:custGeom>
              <a:avLst/>
              <a:gdLst/>
              <a:ahLst/>
              <a:cxnLst/>
              <a:rect l="l" t="t" r="r" b="b"/>
              <a:pathLst>
                <a:path w="2851784" h="6858000">
                  <a:moveTo>
                    <a:pt x="2851272" y="6857999"/>
                  </a:moveTo>
                  <a:lnTo>
                    <a:pt x="2467698" y="6857999"/>
                  </a:lnTo>
                  <a:lnTo>
                    <a:pt x="0" y="0"/>
                  </a:lnTo>
                  <a:lnTo>
                    <a:pt x="2851272" y="0"/>
                  </a:lnTo>
                  <a:lnTo>
                    <a:pt x="2851272" y="6857999"/>
                  </a:lnTo>
                  <a:close/>
                </a:path>
              </a:pathLst>
            </a:custGeom>
            <a:solidFill>
              <a:srgbClr val="15AFE2">
                <a:alpha val="49411"/>
              </a:srgbClr>
            </a:solidFill>
          </p:spPr>
          <p:txBody>
            <a:bodyPr wrap="square" lIns="0" tIns="0" rIns="0" bIns="0" rtlCol="0"/>
            <a:lstStyle/>
            <a:p>
              <a:endParaRPr/>
            </a:p>
          </p:txBody>
        </p:sp>
        <p:sp>
          <p:nvSpPr>
            <p:cNvPr id="9" name="object 9"/>
            <p:cNvSpPr/>
            <p:nvPr/>
          </p:nvSpPr>
          <p:spPr>
            <a:xfrm>
              <a:off x="10898702" y="0"/>
              <a:ext cx="1290320" cy="6858000"/>
            </a:xfrm>
            <a:custGeom>
              <a:avLst/>
              <a:gdLst/>
              <a:ahLst/>
              <a:cxnLst/>
              <a:rect l="l" t="t" r="r" b="b"/>
              <a:pathLst>
                <a:path w="1290320" h="6858000">
                  <a:moveTo>
                    <a:pt x="1290097" y="6857999"/>
                  </a:moveTo>
                  <a:lnTo>
                    <a:pt x="0" y="6857999"/>
                  </a:lnTo>
                  <a:lnTo>
                    <a:pt x="1018490" y="0"/>
                  </a:lnTo>
                  <a:lnTo>
                    <a:pt x="1290097" y="0"/>
                  </a:lnTo>
                  <a:lnTo>
                    <a:pt x="1290097" y="6857999"/>
                  </a:lnTo>
                  <a:close/>
                </a:path>
              </a:pathLst>
            </a:custGeom>
            <a:solidFill>
              <a:srgbClr val="2D83C3">
                <a:alpha val="69410"/>
              </a:srgbClr>
            </a:solidFill>
          </p:spPr>
          <p:txBody>
            <a:bodyPr wrap="square" lIns="0" tIns="0" rIns="0" bIns="0" rtlCol="0"/>
            <a:lstStyle/>
            <a:p>
              <a:endParaRPr/>
            </a:p>
          </p:txBody>
        </p:sp>
        <p:sp>
          <p:nvSpPr>
            <p:cNvPr id="10" name="object 10"/>
            <p:cNvSpPr/>
            <p:nvPr/>
          </p:nvSpPr>
          <p:spPr>
            <a:xfrm>
              <a:off x="10940345" y="0"/>
              <a:ext cx="1249045" cy="6858000"/>
            </a:xfrm>
            <a:custGeom>
              <a:avLst/>
              <a:gdLst/>
              <a:ahLst/>
              <a:cxnLst/>
              <a:rect l="l" t="t" r="r" b="b"/>
              <a:pathLst>
                <a:path w="1249045" h="6858000">
                  <a:moveTo>
                    <a:pt x="1248454" y="6857999"/>
                  </a:moveTo>
                  <a:lnTo>
                    <a:pt x="1108004" y="6857999"/>
                  </a:lnTo>
                  <a:lnTo>
                    <a:pt x="0" y="0"/>
                  </a:lnTo>
                  <a:lnTo>
                    <a:pt x="1248454" y="0"/>
                  </a:lnTo>
                  <a:lnTo>
                    <a:pt x="1248454" y="6857999"/>
                  </a:lnTo>
                  <a:close/>
                </a:path>
              </a:pathLst>
            </a:custGeom>
            <a:solidFill>
              <a:srgbClr val="216291">
                <a:alpha val="79998"/>
              </a:srgbClr>
            </a:solidFill>
          </p:spPr>
          <p:txBody>
            <a:bodyPr wrap="square" lIns="0" tIns="0" rIns="0" bIns="0" rtlCol="0"/>
            <a:lstStyle/>
            <a:p>
              <a:endParaRPr/>
            </a:p>
          </p:txBody>
        </p:sp>
        <p:sp>
          <p:nvSpPr>
            <p:cNvPr id="11" name="object 11"/>
            <p:cNvSpPr/>
            <p:nvPr/>
          </p:nvSpPr>
          <p:spPr>
            <a:xfrm>
              <a:off x="10371653" y="3589867"/>
              <a:ext cx="1817370" cy="3268345"/>
            </a:xfrm>
            <a:custGeom>
              <a:avLst/>
              <a:gdLst/>
              <a:ahLst/>
              <a:cxnLst/>
              <a:rect l="l" t="t" r="r" b="b"/>
              <a:pathLst>
                <a:path w="1817370" h="3268345">
                  <a:moveTo>
                    <a:pt x="1817146" y="3268118"/>
                  </a:moveTo>
                  <a:lnTo>
                    <a:pt x="0" y="3268118"/>
                  </a:lnTo>
                  <a:lnTo>
                    <a:pt x="1817146" y="0"/>
                  </a:lnTo>
                  <a:lnTo>
                    <a:pt x="1817146" y="3268118"/>
                  </a:lnTo>
                  <a:close/>
                </a:path>
              </a:pathLst>
            </a:custGeom>
            <a:solidFill>
              <a:srgbClr val="15AFE2">
                <a:alpha val="65489"/>
              </a:srgbClr>
            </a:solidFill>
          </p:spPr>
          <p:txBody>
            <a:bodyPr wrap="square" lIns="0" tIns="0" rIns="0" bIns="0" rtlCol="0"/>
            <a:lstStyle/>
            <a:p>
              <a:endParaRPr/>
            </a:p>
          </p:txBody>
        </p:sp>
        <p:pic>
          <p:nvPicPr>
            <p:cNvPr id="12" name="object 12"/>
            <p:cNvPicPr/>
            <p:nvPr/>
          </p:nvPicPr>
          <p:blipFill>
            <a:blip r:embed="rId2" cstate="print"/>
            <a:stretch>
              <a:fillRect/>
            </a:stretch>
          </p:blipFill>
          <p:spPr>
            <a:xfrm>
              <a:off x="2818069" y="4906765"/>
              <a:ext cx="5144914" cy="1189422"/>
            </a:xfrm>
            <a:prstGeom prst="rect">
              <a:avLst/>
            </a:prstGeom>
          </p:spPr>
        </p:pic>
      </p:grpSp>
      <p:sp>
        <p:nvSpPr>
          <p:cNvPr id="13" name="object 13"/>
          <p:cNvSpPr txBox="1">
            <a:spLocks noGrp="1"/>
          </p:cNvSpPr>
          <p:nvPr>
            <p:ph type="title"/>
          </p:nvPr>
        </p:nvSpPr>
        <p:spPr>
          <a:xfrm>
            <a:off x="2592925" y="624110"/>
            <a:ext cx="8911687" cy="796084"/>
          </a:xfrm>
          <a:prstGeom prst="rect">
            <a:avLst/>
          </a:prstGeom>
        </p:spPr>
        <p:txBody>
          <a:bodyPr vert="horz" wrap="square" lIns="0" tIns="117825" rIns="0" bIns="0" rtlCol="0">
            <a:spAutoFit/>
          </a:bodyPr>
          <a:lstStyle/>
          <a:p>
            <a:pPr marL="1052830">
              <a:lnSpc>
                <a:spcPct val="100000"/>
              </a:lnSpc>
              <a:spcBef>
                <a:spcPts val="100"/>
              </a:spcBef>
            </a:pPr>
            <a:r>
              <a:rPr lang="en-US" sz="4400" dirty="0" smtClean="0"/>
              <a:t>File </a:t>
            </a:r>
            <a:r>
              <a:rPr lang="en-US" sz="4400" dirty="0" err="1" smtClean="0"/>
              <a:t>Encryptor</a:t>
            </a:r>
            <a:r>
              <a:rPr lang="en-US" sz="4400" dirty="0" smtClean="0"/>
              <a:t> In C++</a:t>
            </a:r>
            <a:endParaRPr sz="4400" dirty="0"/>
          </a:p>
        </p:txBody>
      </p:sp>
      <p:sp>
        <p:nvSpPr>
          <p:cNvPr id="14" name="object 14"/>
          <p:cNvSpPr txBox="1"/>
          <p:nvPr/>
        </p:nvSpPr>
        <p:spPr>
          <a:xfrm>
            <a:off x="3692603" y="2227096"/>
            <a:ext cx="4079797" cy="2087238"/>
          </a:xfrm>
          <a:prstGeom prst="rect">
            <a:avLst/>
          </a:prstGeom>
        </p:spPr>
        <p:txBody>
          <a:bodyPr vert="horz" wrap="square" lIns="0" tIns="12700" rIns="0" bIns="0" rtlCol="0">
            <a:spAutoFit/>
          </a:bodyPr>
          <a:lstStyle/>
          <a:p>
            <a:pPr algn="ctr">
              <a:lnSpc>
                <a:spcPct val="100000"/>
              </a:lnSpc>
              <a:spcBef>
                <a:spcPts val="100"/>
              </a:spcBef>
            </a:pPr>
            <a:r>
              <a:rPr sz="2800" b="1" dirty="0" smtClean="0">
                <a:solidFill>
                  <a:srgbClr val="7E7E7E"/>
                </a:solidFill>
                <a:latin typeface="Cambria"/>
                <a:cs typeface="Cambria"/>
              </a:rPr>
              <a:t>BC</a:t>
            </a:r>
            <a:r>
              <a:rPr lang="en-US" sz="2800" b="1" dirty="0" smtClean="0">
                <a:solidFill>
                  <a:srgbClr val="7E7E7E"/>
                </a:solidFill>
                <a:latin typeface="Cambria"/>
                <a:cs typeface="Cambria"/>
              </a:rPr>
              <a:t>E</a:t>
            </a:r>
            <a:r>
              <a:rPr sz="2800" b="1" spc="-10" dirty="0" smtClean="0">
                <a:solidFill>
                  <a:srgbClr val="7E7E7E"/>
                </a:solidFill>
                <a:latin typeface="Cambria"/>
                <a:cs typeface="Cambria"/>
              </a:rPr>
              <a:t> </a:t>
            </a:r>
            <a:r>
              <a:rPr lang="en-US" sz="2800" b="1" spc="-10" dirty="0" smtClean="0">
                <a:solidFill>
                  <a:srgbClr val="7E7E7E"/>
                </a:solidFill>
                <a:latin typeface="Cambria"/>
                <a:cs typeface="Cambria"/>
              </a:rPr>
              <a:t>II</a:t>
            </a:r>
            <a:r>
              <a:rPr sz="2800" b="1" dirty="0" smtClean="0">
                <a:solidFill>
                  <a:srgbClr val="7E7E7E"/>
                </a:solidFill>
                <a:latin typeface="Cambria"/>
                <a:cs typeface="Cambria"/>
              </a:rPr>
              <a:t>I</a:t>
            </a:r>
            <a:r>
              <a:rPr sz="2800" b="1" spc="-10" dirty="0" smtClean="0">
                <a:solidFill>
                  <a:srgbClr val="7E7E7E"/>
                </a:solidFill>
                <a:latin typeface="Cambria"/>
                <a:cs typeface="Cambria"/>
              </a:rPr>
              <a:t> </a:t>
            </a:r>
            <a:r>
              <a:rPr sz="2800" b="1" spc="-10" dirty="0">
                <a:solidFill>
                  <a:srgbClr val="7E7E7E"/>
                </a:solidFill>
                <a:latin typeface="Cambria"/>
                <a:cs typeface="Cambria"/>
              </a:rPr>
              <a:t>Semester</a:t>
            </a:r>
            <a:endParaRPr sz="2800" dirty="0">
              <a:latin typeface="Cambria"/>
              <a:cs typeface="Cambria"/>
            </a:endParaRPr>
          </a:p>
          <a:p>
            <a:pPr>
              <a:lnSpc>
                <a:spcPct val="100000"/>
              </a:lnSpc>
              <a:spcBef>
                <a:spcPts val="1165"/>
              </a:spcBef>
            </a:pPr>
            <a:endParaRPr sz="2800" dirty="0">
              <a:latin typeface="Cambria"/>
              <a:cs typeface="Cambria"/>
            </a:endParaRPr>
          </a:p>
          <a:p>
            <a:pPr algn="ctr">
              <a:lnSpc>
                <a:spcPct val="100000"/>
              </a:lnSpc>
            </a:pPr>
            <a:r>
              <a:rPr lang="en-US" sz="2000" dirty="0" err="1" smtClean="0">
                <a:solidFill>
                  <a:srgbClr val="7E7E7E"/>
                </a:solidFill>
                <a:latin typeface="Cambria"/>
                <a:cs typeface="Cambria"/>
              </a:rPr>
              <a:t>Salim</a:t>
            </a:r>
            <a:r>
              <a:rPr lang="en-US" sz="2000" dirty="0" smtClean="0">
                <a:solidFill>
                  <a:srgbClr val="7E7E7E"/>
                </a:solidFill>
                <a:latin typeface="Cambria"/>
                <a:cs typeface="Cambria"/>
              </a:rPr>
              <a:t> Shrestha</a:t>
            </a:r>
            <a:r>
              <a:rPr sz="2000" spc="-60" dirty="0" smtClean="0">
                <a:solidFill>
                  <a:srgbClr val="7E7E7E"/>
                </a:solidFill>
                <a:latin typeface="Cambria"/>
                <a:cs typeface="Cambria"/>
              </a:rPr>
              <a:t> </a:t>
            </a:r>
            <a:r>
              <a:rPr sz="2000" spc="-10" dirty="0">
                <a:solidFill>
                  <a:srgbClr val="7E7E7E"/>
                </a:solidFill>
                <a:latin typeface="Cambria"/>
                <a:cs typeface="Cambria"/>
              </a:rPr>
              <a:t>[</a:t>
            </a:r>
            <a:r>
              <a:rPr sz="2000" spc="-10" dirty="0" smtClean="0">
                <a:solidFill>
                  <a:srgbClr val="7E7E7E"/>
                </a:solidFill>
                <a:latin typeface="Cambria"/>
                <a:cs typeface="Cambria"/>
              </a:rPr>
              <a:t>KCC0</a:t>
            </a:r>
            <a:r>
              <a:rPr lang="en-US" sz="2000" spc="-10" dirty="0" smtClean="0">
                <a:solidFill>
                  <a:srgbClr val="7E7E7E"/>
                </a:solidFill>
                <a:latin typeface="Cambria"/>
                <a:cs typeface="Cambria"/>
              </a:rPr>
              <a:t>3042023</a:t>
            </a:r>
            <a:r>
              <a:rPr sz="2000" spc="-10" dirty="0" smtClean="0">
                <a:solidFill>
                  <a:srgbClr val="7E7E7E"/>
                </a:solidFill>
                <a:latin typeface="Cambria"/>
                <a:cs typeface="Cambria"/>
              </a:rPr>
              <a:t>]</a:t>
            </a:r>
            <a:endParaRPr sz="2000" dirty="0" smtClean="0">
              <a:latin typeface="Cambria"/>
              <a:cs typeface="Cambria"/>
            </a:endParaRPr>
          </a:p>
          <a:p>
            <a:pPr marL="12065" marR="5080" algn="ctr">
              <a:lnSpc>
                <a:spcPct val="121700"/>
              </a:lnSpc>
            </a:pPr>
            <a:r>
              <a:rPr lang="en-US" sz="2000" dirty="0" err="1" smtClean="0">
                <a:solidFill>
                  <a:srgbClr val="7E7E7E"/>
                </a:solidFill>
                <a:latin typeface="Cambria"/>
                <a:cs typeface="Cambria"/>
              </a:rPr>
              <a:t>Sarswoti</a:t>
            </a:r>
            <a:r>
              <a:rPr lang="en-US" sz="2000" dirty="0" smtClean="0">
                <a:solidFill>
                  <a:srgbClr val="7E7E7E"/>
                </a:solidFill>
                <a:latin typeface="Cambria"/>
                <a:cs typeface="Cambria"/>
              </a:rPr>
              <a:t> </a:t>
            </a:r>
            <a:r>
              <a:rPr lang="en-US" sz="2000" spc="-65" dirty="0" err="1" smtClean="0">
                <a:solidFill>
                  <a:srgbClr val="7E7E7E"/>
                </a:solidFill>
                <a:latin typeface="Cambria"/>
                <a:cs typeface="Cambria"/>
              </a:rPr>
              <a:t>Rokaya</a:t>
            </a:r>
            <a:r>
              <a:rPr sz="2000" spc="-60" dirty="0" smtClean="0">
                <a:solidFill>
                  <a:srgbClr val="7E7E7E"/>
                </a:solidFill>
                <a:latin typeface="Cambria"/>
                <a:cs typeface="Cambria"/>
              </a:rPr>
              <a:t> </a:t>
            </a:r>
            <a:r>
              <a:rPr sz="2000" spc="-10" dirty="0" smtClean="0">
                <a:solidFill>
                  <a:srgbClr val="7E7E7E"/>
                </a:solidFill>
                <a:latin typeface="Cambria"/>
                <a:cs typeface="Cambria"/>
              </a:rPr>
              <a:t>[KCC0</a:t>
            </a:r>
            <a:r>
              <a:rPr lang="en-US" sz="2000" spc="-10" dirty="0" smtClean="0">
                <a:solidFill>
                  <a:srgbClr val="7E7E7E"/>
                </a:solidFill>
                <a:latin typeface="Cambria"/>
                <a:cs typeface="Cambria"/>
              </a:rPr>
              <a:t>3192023</a:t>
            </a:r>
            <a:r>
              <a:rPr sz="2000" spc="-10" dirty="0" smtClean="0">
                <a:solidFill>
                  <a:srgbClr val="7E7E7E"/>
                </a:solidFill>
                <a:latin typeface="Cambria"/>
                <a:cs typeface="Cambria"/>
              </a:rPr>
              <a:t>] </a:t>
            </a:r>
            <a:r>
              <a:rPr lang="en-US" sz="2000" dirty="0" err="1" smtClean="0">
                <a:solidFill>
                  <a:srgbClr val="7E7E7E"/>
                </a:solidFill>
                <a:latin typeface="Cambria"/>
                <a:cs typeface="Cambria"/>
              </a:rPr>
              <a:t>Ayush</a:t>
            </a:r>
            <a:r>
              <a:rPr lang="en-US" sz="2000" dirty="0" smtClean="0">
                <a:solidFill>
                  <a:srgbClr val="7E7E7E"/>
                </a:solidFill>
                <a:latin typeface="Cambria"/>
                <a:cs typeface="Cambria"/>
              </a:rPr>
              <a:t> Kumar </a:t>
            </a:r>
            <a:r>
              <a:rPr lang="en-US" sz="2000" dirty="0" err="1" smtClean="0">
                <a:solidFill>
                  <a:srgbClr val="7E7E7E"/>
                </a:solidFill>
                <a:latin typeface="Cambria"/>
                <a:cs typeface="Cambria"/>
              </a:rPr>
              <a:t>Mallik</a:t>
            </a:r>
            <a:r>
              <a:rPr sz="2000" spc="-85" dirty="0" smtClean="0">
                <a:solidFill>
                  <a:srgbClr val="7E7E7E"/>
                </a:solidFill>
                <a:latin typeface="Cambria"/>
                <a:cs typeface="Cambria"/>
              </a:rPr>
              <a:t> </a:t>
            </a:r>
            <a:r>
              <a:rPr sz="2000" spc="-10" dirty="0" smtClean="0">
                <a:solidFill>
                  <a:srgbClr val="7E7E7E"/>
                </a:solidFill>
                <a:latin typeface="Cambria"/>
                <a:cs typeface="Cambria"/>
              </a:rPr>
              <a:t>[KCC0</a:t>
            </a:r>
            <a:r>
              <a:rPr lang="en-US" sz="2000" spc="-10" dirty="0" smtClean="0">
                <a:solidFill>
                  <a:srgbClr val="7E7E7E"/>
                </a:solidFill>
                <a:latin typeface="Cambria"/>
                <a:cs typeface="Cambria"/>
              </a:rPr>
              <a:t>3162023</a:t>
            </a:r>
            <a:r>
              <a:rPr sz="2000" spc="-10" dirty="0" smtClean="0">
                <a:solidFill>
                  <a:srgbClr val="7E7E7E"/>
                </a:solidFill>
                <a:latin typeface="Cambria"/>
                <a:cs typeface="Cambria"/>
              </a:rPr>
              <a:t>]</a:t>
            </a:r>
            <a:endParaRPr sz="2000" dirty="0">
              <a:latin typeface="Cambria"/>
              <a:cs typeface="Cambri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2925" y="624110"/>
            <a:ext cx="8911687" cy="566822"/>
          </a:xfrm>
          <a:prstGeom prst="rect">
            <a:avLst/>
          </a:prstGeom>
        </p:spPr>
        <p:txBody>
          <a:bodyPr vert="horz" wrap="square" lIns="0" tIns="12700" rIns="0" bIns="0" rtlCol="0">
            <a:spAutoFit/>
          </a:bodyPr>
          <a:lstStyle/>
          <a:p>
            <a:pPr marL="12700">
              <a:lnSpc>
                <a:spcPct val="100000"/>
              </a:lnSpc>
              <a:spcBef>
                <a:spcPts val="100"/>
              </a:spcBef>
            </a:pPr>
            <a:r>
              <a:rPr spc="-20" dirty="0" smtClean="0"/>
              <a:t>Features</a:t>
            </a:r>
            <a:endParaRPr spc="-10" dirty="0"/>
          </a:p>
        </p:txBody>
      </p:sp>
      <p:sp>
        <p:nvSpPr>
          <p:cNvPr id="3" name="object 3"/>
          <p:cNvSpPr txBox="1">
            <a:spLocks noGrp="1"/>
          </p:cNvSpPr>
          <p:nvPr>
            <p:ph idx="1"/>
          </p:nvPr>
        </p:nvSpPr>
        <p:spPr>
          <a:xfrm>
            <a:off x="531812" y="1447800"/>
            <a:ext cx="8915400" cy="1441420"/>
          </a:xfrm>
          <a:prstGeom prst="rect">
            <a:avLst/>
          </a:prstGeom>
        </p:spPr>
        <p:txBody>
          <a:bodyPr vert="horz" wrap="square" lIns="0" tIns="213360" rIns="0" bIns="0" rtlCol="0">
            <a:spAutoFit/>
          </a:bodyPr>
          <a:lstStyle/>
          <a:p>
            <a:pPr marL="474345" indent="-461645">
              <a:lnSpc>
                <a:spcPct val="100000"/>
              </a:lnSpc>
              <a:spcBef>
                <a:spcPts val="1315"/>
              </a:spcBef>
              <a:buClr>
                <a:srgbClr val="5ECAEF"/>
              </a:buClr>
              <a:buSzPct val="79166"/>
              <a:buFont typeface="Times New Roman"/>
              <a:buChar char="►"/>
              <a:tabLst>
                <a:tab pos="474345" algn="l"/>
              </a:tabLst>
            </a:pPr>
            <a:r>
              <a:rPr lang="en-US" sz="2400" spc="-10" dirty="0"/>
              <a:t>Error Handling and Logging:</a:t>
            </a:r>
          </a:p>
          <a:p>
            <a:pPr marL="931544" lvl="1" indent="-462280">
              <a:lnSpc>
                <a:spcPct val="100000"/>
              </a:lnSpc>
              <a:spcBef>
                <a:spcPts val="1445"/>
              </a:spcBef>
              <a:buClr>
                <a:srgbClr val="5ECAEF"/>
              </a:buClr>
              <a:buSzPct val="86363"/>
              <a:buFont typeface="Times New Roman"/>
              <a:buChar char="►"/>
              <a:tabLst>
                <a:tab pos="931544" algn="l"/>
              </a:tabLst>
            </a:pPr>
            <a:r>
              <a:rPr lang="en-US" sz="2200" dirty="0">
                <a:solidFill>
                  <a:srgbClr val="3F3F3F"/>
                </a:solidFill>
                <a:latin typeface="Cambria"/>
                <a:cs typeface="Cambria"/>
              </a:rPr>
              <a:t>Provides detailed logs and error messages to ensure smooth operation and troubleshooting</a:t>
            </a:r>
            <a:r>
              <a:rPr lang="en-US" sz="2200" spc="-10" dirty="0">
                <a:solidFill>
                  <a:srgbClr val="3F3F3F"/>
                </a:solidFill>
                <a:latin typeface="Cambria"/>
                <a:cs typeface="Cambria"/>
              </a:rPr>
              <a:t>.</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73355">
              <a:lnSpc>
                <a:spcPts val="1860"/>
              </a:lnSpc>
            </a:pPr>
            <a:fld id="{81D60167-4931-47E6-BA6A-407CBD079E47}" type="slidenum">
              <a:rPr spc="-50" dirty="0"/>
              <a:t>10</a:t>
            </a:fld>
            <a:endParaRPr spc="-50" dirty="0"/>
          </a:p>
        </p:txBody>
      </p:sp>
    </p:spTree>
    <p:extLst>
      <p:ext uri="{BB962C8B-B14F-4D97-AF65-F5344CB8AC3E}">
        <p14:creationId xmlns:p14="http://schemas.microsoft.com/office/powerpoint/2010/main" val="3815771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5" dirty="0"/>
              <a:t>Platform/Dev.</a:t>
            </a:r>
            <a:r>
              <a:rPr spc="-110" dirty="0"/>
              <a:t> </a:t>
            </a:r>
            <a:r>
              <a:rPr spc="-10" dirty="0"/>
              <a:t>Environment</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73355">
              <a:lnSpc>
                <a:spcPts val="1860"/>
              </a:lnSpc>
            </a:pPr>
            <a:fld id="{81D60167-4931-47E6-BA6A-407CBD079E47}" type="slidenum">
              <a:rPr spc="-50" dirty="0"/>
              <a:t>11</a:t>
            </a:fld>
            <a:endParaRPr spc="-50" dirty="0"/>
          </a:p>
        </p:txBody>
      </p:sp>
      <p:sp>
        <p:nvSpPr>
          <p:cNvPr id="3" name="object 3"/>
          <p:cNvSpPr txBox="1"/>
          <p:nvPr/>
        </p:nvSpPr>
        <p:spPr>
          <a:xfrm>
            <a:off x="630986" y="1546824"/>
            <a:ext cx="7903413" cy="5173852"/>
          </a:xfrm>
          <a:prstGeom prst="rect">
            <a:avLst/>
          </a:prstGeom>
        </p:spPr>
        <p:txBody>
          <a:bodyPr vert="horz" wrap="square" lIns="0" tIns="183515" rIns="0" bIns="0" rtlCol="0">
            <a:spAutoFit/>
          </a:bodyPr>
          <a:lstStyle/>
          <a:p>
            <a:pPr marL="474345" indent="-461645">
              <a:lnSpc>
                <a:spcPct val="100000"/>
              </a:lnSpc>
              <a:spcBef>
                <a:spcPts val="1445"/>
              </a:spcBef>
              <a:buClr>
                <a:srgbClr val="5ECAEF"/>
              </a:buClr>
              <a:buSzPct val="95000"/>
              <a:buFont typeface="Times New Roman"/>
              <a:buChar char="►"/>
              <a:tabLst>
                <a:tab pos="474345" algn="l"/>
              </a:tabLst>
            </a:pPr>
            <a:r>
              <a:rPr sz="2400" dirty="0">
                <a:solidFill>
                  <a:srgbClr val="3F3F3F"/>
                </a:solidFill>
                <a:latin typeface="Cambria"/>
                <a:cs typeface="Cambria"/>
              </a:rPr>
              <a:t>Programming</a:t>
            </a:r>
            <a:r>
              <a:rPr sz="2400" spc="130" dirty="0">
                <a:solidFill>
                  <a:srgbClr val="3F3F3F"/>
                </a:solidFill>
                <a:latin typeface="Cambria"/>
                <a:cs typeface="Cambria"/>
              </a:rPr>
              <a:t> </a:t>
            </a:r>
            <a:r>
              <a:rPr sz="2400" spc="-10" dirty="0">
                <a:solidFill>
                  <a:srgbClr val="3F3F3F"/>
                </a:solidFill>
                <a:latin typeface="Cambria"/>
                <a:cs typeface="Cambria"/>
              </a:rPr>
              <a:t>Language:</a:t>
            </a:r>
            <a:endParaRPr sz="2400" dirty="0">
              <a:latin typeface="Cambria"/>
              <a:cs typeface="Cambria"/>
            </a:endParaRPr>
          </a:p>
          <a:p>
            <a:pPr marL="931544" lvl="1" indent="-462280">
              <a:lnSpc>
                <a:spcPct val="100000"/>
              </a:lnSpc>
              <a:spcBef>
                <a:spcPts val="1305"/>
              </a:spcBef>
              <a:buClr>
                <a:srgbClr val="5ECAEF"/>
              </a:buClr>
              <a:buSzPct val="102702"/>
              <a:buFont typeface="Times New Roman"/>
              <a:buChar char="►"/>
              <a:tabLst>
                <a:tab pos="931544" algn="l"/>
              </a:tabLst>
            </a:pPr>
            <a:r>
              <a:rPr sz="2200" dirty="0">
                <a:solidFill>
                  <a:srgbClr val="3F3F3F"/>
                </a:solidFill>
                <a:latin typeface="Cambria"/>
                <a:cs typeface="Cambria"/>
              </a:rPr>
              <a:t>C</a:t>
            </a:r>
            <a:r>
              <a:rPr sz="2200" spc="10" dirty="0">
                <a:solidFill>
                  <a:srgbClr val="3F3F3F"/>
                </a:solidFill>
                <a:latin typeface="Cambria"/>
                <a:cs typeface="Cambria"/>
              </a:rPr>
              <a:t> </a:t>
            </a:r>
            <a:r>
              <a:rPr sz="2200" spc="-10" dirty="0">
                <a:solidFill>
                  <a:srgbClr val="3F3F3F"/>
                </a:solidFill>
                <a:latin typeface="Cambria"/>
                <a:cs typeface="Cambria"/>
              </a:rPr>
              <a:t>programming</a:t>
            </a:r>
            <a:endParaRPr sz="2200" dirty="0">
              <a:latin typeface="Cambria"/>
              <a:cs typeface="Cambria"/>
            </a:endParaRPr>
          </a:p>
          <a:p>
            <a:pPr marL="474345" indent="-461645">
              <a:lnSpc>
                <a:spcPct val="100000"/>
              </a:lnSpc>
              <a:spcBef>
                <a:spcPts val="1200"/>
              </a:spcBef>
              <a:buClr>
                <a:srgbClr val="5ECAEF"/>
              </a:buClr>
              <a:buSzPct val="95000"/>
              <a:buFont typeface="Times New Roman"/>
              <a:buChar char="►"/>
              <a:tabLst>
                <a:tab pos="474345" algn="l"/>
              </a:tabLst>
            </a:pPr>
            <a:r>
              <a:rPr sz="2400" spc="-10" dirty="0">
                <a:solidFill>
                  <a:srgbClr val="3F3F3F"/>
                </a:solidFill>
                <a:latin typeface="Cambria"/>
                <a:cs typeface="Cambria"/>
              </a:rPr>
              <a:t>Database:</a:t>
            </a:r>
            <a:endParaRPr sz="2400" dirty="0">
              <a:latin typeface="Cambria"/>
              <a:cs typeface="Cambria"/>
            </a:endParaRPr>
          </a:p>
          <a:p>
            <a:pPr marL="931544" lvl="1" indent="-462280">
              <a:lnSpc>
                <a:spcPct val="100000"/>
              </a:lnSpc>
              <a:spcBef>
                <a:spcPts val="1310"/>
              </a:spcBef>
              <a:buClr>
                <a:srgbClr val="5ECAEF"/>
              </a:buClr>
              <a:buSzPct val="102702"/>
              <a:buFont typeface="Times New Roman"/>
              <a:buChar char="►"/>
              <a:tabLst>
                <a:tab pos="931544" algn="l"/>
              </a:tabLst>
            </a:pPr>
            <a:r>
              <a:rPr sz="2200" dirty="0">
                <a:solidFill>
                  <a:srgbClr val="3F3F3F"/>
                </a:solidFill>
                <a:latin typeface="Cambria"/>
                <a:cs typeface="Cambria"/>
              </a:rPr>
              <a:t>File</a:t>
            </a:r>
            <a:r>
              <a:rPr sz="2200" spc="10" dirty="0">
                <a:solidFill>
                  <a:srgbClr val="3F3F3F"/>
                </a:solidFill>
                <a:latin typeface="Cambria"/>
                <a:cs typeface="Cambria"/>
              </a:rPr>
              <a:t> </a:t>
            </a:r>
            <a:r>
              <a:rPr sz="2200" spc="-10" dirty="0">
                <a:solidFill>
                  <a:srgbClr val="3F3F3F"/>
                </a:solidFill>
                <a:latin typeface="Cambria"/>
                <a:cs typeface="Cambria"/>
              </a:rPr>
              <a:t>Handling</a:t>
            </a:r>
            <a:endParaRPr sz="2200" dirty="0">
              <a:latin typeface="Cambria"/>
              <a:cs typeface="Cambria"/>
            </a:endParaRPr>
          </a:p>
          <a:p>
            <a:pPr marL="474345" indent="-461645">
              <a:lnSpc>
                <a:spcPct val="100000"/>
              </a:lnSpc>
              <a:spcBef>
                <a:spcPts val="1200"/>
              </a:spcBef>
              <a:buClr>
                <a:srgbClr val="5ECAEF"/>
              </a:buClr>
              <a:buSzPct val="95000"/>
              <a:buFont typeface="Times New Roman"/>
              <a:buChar char="►"/>
              <a:tabLst>
                <a:tab pos="474345" algn="l"/>
              </a:tabLst>
            </a:pPr>
            <a:r>
              <a:rPr sz="2400" dirty="0">
                <a:solidFill>
                  <a:srgbClr val="3F3F3F"/>
                </a:solidFill>
                <a:latin typeface="Cambria"/>
                <a:cs typeface="Cambria"/>
              </a:rPr>
              <a:t>Development</a:t>
            </a:r>
            <a:r>
              <a:rPr sz="2400" spc="95" dirty="0">
                <a:solidFill>
                  <a:srgbClr val="3F3F3F"/>
                </a:solidFill>
                <a:latin typeface="Cambria"/>
                <a:cs typeface="Cambria"/>
              </a:rPr>
              <a:t> </a:t>
            </a:r>
            <a:r>
              <a:rPr sz="2400" spc="-10" dirty="0">
                <a:solidFill>
                  <a:srgbClr val="3F3F3F"/>
                </a:solidFill>
                <a:latin typeface="Cambria"/>
                <a:cs typeface="Cambria"/>
              </a:rPr>
              <a:t>Tools:</a:t>
            </a:r>
            <a:endParaRPr sz="2400" dirty="0">
              <a:latin typeface="Cambria"/>
              <a:cs typeface="Cambria"/>
            </a:endParaRPr>
          </a:p>
          <a:p>
            <a:pPr marL="931544" lvl="1" indent="-462280">
              <a:lnSpc>
                <a:spcPct val="100000"/>
              </a:lnSpc>
              <a:spcBef>
                <a:spcPts val="1305"/>
              </a:spcBef>
              <a:buClr>
                <a:srgbClr val="5ECAEF"/>
              </a:buClr>
              <a:buSzPct val="102702"/>
              <a:buFont typeface="Times New Roman"/>
              <a:buChar char="►"/>
              <a:tabLst>
                <a:tab pos="931544" algn="l"/>
              </a:tabLst>
            </a:pPr>
            <a:r>
              <a:rPr sz="2200" spc="-10" dirty="0">
                <a:solidFill>
                  <a:srgbClr val="3F3F3F"/>
                </a:solidFill>
                <a:latin typeface="Cambria"/>
                <a:cs typeface="Cambria"/>
              </a:rPr>
              <a:t>Dev-</a:t>
            </a:r>
            <a:r>
              <a:rPr sz="2200" dirty="0">
                <a:solidFill>
                  <a:srgbClr val="3F3F3F"/>
                </a:solidFill>
                <a:latin typeface="Cambria"/>
                <a:cs typeface="Cambria"/>
              </a:rPr>
              <a:t>C++,</a:t>
            </a:r>
            <a:r>
              <a:rPr sz="2200" spc="10" dirty="0">
                <a:solidFill>
                  <a:srgbClr val="3F3F3F"/>
                </a:solidFill>
                <a:latin typeface="Cambria"/>
                <a:cs typeface="Cambria"/>
              </a:rPr>
              <a:t> </a:t>
            </a:r>
            <a:r>
              <a:rPr sz="2200" dirty="0">
                <a:solidFill>
                  <a:srgbClr val="3F3F3F"/>
                </a:solidFill>
                <a:latin typeface="Cambria"/>
                <a:cs typeface="Cambria"/>
              </a:rPr>
              <a:t>or</a:t>
            </a:r>
            <a:r>
              <a:rPr sz="2200" spc="15" dirty="0">
                <a:solidFill>
                  <a:srgbClr val="3F3F3F"/>
                </a:solidFill>
                <a:latin typeface="Cambria"/>
                <a:cs typeface="Cambria"/>
              </a:rPr>
              <a:t> </a:t>
            </a:r>
            <a:r>
              <a:rPr sz="2200" dirty="0">
                <a:solidFill>
                  <a:srgbClr val="3F3F3F"/>
                </a:solidFill>
                <a:latin typeface="Cambria"/>
                <a:cs typeface="Cambria"/>
              </a:rPr>
              <a:t>Visual</a:t>
            </a:r>
            <a:r>
              <a:rPr sz="2200" spc="15" dirty="0">
                <a:solidFill>
                  <a:srgbClr val="3F3F3F"/>
                </a:solidFill>
                <a:latin typeface="Cambria"/>
                <a:cs typeface="Cambria"/>
              </a:rPr>
              <a:t> </a:t>
            </a:r>
            <a:r>
              <a:rPr sz="2200" dirty="0">
                <a:solidFill>
                  <a:srgbClr val="3F3F3F"/>
                </a:solidFill>
                <a:latin typeface="Cambria"/>
                <a:cs typeface="Cambria"/>
              </a:rPr>
              <a:t>Studio</a:t>
            </a:r>
            <a:r>
              <a:rPr sz="2200" spc="15" dirty="0">
                <a:solidFill>
                  <a:srgbClr val="3F3F3F"/>
                </a:solidFill>
                <a:latin typeface="Cambria"/>
                <a:cs typeface="Cambria"/>
              </a:rPr>
              <a:t> </a:t>
            </a:r>
            <a:r>
              <a:rPr sz="2200" dirty="0">
                <a:solidFill>
                  <a:srgbClr val="3F3F3F"/>
                </a:solidFill>
                <a:latin typeface="Cambria"/>
                <a:cs typeface="Cambria"/>
              </a:rPr>
              <a:t>Code</a:t>
            </a:r>
            <a:r>
              <a:rPr sz="2200" spc="15" dirty="0">
                <a:solidFill>
                  <a:srgbClr val="3F3F3F"/>
                </a:solidFill>
                <a:latin typeface="Cambria"/>
                <a:cs typeface="Cambria"/>
              </a:rPr>
              <a:t> </a:t>
            </a:r>
            <a:r>
              <a:rPr sz="2200" dirty="0">
                <a:solidFill>
                  <a:srgbClr val="3F3F3F"/>
                </a:solidFill>
                <a:latin typeface="Cambria"/>
                <a:cs typeface="Cambria"/>
              </a:rPr>
              <a:t>for</a:t>
            </a:r>
            <a:r>
              <a:rPr sz="2200" spc="15" dirty="0">
                <a:solidFill>
                  <a:srgbClr val="3F3F3F"/>
                </a:solidFill>
                <a:latin typeface="Cambria"/>
                <a:cs typeface="Cambria"/>
              </a:rPr>
              <a:t> </a:t>
            </a:r>
            <a:r>
              <a:rPr sz="2200" dirty="0">
                <a:solidFill>
                  <a:srgbClr val="3F3F3F"/>
                </a:solidFill>
                <a:latin typeface="Cambria"/>
                <a:cs typeface="Cambria"/>
              </a:rPr>
              <a:t>coding</a:t>
            </a:r>
            <a:r>
              <a:rPr sz="2200" spc="10" dirty="0">
                <a:solidFill>
                  <a:srgbClr val="3F3F3F"/>
                </a:solidFill>
                <a:latin typeface="Cambria"/>
                <a:cs typeface="Cambria"/>
              </a:rPr>
              <a:t> </a:t>
            </a:r>
            <a:r>
              <a:rPr sz="2200" dirty="0">
                <a:solidFill>
                  <a:srgbClr val="3F3F3F"/>
                </a:solidFill>
                <a:latin typeface="Cambria"/>
                <a:cs typeface="Cambria"/>
              </a:rPr>
              <a:t>and</a:t>
            </a:r>
            <a:r>
              <a:rPr sz="2200" spc="15" dirty="0">
                <a:solidFill>
                  <a:srgbClr val="3F3F3F"/>
                </a:solidFill>
                <a:latin typeface="Cambria"/>
                <a:cs typeface="Cambria"/>
              </a:rPr>
              <a:t> </a:t>
            </a:r>
            <a:r>
              <a:rPr sz="2200" spc="-10" dirty="0">
                <a:solidFill>
                  <a:srgbClr val="3F3F3F"/>
                </a:solidFill>
                <a:latin typeface="Cambria"/>
                <a:cs typeface="Cambria"/>
              </a:rPr>
              <a:t>debugging.</a:t>
            </a:r>
            <a:endParaRPr sz="2200" dirty="0">
              <a:latin typeface="Cambria"/>
              <a:cs typeface="Cambria"/>
            </a:endParaRPr>
          </a:p>
          <a:p>
            <a:pPr marL="474345" indent="-461645">
              <a:lnSpc>
                <a:spcPct val="100000"/>
              </a:lnSpc>
              <a:spcBef>
                <a:spcPts val="1205"/>
              </a:spcBef>
              <a:buClr>
                <a:srgbClr val="5ECAEF"/>
              </a:buClr>
              <a:buSzPct val="95000"/>
              <a:buFont typeface="Times New Roman"/>
              <a:buChar char="►"/>
              <a:tabLst>
                <a:tab pos="474345" algn="l"/>
              </a:tabLst>
            </a:pPr>
            <a:r>
              <a:rPr sz="2400" spc="-10" dirty="0">
                <a:solidFill>
                  <a:srgbClr val="3F3F3F"/>
                </a:solidFill>
                <a:latin typeface="Cambria"/>
                <a:cs typeface="Cambria"/>
              </a:rPr>
              <a:t>Compiler:</a:t>
            </a:r>
            <a:endParaRPr sz="2400" dirty="0">
              <a:latin typeface="Cambria"/>
              <a:cs typeface="Cambria"/>
            </a:endParaRPr>
          </a:p>
          <a:p>
            <a:pPr marL="931544" lvl="1" indent="-462280">
              <a:lnSpc>
                <a:spcPct val="100000"/>
              </a:lnSpc>
              <a:spcBef>
                <a:spcPts val="1305"/>
              </a:spcBef>
              <a:buClr>
                <a:srgbClr val="5ECAEF"/>
              </a:buClr>
              <a:buSzPct val="102702"/>
              <a:buFont typeface="Times New Roman"/>
              <a:buChar char="►"/>
              <a:tabLst>
                <a:tab pos="931544" algn="l"/>
              </a:tabLst>
            </a:pPr>
            <a:r>
              <a:rPr sz="2200" dirty="0">
                <a:solidFill>
                  <a:srgbClr val="3F3F3F"/>
                </a:solidFill>
                <a:latin typeface="Cambria"/>
                <a:cs typeface="Cambria"/>
              </a:rPr>
              <a:t>GCC</a:t>
            </a:r>
            <a:r>
              <a:rPr sz="2200" spc="10" dirty="0">
                <a:solidFill>
                  <a:srgbClr val="3F3F3F"/>
                </a:solidFill>
                <a:latin typeface="Cambria"/>
                <a:cs typeface="Cambria"/>
              </a:rPr>
              <a:t> </a:t>
            </a:r>
            <a:r>
              <a:rPr sz="2200" dirty="0">
                <a:solidFill>
                  <a:srgbClr val="3F3F3F"/>
                </a:solidFill>
                <a:latin typeface="Cambria"/>
                <a:cs typeface="Cambria"/>
              </a:rPr>
              <a:t>(GNU</a:t>
            </a:r>
            <a:r>
              <a:rPr sz="2200" spc="10" dirty="0">
                <a:solidFill>
                  <a:srgbClr val="3F3F3F"/>
                </a:solidFill>
                <a:latin typeface="Cambria"/>
                <a:cs typeface="Cambria"/>
              </a:rPr>
              <a:t> </a:t>
            </a:r>
            <a:r>
              <a:rPr sz="2200" dirty="0">
                <a:solidFill>
                  <a:srgbClr val="3F3F3F"/>
                </a:solidFill>
                <a:latin typeface="Cambria"/>
                <a:cs typeface="Cambria"/>
              </a:rPr>
              <a:t>Compiler</a:t>
            </a:r>
            <a:r>
              <a:rPr sz="2200" spc="10" dirty="0">
                <a:solidFill>
                  <a:srgbClr val="3F3F3F"/>
                </a:solidFill>
                <a:latin typeface="Cambria"/>
                <a:cs typeface="Cambria"/>
              </a:rPr>
              <a:t> </a:t>
            </a:r>
            <a:r>
              <a:rPr sz="2200" spc="-10" dirty="0">
                <a:solidFill>
                  <a:srgbClr val="3F3F3F"/>
                </a:solidFill>
                <a:latin typeface="Cambria"/>
                <a:cs typeface="Cambria"/>
              </a:rPr>
              <a:t>Collection)</a:t>
            </a:r>
            <a:endParaRPr sz="2200" dirty="0">
              <a:latin typeface="Cambria"/>
              <a:cs typeface="Cambria"/>
            </a:endParaRPr>
          </a:p>
          <a:p>
            <a:pPr marL="474345" indent="-461645">
              <a:lnSpc>
                <a:spcPct val="100000"/>
              </a:lnSpc>
              <a:spcBef>
                <a:spcPts val="1200"/>
              </a:spcBef>
              <a:buClr>
                <a:srgbClr val="5ECAEF"/>
              </a:buClr>
              <a:buSzPct val="95000"/>
              <a:buFont typeface="Times New Roman"/>
              <a:buChar char="►"/>
              <a:tabLst>
                <a:tab pos="474345" algn="l"/>
              </a:tabLst>
            </a:pPr>
            <a:r>
              <a:rPr sz="2400" dirty="0">
                <a:solidFill>
                  <a:srgbClr val="3F3F3F"/>
                </a:solidFill>
                <a:latin typeface="Cambria"/>
                <a:cs typeface="Cambria"/>
              </a:rPr>
              <a:t>Operating</a:t>
            </a:r>
            <a:r>
              <a:rPr sz="2400" spc="55" dirty="0">
                <a:solidFill>
                  <a:srgbClr val="3F3F3F"/>
                </a:solidFill>
                <a:latin typeface="Cambria"/>
                <a:cs typeface="Cambria"/>
              </a:rPr>
              <a:t> </a:t>
            </a:r>
            <a:r>
              <a:rPr sz="2400" spc="-10" dirty="0">
                <a:solidFill>
                  <a:srgbClr val="3F3F3F"/>
                </a:solidFill>
                <a:latin typeface="Cambria"/>
                <a:cs typeface="Cambria"/>
              </a:rPr>
              <a:t>System:</a:t>
            </a:r>
            <a:endParaRPr sz="2400" dirty="0">
              <a:latin typeface="Cambria"/>
              <a:cs typeface="Cambria"/>
            </a:endParaRPr>
          </a:p>
          <a:p>
            <a:pPr marL="931544" lvl="1" indent="-462280">
              <a:lnSpc>
                <a:spcPct val="100000"/>
              </a:lnSpc>
              <a:spcBef>
                <a:spcPts val="1310"/>
              </a:spcBef>
              <a:buClr>
                <a:srgbClr val="5ECAEF"/>
              </a:buClr>
              <a:buSzPct val="102702"/>
              <a:buFont typeface="Times New Roman"/>
              <a:buChar char="►"/>
              <a:tabLst>
                <a:tab pos="931544" algn="l"/>
              </a:tabLst>
            </a:pPr>
            <a:r>
              <a:rPr sz="2200" spc="-10" dirty="0">
                <a:solidFill>
                  <a:srgbClr val="3F3F3F"/>
                </a:solidFill>
                <a:latin typeface="Cambria"/>
                <a:cs typeface="Cambria"/>
              </a:rPr>
              <a:t>Windows</a:t>
            </a:r>
            <a:endParaRPr sz="2200" dirty="0">
              <a:latin typeface="Cambria"/>
              <a:cs typeface="Cambri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2925" y="624110"/>
            <a:ext cx="8911687" cy="566822"/>
          </a:xfrm>
          <a:prstGeom prst="rect">
            <a:avLst/>
          </a:prstGeom>
        </p:spPr>
        <p:txBody>
          <a:bodyPr vert="horz" wrap="square" lIns="0" tIns="12700" rIns="0" bIns="0" rtlCol="0">
            <a:spAutoFit/>
          </a:bodyPr>
          <a:lstStyle/>
          <a:p>
            <a:pPr marL="12700">
              <a:lnSpc>
                <a:spcPct val="100000"/>
              </a:lnSpc>
              <a:spcBef>
                <a:spcPts val="100"/>
              </a:spcBef>
            </a:pPr>
            <a:r>
              <a:rPr spc="-10" dirty="0" smtClean="0"/>
              <a:t>Conclusio</a:t>
            </a:r>
            <a:r>
              <a:rPr lang="en-US" spc="-10" dirty="0" smtClean="0"/>
              <a:t>n</a:t>
            </a:r>
            <a:endParaRPr spc="-10"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860"/>
              </a:lnSpc>
            </a:pPr>
            <a:fld id="{81D60167-4931-47E6-BA6A-407CBD079E47}" type="slidenum">
              <a:rPr spc="-25" dirty="0"/>
              <a:t>12</a:t>
            </a:fld>
            <a:endParaRPr spc="-25" dirty="0"/>
          </a:p>
        </p:txBody>
      </p:sp>
      <p:sp>
        <p:nvSpPr>
          <p:cNvPr id="3" name="object 3"/>
          <p:cNvSpPr txBox="1"/>
          <p:nvPr/>
        </p:nvSpPr>
        <p:spPr>
          <a:xfrm>
            <a:off x="630987" y="1510192"/>
            <a:ext cx="9649460" cy="4193456"/>
          </a:xfrm>
          <a:prstGeom prst="rect">
            <a:avLst/>
          </a:prstGeom>
        </p:spPr>
        <p:txBody>
          <a:bodyPr vert="horz" wrap="square" lIns="0" tIns="213360" rIns="0" bIns="0" rtlCol="0">
            <a:spAutoFit/>
          </a:bodyPr>
          <a:lstStyle/>
          <a:p>
            <a:pPr marL="474345" indent="-461645">
              <a:lnSpc>
                <a:spcPct val="100000"/>
              </a:lnSpc>
              <a:spcBef>
                <a:spcPts val="1680"/>
              </a:spcBef>
              <a:buClr>
                <a:srgbClr val="5ECAEF"/>
              </a:buClr>
              <a:buSzPct val="79166"/>
              <a:buFont typeface="Times New Roman"/>
              <a:buChar char="►"/>
              <a:tabLst>
                <a:tab pos="474345" algn="l"/>
              </a:tabLst>
            </a:pPr>
            <a:r>
              <a:rPr lang="en-US" sz="2400" spc="-10" dirty="0" smtClean="0">
                <a:solidFill>
                  <a:srgbClr val="3F3F3F"/>
                </a:solidFill>
                <a:latin typeface="Cambria"/>
                <a:cs typeface="Cambria"/>
              </a:rPr>
              <a:t>Enhanced Data Protection:</a:t>
            </a:r>
            <a:endParaRPr sz="2400" dirty="0">
              <a:latin typeface="Cambria"/>
              <a:cs typeface="Cambria"/>
            </a:endParaRPr>
          </a:p>
          <a:p>
            <a:pPr marL="931544" marR="155575" lvl="1" indent="-462280">
              <a:lnSpc>
                <a:spcPct val="150000"/>
              </a:lnSpc>
              <a:spcBef>
                <a:spcPts val="125"/>
              </a:spcBef>
              <a:buClr>
                <a:srgbClr val="5ECAEF"/>
              </a:buClr>
              <a:buSzPct val="86363"/>
              <a:buFont typeface="Times New Roman"/>
              <a:buChar char="►"/>
              <a:tabLst>
                <a:tab pos="931544" algn="l"/>
              </a:tabLst>
            </a:pPr>
            <a:r>
              <a:rPr lang="en-US" sz="2200" dirty="0" smtClean="0">
                <a:solidFill>
                  <a:srgbClr val="3F3F3F"/>
                </a:solidFill>
                <a:latin typeface="Cambria"/>
                <a:cs typeface="Cambria"/>
              </a:rPr>
              <a:t>Our File </a:t>
            </a:r>
            <a:r>
              <a:rPr lang="en-US" sz="2200" dirty="0" err="1" smtClean="0">
                <a:solidFill>
                  <a:srgbClr val="3F3F3F"/>
                </a:solidFill>
                <a:latin typeface="Cambria"/>
                <a:cs typeface="Cambria"/>
              </a:rPr>
              <a:t>Encryptor</a:t>
            </a:r>
            <a:r>
              <a:rPr lang="en-US" sz="2200" dirty="0" smtClean="0">
                <a:solidFill>
                  <a:srgbClr val="3F3F3F"/>
                </a:solidFill>
                <a:latin typeface="Cambria"/>
                <a:cs typeface="Cambria"/>
              </a:rPr>
              <a:t> in C++ ensures the security of sensitive data by implementing strong encryption methods, preventing unauthorized access and potential data breaches</a:t>
            </a:r>
            <a:r>
              <a:rPr sz="2200" spc="-10" dirty="0" smtClean="0">
                <a:solidFill>
                  <a:srgbClr val="3F3F3F"/>
                </a:solidFill>
                <a:latin typeface="Cambria"/>
                <a:cs typeface="Cambria"/>
              </a:rPr>
              <a:t>.</a:t>
            </a:r>
            <a:endParaRPr sz="2200" dirty="0">
              <a:latin typeface="Cambria"/>
              <a:cs typeface="Cambria"/>
            </a:endParaRPr>
          </a:p>
          <a:p>
            <a:pPr marL="474345" indent="-461645">
              <a:lnSpc>
                <a:spcPct val="100000"/>
              </a:lnSpc>
              <a:spcBef>
                <a:spcPts val="1315"/>
              </a:spcBef>
              <a:buClr>
                <a:srgbClr val="5ECAEF"/>
              </a:buClr>
              <a:buSzPct val="79166"/>
              <a:buFont typeface="Times New Roman"/>
              <a:buChar char="►"/>
              <a:tabLst>
                <a:tab pos="474345" algn="l"/>
              </a:tabLst>
            </a:pPr>
            <a:r>
              <a:rPr lang="en-US" sz="2400" spc="-10" dirty="0" smtClean="0">
                <a:solidFill>
                  <a:srgbClr val="3F3F3F"/>
                </a:solidFill>
                <a:latin typeface="Cambria"/>
                <a:cs typeface="Cambria"/>
              </a:rPr>
              <a:t>Simplified and Efficient Encryption</a:t>
            </a:r>
            <a:r>
              <a:rPr sz="2400" spc="-10" dirty="0" smtClean="0">
                <a:solidFill>
                  <a:srgbClr val="3F3F3F"/>
                </a:solidFill>
                <a:latin typeface="Cambria"/>
                <a:cs typeface="Cambria"/>
              </a:rPr>
              <a:t>:</a:t>
            </a:r>
            <a:endParaRPr sz="2400" dirty="0">
              <a:latin typeface="Cambria"/>
              <a:cs typeface="Cambria"/>
            </a:endParaRPr>
          </a:p>
          <a:p>
            <a:pPr marL="931544" marR="5080" lvl="1" indent="-462280">
              <a:lnSpc>
                <a:spcPct val="150000"/>
              </a:lnSpc>
              <a:spcBef>
                <a:spcPts val="125"/>
              </a:spcBef>
              <a:buClr>
                <a:srgbClr val="5ECAEF"/>
              </a:buClr>
              <a:buSzPct val="86363"/>
              <a:buFont typeface="Times New Roman"/>
              <a:buChar char="►"/>
              <a:tabLst>
                <a:tab pos="931544" algn="l"/>
              </a:tabLst>
            </a:pPr>
            <a:r>
              <a:rPr lang="en-US" sz="2200" dirty="0" smtClean="0">
                <a:solidFill>
                  <a:srgbClr val="3F3F3F"/>
                </a:solidFill>
                <a:latin typeface="Cambria"/>
                <a:cs typeface="Cambria"/>
              </a:rPr>
              <a:t>With an easy-to-use command-line interface and efficient encryption algorithms, the tool provides a streamlined solution for encrypting and decrypting files securely</a:t>
            </a:r>
            <a:r>
              <a:rPr sz="2200" spc="-10" dirty="0" smtClean="0">
                <a:solidFill>
                  <a:srgbClr val="3F3F3F"/>
                </a:solidFill>
                <a:latin typeface="Cambria"/>
                <a:cs typeface="Cambria"/>
              </a:rPr>
              <a:t>.</a:t>
            </a:r>
            <a:endParaRPr sz="2200" dirty="0">
              <a:latin typeface="Cambria"/>
              <a:cs typeface="Cambri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Questions/Queries</a:t>
            </a:r>
            <a:r>
              <a:rPr spc="-10" dirty="0">
                <a:latin typeface="Times New Roman"/>
                <a:cs typeface="Times New Roman"/>
              </a:rPr>
              <a:t>…</a:t>
            </a:r>
          </a:p>
        </p:txBody>
      </p:sp>
      <p:sp>
        <p:nvSpPr>
          <p:cNvPr id="3" name="object 3"/>
          <p:cNvSpPr txBox="1">
            <a:spLocks noGrp="1"/>
          </p:cNvSpPr>
          <p:nvPr>
            <p:ph type="sldNum" sz="quarter" idx="12"/>
          </p:nvPr>
        </p:nvSpPr>
        <p:spPr>
          <a:prstGeom prst="rect">
            <a:avLst/>
          </a:prstGeom>
        </p:spPr>
        <p:txBody>
          <a:bodyPr vert="horz" wrap="square" lIns="0" tIns="0" rIns="0" bIns="0" rtlCol="0">
            <a:spAutoFit/>
          </a:bodyPr>
          <a:lstStyle/>
          <a:p>
            <a:pPr marL="38100">
              <a:lnSpc>
                <a:spcPts val="1860"/>
              </a:lnSpc>
            </a:pPr>
            <a:fld id="{81D60167-4931-47E6-BA6A-407CBD079E47}" type="slidenum">
              <a:rPr spc="-25" dirty="0"/>
              <a:t>13</a:t>
            </a:fld>
            <a:endParaRPr spc="-25"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Contents</a:t>
            </a:r>
            <a:r>
              <a:rPr spc="-95" dirty="0"/>
              <a:t> </a:t>
            </a:r>
            <a:r>
              <a:rPr dirty="0"/>
              <a:t>/</a:t>
            </a:r>
            <a:r>
              <a:rPr spc="-90" dirty="0"/>
              <a:t> </a:t>
            </a:r>
            <a:r>
              <a:rPr spc="-10" dirty="0"/>
              <a:t>Agenda</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73355">
              <a:lnSpc>
                <a:spcPts val="1860"/>
              </a:lnSpc>
            </a:pPr>
            <a:fld id="{81D60167-4931-47E6-BA6A-407CBD079E47}" type="slidenum">
              <a:rPr spc="-50" dirty="0"/>
              <a:t>2</a:t>
            </a:fld>
            <a:endParaRPr spc="-50" dirty="0"/>
          </a:p>
        </p:txBody>
      </p:sp>
      <p:sp>
        <p:nvSpPr>
          <p:cNvPr id="3" name="object 3"/>
          <p:cNvSpPr txBox="1"/>
          <p:nvPr/>
        </p:nvSpPr>
        <p:spPr>
          <a:xfrm>
            <a:off x="642035" y="1598275"/>
            <a:ext cx="5087620" cy="3416320"/>
          </a:xfrm>
          <a:prstGeom prst="rect">
            <a:avLst/>
          </a:prstGeom>
        </p:spPr>
        <p:txBody>
          <a:bodyPr vert="horz" wrap="square" lIns="0" tIns="76200" rIns="0" bIns="0" rtlCol="0">
            <a:spAutoFit/>
          </a:bodyPr>
          <a:lstStyle/>
          <a:p>
            <a:pPr marL="463550" indent="-450850">
              <a:lnSpc>
                <a:spcPct val="100000"/>
              </a:lnSpc>
              <a:spcBef>
                <a:spcPts val="600"/>
              </a:spcBef>
              <a:buClr>
                <a:srgbClr val="5ECAEF"/>
              </a:buClr>
              <a:buSzPct val="81818"/>
              <a:buFont typeface="Times New Roman"/>
              <a:buChar char="►"/>
              <a:tabLst>
                <a:tab pos="463550" algn="l"/>
              </a:tabLst>
            </a:pPr>
            <a:r>
              <a:rPr sz="2400" spc="-10" dirty="0">
                <a:solidFill>
                  <a:srgbClr val="3F3F3F"/>
                </a:solidFill>
                <a:latin typeface="Cambria"/>
                <a:cs typeface="Cambria"/>
              </a:rPr>
              <a:t>Introduction</a:t>
            </a:r>
            <a:endParaRPr sz="2400" dirty="0">
              <a:latin typeface="Cambria"/>
              <a:cs typeface="Cambria"/>
            </a:endParaRPr>
          </a:p>
          <a:p>
            <a:pPr marL="463550" indent="-450850">
              <a:lnSpc>
                <a:spcPct val="100000"/>
              </a:lnSpc>
              <a:spcBef>
                <a:spcPts val="509"/>
              </a:spcBef>
              <a:buClr>
                <a:srgbClr val="5ECAEF"/>
              </a:buClr>
              <a:buSzPct val="81818"/>
              <a:buFont typeface="Times New Roman"/>
              <a:buChar char="►"/>
              <a:tabLst>
                <a:tab pos="463550" algn="l"/>
              </a:tabLst>
            </a:pPr>
            <a:r>
              <a:rPr sz="2400" dirty="0">
                <a:solidFill>
                  <a:srgbClr val="3F3F3F"/>
                </a:solidFill>
                <a:latin typeface="Cambria"/>
                <a:cs typeface="Cambria"/>
              </a:rPr>
              <a:t>Problem</a:t>
            </a:r>
            <a:r>
              <a:rPr sz="2400" spc="25" dirty="0">
                <a:solidFill>
                  <a:srgbClr val="3F3F3F"/>
                </a:solidFill>
                <a:latin typeface="Cambria"/>
                <a:cs typeface="Cambria"/>
              </a:rPr>
              <a:t> </a:t>
            </a:r>
            <a:r>
              <a:rPr sz="2400" spc="-10" dirty="0">
                <a:solidFill>
                  <a:srgbClr val="3F3F3F"/>
                </a:solidFill>
                <a:latin typeface="Cambria"/>
                <a:cs typeface="Cambria"/>
              </a:rPr>
              <a:t>Statement</a:t>
            </a:r>
            <a:endParaRPr sz="2400" dirty="0">
              <a:latin typeface="Cambria"/>
              <a:cs typeface="Cambria"/>
            </a:endParaRPr>
          </a:p>
          <a:p>
            <a:pPr marL="463550" indent="-450850">
              <a:lnSpc>
                <a:spcPct val="100000"/>
              </a:lnSpc>
              <a:spcBef>
                <a:spcPts val="509"/>
              </a:spcBef>
              <a:buClr>
                <a:srgbClr val="5ECAEF"/>
              </a:buClr>
              <a:buSzPct val="81818"/>
              <a:buFont typeface="Times New Roman"/>
              <a:buChar char="►"/>
              <a:tabLst>
                <a:tab pos="463550" algn="l"/>
              </a:tabLst>
            </a:pPr>
            <a:r>
              <a:rPr sz="2400" spc="-10" dirty="0">
                <a:solidFill>
                  <a:srgbClr val="3F3F3F"/>
                </a:solidFill>
                <a:latin typeface="Cambria"/>
                <a:cs typeface="Cambria"/>
              </a:rPr>
              <a:t>Motivation</a:t>
            </a:r>
            <a:endParaRPr sz="2400" dirty="0">
              <a:latin typeface="Cambria"/>
              <a:cs typeface="Cambria"/>
            </a:endParaRPr>
          </a:p>
          <a:p>
            <a:pPr marL="463550" indent="-450850">
              <a:lnSpc>
                <a:spcPct val="100000"/>
              </a:lnSpc>
              <a:spcBef>
                <a:spcPts val="509"/>
              </a:spcBef>
              <a:buClr>
                <a:srgbClr val="5ECAEF"/>
              </a:buClr>
              <a:buSzPct val="81818"/>
              <a:buFont typeface="Times New Roman"/>
              <a:buChar char="►"/>
              <a:tabLst>
                <a:tab pos="463550" algn="l"/>
              </a:tabLst>
            </a:pPr>
            <a:r>
              <a:rPr sz="2400" spc="-10" dirty="0">
                <a:solidFill>
                  <a:srgbClr val="3F3F3F"/>
                </a:solidFill>
                <a:latin typeface="Cambria"/>
                <a:cs typeface="Cambria"/>
              </a:rPr>
              <a:t>Features</a:t>
            </a:r>
            <a:endParaRPr sz="2400" dirty="0">
              <a:latin typeface="Cambria"/>
              <a:cs typeface="Cambria"/>
            </a:endParaRPr>
          </a:p>
          <a:p>
            <a:pPr marL="463550" indent="-450850">
              <a:lnSpc>
                <a:spcPct val="100000"/>
              </a:lnSpc>
              <a:spcBef>
                <a:spcPts val="509"/>
              </a:spcBef>
              <a:buClr>
                <a:srgbClr val="5ECAEF"/>
              </a:buClr>
              <a:buSzPct val="81818"/>
              <a:buFont typeface="Times New Roman"/>
              <a:buChar char="►"/>
              <a:tabLst>
                <a:tab pos="463550" algn="l"/>
              </a:tabLst>
            </a:pPr>
            <a:r>
              <a:rPr sz="2400" spc="-10" dirty="0">
                <a:solidFill>
                  <a:srgbClr val="3F3F3F"/>
                </a:solidFill>
                <a:latin typeface="Cambria"/>
                <a:cs typeface="Cambria"/>
              </a:rPr>
              <a:t>Objectives</a:t>
            </a:r>
            <a:endParaRPr sz="2400" dirty="0">
              <a:latin typeface="Cambria"/>
              <a:cs typeface="Cambria"/>
            </a:endParaRPr>
          </a:p>
          <a:p>
            <a:pPr marL="463550" indent="-450850">
              <a:lnSpc>
                <a:spcPct val="100000"/>
              </a:lnSpc>
              <a:spcBef>
                <a:spcPts val="515"/>
              </a:spcBef>
              <a:buClr>
                <a:srgbClr val="5ECAEF"/>
              </a:buClr>
              <a:buSzPct val="81818"/>
              <a:buFont typeface="Times New Roman"/>
              <a:buChar char="►"/>
              <a:tabLst>
                <a:tab pos="463550" algn="l"/>
              </a:tabLst>
            </a:pPr>
            <a:r>
              <a:rPr sz="2400" dirty="0">
                <a:solidFill>
                  <a:srgbClr val="3F3F3F"/>
                </a:solidFill>
                <a:latin typeface="Cambria"/>
                <a:cs typeface="Cambria"/>
              </a:rPr>
              <a:t>Platform</a:t>
            </a:r>
            <a:r>
              <a:rPr sz="2400" spc="60" dirty="0">
                <a:solidFill>
                  <a:srgbClr val="3F3F3F"/>
                </a:solidFill>
                <a:latin typeface="Cambria"/>
                <a:cs typeface="Cambria"/>
              </a:rPr>
              <a:t> </a:t>
            </a:r>
            <a:r>
              <a:rPr sz="2400" dirty="0">
                <a:solidFill>
                  <a:srgbClr val="3F3F3F"/>
                </a:solidFill>
                <a:latin typeface="Cambria"/>
                <a:cs typeface="Cambria"/>
              </a:rPr>
              <a:t>(Development</a:t>
            </a:r>
            <a:r>
              <a:rPr sz="2400" spc="60" dirty="0">
                <a:solidFill>
                  <a:srgbClr val="3F3F3F"/>
                </a:solidFill>
                <a:latin typeface="Cambria"/>
                <a:cs typeface="Cambria"/>
              </a:rPr>
              <a:t> </a:t>
            </a:r>
            <a:r>
              <a:rPr sz="2400" spc="-10" dirty="0">
                <a:solidFill>
                  <a:srgbClr val="3F3F3F"/>
                </a:solidFill>
                <a:latin typeface="Cambria"/>
                <a:cs typeface="Cambria"/>
              </a:rPr>
              <a:t>Environment)</a:t>
            </a:r>
            <a:endParaRPr sz="2400" dirty="0">
              <a:latin typeface="Cambria"/>
              <a:cs typeface="Cambria"/>
            </a:endParaRPr>
          </a:p>
          <a:p>
            <a:pPr marL="463550" indent="-450850">
              <a:lnSpc>
                <a:spcPct val="100000"/>
              </a:lnSpc>
              <a:spcBef>
                <a:spcPts val="509"/>
              </a:spcBef>
              <a:buClr>
                <a:srgbClr val="5ECAEF"/>
              </a:buClr>
              <a:buSzPct val="81818"/>
              <a:buFont typeface="Times New Roman"/>
              <a:buChar char="►"/>
              <a:tabLst>
                <a:tab pos="463550" algn="l"/>
              </a:tabLst>
            </a:pPr>
            <a:r>
              <a:rPr sz="2400" spc="-10" dirty="0" smtClean="0">
                <a:solidFill>
                  <a:srgbClr val="3F3F3F"/>
                </a:solidFill>
                <a:latin typeface="Cambria"/>
                <a:cs typeface="Cambria"/>
              </a:rPr>
              <a:t>Conclusion</a:t>
            </a:r>
            <a:endParaRPr sz="2400" dirty="0">
              <a:latin typeface="Cambria"/>
              <a:cs typeface="Cambri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Introduction</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73355">
              <a:lnSpc>
                <a:spcPts val="1860"/>
              </a:lnSpc>
            </a:pPr>
            <a:fld id="{81D60167-4931-47E6-BA6A-407CBD079E47}" type="slidenum">
              <a:rPr spc="-50" dirty="0"/>
              <a:t>3</a:t>
            </a:fld>
            <a:endParaRPr spc="-50" dirty="0"/>
          </a:p>
        </p:txBody>
      </p:sp>
      <p:sp>
        <p:nvSpPr>
          <p:cNvPr id="3" name="object 3"/>
          <p:cNvSpPr txBox="1"/>
          <p:nvPr/>
        </p:nvSpPr>
        <p:spPr>
          <a:xfrm>
            <a:off x="630987" y="1527927"/>
            <a:ext cx="9766935" cy="4470455"/>
          </a:xfrm>
          <a:prstGeom prst="rect">
            <a:avLst/>
          </a:prstGeom>
        </p:spPr>
        <p:txBody>
          <a:bodyPr vert="horz" wrap="square" lIns="0" tIns="12700" rIns="0" bIns="0" rtlCol="0">
            <a:spAutoFit/>
          </a:bodyPr>
          <a:lstStyle/>
          <a:p>
            <a:pPr marL="474345" marR="5080" indent="-462280" algn="l">
              <a:lnSpc>
                <a:spcPct val="150000"/>
              </a:lnSpc>
              <a:spcBef>
                <a:spcPts val="100"/>
              </a:spcBef>
              <a:buClr>
                <a:srgbClr val="5ECAEF"/>
              </a:buClr>
              <a:buSzPct val="79166"/>
              <a:buFont typeface="Times New Roman"/>
              <a:buChar char="►"/>
              <a:tabLst>
                <a:tab pos="474345" algn="l"/>
              </a:tabLst>
            </a:pPr>
            <a:r>
              <a:rPr lang="en-US" sz="2400" dirty="0" smtClean="0">
                <a:latin typeface="Cambria"/>
                <a:cs typeface="Cambria"/>
              </a:rPr>
              <a:t>This project aims to develop a File </a:t>
            </a:r>
            <a:r>
              <a:rPr lang="en-US" sz="2400" dirty="0" err="1" smtClean="0">
                <a:latin typeface="Cambria"/>
                <a:cs typeface="Cambria"/>
              </a:rPr>
              <a:t>Encryptor</a:t>
            </a:r>
            <a:r>
              <a:rPr lang="en-US" sz="2400" dirty="0" smtClean="0">
                <a:latin typeface="Cambria"/>
                <a:cs typeface="Cambria"/>
              </a:rPr>
              <a:t> in C++ that provides a secure way to encrypt and decrypt files using a key. </a:t>
            </a:r>
          </a:p>
          <a:p>
            <a:pPr marL="474345" marR="5080" indent="-462280" algn="l">
              <a:lnSpc>
                <a:spcPct val="150000"/>
              </a:lnSpc>
              <a:spcBef>
                <a:spcPts val="100"/>
              </a:spcBef>
              <a:buClr>
                <a:srgbClr val="5ECAEF"/>
              </a:buClr>
              <a:buSzPct val="79166"/>
              <a:buFont typeface="Times New Roman"/>
              <a:buChar char="►"/>
              <a:tabLst>
                <a:tab pos="474345" algn="l"/>
              </a:tabLst>
            </a:pPr>
            <a:r>
              <a:rPr lang="en-US" sz="2400" dirty="0" smtClean="0">
                <a:latin typeface="Cambria"/>
                <a:cs typeface="Cambria"/>
              </a:rPr>
              <a:t>The application will utilize standard encryption algorithms, allowing users to safeguard sensitive data. </a:t>
            </a:r>
          </a:p>
          <a:p>
            <a:pPr marL="474345" marR="5080" indent="-462280" algn="l">
              <a:lnSpc>
                <a:spcPct val="150000"/>
              </a:lnSpc>
              <a:spcBef>
                <a:spcPts val="100"/>
              </a:spcBef>
              <a:buClr>
                <a:srgbClr val="5ECAEF"/>
              </a:buClr>
              <a:buSzPct val="79166"/>
              <a:buFont typeface="Times New Roman"/>
              <a:buChar char="►"/>
              <a:tabLst>
                <a:tab pos="474345" algn="l"/>
              </a:tabLst>
            </a:pPr>
            <a:r>
              <a:rPr lang="en-US" sz="2400" dirty="0" smtClean="0">
                <a:latin typeface="Cambria"/>
                <a:cs typeface="Cambria"/>
              </a:rPr>
              <a:t>The </a:t>
            </a:r>
            <a:r>
              <a:rPr lang="en-US" sz="2400" dirty="0" err="1" smtClean="0">
                <a:latin typeface="Cambria"/>
                <a:cs typeface="Cambria"/>
              </a:rPr>
              <a:t>encryptor</a:t>
            </a:r>
            <a:r>
              <a:rPr lang="en-US" sz="2400" dirty="0" smtClean="0">
                <a:latin typeface="Cambria"/>
                <a:cs typeface="Cambria"/>
              </a:rPr>
              <a:t> will support a command-line interface (CLI) to ensure simple, quick operations, and its primary function will be to encrypt a file using a password-based key, ensuring that files remain inaccessible without the correct decryption key.</a:t>
            </a:r>
            <a:endParaRPr sz="2400" dirty="0">
              <a:latin typeface="Cambria"/>
              <a:cs typeface="Cambri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Problem</a:t>
            </a:r>
            <a:r>
              <a:rPr spc="-125" dirty="0"/>
              <a:t> </a:t>
            </a:r>
            <a:r>
              <a:rPr spc="-10" dirty="0"/>
              <a:t>Statement</a:t>
            </a:r>
          </a:p>
        </p:txBody>
      </p:sp>
      <p:sp>
        <p:nvSpPr>
          <p:cNvPr id="3" name="object 3"/>
          <p:cNvSpPr txBox="1">
            <a:spLocks noGrp="1"/>
          </p:cNvSpPr>
          <p:nvPr>
            <p:ph idx="1"/>
          </p:nvPr>
        </p:nvSpPr>
        <p:spPr>
          <a:xfrm>
            <a:off x="2589212" y="2133600"/>
            <a:ext cx="8915400" cy="3552254"/>
          </a:xfrm>
          <a:prstGeom prst="rect">
            <a:avLst/>
          </a:prstGeom>
        </p:spPr>
        <p:txBody>
          <a:bodyPr vert="horz" wrap="square" lIns="0" tIns="213360" rIns="0" bIns="0" rtlCol="0">
            <a:spAutoFit/>
          </a:bodyPr>
          <a:lstStyle/>
          <a:p>
            <a:pPr marL="474345" indent="-461645">
              <a:lnSpc>
                <a:spcPct val="100000"/>
              </a:lnSpc>
              <a:spcBef>
                <a:spcPts val="1680"/>
              </a:spcBef>
              <a:buClr>
                <a:srgbClr val="5ECAEF"/>
              </a:buClr>
              <a:buSzPct val="79166"/>
              <a:buFont typeface="Times New Roman"/>
              <a:buChar char="►"/>
              <a:tabLst>
                <a:tab pos="474345" algn="l"/>
              </a:tabLst>
            </a:pPr>
            <a:r>
              <a:rPr lang="en-US" sz="2400" spc="-10" dirty="0" smtClean="0"/>
              <a:t>Insecure </a:t>
            </a:r>
            <a:r>
              <a:rPr lang="en-US" sz="2400" spc="-10" dirty="0"/>
              <a:t>Data Protection</a:t>
            </a:r>
            <a:r>
              <a:rPr lang="en-US" sz="2400" spc="-10" dirty="0" smtClean="0"/>
              <a:t>:</a:t>
            </a:r>
            <a:endParaRPr sz="2400" spc="-10" dirty="0" smtClean="0"/>
          </a:p>
          <a:p>
            <a:pPr marL="931544" marR="85090" lvl="1" indent="-462280">
              <a:lnSpc>
                <a:spcPct val="150000"/>
              </a:lnSpc>
              <a:spcBef>
                <a:spcPts val="125"/>
              </a:spcBef>
              <a:buClr>
                <a:srgbClr val="5ECAEF"/>
              </a:buClr>
              <a:buSzPct val="86363"/>
              <a:buFont typeface="Times New Roman"/>
              <a:buChar char="►"/>
              <a:tabLst>
                <a:tab pos="931544" algn="l"/>
              </a:tabLst>
            </a:pPr>
            <a:r>
              <a:rPr lang="en-US" sz="2200" spc="-10" dirty="0" smtClean="0">
                <a:solidFill>
                  <a:srgbClr val="3F3F3F"/>
                </a:solidFill>
                <a:latin typeface="Cambria"/>
                <a:cs typeface="Cambria"/>
              </a:rPr>
              <a:t>With </a:t>
            </a:r>
            <a:r>
              <a:rPr lang="en-US" sz="2200" spc="-10" dirty="0">
                <a:solidFill>
                  <a:srgbClr val="3F3F3F"/>
                </a:solidFill>
                <a:latin typeface="Cambria"/>
                <a:cs typeface="Cambria"/>
              </a:rPr>
              <a:t>the increasing amount of sensitive data being stored and shared electronically, many individuals and organizations face the risk of unauthorized access to important files, leading to potential data breaches, identity theft, or privacy violations. The need for secure encryption methods to protect files during storage and transmission has become </a:t>
            </a:r>
            <a:r>
              <a:rPr lang="en-US" sz="2200" spc="-10" dirty="0" smtClean="0">
                <a:solidFill>
                  <a:srgbClr val="3F3F3F"/>
                </a:solidFill>
                <a:latin typeface="Cambria"/>
                <a:cs typeface="Cambria"/>
              </a:rPr>
              <a:t>critical.</a:t>
            </a:r>
            <a:endParaRPr sz="2200" dirty="0">
              <a:latin typeface="Cambria"/>
              <a:cs typeface="Cambria"/>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73355">
              <a:lnSpc>
                <a:spcPts val="1860"/>
              </a:lnSpc>
            </a:pPr>
            <a:fld id="{81D60167-4931-47E6-BA6A-407CBD079E47}" type="slidenum">
              <a:rPr spc="-50" dirty="0"/>
              <a:t>4</a:t>
            </a:fld>
            <a:endParaRPr spc="-5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Problem</a:t>
            </a:r>
            <a:r>
              <a:rPr spc="-125" dirty="0"/>
              <a:t> </a:t>
            </a:r>
            <a:r>
              <a:rPr spc="-10" dirty="0"/>
              <a:t>Statement</a:t>
            </a:r>
          </a:p>
        </p:txBody>
      </p:sp>
      <p:sp>
        <p:nvSpPr>
          <p:cNvPr id="3" name="object 3"/>
          <p:cNvSpPr txBox="1">
            <a:spLocks noGrp="1"/>
          </p:cNvSpPr>
          <p:nvPr>
            <p:ph idx="1"/>
          </p:nvPr>
        </p:nvSpPr>
        <p:spPr>
          <a:xfrm>
            <a:off x="2589212" y="2133600"/>
            <a:ext cx="8915400" cy="3073983"/>
          </a:xfrm>
          <a:prstGeom prst="rect">
            <a:avLst/>
          </a:prstGeom>
        </p:spPr>
        <p:txBody>
          <a:bodyPr vert="horz" wrap="square" lIns="0" tIns="213360" rIns="0" bIns="0" rtlCol="0">
            <a:spAutoFit/>
          </a:bodyPr>
          <a:lstStyle/>
          <a:p>
            <a:pPr marL="474345" indent="-461645">
              <a:lnSpc>
                <a:spcPct val="100000"/>
              </a:lnSpc>
              <a:spcBef>
                <a:spcPts val="1315"/>
              </a:spcBef>
              <a:buClr>
                <a:srgbClr val="5ECAEF"/>
              </a:buClr>
              <a:buSzPct val="79166"/>
              <a:buFont typeface="Times New Roman"/>
              <a:buChar char="►"/>
              <a:tabLst>
                <a:tab pos="474345" algn="l"/>
              </a:tabLst>
            </a:pPr>
            <a:r>
              <a:rPr lang="en-US" sz="2400" dirty="0" smtClean="0"/>
              <a:t>Inefficient </a:t>
            </a:r>
            <a:r>
              <a:rPr lang="en-US" sz="2400" dirty="0"/>
              <a:t>Manual Encryption </a:t>
            </a:r>
            <a:r>
              <a:rPr lang="en-US" sz="2400" dirty="0" smtClean="0"/>
              <a:t>Methods</a:t>
            </a:r>
            <a:r>
              <a:rPr sz="2400" spc="-10" dirty="0" smtClean="0"/>
              <a:t>:</a:t>
            </a:r>
            <a:endParaRPr sz="2400" spc="-10" dirty="0"/>
          </a:p>
          <a:p>
            <a:pPr marL="931544" marR="5080" lvl="1" indent="-462280">
              <a:lnSpc>
                <a:spcPct val="150000"/>
              </a:lnSpc>
              <a:spcBef>
                <a:spcPts val="125"/>
              </a:spcBef>
              <a:buClr>
                <a:srgbClr val="5ECAEF"/>
              </a:buClr>
              <a:buSzPct val="86363"/>
              <a:buFont typeface="Times New Roman"/>
              <a:buChar char="►"/>
              <a:tabLst>
                <a:tab pos="931544" algn="l"/>
              </a:tabLst>
            </a:pPr>
            <a:r>
              <a:rPr lang="en-US" sz="2200" spc="-20" dirty="0">
                <a:solidFill>
                  <a:srgbClr val="3F3F3F"/>
                </a:solidFill>
                <a:latin typeface="Cambria"/>
                <a:cs typeface="Cambria"/>
              </a:rPr>
              <a:t>Many users still rely on basic or manual methods for encrypting files, which often lack proper security features, are difficult to use, and are prone to errors. These manual methods can lead to inadequate protection of sensitive information and increased vulnerability to cyber threats</a:t>
            </a:r>
            <a:r>
              <a:rPr lang="en-US" sz="2200" spc="-20" dirty="0" smtClean="0">
                <a:solidFill>
                  <a:srgbClr val="3F3F3F"/>
                </a:solidFill>
                <a:latin typeface="Cambria"/>
                <a:cs typeface="Cambria"/>
              </a:rPr>
              <a:t>.</a:t>
            </a:r>
            <a:endParaRPr sz="2200" dirty="0">
              <a:latin typeface="Cambria"/>
              <a:cs typeface="Cambria"/>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73355">
              <a:lnSpc>
                <a:spcPts val="1860"/>
              </a:lnSpc>
            </a:pPr>
            <a:fld id="{81D60167-4931-47E6-BA6A-407CBD079E47}" type="slidenum">
              <a:rPr spc="-50" dirty="0"/>
              <a:t>5</a:t>
            </a:fld>
            <a:endParaRPr spc="-50" dirty="0"/>
          </a:p>
        </p:txBody>
      </p:sp>
    </p:spTree>
    <p:extLst>
      <p:ext uri="{BB962C8B-B14F-4D97-AF65-F5344CB8AC3E}">
        <p14:creationId xmlns:p14="http://schemas.microsoft.com/office/powerpoint/2010/main" val="931210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2925" y="624110"/>
            <a:ext cx="8911687" cy="566822"/>
          </a:xfrm>
          <a:prstGeom prst="rect">
            <a:avLst/>
          </a:prstGeom>
        </p:spPr>
        <p:txBody>
          <a:bodyPr vert="horz" wrap="square" lIns="0" tIns="12700" rIns="0" bIns="0" rtlCol="0">
            <a:spAutoFit/>
          </a:bodyPr>
          <a:lstStyle/>
          <a:p>
            <a:pPr marL="12700">
              <a:lnSpc>
                <a:spcPct val="100000"/>
              </a:lnSpc>
              <a:spcBef>
                <a:spcPts val="100"/>
              </a:spcBef>
            </a:pPr>
            <a:r>
              <a:rPr spc="-30" dirty="0" smtClean="0"/>
              <a:t>Motivation</a:t>
            </a:r>
            <a:endParaRPr spc="-10"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73355">
              <a:lnSpc>
                <a:spcPts val="1860"/>
              </a:lnSpc>
            </a:pPr>
            <a:fld id="{81D60167-4931-47E6-BA6A-407CBD079E47}" type="slidenum">
              <a:rPr spc="-50" dirty="0"/>
              <a:t>6</a:t>
            </a:fld>
            <a:endParaRPr spc="-50" dirty="0"/>
          </a:p>
        </p:txBody>
      </p:sp>
      <p:sp>
        <p:nvSpPr>
          <p:cNvPr id="3" name="object 3"/>
          <p:cNvSpPr txBox="1"/>
          <p:nvPr/>
        </p:nvSpPr>
        <p:spPr>
          <a:xfrm>
            <a:off x="685800" y="1371600"/>
            <a:ext cx="10233660" cy="5274393"/>
          </a:xfrm>
          <a:prstGeom prst="rect">
            <a:avLst/>
          </a:prstGeom>
        </p:spPr>
        <p:txBody>
          <a:bodyPr vert="horz" wrap="square" lIns="0" tIns="183515" rIns="0" bIns="0" rtlCol="0">
            <a:spAutoFit/>
          </a:bodyPr>
          <a:lstStyle/>
          <a:p>
            <a:pPr marL="474345" indent="-461645">
              <a:lnSpc>
                <a:spcPct val="100000"/>
              </a:lnSpc>
              <a:spcBef>
                <a:spcPts val="1445"/>
              </a:spcBef>
              <a:buClr>
                <a:srgbClr val="5ECAEF"/>
              </a:buClr>
              <a:buSzPct val="95000"/>
              <a:buFont typeface="Times New Roman"/>
              <a:buChar char="►"/>
              <a:tabLst>
                <a:tab pos="474345" algn="l"/>
              </a:tabLst>
            </a:pPr>
            <a:r>
              <a:rPr lang="en-US" sz="2400" dirty="0" smtClean="0">
                <a:solidFill>
                  <a:srgbClr val="3F3F3F"/>
                </a:solidFill>
                <a:latin typeface="Cambria"/>
                <a:cs typeface="Cambria"/>
              </a:rPr>
              <a:t>Enhancing Data Security</a:t>
            </a:r>
            <a:r>
              <a:rPr sz="2400" spc="-10" dirty="0" smtClean="0">
                <a:solidFill>
                  <a:srgbClr val="3F3F3F"/>
                </a:solidFill>
                <a:latin typeface="Cambria"/>
                <a:cs typeface="Cambria"/>
              </a:rPr>
              <a:t>:</a:t>
            </a:r>
            <a:endParaRPr sz="2400" dirty="0">
              <a:latin typeface="Cambria"/>
              <a:cs typeface="Cambria"/>
            </a:endParaRPr>
          </a:p>
          <a:p>
            <a:pPr marL="931544" marR="5080" lvl="1" indent="-462280">
              <a:lnSpc>
                <a:spcPct val="153500"/>
              </a:lnSpc>
              <a:spcBef>
                <a:spcPts val="120"/>
              </a:spcBef>
              <a:buClr>
                <a:srgbClr val="5ECAEF"/>
              </a:buClr>
              <a:buSzPct val="102702"/>
              <a:buFont typeface="Times New Roman"/>
              <a:buChar char="►"/>
              <a:tabLst>
                <a:tab pos="931544" algn="l"/>
              </a:tabLst>
            </a:pPr>
            <a:r>
              <a:rPr lang="en-US" sz="2200" dirty="0" smtClean="0">
                <a:solidFill>
                  <a:srgbClr val="3F3F3F"/>
                </a:solidFill>
                <a:latin typeface="Cambria"/>
                <a:cs typeface="Cambria"/>
              </a:rPr>
              <a:t>Traditional methods of storing and sharing files often lack proper security measures, making sensitive data vulnerable to unauthorized access. Our project aims to provide a robust encryption tool that ensures the protection of confidential information.</a:t>
            </a:r>
            <a:r>
              <a:rPr sz="2200" spc="-10" dirty="0" smtClean="0">
                <a:solidFill>
                  <a:srgbClr val="3F3F3F"/>
                </a:solidFill>
                <a:latin typeface="Cambria"/>
                <a:cs typeface="Cambria"/>
              </a:rPr>
              <a:t>.</a:t>
            </a:r>
            <a:endParaRPr sz="2200" dirty="0">
              <a:latin typeface="Cambria"/>
              <a:cs typeface="Cambria"/>
            </a:endParaRPr>
          </a:p>
          <a:p>
            <a:pPr marL="474345" indent="-461645">
              <a:lnSpc>
                <a:spcPct val="100000"/>
              </a:lnSpc>
              <a:spcBef>
                <a:spcPts val="1160"/>
              </a:spcBef>
              <a:buClr>
                <a:srgbClr val="5ECAEF"/>
              </a:buClr>
              <a:buSzPct val="95000"/>
              <a:buFont typeface="Times New Roman"/>
              <a:buChar char="►"/>
              <a:tabLst>
                <a:tab pos="474345" algn="l"/>
              </a:tabLst>
            </a:pPr>
            <a:r>
              <a:rPr lang="en-US" sz="2400" dirty="0" smtClean="0">
                <a:solidFill>
                  <a:srgbClr val="3F3F3F"/>
                </a:solidFill>
                <a:latin typeface="Cambria"/>
                <a:cs typeface="Cambria"/>
              </a:rPr>
              <a:t>Simplifying Encryption and Decryption:</a:t>
            </a:r>
            <a:endParaRPr sz="2400" dirty="0">
              <a:latin typeface="Cambria"/>
              <a:cs typeface="Cambria"/>
            </a:endParaRPr>
          </a:p>
          <a:p>
            <a:pPr marL="931544" marR="1028700" lvl="1" indent="-462280">
              <a:lnSpc>
                <a:spcPct val="153500"/>
              </a:lnSpc>
              <a:spcBef>
                <a:spcPts val="120"/>
              </a:spcBef>
              <a:buClr>
                <a:srgbClr val="5ECAEF"/>
              </a:buClr>
              <a:buSzPct val="102702"/>
              <a:buFont typeface="Times New Roman"/>
              <a:buChar char="►"/>
              <a:tabLst>
                <a:tab pos="931544" algn="l"/>
              </a:tabLst>
            </a:pPr>
            <a:r>
              <a:rPr lang="en-US" sz="2200" dirty="0" smtClean="0">
                <a:solidFill>
                  <a:srgbClr val="3F3F3F"/>
                </a:solidFill>
                <a:latin typeface="Cambria"/>
                <a:cs typeface="Cambria"/>
              </a:rPr>
              <a:t>Many existing encryption tools are either too complex for everyday users or lack essential security features. Our File </a:t>
            </a:r>
            <a:r>
              <a:rPr lang="en-US" sz="2200" dirty="0" err="1" smtClean="0">
                <a:solidFill>
                  <a:srgbClr val="3F3F3F"/>
                </a:solidFill>
                <a:latin typeface="Cambria"/>
                <a:cs typeface="Cambria"/>
              </a:rPr>
              <a:t>Encryptor</a:t>
            </a:r>
            <a:r>
              <a:rPr lang="en-US" sz="2200" dirty="0" smtClean="0">
                <a:solidFill>
                  <a:srgbClr val="3F3F3F"/>
                </a:solidFill>
                <a:latin typeface="Cambria"/>
                <a:cs typeface="Cambria"/>
              </a:rPr>
              <a:t> in C++ streamlines the process, allowing users to encrypt and decrypt files easily while maintaining high levels of security</a:t>
            </a:r>
            <a:r>
              <a:rPr sz="2200" spc="-10" dirty="0" smtClean="0">
                <a:solidFill>
                  <a:srgbClr val="3F3F3F"/>
                </a:solidFill>
                <a:latin typeface="Cambria"/>
                <a:cs typeface="Cambria"/>
              </a:rPr>
              <a:t>.</a:t>
            </a:r>
            <a:endParaRPr sz="2200" dirty="0">
              <a:latin typeface="Cambria"/>
              <a:cs typeface="Cambri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5" dirty="0"/>
              <a:t>Objective</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73355">
              <a:lnSpc>
                <a:spcPts val="1860"/>
              </a:lnSpc>
            </a:pPr>
            <a:fld id="{81D60167-4931-47E6-BA6A-407CBD079E47}" type="slidenum">
              <a:rPr spc="-50" dirty="0"/>
              <a:t>7</a:t>
            </a:fld>
            <a:endParaRPr spc="-50" dirty="0"/>
          </a:p>
        </p:txBody>
      </p:sp>
      <p:sp>
        <p:nvSpPr>
          <p:cNvPr id="3" name="object 3"/>
          <p:cNvSpPr txBox="1"/>
          <p:nvPr/>
        </p:nvSpPr>
        <p:spPr>
          <a:xfrm>
            <a:off x="630987" y="1527927"/>
            <a:ext cx="10070465" cy="3319563"/>
          </a:xfrm>
          <a:prstGeom prst="rect">
            <a:avLst/>
          </a:prstGeom>
        </p:spPr>
        <p:txBody>
          <a:bodyPr vert="horz" wrap="square" lIns="0" tIns="12700" rIns="0" bIns="0" rtlCol="0">
            <a:spAutoFit/>
          </a:bodyPr>
          <a:lstStyle/>
          <a:p>
            <a:pPr marL="474345" marR="5080" indent="-462280">
              <a:lnSpc>
                <a:spcPct val="150000"/>
              </a:lnSpc>
              <a:spcBef>
                <a:spcPts val="100"/>
              </a:spcBef>
              <a:buClr>
                <a:srgbClr val="5ECAEF"/>
              </a:buClr>
              <a:buSzPct val="79166"/>
              <a:buFont typeface="Times New Roman"/>
              <a:buChar char="►"/>
              <a:tabLst>
                <a:tab pos="474345" algn="l"/>
              </a:tabLst>
            </a:pPr>
            <a:r>
              <a:rPr lang="en-US" sz="2400" spc="-105" dirty="0" smtClean="0">
                <a:solidFill>
                  <a:srgbClr val="3F3F3F"/>
                </a:solidFill>
                <a:latin typeface="Cambria"/>
                <a:cs typeface="Cambria"/>
              </a:rPr>
              <a:t>Develop a secure file encryption and decryption system using C++.</a:t>
            </a:r>
          </a:p>
          <a:p>
            <a:pPr marL="474345" marR="5080" indent="-462280">
              <a:lnSpc>
                <a:spcPct val="150000"/>
              </a:lnSpc>
              <a:spcBef>
                <a:spcPts val="100"/>
              </a:spcBef>
              <a:buClr>
                <a:srgbClr val="5ECAEF"/>
              </a:buClr>
              <a:buSzPct val="79166"/>
              <a:buFont typeface="Times New Roman"/>
              <a:buChar char="►"/>
              <a:tabLst>
                <a:tab pos="474345" algn="l"/>
              </a:tabLst>
            </a:pPr>
            <a:r>
              <a:rPr lang="en-US" sz="2400" spc="-105" dirty="0" smtClean="0">
                <a:solidFill>
                  <a:srgbClr val="3F3F3F"/>
                </a:solidFill>
                <a:latin typeface="Cambria"/>
                <a:cs typeface="Cambria"/>
              </a:rPr>
              <a:t>Implement a password-based encryption method to ensure data protection.</a:t>
            </a:r>
          </a:p>
          <a:p>
            <a:pPr marL="474345" marR="5080" indent="-462280">
              <a:lnSpc>
                <a:spcPct val="150000"/>
              </a:lnSpc>
              <a:spcBef>
                <a:spcPts val="100"/>
              </a:spcBef>
              <a:buClr>
                <a:srgbClr val="5ECAEF"/>
              </a:buClr>
              <a:buSzPct val="79166"/>
              <a:buFont typeface="Times New Roman"/>
              <a:buChar char="►"/>
              <a:tabLst>
                <a:tab pos="474345" algn="l"/>
              </a:tabLst>
            </a:pPr>
            <a:r>
              <a:rPr lang="en-US" sz="2400" spc="-105" dirty="0" smtClean="0">
                <a:solidFill>
                  <a:srgbClr val="3F3F3F"/>
                </a:solidFill>
                <a:latin typeface="Cambria"/>
                <a:cs typeface="Cambria"/>
              </a:rPr>
              <a:t>Provide a command-line interface (CLI) for easy and quick encryption operations.</a:t>
            </a:r>
          </a:p>
          <a:p>
            <a:pPr marL="474345" marR="5080" indent="-462280">
              <a:lnSpc>
                <a:spcPct val="150000"/>
              </a:lnSpc>
              <a:spcBef>
                <a:spcPts val="100"/>
              </a:spcBef>
              <a:buClr>
                <a:srgbClr val="5ECAEF"/>
              </a:buClr>
              <a:buSzPct val="79166"/>
              <a:buFont typeface="Times New Roman"/>
              <a:buChar char="►"/>
              <a:tabLst>
                <a:tab pos="474345" algn="l"/>
              </a:tabLst>
            </a:pPr>
            <a:r>
              <a:rPr lang="en-US" sz="2400" spc="-105" dirty="0" smtClean="0">
                <a:solidFill>
                  <a:srgbClr val="3F3F3F"/>
                </a:solidFill>
                <a:latin typeface="Cambria"/>
                <a:cs typeface="Cambria"/>
              </a:rPr>
              <a:t>Ensure that encrypted files remain inaccessible without the correct decryption key.</a:t>
            </a:r>
          </a:p>
          <a:p>
            <a:pPr marL="474345" marR="5080" indent="-462280">
              <a:lnSpc>
                <a:spcPct val="150000"/>
              </a:lnSpc>
              <a:spcBef>
                <a:spcPts val="100"/>
              </a:spcBef>
              <a:buClr>
                <a:srgbClr val="5ECAEF"/>
              </a:buClr>
              <a:buSzPct val="79166"/>
              <a:buFont typeface="Times New Roman"/>
              <a:buChar char="►"/>
              <a:tabLst>
                <a:tab pos="474345" algn="l"/>
              </a:tabLst>
            </a:pPr>
            <a:r>
              <a:rPr lang="en-US" sz="2400" spc="-105" dirty="0" smtClean="0">
                <a:solidFill>
                  <a:srgbClr val="3F3F3F"/>
                </a:solidFill>
                <a:latin typeface="Cambria"/>
                <a:cs typeface="Cambria"/>
              </a:rPr>
              <a:t>Enhance </a:t>
            </a:r>
            <a:r>
              <a:rPr lang="en-US" sz="2400" spc="-105" dirty="0" err="1" smtClean="0">
                <a:solidFill>
                  <a:srgbClr val="3F3F3F"/>
                </a:solidFill>
                <a:latin typeface="Cambria"/>
                <a:cs typeface="Cambria"/>
              </a:rPr>
              <a:t>cybersecurity</a:t>
            </a:r>
            <a:r>
              <a:rPr lang="en-US" sz="2400" spc="-105" dirty="0" smtClean="0">
                <a:solidFill>
                  <a:srgbClr val="3F3F3F"/>
                </a:solidFill>
                <a:latin typeface="Cambria"/>
                <a:cs typeface="Cambria"/>
              </a:rPr>
              <a:t> by preventing unauthorized access to sensitive files.</a:t>
            </a:r>
            <a:endParaRPr sz="2400" dirty="0">
              <a:latin typeface="Cambria"/>
              <a:cs typeface="Cambri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2925" y="624110"/>
            <a:ext cx="8911687" cy="566822"/>
          </a:xfrm>
          <a:prstGeom prst="rect">
            <a:avLst/>
          </a:prstGeom>
        </p:spPr>
        <p:txBody>
          <a:bodyPr vert="horz" wrap="square" lIns="0" tIns="12700" rIns="0" bIns="0" rtlCol="0">
            <a:spAutoFit/>
          </a:bodyPr>
          <a:lstStyle/>
          <a:p>
            <a:pPr marL="12700">
              <a:lnSpc>
                <a:spcPct val="100000"/>
              </a:lnSpc>
              <a:spcBef>
                <a:spcPts val="100"/>
              </a:spcBef>
            </a:pPr>
            <a:r>
              <a:rPr spc="-20" dirty="0" smtClean="0"/>
              <a:t>Features</a:t>
            </a:r>
            <a:endParaRPr spc="-10" dirty="0"/>
          </a:p>
        </p:txBody>
      </p:sp>
      <p:sp>
        <p:nvSpPr>
          <p:cNvPr id="3" name="object 3"/>
          <p:cNvSpPr txBox="1">
            <a:spLocks noGrp="1"/>
          </p:cNvSpPr>
          <p:nvPr>
            <p:ph idx="1"/>
          </p:nvPr>
        </p:nvSpPr>
        <p:spPr>
          <a:xfrm>
            <a:off x="531812" y="1371600"/>
            <a:ext cx="8915400" cy="4916731"/>
          </a:xfrm>
          <a:prstGeom prst="rect">
            <a:avLst/>
          </a:prstGeom>
        </p:spPr>
        <p:txBody>
          <a:bodyPr vert="horz" wrap="square" lIns="0" tIns="213360" rIns="0" bIns="0" rtlCol="0">
            <a:spAutoFit/>
          </a:bodyPr>
          <a:lstStyle/>
          <a:p>
            <a:pPr marL="474345" indent="-461645">
              <a:lnSpc>
                <a:spcPct val="100000"/>
              </a:lnSpc>
              <a:spcBef>
                <a:spcPts val="1680"/>
              </a:spcBef>
              <a:buClr>
                <a:srgbClr val="5ECAEF"/>
              </a:buClr>
              <a:buSzPct val="79166"/>
              <a:buFont typeface="Times New Roman"/>
              <a:buChar char="►"/>
              <a:tabLst>
                <a:tab pos="474345" algn="l"/>
              </a:tabLst>
            </a:pPr>
            <a:r>
              <a:rPr lang="en-US" sz="2400" dirty="0"/>
              <a:t>File Encryption and Decryption</a:t>
            </a:r>
            <a:r>
              <a:rPr lang="en-US" sz="2400" dirty="0" smtClean="0"/>
              <a:t>:</a:t>
            </a:r>
            <a:endParaRPr sz="2400" spc="-10" dirty="0" smtClean="0"/>
          </a:p>
          <a:p>
            <a:pPr marL="931544" marR="485140" lvl="1" indent="-462280">
              <a:lnSpc>
                <a:spcPct val="150000"/>
              </a:lnSpc>
              <a:spcBef>
                <a:spcPts val="125"/>
              </a:spcBef>
              <a:buClr>
                <a:srgbClr val="5ECAEF"/>
              </a:buClr>
              <a:buSzPct val="86363"/>
              <a:buFont typeface="Times New Roman"/>
              <a:buChar char="►"/>
              <a:tabLst>
                <a:tab pos="931544" algn="l"/>
              </a:tabLst>
            </a:pPr>
            <a:r>
              <a:rPr lang="en-US" sz="2200" dirty="0">
                <a:solidFill>
                  <a:srgbClr val="3F3F3F"/>
                </a:solidFill>
                <a:latin typeface="Cambria"/>
                <a:cs typeface="Cambria"/>
              </a:rPr>
              <a:t>Securely encrypt and decrypt files using a password-based key to ensure data protection</a:t>
            </a:r>
            <a:r>
              <a:rPr sz="2200" spc="-10" dirty="0" smtClean="0">
                <a:solidFill>
                  <a:srgbClr val="3F3F3F"/>
                </a:solidFill>
                <a:latin typeface="Cambria"/>
                <a:cs typeface="Cambria"/>
              </a:rPr>
              <a:t>.</a:t>
            </a:r>
            <a:endParaRPr sz="2200" dirty="0">
              <a:latin typeface="Cambria"/>
              <a:cs typeface="Cambria"/>
            </a:endParaRPr>
          </a:p>
          <a:p>
            <a:pPr marL="474345" indent="-461645">
              <a:lnSpc>
                <a:spcPct val="100000"/>
              </a:lnSpc>
              <a:spcBef>
                <a:spcPts val="1315"/>
              </a:spcBef>
              <a:buClr>
                <a:srgbClr val="5ECAEF"/>
              </a:buClr>
              <a:buSzPct val="79166"/>
              <a:buFont typeface="Times New Roman"/>
              <a:buChar char="►"/>
              <a:tabLst>
                <a:tab pos="474345" algn="l"/>
              </a:tabLst>
            </a:pPr>
            <a:r>
              <a:rPr lang="en-US" sz="2400" dirty="0"/>
              <a:t>Secure Key Management</a:t>
            </a:r>
            <a:r>
              <a:rPr lang="en-US" sz="2400" dirty="0" smtClean="0"/>
              <a:t>:</a:t>
            </a:r>
            <a:endParaRPr sz="2400" spc="-10" dirty="0"/>
          </a:p>
          <a:p>
            <a:pPr marL="931544" lvl="1" indent="-462280">
              <a:lnSpc>
                <a:spcPct val="100000"/>
              </a:lnSpc>
              <a:spcBef>
                <a:spcPts val="1445"/>
              </a:spcBef>
              <a:buClr>
                <a:srgbClr val="5ECAEF"/>
              </a:buClr>
              <a:buSzPct val="86363"/>
              <a:buFont typeface="Times New Roman"/>
              <a:buChar char="►"/>
              <a:tabLst>
                <a:tab pos="931544" algn="l"/>
              </a:tabLst>
            </a:pPr>
            <a:r>
              <a:rPr lang="en-US" sz="2200" spc="-20" dirty="0">
                <a:solidFill>
                  <a:srgbClr val="3F3F3F"/>
                </a:solidFill>
                <a:latin typeface="Cambria"/>
                <a:cs typeface="Cambria"/>
              </a:rPr>
              <a:t>Users can securely generate and store encryption keys to prevent unauthorized access</a:t>
            </a:r>
            <a:r>
              <a:rPr lang="en-US" sz="2200" spc="-20" dirty="0" smtClean="0">
                <a:solidFill>
                  <a:srgbClr val="3F3F3F"/>
                </a:solidFill>
                <a:latin typeface="Cambria"/>
                <a:cs typeface="Cambria"/>
              </a:rPr>
              <a:t>.</a:t>
            </a:r>
            <a:endParaRPr sz="2200" dirty="0">
              <a:latin typeface="Cambria"/>
              <a:cs typeface="Cambria"/>
            </a:endParaRPr>
          </a:p>
          <a:p>
            <a:pPr marL="474345" indent="-461645">
              <a:lnSpc>
                <a:spcPct val="100000"/>
              </a:lnSpc>
              <a:spcBef>
                <a:spcPts val="1315"/>
              </a:spcBef>
              <a:buClr>
                <a:srgbClr val="5ECAEF"/>
              </a:buClr>
              <a:buSzPct val="79166"/>
              <a:buFont typeface="Times New Roman"/>
              <a:buChar char="►"/>
              <a:tabLst>
                <a:tab pos="474345" algn="l"/>
              </a:tabLst>
            </a:pPr>
            <a:r>
              <a:rPr lang="en-US" sz="2400" spc="-10" dirty="0"/>
              <a:t>Fast and Lightweight</a:t>
            </a:r>
            <a:r>
              <a:rPr lang="en-US" sz="2400" spc="-10" dirty="0" smtClean="0"/>
              <a:t>:</a:t>
            </a:r>
            <a:endParaRPr sz="2400" spc="-10" dirty="0"/>
          </a:p>
          <a:p>
            <a:pPr marL="931544" lvl="1" indent="-462280">
              <a:lnSpc>
                <a:spcPct val="100000"/>
              </a:lnSpc>
              <a:spcBef>
                <a:spcPts val="1445"/>
              </a:spcBef>
              <a:buClr>
                <a:srgbClr val="5ECAEF"/>
              </a:buClr>
              <a:buSzPct val="86363"/>
              <a:buFont typeface="Times New Roman"/>
              <a:buChar char="►"/>
              <a:tabLst>
                <a:tab pos="931544" algn="l"/>
              </a:tabLst>
            </a:pPr>
            <a:r>
              <a:rPr lang="en-US" sz="2200" dirty="0" smtClean="0">
                <a:solidFill>
                  <a:srgbClr val="3F3F3F"/>
                </a:solidFill>
                <a:latin typeface="Cambria"/>
                <a:cs typeface="Cambria"/>
              </a:rPr>
              <a:t>Minimal resource consumption while providing high-speed encryption and decryption operations</a:t>
            </a:r>
            <a:r>
              <a:rPr sz="2200" spc="-10" dirty="0" smtClean="0">
                <a:solidFill>
                  <a:srgbClr val="3F3F3F"/>
                </a:solidFill>
                <a:latin typeface="Cambria"/>
                <a:cs typeface="Cambria"/>
              </a:rPr>
              <a:t>.</a:t>
            </a:r>
            <a:endParaRPr lang="en-US" sz="2200" spc="-10" dirty="0" smtClean="0">
              <a:solidFill>
                <a:srgbClr val="3F3F3F"/>
              </a:solidFill>
              <a:latin typeface="Cambria"/>
              <a:cs typeface="Cambria"/>
            </a:endParaRPr>
          </a:p>
          <a:p>
            <a:pPr marL="931544" lvl="1" indent="-462280">
              <a:lnSpc>
                <a:spcPct val="100000"/>
              </a:lnSpc>
              <a:spcBef>
                <a:spcPts val="1445"/>
              </a:spcBef>
              <a:buClr>
                <a:srgbClr val="5ECAEF"/>
              </a:buClr>
              <a:buSzPct val="86363"/>
              <a:buFont typeface="Times New Roman"/>
              <a:buChar char="►"/>
              <a:tabLst>
                <a:tab pos="931544" algn="l"/>
              </a:tabLst>
            </a:pPr>
            <a:endParaRPr sz="2200" dirty="0">
              <a:latin typeface="Cambria"/>
              <a:cs typeface="Cambria"/>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73355">
              <a:lnSpc>
                <a:spcPts val="1860"/>
              </a:lnSpc>
            </a:pPr>
            <a:fld id="{81D60167-4931-47E6-BA6A-407CBD079E47}" type="slidenum">
              <a:rPr spc="-50" dirty="0"/>
              <a:t>8</a:t>
            </a:fld>
            <a:endParaRPr spc="-5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2925" y="624110"/>
            <a:ext cx="8911687" cy="566822"/>
          </a:xfrm>
          <a:prstGeom prst="rect">
            <a:avLst/>
          </a:prstGeom>
        </p:spPr>
        <p:txBody>
          <a:bodyPr vert="horz" wrap="square" lIns="0" tIns="12700" rIns="0" bIns="0" rtlCol="0">
            <a:spAutoFit/>
          </a:bodyPr>
          <a:lstStyle/>
          <a:p>
            <a:pPr marL="12700">
              <a:lnSpc>
                <a:spcPct val="100000"/>
              </a:lnSpc>
              <a:spcBef>
                <a:spcPts val="100"/>
              </a:spcBef>
            </a:pPr>
            <a:r>
              <a:rPr spc="-20" dirty="0" smtClean="0"/>
              <a:t>Features</a:t>
            </a:r>
            <a:endParaRPr spc="-10" dirty="0"/>
          </a:p>
        </p:txBody>
      </p:sp>
      <p:sp>
        <p:nvSpPr>
          <p:cNvPr id="3" name="object 3"/>
          <p:cNvSpPr txBox="1">
            <a:spLocks noGrp="1"/>
          </p:cNvSpPr>
          <p:nvPr>
            <p:ph idx="1"/>
          </p:nvPr>
        </p:nvSpPr>
        <p:spPr>
          <a:xfrm>
            <a:off x="531812" y="1447800"/>
            <a:ext cx="8915400" cy="4916731"/>
          </a:xfrm>
          <a:prstGeom prst="rect">
            <a:avLst/>
          </a:prstGeom>
        </p:spPr>
        <p:txBody>
          <a:bodyPr vert="horz" wrap="square" lIns="0" tIns="213360" rIns="0" bIns="0" rtlCol="0">
            <a:spAutoFit/>
          </a:bodyPr>
          <a:lstStyle/>
          <a:p>
            <a:pPr marL="474345" indent="-461645">
              <a:lnSpc>
                <a:spcPct val="100000"/>
              </a:lnSpc>
              <a:spcBef>
                <a:spcPts val="1680"/>
              </a:spcBef>
              <a:buClr>
                <a:srgbClr val="5ECAEF"/>
              </a:buClr>
              <a:buSzPct val="79166"/>
              <a:buFont typeface="Times New Roman"/>
              <a:buChar char="►"/>
              <a:tabLst>
                <a:tab pos="474345" algn="l"/>
              </a:tabLst>
            </a:pPr>
            <a:r>
              <a:rPr lang="en-US" sz="2400" dirty="0" smtClean="0"/>
              <a:t>Cross-Platform Support:</a:t>
            </a:r>
            <a:endParaRPr sz="2400" spc="-10" dirty="0" smtClean="0"/>
          </a:p>
          <a:p>
            <a:pPr marL="931544" marR="485140" lvl="1" indent="-462280">
              <a:lnSpc>
                <a:spcPct val="150000"/>
              </a:lnSpc>
              <a:spcBef>
                <a:spcPts val="125"/>
              </a:spcBef>
              <a:buClr>
                <a:srgbClr val="5ECAEF"/>
              </a:buClr>
              <a:buSzPct val="86363"/>
              <a:buFont typeface="Times New Roman"/>
              <a:buChar char="►"/>
              <a:tabLst>
                <a:tab pos="931544" algn="l"/>
              </a:tabLst>
            </a:pPr>
            <a:r>
              <a:rPr lang="en-US" sz="2200" dirty="0" smtClean="0">
                <a:solidFill>
                  <a:srgbClr val="3F3F3F"/>
                </a:solidFill>
                <a:latin typeface="Cambria"/>
                <a:cs typeface="Cambria"/>
              </a:rPr>
              <a:t>Compatible with Windows and Linux operating systems for broad usability.</a:t>
            </a:r>
            <a:endParaRPr sz="2200" dirty="0" smtClean="0">
              <a:latin typeface="Cambria"/>
              <a:cs typeface="Cambria"/>
            </a:endParaRPr>
          </a:p>
          <a:p>
            <a:pPr marL="474345" indent="-461645">
              <a:lnSpc>
                <a:spcPct val="100000"/>
              </a:lnSpc>
              <a:spcBef>
                <a:spcPts val="1315"/>
              </a:spcBef>
              <a:buClr>
                <a:srgbClr val="5ECAEF"/>
              </a:buClr>
              <a:buSzPct val="79166"/>
              <a:buFont typeface="Times New Roman"/>
              <a:buChar char="►"/>
              <a:tabLst>
                <a:tab pos="474345" algn="l"/>
              </a:tabLst>
            </a:pPr>
            <a:r>
              <a:rPr lang="en-US" sz="2400" dirty="0" smtClean="0"/>
              <a:t>User-Friendly </a:t>
            </a:r>
            <a:r>
              <a:rPr lang="en-US" sz="2400" dirty="0"/>
              <a:t>CLI Interface:</a:t>
            </a:r>
            <a:endParaRPr sz="2400" spc="-10" dirty="0"/>
          </a:p>
          <a:p>
            <a:pPr marL="931544" lvl="1" indent="-462280">
              <a:lnSpc>
                <a:spcPct val="100000"/>
              </a:lnSpc>
              <a:spcBef>
                <a:spcPts val="1445"/>
              </a:spcBef>
              <a:buClr>
                <a:srgbClr val="5ECAEF"/>
              </a:buClr>
              <a:buSzPct val="86363"/>
              <a:buFont typeface="Times New Roman"/>
              <a:buChar char="►"/>
              <a:tabLst>
                <a:tab pos="931544" algn="l"/>
              </a:tabLst>
            </a:pPr>
            <a:r>
              <a:rPr lang="en-US" sz="2200" spc="-20" dirty="0">
                <a:solidFill>
                  <a:srgbClr val="3F3F3F"/>
                </a:solidFill>
                <a:latin typeface="Cambria"/>
                <a:cs typeface="Cambria"/>
              </a:rPr>
              <a:t>Simple command-line commands for efficient file encryption and decryption.</a:t>
            </a:r>
            <a:endParaRPr sz="2200" dirty="0">
              <a:latin typeface="Cambria"/>
              <a:cs typeface="Cambria"/>
            </a:endParaRPr>
          </a:p>
          <a:p>
            <a:pPr marL="474345" indent="-461645">
              <a:lnSpc>
                <a:spcPct val="100000"/>
              </a:lnSpc>
              <a:spcBef>
                <a:spcPts val="1315"/>
              </a:spcBef>
              <a:buClr>
                <a:srgbClr val="5ECAEF"/>
              </a:buClr>
              <a:buSzPct val="79166"/>
              <a:buFont typeface="Times New Roman"/>
              <a:buChar char="►"/>
              <a:tabLst>
                <a:tab pos="474345" algn="l"/>
              </a:tabLst>
            </a:pPr>
            <a:r>
              <a:rPr lang="en-US" sz="2400" spc="-10" dirty="0"/>
              <a:t>Custom Encryption Algorithms:</a:t>
            </a:r>
            <a:endParaRPr sz="2400" spc="-10" dirty="0"/>
          </a:p>
          <a:p>
            <a:pPr marL="931544" lvl="1" indent="-462280">
              <a:lnSpc>
                <a:spcPct val="100000"/>
              </a:lnSpc>
              <a:spcBef>
                <a:spcPts val="1445"/>
              </a:spcBef>
              <a:buClr>
                <a:srgbClr val="5ECAEF"/>
              </a:buClr>
              <a:buSzPct val="86363"/>
              <a:buFont typeface="Times New Roman"/>
              <a:buChar char="►"/>
              <a:tabLst>
                <a:tab pos="931544" algn="l"/>
              </a:tabLst>
            </a:pPr>
            <a:r>
              <a:rPr lang="en-US" sz="2200" dirty="0">
                <a:solidFill>
                  <a:srgbClr val="3F3F3F"/>
                </a:solidFill>
                <a:latin typeface="Cambria"/>
                <a:cs typeface="Cambria"/>
              </a:rPr>
              <a:t>Option to use standard or custom encryption methods for enhanced security</a:t>
            </a:r>
            <a:r>
              <a:rPr sz="2200" spc="-10" dirty="0" smtClean="0">
                <a:solidFill>
                  <a:srgbClr val="3F3F3F"/>
                </a:solidFill>
                <a:latin typeface="Cambria"/>
                <a:cs typeface="Cambria"/>
              </a:rPr>
              <a:t>.</a:t>
            </a:r>
            <a:endParaRPr lang="en-US" sz="2200" spc="-10" dirty="0" smtClean="0">
              <a:solidFill>
                <a:srgbClr val="3F3F3F"/>
              </a:solidFill>
              <a:latin typeface="Cambria"/>
              <a:cs typeface="Cambria"/>
            </a:endParaRPr>
          </a:p>
          <a:p>
            <a:pPr marL="931544" lvl="1" indent="-462280">
              <a:lnSpc>
                <a:spcPct val="100000"/>
              </a:lnSpc>
              <a:spcBef>
                <a:spcPts val="1445"/>
              </a:spcBef>
              <a:buClr>
                <a:srgbClr val="5ECAEF"/>
              </a:buClr>
              <a:buSzPct val="86363"/>
              <a:buFont typeface="Times New Roman"/>
              <a:buChar char="►"/>
              <a:tabLst>
                <a:tab pos="931544" algn="l"/>
              </a:tabLst>
            </a:pPr>
            <a:endParaRPr sz="2200" dirty="0">
              <a:latin typeface="Cambria"/>
              <a:cs typeface="Cambria"/>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73355">
              <a:lnSpc>
                <a:spcPts val="1860"/>
              </a:lnSpc>
            </a:pPr>
            <a:fld id="{81D60167-4931-47E6-BA6A-407CBD079E47}" type="slidenum">
              <a:rPr spc="-50" dirty="0"/>
              <a:t>9</a:t>
            </a:fld>
            <a:endParaRPr spc="-50" dirty="0"/>
          </a:p>
        </p:txBody>
      </p:sp>
    </p:spTree>
    <p:extLst>
      <p:ext uri="{BB962C8B-B14F-4D97-AF65-F5344CB8AC3E}">
        <p14:creationId xmlns:p14="http://schemas.microsoft.com/office/powerpoint/2010/main" val="362649318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114</TotalTime>
  <Words>624</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Cambria</vt:lpstr>
      <vt:lpstr>Century Gothic</vt:lpstr>
      <vt:lpstr>Times New Roman</vt:lpstr>
      <vt:lpstr>Wingdings 3</vt:lpstr>
      <vt:lpstr>Wisp</vt:lpstr>
      <vt:lpstr>File Encryptor In C++</vt:lpstr>
      <vt:lpstr>Contents / Agenda</vt:lpstr>
      <vt:lpstr>Introduction</vt:lpstr>
      <vt:lpstr>Problem Statement</vt:lpstr>
      <vt:lpstr>Problem Statement</vt:lpstr>
      <vt:lpstr>Motivation</vt:lpstr>
      <vt:lpstr>Objective</vt:lpstr>
      <vt:lpstr>Features</vt:lpstr>
      <vt:lpstr>Features</vt:lpstr>
      <vt:lpstr>Features</vt:lpstr>
      <vt:lpstr>Platform/Dev. Environment</vt:lpstr>
      <vt:lpstr>Conclusion</vt:lpstr>
      <vt:lpstr>Questions/Queries…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Encryptor In C++</dc:title>
  <dc:creator>DELL</dc:creator>
  <cp:lastModifiedBy>DELL</cp:lastModifiedBy>
  <cp:revision>10</cp:revision>
  <dcterms:created xsi:type="dcterms:W3CDTF">2025-02-21T10:01:13Z</dcterms:created>
  <dcterms:modified xsi:type="dcterms:W3CDTF">2025-02-21T12:10:05Z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2025-02-21T00:00:00Z</vt:filetime>
  </property>
  <property fmtid="{D5CDD505-2E9C-101B-9397-08002B2CF9AE}" pid="3" name="Creator">
    <vt:lpwstr>PDFium</vt:lpwstr>
  </property>
  <property fmtid="{D5CDD505-2E9C-101B-9397-08002B2CF9AE}" pid="4" name="LastSaved">
    <vt:filetime>2025-02-21T00:00:00Z</vt:filetime>
  </property>
  <property fmtid="{D5CDD505-2E9C-101B-9397-08002B2CF9AE}" pid="5" name="Producer">
    <vt:lpwstr>3-Heights(TM) PDF Security Shell 4.8.25.2 (http://www.pdf-tools.com)</vt:lpwstr>
  </property>
</Properties>
</file>