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iVGhCrf2v17o/PY4/uoxnTXy3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82F74AEA-FFB1-AF0D-E3FB-3CE25FCA2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3D908FBD-2BDF-3112-2DE4-4ED6CAA363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50A95F53-023D-3924-5A8C-0336C157A8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4517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A7CB9F74-3190-0046-3056-2841E3710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2A7A435B-18F6-1ED8-233B-76CC6BF12F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390418B1-C30B-3273-0934-0533D9C817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2269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F5354A6F-3FEA-E0E5-E17A-2BDAF0743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000CDC7B-D69E-A2FB-8B9A-2E5050030B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91C1FA92-DE3B-4BBC-A8E2-7EB963F107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3672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1CF82F5D-4D1D-DF49-C0CF-6285EE011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1C67BD24-E305-B22C-6E1A-C5B0DD31D1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97E1CB9B-9814-1737-D36A-5A9DE5992A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7043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DA56608C-2E95-C8E0-DEDE-23CF10FB0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8C831C83-783D-F309-5E3D-467EC98BE3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C4DF65EB-3271-69BD-77C7-9B84C63229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5505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9A5EDF66-C759-5555-2981-76DE77245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22979FA3-7842-4DEB-BACC-5054CDC12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16F1A051-80C2-C552-8336-FB2803CC62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4320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67CC69BC-AE6D-E1F8-2AB4-ABBB696F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77B6ACBD-9763-56D3-193A-60D6745DA7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B69B5162-C672-4816-AABD-72130B346D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0583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378982BB-C7CF-5057-DBF6-73D427385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7004FE44-B961-4CE2-659C-409F20395C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D037F84C-86C2-34DE-7C74-AED35DA1E9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355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DBD5F490-5115-84D0-C309-89DC54DAD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DB12A875-C25B-F8C5-9376-355955205A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A6B1F4CD-AB74-C495-6111-2E26999822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051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C23A92E2-42EA-223E-0A42-872CBFE86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70ACCF05-10D4-E9D7-7161-BB3ECD45BE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8D3E9B8C-69A1-3714-0CBB-7AFA9A2DF9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798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4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4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4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4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4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4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4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4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4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4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14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4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4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4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4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4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4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4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4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4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4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14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/>
          <p:nvPr/>
        </p:nvSpPr>
        <p:spPr>
          <a:xfrm>
            <a:off x="0" y="0"/>
            <a:ext cx="863600" cy="5690235"/>
          </a:xfrm>
          <a:custGeom>
            <a:avLst/>
            <a:gdLst/>
            <a:ahLst/>
            <a:cxnLst/>
            <a:rect l="l" t="t" r="r" b="b"/>
            <a:pathLst>
              <a:path w="863600" h="5690235" extrusionOk="0">
                <a:moveTo>
                  <a:pt x="0" y="5690188"/>
                </a:moveTo>
                <a:lnTo>
                  <a:pt x="0" y="604"/>
                </a:lnTo>
                <a:lnTo>
                  <a:pt x="61707" y="0"/>
                </a:lnTo>
                <a:lnTo>
                  <a:pt x="863598" y="0"/>
                </a:lnTo>
                <a:lnTo>
                  <a:pt x="863598" y="9071"/>
                </a:lnTo>
                <a:lnTo>
                  <a:pt x="0" y="5690188"/>
                </a:lnTo>
                <a:close/>
              </a:path>
            </a:pathLst>
          </a:custGeom>
          <a:solidFill>
            <a:srgbClr val="5ECAEF">
              <a:alpha val="69019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65" name="Google Shape;165;p1"/>
          <p:cNvGrpSpPr/>
          <p:nvPr/>
        </p:nvGrpSpPr>
        <p:grpSpPr>
          <a:xfrm>
            <a:off x="2818069" y="0"/>
            <a:ext cx="9374477" cy="6858212"/>
            <a:chOff x="2818069" y="0"/>
            <a:chExt cx="9374477" cy="6858212"/>
          </a:xfrm>
        </p:grpSpPr>
        <p:sp>
          <p:nvSpPr>
            <p:cNvPr id="166" name="Google Shape;166;p1"/>
            <p:cNvSpPr/>
            <p:nvPr/>
          </p:nvSpPr>
          <p:spPr>
            <a:xfrm>
              <a:off x="7425259" y="0"/>
              <a:ext cx="4763770" cy="6858000"/>
            </a:xfrm>
            <a:custGeom>
              <a:avLst/>
              <a:gdLst/>
              <a:ahLst/>
              <a:cxnLst/>
              <a:rect l="l" t="t" r="r" b="b"/>
              <a:pathLst>
                <a:path w="4763770" h="6858000" extrusionOk="0">
                  <a:moveTo>
                    <a:pt x="1945721" y="0"/>
                  </a:moveTo>
                  <a:lnTo>
                    <a:pt x="3164918" y="6857986"/>
                  </a:lnTo>
                </a:path>
                <a:path w="4763770" h="6858000" extrusionOk="0">
                  <a:moveTo>
                    <a:pt x="4763540" y="3681417"/>
                  </a:moveTo>
                  <a:lnTo>
                    <a:pt x="0" y="6857986"/>
                  </a:lnTo>
                </a:path>
              </a:pathLst>
            </a:custGeom>
            <a:noFill/>
            <a:ln w="9525" cap="flat" cmpd="sng">
              <a:solidFill>
                <a:srgbClr val="5ECA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9181456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 extrusionOk="0">
                  <a:moveTo>
                    <a:pt x="3007343" y="6857999"/>
                  </a:moveTo>
                  <a:lnTo>
                    <a:pt x="0" y="6857999"/>
                  </a:lnTo>
                  <a:lnTo>
                    <a:pt x="2042998" y="0"/>
                  </a:lnTo>
                  <a:lnTo>
                    <a:pt x="3007343" y="0"/>
                  </a:lnTo>
                  <a:lnTo>
                    <a:pt x="3007343" y="6857999"/>
                  </a:lnTo>
                  <a:close/>
                </a:path>
              </a:pathLst>
            </a:custGeom>
            <a:solidFill>
              <a:srgbClr val="5ECAEF">
                <a:alpha val="3490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960492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 extrusionOk="0">
                  <a:moveTo>
                    <a:pt x="2587077" y="6857986"/>
                  </a:moveTo>
                  <a:lnTo>
                    <a:pt x="1207953" y="6857986"/>
                  </a:lnTo>
                  <a:lnTo>
                    <a:pt x="0" y="0"/>
                  </a:lnTo>
                  <a:lnTo>
                    <a:pt x="2587053" y="0"/>
                  </a:lnTo>
                  <a:lnTo>
                    <a:pt x="2587077" y="6857986"/>
                  </a:lnTo>
                  <a:close/>
                </a:path>
              </a:pathLst>
            </a:custGeom>
            <a:solidFill>
              <a:srgbClr val="5ECAEF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932306" y="3047993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 extrusionOk="0">
                  <a:moveTo>
                    <a:pt x="3259668" y="3809992"/>
                  </a:moveTo>
                  <a:lnTo>
                    <a:pt x="0" y="3809992"/>
                  </a:lnTo>
                  <a:lnTo>
                    <a:pt x="3259668" y="0"/>
                  </a:lnTo>
                  <a:lnTo>
                    <a:pt x="3259668" y="3809992"/>
                  </a:lnTo>
                  <a:close/>
                </a:path>
              </a:pathLst>
            </a:custGeom>
            <a:solidFill>
              <a:srgbClr val="15AFE2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9337527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 extrusionOk="0">
                  <a:moveTo>
                    <a:pt x="2851272" y="6857999"/>
                  </a:moveTo>
                  <a:lnTo>
                    <a:pt x="2467698" y="6857999"/>
                  </a:lnTo>
                  <a:lnTo>
                    <a:pt x="0" y="0"/>
                  </a:lnTo>
                  <a:lnTo>
                    <a:pt x="2851272" y="0"/>
                  </a:lnTo>
                  <a:lnTo>
                    <a:pt x="2851272" y="6857999"/>
                  </a:lnTo>
                  <a:close/>
                </a:path>
              </a:pathLst>
            </a:custGeom>
            <a:solidFill>
              <a:srgbClr val="15AFE2">
                <a:alpha val="4901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10898702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 extrusionOk="0">
                  <a:moveTo>
                    <a:pt x="1290097" y="6857999"/>
                  </a:moveTo>
                  <a:lnTo>
                    <a:pt x="0" y="6857999"/>
                  </a:lnTo>
                  <a:lnTo>
                    <a:pt x="1018490" y="0"/>
                  </a:lnTo>
                  <a:lnTo>
                    <a:pt x="1290097" y="0"/>
                  </a:lnTo>
                  <a:lnTo>
                    <a:pt x="1290097" y="6857999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10940345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 extrusionOk="0">
                  <a:moveTo>
                    <a:pt x="1248454" y="6857999"/>
                  </a:moveTo>
                  <a:lnTo>
                    <a:pt x="1108004" y="6857999"/>
                  </a:lnTo>
                  <a:lnTo>
                    <a:pt x="0" y="0"/>
                  </a:lnTo>
                  <a:lnTo>
                    <a:pt x="1248454" y="0"/>
                  </a:lnTo>
                  <a:lnTo>
                    <a:pt x="1248454" y="6857999"/>
                  </a:lnTo>
                  <a:close/>
                </a:path>
              </a:pathLst>
            </a:custGeom>
            <a:solidFill>
              <a:srgbClr val="216291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10371653" y="3589867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 extrusionOk="0">
                  <a:moveTo>
                    <a:pt x="1817146" y="3268118"/>
                  </a:moveTo>
                  <a:lnTo>
                    <a:pt x="0" y="3268118"/>
                  </a:lnTo>
                  <a:lnTo>
                    <a:pt x="1817146" y="0"/>
                  </a:lnTo>
                  <a:lnTo>
                    <a:pt x="1817146" y="3268118"/>
                  </a:lnTo>
                  <a:close/>
                </a:path>
              </a:pathLst>
            </a:custGeom>
            <a:solidFill>
              <a:srgbClr val="15AFE2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74" name="Google Shape;174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18069" y="4906765"/>
              <a:ext cx="5144914" cy="11894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79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825" rIns="0" bIns="0" anchor="t" anchorCtr="0">
            <a:spAutoFit/>
          </a:bodyPr>
          <a:lstStyle/>
          <a:p>
            <a:pPr marL="105283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</a:pPr>
            <a:r>
              <a:rPr lang="en-US" sz="4400" dirty="0">
                <a:latin typeface="Calibri (body)"/>
              </a:rPr>
              <a:t>File Encryptor In C++</a:t>
            </a:r>
            <a:endParaRPr sz="4400" dirty="0">
              <a:latin typeface="Calibri (body)"/>
            </a:endParaRPr>
          </a:p>
        </p:txBody>
      </p:sp>
      <p:sp>
        <p:nvSpPr>
          <p:cNvPr id="176" name="Google Shape;176;p1"/>
          <p:cNvSpPr txBox="1"/>
          <p:nvPr/>
        </p:nvSpPr>
        <p:spPr>
          <a:xfrm>
            <a:off x="3049235" y="2214750"/>
            <a:ext cx="6675528" cy="225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BCE III Semester</a:t>
            </a:r>
            <a:endParaRPr sz="2800" dirty="0">
              <a:latin typeface="Calibri (body)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 </a:t>
            </a:r>
          </a:p>
          <a:p>
            <a:pPr marL="12065" marR="5080" lvl="0" indent="0" algn="ctr" rtl="0">
              <a:lnSpc>
                <a:spcPct val="12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Bachelor in Computer Engineering </a:t>
            </a:r>
          </a:p>
          <a:p>
            <a:pPr marL="12065" marR="5080" lvl="0" indent="0" algn="ctr" rtl="0">
              <a:lnSpc>
                <a:spcPct val="12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Salim Shrestha | </a:t>
            </a:r>
            <a:r>
              <a:rPr lang="en-US" sz="2000" dirty="0" err="1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Sarswoti</a:t>
            </a:r>
            <a:r>
              <a:rPr lang="en-US" sz="2000" dirty="0">
                <a:solidFill>
                  <a:srgbClr val="7E7E7E"/>
                </a:solidFill>
                <a:latin typeface="Calibri (body)"/>
                <a:ea typeface="Cambria"/>
                <a:cs typeface="Cambria"/>
                <a:sym typeface="Cambria"/>
              </a:rPr>
              <a:t> Rokaya | Aayush Kumar Mallik Supervisor: Mr. Kiran Khanal</a:t>
            </a:r>
          </a:p>
          <a:p>
            <a:pPr marL="12065" marR="5080" lvl="0" indent="0" algn="ctr" rtl="0">
              <a:lnSpc>
                <a:spcPct val="1217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 (body)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6183A200-772B-D94B-C4E8-2B23F616E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A6C596D1-B136-C2CC-5CDC-286E5509C9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UML Diagrams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130A5B41-20CA-DB42-1961-D234B0C9B8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062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Flowchart: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Encryption/Decryption process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Class Diagram: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Core components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Use Case: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User interaction with system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Activity / Sequence Diagrams</a:t>
            </a:r>
            <a:br>
              <a:rPr lang="en-GB" sz="2400" b="1" dirty="0">
                <a:latin typeface="Calibri (body)"/>
                <a:ea typeface="Cambria" panose="02040503050406030204" pitchFamily="18" charset="0"/>
              </a:rPr>
            </a:br>
            <a:endParaRPr lang="en-GB" sz="2400" b="1" dirty="0">
              <a:latin typeface="Calibri (body)"/>
              <a:ea typeface="Cambria" panose="02040503050406030204" pitchFamily="18" charset="0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244F4AC4-0624-565D-E3B3-C42E2FBAF6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7D009-F62C-8148-847C-C5081C2B6C3C}"/>
              </a:ext>
            </a:extLst>
          </p:cNvPr>
          <p:cNvSpPr txBox="1"/>
          <p:nvPr/>
        </p:nvSpPr>
        <p:spPr>
          <a:xfrm>
            <a:off x="8745163" y="6169459"/>
            <a:ext cx="2135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Sequence Diagram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0F64A2-4E63-E2FE-5F35-B59D3CA60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406" y="1900231"/>
            <a:ext cx="4717393" cy="403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95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C38FEA0-238E-6A98-7B25-D412EB62C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9A9C70D1-FA19-09E2-4179-DBB49B33AE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Testing &amp; Debugging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CC7C2856-EF71-E39F-F9EE-ED2DD5BCE6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3693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Test Cases: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Encrypt &amp; Decrypt valid file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Handle missing or invalid file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</a:t>
            </a:r>
            <a:r>
              <a:rPr lang="en-GB" sz="2200">
                <a:latin typeface="Calibri (body)"/>
                <a:ea typeface="Cambria" panose="02040503050406030204" pitchFamily="18" charset="0"/>
              </a:rPr>
              <a:t>Display history</a:t>
            </a:r>
            <a:endParaRPr lang="en-GB" sz="2200" dirty="0">
              <a:latin typeface="Calibri (body)"/>
              <a:ea typeface="Cambria" panose="02040503050406030204" pitchFamily="18" charset="0"/>
            </a:endParaRP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200" dirty="0">
              <a:latin typeface="Calibri (body)"/>
              <a:ea typeface="Cambria" panose="02040503050406030204" pitchFamily="18" charset="0"/>
            </a:endParaRP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Debugging Focus: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UI region click calibration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Sound file path testing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Edge cases (empty/special character files)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  <a:ea typeface="Cambria" panose="02040503050406030204" pitchFamily="18" charset="0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5A53B192-4DD1-871E-ED00-373FE553302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>
              <a:latin typeface="Calibri (body)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93F32-9A25-974E-D43C-E87C8613E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8392" y="1113460"/>
            <a:ext cx="3579866" cy="298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0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B52EA5F-2123-F2C1-0C3F-3D4367372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D6205FF1-2830-6123-EFEA-95464FF4C4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Conclusion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CF5538D4-E6B8-B392-D5D2-E34E2FFEED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1692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Built a working file encryptor using Caesar Cipher in C++.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Demonstrated file I/O, GUI programming, and basic encryption.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Laid foundation for exploring advanced security techniques.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  <a:ea typeface="Cambria" panose="02040503050406030204" pitchFamily="18" charset="0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34C6564D-8308-867A-2516-A6E2B31775D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6288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BFB4819-03EE-2D31-8B9D-0DA6F96FC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A6956965-72F8-9C3C-3F6F-6A788BFAAB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Future Enhancements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70067F39-F34E-9795-7E7C-E8F5BB6C75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1692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Add password-based encryption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Support multiple algorithms (AES, RSA)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Cross-platform GUI (Qt/GTK)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Key management and user profiles</a:t>
            </a: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3D2B178E-D7DF-1AEE-4BF1-042D4C2036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3802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3418AF6F-3422-DD3B-B1C7-8351466AB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85F3D51E-E16F-7552-4C1D-D53E7C2FD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Thank You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A7D8917F-C84F-B7B0-9417-3D0030AA7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196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Questions? Feedback?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Presented by: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Salim Shrestha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</a:t>
            </a:r>
            <a:r>
              <a:rPr lang="en-GB" sz="2200" dirty="0" err="1">
                <a:latin typeface="Calibri (body)"/>
                <a:ea typeface="Cambria" panose="02040503050406030204" pitchFamily="18" charset="0"/>
              </a:rPr>
              <a:t>Sarswoti</a:t>
            </a:r>
            <a:r>
              <a:rPr lang="en-GB" sz="2200" dirty="0">
                <a:latin typeface="Calibri (body)"/>
                <a:ea typeface="Cambria" panose="02040503050406030204" pitchFamily="18" charset="0"/>
              </a:rPr>
              <a:t> Rokaya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 panose="02040503050406030204" pitchFamily="18" charset="0"/>
              </a:rPr>
              <a:t>	Aayush Kumar Mallik</a:t>
            </a: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EEEA1765-FB0E-28E6-6E74-2B61A539305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7886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>
                <a:latin typeface="Calibri (body)"/>
              </a:rPr>
              <a:t>Table of Content</a:t>
            </a:r>
            <a:endParaRPr b="1" dirty="0">
              <a:latin typeface="Calibri (body)"/>
            </a:endParaRPr>
          </a:p>
        </p:txBody>
      </p:sp>
      <p:sp>
        <p:nvSpPr>
          <p:cNvPr id="182" name="Google Shape;182;p2"/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>
              <a:latin typeface="Calibri (body)"/>
            </a:endParaRPr>
          </a:p>
        </p:txBody>
      </p:sp>
      <p:sp>
        <p:nvSpPr>
          <p:cNvPr id="183" name="Google Shape;183;p2"/>
          <p:cNvSpPr txBox="1"/>
          <p:nvPr/>
        </p:nvSpPr>
        <p:spPr>
          <a:xfrm>
            <a:off x="642035" y="1598275"/>
            <a:ext cx="5087620" cy="484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200" rIns="0" bIns="0" anchor="t" anchorCtr="0">
            <a:spAutoFit/>
          </a:bodyPr>
          <a:lstStyle/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Introduction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Objective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Features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Problem Statement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Methodology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Tools and Technologies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System Design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Diagrams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Testing &amp; Results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Conclusion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libri (body)"/>
                <a:ea typeface="Cambria"/>
                <a:cs typeface="Cambria"/>
                <a:sym typeface="Cambria"/>
              </a:rPr>
              <a:t>Future Enhancements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>
            <a:spLocks noGrp="1"/>
          </p:cNvSpPr>
          <p:nvPr>
            <p:ph type="title"/>
          </p:nvPr>
        </p:nvSpPr>
        <p:spPr>
          <a:xfrm>
            <a:off x="2509525" y="51988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>
                <a:latin typeface="Calibri (body)"/>
              </a:rPr>
              <a:t>Introduction</a:t>
            </a:r>
            <a:endParaRPr b="1" dirty="0">
              <a:latin typeface="Calibri (body)"/>
            </a:endParaRPr>
          </a:p>
        </p:txBody>
      </p:sp>
      <p:sp>
        <p:nvSpPr>
          <p:cNvPr id="189" name="Google Shape;189;p3"/>
          <p:cNvSpPr txBox="1">
            <a:spLocks noGrp="1"/>
          </p:cNvSpPr>
          <p:nvPr>
            <p:ph type="sldNum" idx="12"/>
          </p:nvPr>
        </p:nvSpPr>
        <p:spPr>
          <a:xfrm>
            <a:off x="448412" y="683557"/>
            <a:ext cx="7797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90" name="Google Shape;190;p3"/>
          <p:cNvSpPr txBox="1"/>
          <p:nvPr/>
        </p:nvSpPr>
        <p:spPr>
          <a:xfrm>
            <a:off x="547587" y="1423702"/>
            <a:ext cx="9766800" cy="2782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74344" marR="5080" lvl="0" indent="-462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/>
                <a:cs typeface="Cambria"/>
                <a:sym typeface="Cambria"/>
              </a:rPr>
              <a:t>Encryption is the process of converting data into a secure format.</a:t>
            </a:r>
          </a:p>
          <a:p>
            <a:pPr marL="474344" marR="5080" lvl="0" indent="-462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/>
                <a:cs typeface="Cambria"/>
                <a:sym typeface="Cambria"/>
              </a:rPr>
              <a:t>Used to ensure privacy and security during storage or transfer.</a:t>
            </a:r>
          </a:p>
          <a:p>
            <a:pPr marL="474344" marR="5080" lvl="0" indent="-462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/>
                <a:cs typeface="Cambria"/>
                <a:sym typeface="Cambria"/>
              </a:rPr>
              <a:t>This project uses the Caesar Cipher algorithm in C++ to create a simple file encryptor with a graphical interface.</a:t>
            </a:r>
          </a:p>
          <a:p>
            <a:pPr marL="474344" marR="5080" lvl="0" indent="-462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/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>
                <a:latin typeface="Calibri (body)"/>
              </a:rPr>
              <a:t>Objective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/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547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</a:rPr>
              <a:t>Confidentiality:</a:t>
            </a:r>
            <a:endParaRPr sz="2400" b="1" dirty="0">
              <a:latin typeface="Calibri (body)"/>
            </a:endParaRPr>
          </a:p>
          <a:p>
            <a:pPr marL="469264" marR="85090" lvl="1" indent="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None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	Protect data from unauthorized access</a:t>
            </a:r>
            <a:endParaRPr lang="en-GB" sz="2200" dirty="0">
              <a:solidFill>
                <a:srgbClr val="3F3F3F"/>
              </a:solidFill>
              <a:latin typeface="Calibri (body)"/>
              <a:ea typeface="Cambria" panose="02040503050406030204" pitchFamily="18" charset="0"/>
              <a:cs typeface="Cambria"/>
              <a:sym typeface="Cambria"/>
            </a:endParaRPr>
          </a:p>
          <a:p>
            <a:pPr marL="474344" lvl="0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</a:rPr>
              <a:t>Data Integrity:</a:t>
            </a:r>
          </a:p>
          <a:p>
            <a:pPr marL="469264" marR="85090" lvl="1" indent="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/>
                <a:cs typeface="Cambria"/>
                <a:sym typeface="Cambria"/>
              </a:rPr>
              <a:t>	Prevent modification during storage or transfer</a:t>
            </a:r>
          </a:p>
          <a:p>
            <a:pPr marL="474344" lvl="0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</a:rPr>
              <a:t>Access Control:</a:t>
            </a:r>
          </a:p>
          <a:p>
            <a:pPr marL="469264" marR="85090" lvl="1" indent="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None/>
            </a:pPr>
            <a:r>
              <a:rPr lang="en-GB" sz="2200" dirty="0">
                <a:latin typeface="Calibri (body)"/>
                <a:ea typeface="Cambria"/>
                <a:cs typeface="Cambria"/>
                <a:sym typeface="Cambria"/>
              </a:rPr>
              <a:t>	Restrict file access to key holders.</a:t>
            </a:r>
          </a:p>
          <a:p>
            <a:pPr marL="474344" lvl="0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</a:rPr>
              <a:t>Secure Storage &amp; Communication:</a:t>
            </a:r>
          </a:p>
          <a:p>
            <a:pPr marL="931544" marR="85090" lvl="1" indent="-46228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</a:endParaRPr>
          </a:p>
          <a:p>
            <a:pPr marL="931544" marR="85090" lvl="1" indent="-46228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200" dirty="0">
              <a:latin typeface="Calibri (body)"/>
              <a:ea typeface="Cambria"/>
              <a:cs typeface="Cambria"/>
              <a:sym typeface="Cambria"/>
            </a:endParaRPr>
          </a:p>
          <a:p>
            <a:pPr marL="931544" marR="85090" lvl="1" indent="-462280" algn="l" rtl="0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200" dirty="0">
              <a:solidFill>
                <a:srgbClr val="3F3F3F"/>
              </a:solidFill>
              <a:latin typeface="Calibri (body)"/>
              <a:ea typeface="Cambria"/>
              <a:cs typeface="Cambria"/>
              <a:sym typeface="Cambria"/>
            </a:endParaRPr>
          </a:p>
          <a:p>
            <a:pPr marL="931544" marR="85090" lvl="1" indent="-462280" algn="l" rtl="0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sz="2200" dirty="0">
              <a:latin typeface="Calibri (body)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2B68746-0498-E113-72FE-C77F2E774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9C2548FA-A3D7-C35C-FAF4-40A468ADB9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>
                <a:latin typeface="Calibri (body)"/>
              </a:rPr>
              <a:t>Features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FCF4A5C8-9127-C193-8452-4764066680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43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Caesar Cipher-based encryption and decryption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GUI using </a:t>
            </a:r>
            <a:r>
              <a:rPr lang="en-US" sz="2400" dirty="0" err="1">
                <a:latin typeface="Calibri (body)"/>
                <a:ea typeface="Cambria" panose="02040503050406030204" pitchFamily="18" charset="0"/>
              </a:rPr>
              <a:t>WinBGIm</a:t>
            </a:r>
            <a:r>
              <a:rPr lang="en-US" sz="2400" dirty="0">
                <a:latin typeface="Calibri (body)"/>
                <a:ea typeface="Cambria" panose="02040503050406030204" pitchFamily="18" charset="0"/>
              </a:rPr>
              <a:t> (</a:t>
            </a:r>
            <a:r>
              <a:rPr lang="en-US" sz="2400" dirty="0" err="1">
                <a:latin typeface="Calibri (body)"/>
                <a:ea typeface="Cambria" panose="02040503050406030204" pitchFamily="18" charset="0"/>
              </a:rPr>
              <a:t>graphics.h</a:t>
            </a:r>
            <a:r>
              <a:rPr lang="en-US" sz="2400" dirty="0">
                <a:latin typeface="Calibri (body)"/>
                <a:ea typeface="Cambria" panose="02040503050406030204" pitchFamily="18" charset="0"/>
              </a:rPr>
              <a:t>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File selection via dialog box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Loading animation and sound feedback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History log (history.txt)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libri (body)"/>
                <a:ea typeface="Cambria" panose="02040503050406030204" pitchFamily="18" charset="0"/>
              </a:rPr>
              <a:t>Error handling and visual confirmation</a:t>
            </a:r>
            <a:endParaRPr lang="en-GB" sz="2200" dirty="0">
              <a:solidFill>
                <a:srgbClr val="3F3F3F"/>
              </a:solidFill>
              <a:latin typeface="Calibri (body)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09ABEA21-B50C-0FDD-0592-3FD1B350EC1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60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0940FDEA-7F9F-3182-737D-4A9F6E370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CFF870A1-04E2-F8FD-A72E-A3C8542FDB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Problem Statement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E43C88C3-54B3-BCBE-D3D1-EACA01B127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400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Many users lack access to simple encryption tools.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Existing solutions are often complex, paid, or require internet access.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This tool bridges that gap by offering a lightweight, offline, and beginner-friendly solution.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None/>
            </a:pPr>
            <a:endParaRPr lang="en-GB" sz="2200" dirty="0">
              <a:solidFill>
                <a:srgbClr val="3F3F3F"/>
              </a:solidFill>
              <a:latin typeface="Calibri (body)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3956CFFF-E3AC-20F3-4897-EA9D01D17E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1855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21D03FC8-0E4F-5D53-DE3E-D7298DB62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5433162F-8E9F-2AEF-4C79-0F4AC5258A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Methodology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969F2FAE-9EF3-BBFF-1326-498C0D2424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03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Development Approach: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Agile + Modular Prototyping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Sprints for: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Cipher Logic → File I/O → GUI → Sound/History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Early console prototypes for logic validation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libri (body)"/>
                <a:ea typeface="Cambria" panose="02040503050406030204" pitchFamily="18" charset="0"/>
              </a:rPr>
              <a:t>Peer feedback for usability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200" dirty="0">
              <a:solidFill>
                <a:srgbClr val="3F3F3F"/>
              </a:solidFill>
              <a:latin typeface="Calibri (body)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0F855390-DC92-1230-6D18-68C6763F5F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0185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1DFDE89E-B1EE-FD3B-C3D1-EC1EEA7B6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7905C72B-CB2F-7AD6-76DB-FA219AC35D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Tools &amp; Technologies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BC20634C-8B03-7D45-4206-75B49AE724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062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C++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- Core language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Dev C++ / VS Code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- Code editing and compiling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GCC / MSVC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- Compilation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 err="1">
                <a:latin typeface="Calibri (body)"/>
                <a:ea typeface="Cambria" panose="02040503050406030204" pitchFamily="18" charset="0"/>
              </a:rPr>
              <a:t>WinBGIm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 - GUI (</a:t>
            </a:r>
            <a:r>
              <a:rPr lang="en-GB" sz="2400" dirty="0" err="1">
                <a:latin typeface="Calibri (body)"/>
                <a:ea typeface="Cambria" panose="02040503050406030204" pitchFamily="18" charset="0"/>
              </a:rPr>
              <a:t>graphics.h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b="1" dirty="0">
                <a:latin typeface="Calibri (body)"/>
                <a:ea typeface="Cambria" panose="02040503050406030204" pitchFamily="18" charset="0"/>
              </a:rPr>
              <a:t>Windows API </a:t>
            </a:r>
            <a:r>
              <a:rPr lang="en-GB" sz="2400" dirty="0">
                <a:latin typeface="Calibri (body)"/>
                <a:ea typeface="Cambria" panose="02040503050406030204" pitchFamily="18" charset="0"/>
              </a:rPr>
              <a:t>- File Dialogs, Sound playback</a:t>
            </a: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C39171A3-5C20-051D-36AD-EABD42A085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8935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91CEC933-6755-97F6-CDAC-A8AB9340D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1EF10A96-CF9C-BF9F-B8E8-1AF6B971DF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b="1" dirty="0">
                <a:latin typeface="Calibri (body)"/>
              </a:rPr>
              <a:t>System Architecture</a:t>
            </a:r>
            <a:endParaRPr b="1" dirty="0">
              <a:latin typeface="Calibri (body)"/>
            </a:endParaRPr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4458E99D-543E-8DE5-2D62-652ADA024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4154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UI Layer: 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	Menu, Dialogs, Animation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Encryption Logic: 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	Caesar Cipher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File Handler: 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	Input/Output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Logger: 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	History tracking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b="1" dirty="0">
                <a:latin typeface="Calibri (body)"/>
                <a:ea typeface="Cambria" panose="02040503050406030204" pitchFamily="18" charset="0"/>
              </a:rPr>
              <a:t>Feedback: </a:t>
            </a:r>
          </a:p>
          <a:p>
            <a:pPr marL="469900" lvl="1" indent="0">
              <a:spcBef>
                <a:spcPts val="0"/>
              </a:spcBef>
              <a:buClr>
                <a:srgbClr val="5ECAEF"/>
              </a:buClr>
              <a:buSzPts val="1900"/>
              <a:buNone/>
            </a:pPr>
            <a:r>
              <a:rPr lang="en-US" sz="2200" dirty="0">
                <a:latin typeface="Calibri (body)"/>
                <a:ea typeface="Cambria" panose="02040503050406030204" pitchFamily="18" charset="0"/>
              </a:rPr>
              <a:t>	Sounds and messages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libri (body)"/>
              <a:ea typeface="Cambria" panose="02040503050406030204" pitchFamily="18" charset="0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023332B8-8802-2173-2C69-922356FC83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827228"/>
            <a:ext cx="779767" cy="286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alibri (body)"/>
              </a:rPr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>
              <a:latin typeface="Calibri (body)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D63227-9002-B02E-078F-6F609D643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19714"/>
            <a:ext cx="5633085" cy="3752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9154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477</Words>
  <Application>Microsoft Office PowerPoint</Application>
  <PresentationFormat>Widescreen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Times New Roman</vt:lpstr>
      <vt:lpstr>Arial</vt:lpstr>
      <vt:lpstr>Calibri (body)</vt:lpstr>
      <vt:lpstr>Century Gothic</vt:lpstr>
      <vt:lpstr>Noto Sans Symbols</vt:lpstr>
      <vt:lpstr>Wisp</vt:lpstr>
      <vt:lpstr>File Encryptor In C++</vt:lpstr>
      <vt:lpstr>Table of Content</vt:lpstr>
      <vt:lpstr>Introduction</vt:lpstr>
      <vt:lpstr>Objective</vt:lpstr>
      <vt:lpstr>Features</vt:lpstr>
      <vt:lpstr>Problem Statement</vt:lpstr>
      <vt:lpstr>Methodology</vt:lpstr>
      <vt:lpstr>Tools &amp; Technologies</vt:lpstr>
      <vt:lpstr>System Architecture</vt:lpstr>
      <vt:lpstr>UML Diagrams</vt:lpstr>
      <vt:lpstr>Testing &amp; Debugging</vt:lpstr>
      <vt:lpstr>Conclusion</vt:lpstr>
      <vt:lpstr>Future Enhancements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Encryptor In C++</dc:title>
  <dc:creator>DELL</dc:creator>
  <cp:lastModifiedBy>Salim Shrestha</cp:lastModifiedBy>
  <cp:revision>40</cp:revision>
  <dcterms:created xsi:type="dcterms:W3CDTF">2025-02-21T10:01:13Z</dcterms:created>
  <dcterms:modified xsi:type="dcterms:W3CDTF">2025-07-19T07:55:24Z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2025-02-21T00:00:00Z</vt:filetime>
  </property>
  <property fmtid="{D5CDD505-2E9C-101B-9397-08002B2CF9AE}" pid="3" name="Creator">
    <vt:lpwstr>PDFium</vt:lpwstr>
  </property>
  <property fmtid="{D5CDD505-2E9C-101B-9397-08002B2CF9AE}" pid="4" name="LastSaved">
    <vt:filetime>2025-02-21T00:00:00Z</vt:filetime>
  </property>
  <property fmtid="{D5CDD505-2E9C-101B-9397-08002B2CF9AE}" pid="5" name="Producer">
    <vt:lpwstr>3-Heights(TM) PDF Security Shell 4.8.25.2 (http://www.pdf-tools.com)</vt:lpwstr>
  </property>
</Properties>
</file>