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12192000" cy="6858000"/>
  <p:embeddedFontLst>
    <p:embeddedFont>
      <p:font typeface="Cambria" panose="02040503050406030204" pitchFamily="18" charset="0"/>
      <p:regular r:id="rId17"/>
      <p:bold r:id="rId18"/>
      <p:italic r:id="rId19"/>
      <p:boldItalic r:id="rId20"/>
    </p:embeddedFont>
    <p:embeddedFont>
      <p:font typeface="Century Gothic" panose="020B0502020202020204" pitchFamily="34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5" roundtripDataSignature="AMtx7miiVGhCrf2v17o/PY4/uoxnTXy3D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customschemas.google.com/relationships/presentationmetadata" Target="meta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032400" y="514350"/>
            <a:ext cx="8128400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82F74AEA-FFB1-AF0D-E3FB-3CE25FCA2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3D908FBD-2BDF-3112-2DE4-4ED6CAA363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50A95F53-023D-3924-5A8C-0336C157A8D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74517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A7CB9F74-3190-0046-3056-2841E37109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2A7A435B-18F6-1ED8-233B-76CC6BF12F4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390418B1-C30B-3273-0934-0533D9C817B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7226987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F5354A6F-3FEA-E0E5-E17A-2BDAF0743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000CDC7B-D69E-A2FB-8B9A-2E5050030B8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91C1FA92-DE3B-4BBC-A8E2-7EB963F1076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7367226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1CF82F5D-4D1D-DF49-C0CF-6285EE0119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1C67BD24-E305-B22C-6E1A-C5B0DD31D14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97E1CB9B-9814-1737-D36A-5A9DE5992A7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08704364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DA56608C-2E95-C8E0-DEDE-23CF10FB00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8C831C83-783D-F309-5E3D-467EC98BE39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C4DF65EB-3271-69BD-77C7-9B84C63229A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955052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2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3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6" name="Google Shape;18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/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9A5EDF66-C759-5555-2981-76DE77245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22979FA3-7842-4DEB-BACC-5054CDC1225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16F1A051-80C2-C552-8336-FB2803CC627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2043201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67CC69BC-AE6D-E1F8-2AB4-ABBB696F05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77B6ACBD-9763-56D3-193A-60D6745DA7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B69B5162-C672-4816-AABD-72130B346D8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7805830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378982BB-C7CF-5057-DBF6-73D427385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7004FE44-B961-4CE2-659C-409F20395C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D037F84C-86C2-34DE-7C74-AED35DA1E9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93557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DBD5F490-5115-84D0-C309-89DC54DAD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DB12A875-C25B-F8C5-9376-355955205A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A6B1F4CD-AB74-C495-6111-2E269998223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920514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>
          <a:extLst>
            <a:ext uri="{FF2B5EF4-FFF2-40B4-BE49-F238E27FC236}">
              <a16:creationId xmlns:a16="http://schemas.microsoft.com/office/drawing/2014/main" id="{C23A92E2-42EA-223E-0A42-872CBFE864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4:notes">
            <a:extLst>
              <a:ext uri="{FF2B5EF4-FFF2-40B4-BE49-F238E27FC236}">
                <a16:creationId xmlns:a16="http://schemas.microsoft.com/office/drawing/2014/main" id="{70ACCF05-10D4-E9D7-7161-BB3ECD45BE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219200" y="3257550"/>
            <a:ext cx="9753600" cy="308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p4:notes">
            <a:extLst>
              <a:ext uri="{FF2B5EF4-FFF2-40B4-BE49-F238E27FC236}">
                <a16:creationId xmlns:a16="http://schemas.microsoft.com/office/drawing/2014/main" id="{8D3E9B8C-69A1-3714-0CBB-7AFA9A2DF9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0" y="514350"/>
            <a:ext cx="4573588" cy="25717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6979886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5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15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41" name="Google Shape;41;p1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15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" name="Google Shape;44;p15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with Caption">
  <p:cSld name="Quote with Caption">
    <p:spTree>
      <p:nvGrpSpPr>
        <p:cNvPr id="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5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5"/>
          <p:cNvSpPr txBox="1">
            <a:spLocks noGrp="1"/>
          </p:cNvSpPr>
          <p:nvPr>
            <p:ph type="body" idx="1"/>
          </p:nvPr>
        </p:nvSpPr>
        <p:spPr>
          <a:xfrm>
            <a:off x="3275012" y="3505200"/>
            <a:ext cx="7536554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 sz="1600">
                <a:solidFill>
                  <a:srgbClr val="7F7F7F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14" name="Google Shape;114;p25"/>
          <p:cNvSpPr txBox="1">
            <a:spLocks noGrp="1"/>
          </p:cNvSpPr>
          <p:nvPr>
            <p:ph type="body" idx="2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15" name="Google Shape;115;p25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25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5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5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19" name="Google Shape;119;p25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20" name="Google Shape;120;p25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ame Card">
  <p:cSld name="Name Card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6"/>
          <p:cNvSpPr txBox="1">
            <a:spLocks noGrp="1"/>
          </p:cNvSpPr>
          <p:nvPr>
            <p:ph type="body" idx="1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24" name="Google Shape;124;p26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5" name="Google Shape;125;p26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26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p26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 Name Card">
  <p:cSld name="Quote Name Card"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7"/>
          <p:cNvSpPr txBox="1"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0" name="Google Shape;130;p27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1" name="Google Shape;131;p27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32" name="Google Shape;132;p2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2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27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5" name="Google Shape;135;p27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  <p:sp>
        <p:nvSpPr>
          <p:cNvPr id="136" name="Google Shape;136;p27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“</a:t>
            </a:r>
            <a:endParaRPr/>
          </a:p>
        </p:txBody>
      </p:sp>
      <p:sp>
        <p:nvSpPr>
          <p:cNvPr id="137" name="Google Shape;137;p2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8000">
                <a:solidFill>
                  <a:schemeClr val="accent1"/>
                </a:solidFill>
                <a:latin typeface="Arial"/>
                <a:ea typeface="Arial"/>
                <a:cs typeface="Arial"/>
                <a:sym typeface="Arial"/>
              </a:rPr>
              <a:t>”</a:t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rue or False">
  <p:cSld name="True or False"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28"/>
          <p:cNvSpPr txBox="1">
            <a:spLocks noGrp="1"/>
          </p:cNvSpPr>
          <p:nvPr>
            <p:ph type="body" idx="1"/>
          </p:nvPr>
        </p:nvSpPr>
        <p:spPr>
          <a:xfrm>
            <a:off x="2589212" y="4343400"/>
            <a:ext cx="8915400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Font typeface="Century Gothic"/>
              <a:buNone/>
              <a:defRPr sz="2400">
                <a:solidFill>
                  <a:schemeClr val="accent1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600"/>
              <a:buFont typeface="Century Gothic"/>
              <a:buNone/>
              <a:defRPr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400"/>
              <a:buFont typeface="Century Gothic"/>
              <a:buNone/>
              <a:defRPr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200"/>
              <a:buFont typeface="Century Gothic"/>
              <a:buNone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1" name="Google Shape;141;p28"/>
          <p:cNvSpPr txBox="1">
            <a:spLocks noGrp="1"/>
          </p:cNvSpPr>
          <p:nvPr>
            <p:ph type="body" idx="2"/>
          </p:nvPr>
        </p:nvSpPr>
        <p:spPr>
          <a:xfrm>
            <a:off x="2589213" y="5181600"/>
            <a:ext cx="8915400" cy="729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2" name="Google Shape;142;p2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3" name="Google Shape;143;p2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4" name="Google Shape;144;p28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5" name="Google Shape;145;p28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9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8" name="Google Shape;148;p29"/>
          <p:cNvSpPr txBox="1">
            <a:spLocks noGrp="1"/>
          </p:cNvSpPr>
          <p:nvPr>
            <p:ph type="body" idx="1"/>
          </p:nvPr>
        </p:nvSpPr>
        <p:spPr>
          <a:xfrm rot="5400000">
            <a:off x="5103812" y="-381000"/>
            <a:ext cx="3886200" cy="8915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49" name="Google Shape;149;p2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0" name="Google Shape;150;p2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1" name="Google Shape;151;p2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2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30"/>
          <p:cNvSpPr txBox="1">
            <a:spLocks noGrp="1"/>
          </p:cNvSpPr>
          <p:nvPr>
            <p:ph type="title"/>
          </p:nvPr>
        </p:nvSpPr>
        <p:spPr>
          <a:xfrm rot="5400000">
            <a:off x="7756704" y="2165513"/>
            <a:ext cx="5283817" cy="22076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30"/>
          <p:cNvSpPr txBox="1">
            <a:spLocks noGrp="1"/>
          </p:cNvSpPr>
          <p:nvPr>
            <p:ph type="body" idx="1"/>
          </p:nvPr>
        </p:nvSpPr>
        <p:spPr>
          <a:xfrm rot="5400000">
            <a:off x="3185803" y="30814"/>
            <a:ext cx="5283817" cy="647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156" name="Google Shape;156;p3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7" name="Google Shape;157;p3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8" name="Google Shape;158;p3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9" name="Google Shape;159;p3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7"/>
          <p:cNvSpPr txBox="1"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7"/>
          <p:cNvSpPr txBox="1"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1000"/>
              </a:spcBef>
              <a:spcAft>
                <a:spcPts val="0"/>
              </a:spcAft>
              <a:buSzPts val="1800"/>
              <a:buNone/>
              <a:defRPr>
                <a:solidFill>
                  <a:srgbClr val="595959"/>
                </a:solidFill>
              </a:defRPr>
            </a:lvl1pPr>
            <a:lvl2pPr lvl="1" algn="ctr">
              <a:spcBef>
                <a:spcPts val="1000"/>
              </a:spcBef>
              <a:spcAft>
                <a:spcPts val="0"/>
              </a:spcAft>
              <a:buSzPts val="16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000"/>
              </a:spcBef>
              <a:spcAft>
                <a:spcPts val="0"/>
              </a:spcAft>
              <a:buSzPts val="1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000"/>
              </a:spcBef>
              <a:spcAft>
                <a:spcPts val="0"/>
              </a:spcAft>
              <a:buSzPts val="12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54" name="Google Shape;54;p17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17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7"/>
          <p:cNvSpPr/>
          <p:nvPr/>
        </p:nvSpPr>
        <p:spPr>
          <a:xfrm>
            <a:off x="0" y="4323810"/>
            <a:ext cx="1744652" cy="778589"/>
          </a:xfrm>
          <a:custGeom>
            <a:avLst/>
            <a:gdLst/>
            <a:ahLst/>
            <a:cxnLst/>
            <a:rect l="l" t="t" r="r" b="b"/>
            <a:pathLst>
              <a:path w="372" h="166" extrusionOk="0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7"/>
          <p:cNvSpPr txBox="1">
            <a:spLocks noGrp="1"/>
          </p:cNvSpPr>
          <p:nvPr>
            <p:ph type="sldNum" idx="12"/>
          </p:nvPr>
        </p:nvSpPr>
        <p:spPr>
          <a:xfrm>
            <a:off x="531812" y="4529540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8"/>
          <p:cNvSpPr txBox="1"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000"/>
              <a:buFont typeface="Century Gothic"/>
              <a:buNone/>
              <a:defRPr sz="40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8"/>
          <p:cNvSpPr txBox="1"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18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18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8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" name="Google Shape;64;p18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9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9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8" name="Google Shape;68;p19"/>
          <p:cNvSpPr txBox="1">
            <a:spLocks noGrp="1"/>
          </p:cNvSpPr>
          <p:nvPr>
            <p:ph type="body" idx="2"/>
          </p:nvPr>
        </p:nvSpPr>
        <p:spPr>
          <a:xfrm>
            <a:off x="7190747" y="2126222"/>
            <a:ext cx="4313864" cy="3777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69" name="Google Shape;69;p19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9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9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9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20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5" name="Google Shape;75;p20"/>
          <p:cNvSpPr txBox="1"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6" name="Google Shape;76;p20"/>
          <p:cNvSpPr txBox="1">
            <a:spLocks noGrp="1"/>
          </p:cNvSpPr>
          <p:nvPr>
            <p:ph type="body" idx="2"/>
          </p:nvPr>
        </p:nvSpPr>
        <p:spPr>
          <a:xfrm>
            <a:off x="2589212" y="2548966"/>
            <a:ext cx="4342893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7" name="Google Shape;77;p20"/>
          <p:cNvSpPr txBox="1">
            <a:spLocks noGrp="1"/>
          </p:cNvSpPr>
          <p:nvPr>
            <p:ph type="body" idx="3"/>
          </p:nvPr>
        </p:nvSpPr>
        <p:spPr>
          <a:xfrm>
            <a:off x="7506629" y="1969475"/>
            <a:ext cx="3999001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2400"/>
              <a:buNone/>
              <a:defRPr sz="2400" b="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2000"/>
              <a:buNone/>
              <a:defRPr sz="2000" b="1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 b="1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78" name="Google Shape;78;p20"/>
          <p:cNvSpPr txBox="1">
            <a:spLocks noGrp="1"/>
          </p:cNvSpPr>
          <p:nvPr>
            <p:ph type="body" idx="4"/>
          </p:nvPr>
        </p:nvSpPr>
        <p:spPr>
          <a:xfrm>
            <a:off x="7166957" y="2545738"/>
            <a:ext cx="4338674" cy="33540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79" name="Google Shape;79;p20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0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1" name="Google Shape;81;p20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20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21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1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1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7" name="Google Shape;87;p21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2"/>
          <p:cNvSpPr txBox="1"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000"/>
              <a:buFont typeface="Century Gothic"/>
              <a:buNone/>
              <a:defRPr sz="20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2"/>
          <p:cNvSpPr txBox="1">
            <a:spLocks noGrp="1"/>
          </p:cNvSpPr>
          <p:nvPr>
            <p:ph type="body" idx="1"/>
          </p:nvPr>
        </p:nvSpPr>
        <p:spPr>
          <a:xfrm>
            <a:off x="6323012" y="446088"/>
            <a:ext cx="5181600" cy="5414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1pPr>
            <a:lvl2pPr marL="914400" lvl="1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2pPr>
            <a:lvl3pPr marL="1371600" lvl="2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3pPr>
            <a:lvl4pPr marL="1828800" lvl="3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4pPr>
            <a:lvl5pPr marL="2286000" lvl="4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5pPr>
            <a:lvl6pPr marL="2743200" lvl="5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6pPr>
            <a:lvl7pPr marL="3200400" lvl="6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7pPr>
            <a:lvl8pPr marL="3657600" lvl="7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8pPr>
            <a:lvl9pPr marL="4114800" lvl="8" indent="-342900" algn="l">
              <a:spcBef>
                <a:spcPts val="1000"/>
              </a:spcBef>
              <a:spcAft>
                <a:spcPts val="0"/>
              </a:spcAft>
              <a:buSzPts val="1800"/>
              <a:buChar char="🠶"/>
              <a:defRPr/>
            </a:lvl9pPr>
          </a:lstStyle>
          <a:p>
            <a:endParaRPr/>
          </a:p>
        </p:txBody>
      </p:sp>
      <p:sp>
        <p:nvSpPr>
          <p:cNvPr id="91" name="Google Shape;91;p22"/>
          <p:cNvSpPr txBox="1">
            <a:spLocks noGrp="1"/>
          </p:cNvSpPr>
          <p:nvPr>
            <p:ph type="body" idx="2"/>
          </p:nvPr>
        </p:nvSpPr>
        <p:spPr>
          <a:xfrm>
            <a:off x="2589212" y="1598613"/>
            <a:ext cx="3505199" cy="426243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92" name="Google Shape;92;p22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2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22"/>
          <p:cNvSpPr/>
          <p:nvPr/>
        </p:nvSpPr>
        <p:spPr>
          <a:xfrm rot="10800000" flipH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2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3"/>
          <p:cNvSpPr txBox="1"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2400"/>
              <a:buFont typeface="Century Gothic"/>
              <a:buNone/>
              <a:defRPr sz="2400" b="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3"/>
          <p:cNvSpPr>
            <a:spLocks noGrp="1"/>
          </p:cNvSpPr>
          <p:nvPr>
            <p:ph type="pic" idx="2"/>
          </p:nvPr>
        </p:nvSpPr>
        <p:spPr>
          <a:xfrm>
            <a:off x="2589212" y="634965"/>
            <a:ext cx="8915400" cy="385497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23"/>
          <p:cNvSpPr txBox="1">
            <a:spLocks noGrp="1"/>
          </p:cNvSpPr>
          <p:nvPr>
            <p:ph type="body" idx="1"/>
          </p:nvPr>
        </p:nvSpPr>
        <p:spPr>
          <a:xfrm>
            <a:off x="2589213" y="5367338"/>
            <a:ext cx="8915400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200"/>
              <a:buNone/>
              <a:defRPr sz="1200"/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000"/>
              <a:buNone/>
              <a:defRPr sz="1000"/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0" name="Google Shape;100;p23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3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2" name="Google Shape;102;p23"/>
          <p:cNvSpPr/>
          <p:nvPr/>
        </p:nvSpPr>
        <p:spPr>
          <a:xfrm rot="10800000" flipH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3" name="Google Shape;103;p23"/>
          <p:cNvSpPr txBox="1">
            <a:spLocks noGrp="1"/>
          </p:cNvSpPr>
          <p:nvPr>
            <p:ph type="sldNum" idx="12"/>
          </p:nvPr>
        </p:nvSpPr>
        <p:spPr>
          <a:xfrm>
            <a:off x="531812" y="4983087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aption">
  <p:cSld name="Title and Caption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24"/>
          <p:cNvSpPr txBox="1"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800"/>
              <a:buFont typeface="Century Gothic"/>
              <a:buNone/>
              <a:defRPr sz="4800" b="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6" name="Google Shape;106;p24"/>
          <p:cNvSpPr txBox="1"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L="457200" lvl="0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595959"/>
                </a:solidFill>
              </a:defRPr>
            </a:lvl1pPr>
            <a:lvl2pPr marL="914400" lvl="1" indent="-228600" algn="l">
              <a:spcBef>
                <a:spcPts val="1000"/>
              </a:spcBef>
              <a:spcAft>
                <a:spcPts val="0"/>
              </a:spcAft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000"/>
              </a:spcBef>
              <a:spcAft>
                <a:spcPts val="0"/>
              </a:spcAft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00"/>
              </a:spcBef>
              <a:spcAft>
                <a:spcPts val="0"/>
              </a:spcAft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07" name="Google Shape;107;p2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4"/>
          <p:cNvSpPr/>
          <p:nvPr/>
        </p:nvSpPr>
        <p:spPr>
          <a:xfrm rot="10800000" flipH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 extrusionOk="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0" name="Google Shape;110;p24"/>
          <p:cNvSpPr txBox="1">
            <a:spLocks noGrp="1"/>
          </p:cNvSpPr>
          <p:nvPr>
            <p:ph type="sldNum" idx="12"/>
          </p:nvPr>
        </p:nvSpPr>
        <p:spPr>
          <a:xfrm>
            <a:off x="531812" y="3244139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/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/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/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/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/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/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/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/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/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rgbClr val="FFFFFF"/>
            </a:gs>
            <a:gs pos="100000">
              <a:srgbClr val="DDE6C3"/>
            </a:gs>
          </a:gsLst>
          <a:path path="circle">
            <a:fillToRect/>
          </a:path>
          <a:tileRect/>
        </a:gra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4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7" name="Google Shape;7;p14"/>
            <p:cNvSpPr/>
            <p:nvPr/>
          </p:nvSpPr>
          <p:spPr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l" t="t" r="r" b="b"/>
              <a:pathLst>
                <a:path w="22" h="136" extrusionOk="0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" name="Google Shape;8;p14"/>
            <p:cNvSpPr/>
            <p:nvPr/>
          </p:nvSpPr>
          <p:spPr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l" t="t" r="r" b="b"/>
              <a:pathLst>
                <a:path w="140" h="504" extrusionOk="0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" name="Google Shape;9;p14"/>
            <p:cNvSpPr/>
            <p:nvPr/>
          </p:nvSpPr>
          <p:spPr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l" t="t" r="r" b="b"/>
              <a:pathLst>
                <a:path w="132" h="308" extrusionOk="0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" name="Google Shape;10;p14"/>
            <p:cNvSpPr/>
            <p:nvPr/>
          </p:nvSpPr>
          <p:spPr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l" t="t" r="r" b="b"/>
              <a:pathLst>
                <a:path w="37" h="79" extrusionOk="0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" name="Google Shape;11;p14"/>
            <p:cNvSpPr/>
            <p:nvPr/>
          </p:nvSpPr>
          <p:spPr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l" t="t" r="r" b="b"/>
              <a:pathLst>
                <a:path w="178" h="722" extrusionOk="0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" name="Google Shape;12;p14"/>
            <p:cNvSpPr/>
            <p:nvPr/>
          </p:nvSpPr>
          <p:spPr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l" t="t" r="r" b="b"/>
              <a:pathLst>
                <a:path w="23" h="635" extrusionOk="0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" name="Google Shape;13;p14"/>
            <p:cNvSpPr/>
            <p:nvPr/>
          </p:nvSpPr>
          <p:spPr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" name="Google Shape;14;p14"/>
            <p:cNvSpPr/>
            <p:nvPr/>
          </p:nvSpPr>
          <p:spPr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l" t="t" r="r" b="b"/>
              <a:pathLst>
                <a:path w="41" h="222" extrusionOk="0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5" name="Google Shape;15;p14"/>
            <p:cNvSpPr/>
            <p:nvPr/>
          </p:nvSpPr>
          <p:spPr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l" t="t" r="r" b="b"/>
              <a:pathLst>
                <a:path w="450" h="878" extrusionOk="0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" name="Google Shape;16;p14"/>
            <p:cNvSpPr/>
            <p:nvPr/>
          </p:nvSpPr>
          <p:spPr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l" t="t" r="r" b="b"/>
              <a:pathLst>
                <a:path w="35" h="73" extrusionOk="0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" name="Google Shape;17;p14"/>
            <p:cNvSpPr/>
            <p:nvPr/>
          </p:nvSpPr>
          <p:spPr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" name="Google Shape;18;p14"/>
            <p:cNvSpPr/>
            <p:nvPr/>
          </p:nvSpPr>
          <p:spPr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l" t="t" r="r" b="b"/>
              <a:pathLst>
                <a:path w="52" h="135" extrusionOk="0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dk2">
                <a:alpha val="2000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19" name="Google Shape;19;p14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20" name="Google Shape;20;p14"/>
            <p:cNvSpPr/>
            <p:nvPr/>
          </p:nvSpPr>
          <p:spPr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l" t="t" r="r" b="b"/>
              <a:pathLst>
                <a:path w="103" h="920" extrusionOk="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" name="Google Shape;21;p14"/>
            <p:cNvSpPr/>
            <p:nvPr/>
          </p:nvSpPr>
          <p:spPr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l" t="t" r="r" b="b"/>
              <a:pathLst>
                <a:path w="88" h="330" extrusionOk="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" name="Google Shape;22;p14"/>
            <p:cNvSpPr/>
            <p:nvPr/>
          </p:nvSpPr>
          <p:spPr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l" t="t" r="r" b="b"/>
              <a:pathLst>
                <a:path w="90" h="207" extrusionOk="0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" name="Google Shape;23;p14"/>
            <p:cNvSpPr/>
            <p:nvPr/>
          </p:nvSpPr>
          <p:spPr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l" t="t" r="r" b="b"/>
              <a:pathLst>
                <a:path w="115" h="467" extrusionOk="0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4" name="Google Shape;24;p14"/>
            <p:cNvSpPr/>
            <p:nvPr/>
          </p:nvSpPr>
          <p:spPr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l" t="t" r="r" b="b"/>
              <a:pathLst>
                <a:path w="36" h="633" extrusionOk="0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5" name="Google Shape;25;p14"/>
            <p:cNvSpPr/>
            <p:nvPr/>
          </p:nvSpPr>
          <p:spPr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l" t="t" r="r" b="b"/>
              <a:pathLst>
                <a:path w="28" h="59" extrusionOk="0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6" name="Google Shape;26;p14"/>
            <p:cNvSpPr/>
            <p:nvPr/>
          </p:nvSpPr>
          <p:spPr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l" t="t" r="r" b="b"/>
              <a:pathLst>
                <a:path w="17" h="107" extrusionOk="0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7" name="Google Shape;27;p14"/>
            <p:cNvSpPr/>
            <p:nvPr/>
          </p:nvSpPr>
          <p:spPr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l" t="t" r="r" b="b"/>
              <a:pathLst>
                <a:path w="294" h="568" extrusionOk="0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8" name="Google Shape;28;p14"/>
            <p:cNvSpPr/>
            <p:nvPr/>
          </p:nvSpPr>
          <p:spPr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l" t="t" r="r" b="b"/>
              <a:pathLst>
                <a:path w="25" h="53" extrusionOk="0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9" name="Google Shape;29;p14"/>
            <p:cNvSpPr/>
            <p:nvPr/>
          </p:nvSpPr>
          <p:spPr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l" t="t" r="r" b="b"/>
              <a:pathLst>
                <a:path w="29" h="141" extrusionOk="0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0" name="Google Shape;30;p14"/>
            <p:cNvSpPr/>
            <p:nvPr/>
          </p:nvSpPr>
          <p:spPr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l" t="t" r="r" b="b"/>
              <a:pathLst>
                <a:path w="8" h="48" extrusionOk="0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14"/>
            <p:cNvSpPr/>
            <p:nvPr/>
          </p:nvSpPr>
          <p:spPr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l" t="t" r="r" b="b"/>
              <a:pathLst>
                <a:path w="44" h="111" extrusionOk="0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32" name="Google Shape;32;p14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3" name="Google Shape;33;p14"/>
          <p:cNvSpPr txBox="1"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  <a:defRPr sz="3600" b="0" i="0" u="none" strike="noStrike" cap="none">
                <a:solidFill>
                  <a:srgbClr val="262626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14"/>
          <p:cNvSpPr txBox="1"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3429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🠶"/>
              <a:defRPr sz="18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marL="914400" marR="0" lvl="1" indent="-3302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🠶"/>
              <a:defRPr sz="16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marL="1371600" marR="0" lvl="2" indent="-3175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🠶"/>
              <a:defRPr sz="14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marL="1828800" marR="0" lvl="3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marL="2286000" marR="0" lvl="4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marL="2743200" marR="0" lvl="5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marL="3200400" marR="0" lvl="6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marL="3657600" marR="0" lvl="7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marL="4114800" marR="0" lvl="8" indent="-304800" algn="l" rtl="0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🠶"/>
              <a:defRPr sz="1200" b="0" i="0" u="none" strike="noStrike" cap="none">
                <a:solidFill>
                  <a:srgbClr val="3F3F3F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endParaRPr/>
          </a:p>
        </p:txBody>
      </p:sp>
      <p:sp>
        <p:nvSpPr>
          <p:cNvPr id="35" name="Google Shape;35;p14"/>
          <p:cNvSpPr txBox="1">
            <a:spLocks noGrp="1"/>
          </p:cNvSpPr>
          <p:nvPr>
            <p:ph type="dt" idx="10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6" name="Google Shape;36;p14"/>
          <p:cNvSpPr txBox="1">
            <a:spLocks noGrp="1"/>
          </p:cNvSpPr>
          <p:nvPr>
            <p:ph type="ftr" idx="11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900">
                <a:solidFill>
                  <a:srgbClr val="888888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7" name="Google Shape;37;p1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173355" lvl="0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1pPr>
            <a:lvl2pPr marL="173355" lvl="1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2pPr>
            <a:lvl3pPr marL="173355" lvl="2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3pPr>
            <a:lvl4pPr marL="173355" lvl="3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4pPr>
            <a:lvl5pPr marL="173355" lvl="4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5pPr>
            <a:lvl6pPr marL="173355" lvl="5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6pPr>
            <a:lvl7pPr marL="173355" lvl="6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7pPr>
            <a:lvl8pPr marL="173355" lvl="7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8pPr>
            <a:lvl9pPr marL="173355" lvl="8" indent="0" algn="r">
              <a:lnSpc>
                <a:spcPct val="93000"/>
              </a:lnSpc>
              <a:spcBef>
                <a:spcPts val="0"/>
              </a:spcBef>
              <a:buNone/>
              <a:defRPr sz="2000">
                <a:solidFill>
                  <a:srgbClr val="FEFFFF"/>
                </a:solidFill>
              </a:defRPr>
            </a:lvl9pPr>
          </a:lstStyle>
          <a:p>
            <a:pPr marL="173355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3" r:id="rId14"/>
    <p:sldLayoutId id="2147483664" r:id="rId1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"/>
          <p:cNvSpPr/>
          <p:nvPr/>
        </p:nvSpPr>
        <p:spPr>
          <a:xfrm>
            <a:off x="0" y="0"/>
            <a:ext cx="863600" cy="5690235"/>
          </a:xfrm>
          <a:custGeom>
            <a:avLst/>
            <a:gdLst/>
            <a:ahLst/>
            <a:cxnLst/>
            <a:rect l="l" t="t" r="r" b="b"/>
            <a:pathLst>
              <a:path w="863600" h="5690235" extrusionOk="0">
                <a:moveTo>
                  <a:pt x="0" y="5690188"/>
                </a:moveTo>
                <a:lnTo>
                  <a:pt x="0" y="604"/>
                </a:lnTo>
                <a:lnTo>
                  <a:pt x="61707" y="0"/>
                </a:lnTo>
                <a:lnTo>
                  <a:pt x="863598" y="0"/>
                </a:lnTo>
                <a:lnTo>
                  <a:pt x="863598" y="9071"/>
                </a:lnTo>
                <a:lnTo>
                  <a:pt x="0" y="5690188"/>
                </a:lnTo>
                <a:close/>
              </a:path>
            </a:pathLst>
          </a:custGeom>
          <a:solidFill>
            <a:srgbClr val="5ECAEF">
              <a:alpha val="69019"/>
            </a:srgbClr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/>
          </a:p>
        </p:txBody>
      </p:sp>
      <p:grpSp>
        <p:nvGrpSpPr>
          <p:cNvPr id="165" name="Google Shape;165;p1"/>
          <p:cNvGrpSpPr/>
          <p:nvPr/>
        </p:nvGrpSpPr>
        <p:grpSpPr>
          <a:xfrm>
            <a:off x="2818069" y="0"/>
            <a:ext cx="9374477" cy="6858212"/>
            <a:chOff x="2818069" y="0"/>
            <a:chExt cx="9374477" cy="6858212"/>
          </a:xfrm>
        </p:grpSpPr>
        <p:sp>
          <p:nvSpPr>
            <p:cNvPr id="166" name="Google Shape;166;p1"/>
            <p:cNvSpPr/>
            <p:nvPr/>
          </p:nvSpPr>
          <p:spPr>
            <a:xfrm>
              <a:off x="7425259" y="0"/>
              <a:ext cx="4763770" cy="6858000"/>
            </a:xfrm>
            <a:custGeom>
              <a:avLst/>
              <a:gdLst/>
              <a:ahLst/>
              <a:cxnLst/>
              <a:rect l="l" t="t" r="r" b="b"/>
              <a:pathLst>
                <a:path w="4763770" h="6858000" extrusionOk="0">
                  <a:moveTo>
                    <a:pt x="1945721" y="0"/>
                  </a:moveTo>
                  <a:lnTo>
                    <a:pt x="3164918" y="6857986"/>
                  </a:lnTo>
                </a:path>
                <a:path w="4763770" h="6858000" extrusionOk="0">
                  <a:moveTo>
                    <a:pt x="4763540" y="3681417"/>
                  </a:moveTo>
                  <a:lnTo>
                    <a:pt x="0" y="6857986"/>
                  </a:lnTo>
                </a:path>
              </a:pathLst>
            </a:custGeom>
            <a:noFill/>
            <a:ln w="9525" cap="flat" cmpd="sng">
              <a:solidFill>
                <a:srgbClr val="5ECAEF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7" name="Google Shape;167;p1"/>
            <p:cNvSpPr/>
            <p:nvPr/>
          </p:nvSpPr>
          <p:spPr>
            <a:xfrm>
              <a:off x="9181456" y="0"/>
              <a:ext cx="3007360" cy="6858000"/>
            </a:xfrm>
            <a:custGeom>
              <a:avLst/>
              <a:gdLst/>
              <a:ahLst/>
              <a:cxnLst/>
              <a:rect l="l" t="t" r="r" b="b"/>
              <a:pathLst>
                <a:path w="3007359" h="6858000" extrusionOk="0">
                  <a:moveTo>
                    <a:pt x="3007343" y="6857999"/>
                  </a:moveTo>
                  <a:lnTo>
                    <a:pt x="0" y="6857999"/>
                  </a:lnTo>
                  <a:lnTo>
                    <a:pt x="2042998" y="0"/>
                  </a:lnTo>
                  <a:lnTo>
                    <a:pt x="3007343" y="0"/>
                  </a:lnTo>
                  <a:lnTo>
                    <a:pt x="3007343" y="6857999"/>
                  </a:lnTo>
                  <a:close/>
                </a:path>
              </a:pathLst>
            </a:custGeom>
            <a:solidFill>
              <a:srgbClr val="5ECAEF">
                <a:alpha val="34901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8" name="Google Shape;168;p1"/>
            <p:cNvSpPr/>
            <p:nvPr/>
          </p:nvSpPr>
          <p:spPr>
            <a:xfrm>
              <a:off x="9604921" y="0"/>
              <a:ext cx="2587625" cy="6858000"/>
            </a:xfrm>
            <a:custGeom>
              <a:avLst/>
              <a:gdLst/>
              <a:ahLst/>
              <a:cxnLst/>
              <a:rect l="l" t="t" r="r" b="b"/>
              <a:pathLst>
                <a:path w="2587625" h="6858000" extrusionOk="0">
                  <a:moveTo>
                    <a:pt x="2587077" y="6857986"/>
                  </a:moveTo>
                  <a:lnTo>
                    <a:pt x="1207953" y="6857986"/>
                  </a:lnTo>
                  <a:lnTo>
                    <a:pt x="0" y="0"/>
                  </a:lnTo>
                  <a:lnTo>
                    <a:pt x="2587053" y="0"/>
                  </a:lnTo>
                  <a:lnTo>
                    <a:pt x="2587077" y="6857986"/>
                  </a:lnTo>
                  <a:close/>
                </a:path>
              </a:pathLst>
            </a:custGeom>
            <a:solidFill>
              <a:srgbClr val="5ECAEF">
                <a:alpha val="1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69" name="Google Shape;169;p1"/>
            <p:cNvSpPr/>
            <p:nvPr/>
          </p:nvSpPr>
          <p:spPr>
            <a:xfrm>
              <a:off x="8932306" y="3047993"/>
              <a:ext cx="3260090" cy="3810000"/>
            </a:xfrm>
            <a:custGeom>
              <a:avLst/>
              <a:gdLst/>
              <a:ahLst/>
              <a:cxnLst/>
              <a:rect l="l" t="t" r="r" b="b"/>
              <a:pathLst>
                <a:path w="3260090" h="3810000" extrusionOk="0">
                  <a:moveTo>
                    <a:pt x="3259668" y="3809992"/>
                  </a:moveTo>
                  <a:lnTo>
                    <a:pt x="0" y="3809992"/>
                  </a:lnTo>
                  <a:lnTo>
                    <a:pt x="3259668" y="0"/>
                  </a:lnTo>
                  <a:lnTo>
                    <a:pt x="3259668" y="3809992"/>
                  </a:lnTo>
                  <a:close/>
                </a:path>
              </a:pathLst>
            </a:custGeom>
            <a:solidFill>
              <a:srgbClr val="15AFE2">
                <a:alpha val="65098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0" name="Google Shape;170;p1"/>
            <p:cNvSpPr/>
            <p:nvPr/>
          </p:nvSpPr>
          <p:spPr>
            <a:xfrm>
              <a:off x="9337527" y="0"/>
              <a:ext cx="2851785" cy="6858000"/>
            </a:xfrm>
            <a:custGeom>
              <a:avLst/>
              <a:gdLst/>
              <a:ahLst/>
              <a:cxnLst/>
              <a:rect l="l" t="t" r="r" b="b"/>
              <a:pathLst>
                <a:path w="2851784" h="6858000" extrusionOk="0">
                  <a:moveTo>
                    <a:pt x="2851272" y="6857999"/>
                  </a:moveTo>
                  <a:lnTo>
                    <a:pt x="2467698" y="6857999"/>
                  </a:lnTo>
                  <a:lnTo>
                    <a:pt x="0" y="0"/>
                  </a:lnTo>
                  <a:lnTo>
                    <a:pt x="2851272" y="0"/>
                  </a:lnTo>
                  <a:lnTo>
                    <a:pt x="2851272" y="6857999"/>
                  </a:lnTo>
                  <a:close/>
                </a:path>
              </a:pathLst>
            </a:custGeom>
            <a:solidFill>
              <a:srgbClr val="15AFE2">
                <a:alpha val="49019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1" name="Google Shape;171;p1"/>
            <p:cNvSpPr/>
            <p:nvPr/>
          </p:nvSpPr>
          <p:spPr>
            <a:xfrm>
              <a:off x="10898702" y="0"/>
              <a:ext cx="1290320" cy="6858000"/>
            </a:xfrm>
            <a:custGeom>
              <a:avLst/>
              <a:gdLst/>
              <a:ahLst/>
              <a:cxnLst/>
              <a:rect l="l" t="t" r="r" b="b"/>
              <a:pathLst>
                <a:path w="1290320" h="6858000" extrusionOk="0">
                  <a:moveTo>
                    <a:pt x="1290097" y="6857999"/>
                  </a:moveTo>
                  <a:lnTo>
                    <a:pt x="0" y="6857999"/>
                  </a:lnTo>
                  <a:lnTo>
                    <a:pt x="1018490" y="0"/>
                  </a:lnTo>
                  <a:lnTo>
                    <a:pt x="1290097" y="0"/>
                  </a:lnTo>
                  <a:lnTo>
                    <a:pt x="1290097" y="6857999"/>
                  </a:lnTo>
                  <a:close/>
                </a:path>
              </a:pathLst>
            </a:custGeom>
            <a:solidFill>
              <a:srgbClr val="2D83C3">
                <a:alpha val="69019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2" name="Google Shape;172;p1"/>
            <p:cNvSpPr/>
            <p:nvPr/>
          </p:nvSpPr>
          <p:spPr>
            <a:xfrm>
              <a:off x="10940345" y="0"/>
              <a:ext cx="1249045" cy="6858000"/>
            </a:xfrm>
            <a:custGeom>
              <a:avLst/>
              <a:gdLst/>
              <a:ahLst/>
              <a:cxnLst/>
              <a:rect l="l" t="t" r="r" b="b"/>
              <a:pathLst>
                <a:path w="1249045" h="6858000" extrusionOk="0">
                  <a:moveTo>
                    <a:pt x="1248454" y="6857999"/>
                  </a:moveTo>
                  <a:lnTo>
                    <a:pt x="1108004" y="6857999"/>
                  </a:lnTo>
                  <a:lnTo>
                    <a:pt x="0" y="0"/>
                  </a:lnTo>
                  <a:lnTo>
                    <a:pt x="1248454" y="0"/>
                  </a:lnTo>
                  <a:lnTo>
                    <a:pt x="1248454" y="6857999"/>
                  </a:lnTo>
                  <a:close/>
                </a:path>
              </a:pathLst>
            </a:custGeom>
            <a:solidFill>
              <a:srgbClr val="216291">
                <a:alpha val="79607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sp>
          <p:nvSpPr>
            <p:cNvPr id="173" name="Google Shape;173;p1"/>
            <p:cNvSpPr/>
            <p:nvPr/>
          </p:nvSpPr>
          <p:spPr>
            <a:xfrm>
              <a:off x="10371653" y="3589867"/>
              <a:ext cx="1817370" cy="3268345"/>
            </a:xfrm>
            <a:custGeom>
              <a:avLst/>
              <a:gdLst/>
              <a:ahLst/>
              <a:cxnLst/>
              <a:rect l="l" t="t" r="r" b="b"/>
              <a:pathLst>
                <a:path w="1817370" h="3268345" extrusionOk="0">
                  <a:moveTo>
                    <a:pt x="1817146" y="3268118"/>
                  </a:moveTo>
                  <a:lnTo>
                    <a:pt x="0" y="3268118"/>
                  </a:lnTo>
                  <a:lnTo>
                    <a:pt x="1817146" y="0"/>
                  </a:lnTo>
                  <a:lnTo>
                    <a:pt x="1817146" y="3268118"/>
                  </a:lnTo>
                  <a:close/>
                </a:path>
              </a:pathLst>
            </a:custGeom>
            <a:solidFill>
              <a:srgbClr val="15AFE2">
                <a:alpha val="65098"/>
              </a:srgbClr>
            </a:solidFill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/>
            </a:p>
          </p:txBody>
        </p:sp>
        <p:pic>
          <p:nvPicPr>
            <p:cNvPr id="174" name="Google Shape;174;p1"/>
            <p:cNvPicPr preferRelativeResize="0"/>
            <p:nvPr/>
          </p:nvPicPr>
          <p:blipFill rotWithShape="1">
            <a:blip r:embed="rId3">
              <a:alphaModFix/>
            </a:blip>
            <a:srcRect/>
            <a:stretch/>
          </p:blipFill>
          <p:spPr>
            <a:xfrm>
              <a:off x="2818069" y="4906765"/>
              <a:ext cx="5144914" cy="1189422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75" name="Google Shape;175;p1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79608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17825" rIns="0" bIns="0" anchor="t" anchorCtr="0">
            <a:spAutoFit/>
          </a:bodyPr>
          <a:lstStyle/>
          <a:p>
            <a:pPr marL="105283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4400"/>
              <a:buFont typeface="Century Gothic"/>
              <a:buNone/>
            </a:pPr>
            <a:r>
              <a:rPr lang="en-US" sz="4400" dirty="0"/>
              <a:t>File Encryptor In C++</a:t>
            </a:r>
            <a:endParaRPr sz="4400" dirty="0"/>
          </a:p>
        </p:txBody>
      </p:sp>
      <p:sp>
        <p:nvSpPr>
          <p:cNvPr id="176" name="Google Shape;176;p1"/>
          <p:cNvSpPr txBox="1"/>
          <p:nvPr/>
        </p:nvSpPr>
        <p:spPr>
          <a:xfrm>
            <a:off x="3049235" y="2214750"/>
            <a:ext cx="6675528" cy="22534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dirty="0">
                <a:solidFill>
                  <a:srgbClr val="7E7E7E"/>
                </a:solidFill>
                <a:latin typeface="Cambria"/>
                <a:ea typeface="Cambria"/>
                <a:cs typeface="Cambria"/>
                <a:sym typeface="Cambria"/>
              </a:rPr>
              <a:t>BCE III Semester</a:t>
            </a:r>
            <a:endParaRPr sz="2800" dirty="0">
              <a:latin typeface="Cambria"/>
              <a:ea typeface="Cambria"/>
              <a:cs typeface="Cambria"/>
              <a:sym typeface="Cambria"/>
            </a:endParaRPr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7E7E7E"/>
                </a:solidFill>
                <a:latin typeface="Cambria"/>
                <a:ea typeface="Cambria"/>
                <a:cs typeface="Cambria"/>
                <a:sym typeface="Cambria"/>
              </a:rPr>
              <a:t> </a:t>
            </a:r>
          </a:p>
          <a:p>
            <a:pPr marL="12065" marR="5080" lvl="0" indent="0" algn="ctr" rtl="0">
              <a:lnSpc>
                <a:spcPct val="12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7E7E7E"/>
                </a:solidFill>
                <a:latin typeface="Cambria"/>
                <a:ea typeface="Cambria"/>
                <a:cs typeface="Cambria"/>
                <a:sym typeface="Cambria"/>
              </a:rPr>
              <a:t>Bachelor in Computer Engineering </a:t>
            </a:r>
          </a:p>
          <a:p>
            <a:pPr marL="12065" marR="5080" lvl="0" indent="0" algn="ctr" rtl="0">
              <a:lnSpc>
                <a:spcPct val="1217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7E7E7E"/>
                </a:solidFill>
                <a:latin typeface="Cambria"/>
                <a:ea typeface="Cambria"/>
                <a:cs typeface="Cambria"/>
                <a:sym typeface="Cambria"/>
              </a:rPr>
              <a:t>Salim Shrestha | </a:t>
            </a:r>
            <a:r>
              <a:rPr lang="en-US" sz="2000" dirty="0" err="1">
                <a:solidFill>
                  <a:srgbClr val="7E7E7E"/>
                </a:solidFill>
                <a:latin typeface="Cambria"/>
                <a:ea typeface="Cambria"/>
                <a:cs typeface="Cambria"/>
                <a:sym typeface="Cambria"/>
              </a:rPr>
              <a:t>Sarswoti</a:t>
            </a:r>
            <a:r>
              <a:rPr lang="en-US" sz="2000" dirty="0">
                <a:solidFill>
                  <a:srgbClr val="7E7E7E"/>
                </a:solidFill>
                <a:latin typeface="Cambria"/>
                <a:ea typeface="Cambria"/>
                <a:cs typeface="Cambria"/>
                <a:sym typeface="Cambria"/>
              </a:rPr>
              <a:t> Rokaya | Aayush Kumar Mallik Supervisor: Mr. Kiran Khanal</a:t>
            </a:r>
          </a:p>
          <a:p>
            <a:pPr marL="12065" marR="5080" lvl="0" indent="0" algn="ctr" rtl="0">
              <a:lnSpc>
                <a:spcPct val="1217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000" dirty="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6183A200-772B-D94B-C4E8-2B23F616E5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A6C596D1-B136-C2CC-5CDC-286E5509C9A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dirty="0"/>
              <a:t>UML Diagrams</a:t>
            </a:r>
            <a:endParaRPr b="1" dirty="0"/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130A5B41-20CA-DB42-1961-D234B0C9B8F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1692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• Flowchart: Encryption/Decryption process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• Class Diagram: Core components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• Use Case: User interaction with system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• Activity / Sequence Diagrams</a:t>
            </a: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244F4AC4-0624-565D-E3B3-C42E2FBAF6E3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49506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CC38FEA0-238E-6A98-7B25-D412EB62CB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9A9C70D1-FA19-09E2-4179-DBB49B33AE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dirty="0"/>
              <a:t>Testing &amp; Debugging</a:t>
            </a:r>
            <a:endParaRPr b="1" dirty="0"/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CC7C2856-EF71-E39F-F9EE-ED2DD5BCE69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33855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Test Cases: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• Encrypt &amp; Decrypt valid file ✅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• Handle missing or invalid file ✅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• Display history ✅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Debugging Focus: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• UI region click calibration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• Sound file path testing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• Edge cases (empty/special character files)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5A53B192-4DD1-871E-ED00-373FE553302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11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6181028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CB52EA5F-2123-F2C1-0C3F-3D43673723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D6205FF1-2830-6123-EFEA-95464FF4C4F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dirty="0"/>
              <a:t>Conclusion</a:t>
            </a:r>
            <a:endParaRPr b="1" dirty="0"/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CF5538D4-E6B8-B392-D5D2-E34E2FFEED5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2062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• Built a working file encryptor using Caesar Cipher in C++.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• Demonstrated file I/O, GUI programming, and basic encryption.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• Laid foundation for exploring advanced security techniques.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34C6564D-8308-867A-2516-A6E2B31775D5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12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628819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CBFB4819-03EE-2D31-8B9D-0DA6F96FC2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A6956965-72F8-9C3C-3F6F-6A788BFAAB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dirty="0"/>
              <a:t>Future Enhancements</a:t>
            </a:r>
            <a:endParaRPr b="1" dirty="0"/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70067F39-F34E-9795-7E7C-E8F5BB6C75A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1692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• Add password-based encryption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• Support multiple algorithms (AES, RSA)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• Cross-platform GUI (Qt/GTK)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• Key management and user profiles</a:t>
            </a: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3D2B178E-D7DF-1AEE-4BF1-042D4C2036A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13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8024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3418AF6F-3422-DD3B-B1C7-8351466ABDE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85F3D51E-E16F-7552-4C1D-D53E7C2FDB3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dirty="0"/>
              <a:t>Thank You</a:t>
            </a:r>
            <a:endParaRPr b="1" dirty="0"/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A7D8917F-C84F-B7B0-9417-3D0030AA713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19697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Questions? Feedback?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Presented by: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Salim Shrestha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200" dirty="0" err="1">
                <a:latin typeface="Cambria" panose="02040503050406030204" pitchFamily="18" charset="0"/>
                <a:ea typeface="Cambria" panose="02040503050406030204" pitchFamily="18" charset="0"/>
              </a:rPr>
              <a:t>Sarswoti</a:t>
            </a: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 Rokaya</a:t>
            </a:r>
          </a:p>
          <a:p>
            <a:pPr marL="931544" lvl="1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200" dirty="0">
                <a:latin typeface="Cambria" panose="02040503050406030204" pitchFamily="18" charset="0"/>
                <a:ea typeface="Cambria" panose="02040503050406030204" pitchFamily="18" charset="0"/>
              </a:rPr>
              <a:t>Aayush </a:t>
            </a:r>
            <a:r>
              <a:rPr lang="en-GB" sz="2200">
                <a:latin typeface="Cambria" panose="02040503050406030204" pitchFamily="18" charset="0"/>
                <a:ea typeface="Cambria" panose="02040503050406030204" pitchFamily="18" charset="0"/>
              </a:rPr>
              <a:t>Kumar Mallik</a:t>
            </a:r>
            <a:endParaRPr lang="en-GB" sz="22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EEEA1765-FB0E-28E6-6E74-2B61A539305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788667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"/>
          <p:cNvSpPr txBox="1">
            <a:spLocks noGrp="1"/>
          </p:cNvSpPr>
          <p:nvPr>
            <p:ph type="title"/>
          </p:nvPr>
        </p:nvSpPr>
        <p:spPr>
          <a:xfrm>
            <a:off x="2592925" y="624110"/>
            <a:ext cx="8911687" cy="5668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/>
              <a:t>Table of Content</a:t>
            </a:r>
            <a:endParaRPr b="1" dirty="0"/>
          </a:p>
        </p:txBody>
      </p:sp>
      <p:sp>
        <p:nvSpPr>
          <p:cNvPr id="182" name="Google Shape;182;p2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/>
          </a:p>
        </p:txBody>
      </p:sp>
      <p:sp>
        <p:nvSpPr>
          <p:cNvPr id="183" name="Google Shape;183;p2"/>
          <p:cNvSpPr txBox="1"/>
          <p:nvPr/>
        </p:nvSpPr>
        <p:spPr>
          <a:xfrm>
            <a:off x="642035" y="1598275"/>
            <a:ext cx="5087620" cy="4844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76200" rIns="0" bIns="0" anchor="t" anchorCtr="0">
            <a:spAutoFit/>
          </a:bodyPr>
          <a:lstStyle/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Introduction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Objective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Features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Problem Statement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Methodology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Tools and Technologies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System Design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Diagrams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Testing &amp; Results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Conclusion</a:t>
            </a:r>
          </a:p>
          <a:p>
            <a:pPr marL="463550" lvl="0" indent="-450850" algn="l" rtl="0">
              <a:lnSpc>
                <a:spcPct val="100000"/>
              </a:lnSpc>
              <a:spcBef>
                <a:spcPts val="509"/>
              </a:spcBef>
              <a:spcAft>
                <a:spcPts val="0"/>
              </a:spcAft>
              <a:buClr>
                <a:srgbClr val="5ECAEF"/>
              </a:buClr>
              <a:buSzPts val="1964"/>
              <a:buFont typeface="Times New Roman"/>
              <a:buChar char="►"/>
            </a:pPr>
            <a:r>
              <a:rPr lang="en-GB" sz="2400" dirty="0">
                <a:solidFill>
                  <a:srgbClr val="3F3F3F"/>
                </a:solidFill>
                <a:latin typeface="Cambria"/>
                <a:ea typeface="Cambria"/>
                <a:cs typeface="Cambria"/>
                <a:sym typeface="Cambria"/>
              </a:rPr>
              <a:t>Future Enhancements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3"/>
          <p:cNvSpPr txBox="1">
            <a:spLocks noGrp="1"/>
          </p:cNvSpPr>
          <p:nvPr>
            <p:ph type="title"/>
          </p:nvPr>
        </p:nvSpPr>
        <p:spPr>
          <a:xfrm>
            <a:off x="2509525" y="51988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/>
              <a:t>Introduction</a:t>
            </a:r>
            <a:endParaRPr b="1" dirty="0"/>
          </a:p>
        </p:txBody>
      </p:sp>
      <p:sp>
        <p:nvSpPr>
          <p:cNvPr id="189" name="Google Shape;189;p3"/>
          <p:cNvSpPr txBox="1">
            <a:spLocks noGrp="1"/>
          </p:cNvSpPr>
          <p:nvPr>
            <p:ph type="sldNum" idx="12"/>
          </p:nvPr>
        </p:nvSpPr>
        <p:spPr>
          <a:xfrm>
            <a:off x="448412" y="683557"/>
            <a:ext cx="779700" cy="28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/>
          </a:p>
        </p:txBody>
      </p:sp>
      <p:sp>
        <p:nvSpPr>
          <p:cNvPr id="190" name="Google Shape;190;p3"/>
          <p:cNvSpPr txBox="1"/>
          <p:nvPr/>
        </p:nvSpPr>
        <p:spPr>
          <a:xfrm>
            <a:off x="547587" y="1423702"/>
            <a:ext cx="9766800" cy="27828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474344" marR="5080" lvl="0" indent="-46227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mbria"/>
                <a:ea typeface="Cambria"/>
                <a:cs typeface="Cambria"/>
                <a:sym typeface="Cambria"/>
              </a:rPr>
              <a:t>Encryption is the process of converting data into a secure format.</a:t>
            </a:r>
          </a:p>
          <a:p>
            <a:pPr marL="474344" marR="5080" lvl="0" indent="-46227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mbria"/>
                <a:ea typeface="Cambria"/>
                <a:cs typeface="Cambria"/>
                <a:sym typeface="Cambria"/>
              </a:rPr>
              <a:t>Used to ensure privacy and security during storage or transfer.</a:t>
            </a:r>
          </a:p>
          <a:p>
            <a:pPr marL="474344" marR="5080" lvl="0" indent="-46227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mbria"/>
                <a:ea typeface="Cambria"/>
                <a:cs typeface="Cambria"/>
                <a:sym typeface="Cambria"/>
              </a:rPr>
              <a:t>This project uses the Caesar Cipher algorithm in C++ to create a simple file encryptor with a graphical interface.</a:t>
            </a:r>
          </a:p>
          <a:p>
            <a:pPr marL="474344" marR="5080" lvl="0" indent="-462279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400" dirty="0">
              <a:latin typeface="Cambria"/>
              <a:ea typeface="Cambria"/>
              <a:cs typeface="Cambria"/>
              <a:sym typeface="Cambri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/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/>
              <a:t>Objective</a:t>
            </a:r>
            <a:endParaRPr b="1" dirty="0"/>
          </a:p>
        </p:txBody>
      </p:sp>
      <p:sp>
        <p:nvSpPr>
          <p:cNvPr id="196" name="Google Shape;196;p4"/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5475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/>
              <a:t>Confidentiality:</a:t>
            </a:r>
            <a:endParaRPr sz="2400" dirty="0"/>
          </a:p>
          <a:p>
            <a:pPr marL="931544" marR="85090" lvl="1" indent="-462280">
              <a:lnSpc>
                <a:spcPct val="150000"/>
              </a:lnSpc>
              <a:spcBef>
                <a:spcPts val="125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Protect data from unauthorized access</a:t>
            </a:r>
            <a:endParaRPr lang="en-GB" sz="2200" dirty="0">
              <a:solidFill>
                <a:srgbClr val="3F3F3F"/>
              </a:solidFill>
              <a:latin typeface="Cambria" panose="02040503050406030204" pitchFamily="18" charset="0"/>
              <a:ea typeface="Cambria" panose="02040503050406030204" pitchFamily="18" charset="0"/>
              <a:cs typeface="Cambria"/>
              <a:sym typeface="Cambria"/>
            </a:endParaRPr>
          </a:p>
          <a:p>
            <a:pPr marL="474344" lvl="0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/>
              <a:t>Data Integrity:</a:t>
            </a:r>
          </a:p>
          <a:p>
            <a:pPr marL="931544" marR="85090" lvl="1" indent="-462280">
              <a:lnSpc>
                <a:spcPct val="150000"/>
              </a:lnSpc>
              <a:spcBef>
                <a:spcPts val="125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200" dirty="0">
                <a:latin typeface="Cambria"/>
                <a:ea typeface="Cambria"/>
                <a:cs typeface="Cambria"/>
                <a:sym typeface="Cambria"/>
              </a:rPr>
              <a:t>Prevent modification during storage or transfer</a:t>
            </a:r>
          </a:p>
          <a:p>
            <a:pPr marL="474344" lvl="0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/>
              <a:t>Access Control:</a:t>
            </a:r>
          </a:p>
          <a:p>
            <a:pPr marL="931544" marR="85090" lvl="1" indent="-462280">
              <a:lnSpc>
                <a:spcPct val="150000"/>
              </a:lnSpc>
              <a:spcBef>
                <a:spcPts val="125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200" dirty="0">
                <a:latin typeface="Cambria"/>
                <a:ea typeface="Cambria"/>
                <a:cs typeface="Cambria"/>
                <a:sym typeface="Cambria"/>
              </a:rPr>
              <a:t>Restrict file access to key holders.</a:t>
            </a:r>
          </a:p>
          <a:p>
            <a:pPr marL="474344" lvl="0" indent="-461644">
              <a:spcBef>
                <a:spcPts val="0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/>
              <a:t>Secure Storage &amp; Communication:</a:t>
            </a:r>
          </a:p>
          <a:p>
            <a:pPr marL="931544" marR="85090" lvl="1" indent="-462280">
              <a:lnSpc>
                <a:spcPct val="150000"/>
              </a:lnSpc>
              <a:spcBef>
                <a:spcPts val="125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400" dirty="0"/>
          </a:p>
          <a:p>
            <a:pPr marL="931544" marR="85090" lvl="1" indent="-462280">
              <a:lnSpc>
                <a:spcPct val="150000"/>
              </a:lnSpc>
              <a:spcBef>
                <a:spcPts val="125"/>
              </a:spcBef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200" dirty="0">
              <a:latin typeface="Cambria"/>
              <a:ea typeface="Cambria"/>
              <a:cs typeface="Cambria"/>
              <a:sym typeface="Cambria"/>
            </a:endParaRPr>
          </a:p>
          <a:p>
            <a:pPr marL="931544" marR="85090" lvl="1" indent="-462280" algn="l" rtl="0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200" dirty="0">
              <a:solidFill>
                <a:srgbClr val="3F3F3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31544" marR="85090" lvl="1" indent="-462280" algn="l" rtl="0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sz="22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p4"/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C2B68746-0498-E113-72FE-C77F2E7740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9C2548FA-A3D7-C35C-FAF4-40A468ADB95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62626"/>
              </a:buClr>
              <a:buSzPts val="3600"/>
              <a:buFont typeface="Century Gothic"/>
              <a:buNone/>
            </a:pPr>
            <a:r>
              <a:rPr lang="en-US" b="1" dirty="0"/>
              <a:t>Features</a:t>
            </a:r>
            <a:endParaRPr b="1" dirty="0"/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FCF4A5C8-9127-C193-8452-4764066680E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29520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Caesar Cipher-based encryption and decryption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GUI using 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WinBGIm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 (</a:t>
            </a:r>
            <a:r>
              <a:rPr lang="en-US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graphics.h</a:t>
            </a: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File selection via dialog box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Loading animation and sound feedback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History log (history.txt)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Error handling and visual confirmation</a:t>
            </a:r>
            <a:endParaRPr lang="en-GB" sz="2200" dirty="0">
              <a:solidFill>
                <a:srgbClr val="3F3F3F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marL="931544" marR="85090" lvl="1" indent="-462280" algn="l" rtl="0">
              <a:lnSpc>
                <a:spcPct val="150000"/>
              </a:lnSpc>
              <a:spcBef>
                <a:spcPts val="125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sz="2200" dirty="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09ABEA21-B50C-0FDD-0592-3FD1B350EC1E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424601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0940FDEA-7F9F-3182-737D-4A9F6E370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CFF870A1-04E2-F8FD-A72E-A3C8542FDBC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dirty="0"/>
              <a:t>Problem Statement</a:t>
            </a:r>
            <a:endParaRPr b="1" dirty="0"/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E43C88C3-54B3-BCBE-D3D1-EACA01B1274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24006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Many users lack access to simple encryption tools.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Existing solutions are often complex, paid, or require internet access.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This tool bridges that gap by offering a lightweight, offline, and beginner-friendly solution.</a:t>
            </a:r>
          </a:p>
          <a:p>
            <a:pPr marL="1270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None/>
            </a:pPr>
            <a:endParaRPr lang="en-GB" sz="2200" dirty="0">
              <a:solidFill>
                <a:srgbClr val="3F3F3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3956CFFF-E3AC-20F3-4897-EA9D01D17EAB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8559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21D03FC8-0E4F-5D53-DE3E-D7298DB623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5433162F-8E9F-2AEF-4C79-0F4AC5258AB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dirty="0"/>
              <a:t>Methodology</a:t>
            </a:r>
            <a:endParaRPr b="1" dirty="0"/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969F2FAE-9EF3-BBFF-1326-498C0D2424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203131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Development Approach: Agile + Modular Prototyping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• Sprints for: Cipher Logic → File I/O → GUI → Sound/History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• Early console prototypes for logic validation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• Peer feedback for usability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200" dirty="0">
              <a:solidFill>
                <a:srgbClr val="3F3F3F"/>
              </a:solidFill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0F855390-DC92-1230-6D18-68C6763F5FF2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101856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1DFDE89E-B1EE-FD3B-C3D1-EC1EEA7B6F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7905C72B-CB2F-7AD6-76DB-FA219AC35DE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dirty="0"/>
              <a:t>Tools &amp; Technologies</a:t>
            </a:r>
            <a:endParaRPr b="1" dirty="0"/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BC20634C-8B03-7D45-4206-75B49AE7242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20620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C++ - Core language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Dev C++ / VS Code - Code editing and compiling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GCC / MSVC - Compilation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WinBGIm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 - GUI (</a:t>
            </a:r>
            <a:r>
              <a:rPr lang="en-GB" sz="2400" dirty="0" err="1">
                <a:latin typeface="Cambria" panose="02040503050406030204" pitchFamily="18" charset="0"/>
                <a:ea typeface="Cambria" panose="02040503050406030204" pitchFamily="18" charset="0"/>
              </a:rPr>
              <a:t>graphics.h</a:t>
            </a: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GB" sz="2400" dirty="0">
                <a:latin typeface="Cambria" panose="02040503050406030204" pitchFamily="18" charset="0"/>
                <a:ea typeface="Cambria" panose="02040503050406030204" pitchFamily="18" charset="0"/>
              </a:rPr>
              <a:t>Windows API - File Dialogs, Sound playback</a:t>
            </a: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C39171A3-5C20-051D-36AD-EABD42A085E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9893565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>
          <a:extLst>
            <a:ext uri="{FF2B5EF4-FFF2-40B4-BE49-F238E27FC236}">
              <a16:creationId xmlns:a16="http://schemas.microsoft.com/office/drawing/2014/main" id="{91CEC933-6755-97F6-CDAC-A8AB9340DF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4">
            <a:extLst>
              <a:ext uri="{FF2B5EF4-FFF2-40B4-BE49-F238E27FC236}">
                <a16:creationId xmlns:a16="http://schemas.microsoft.com/office/drawing/2014/main" id="{1EF10A96-CF9C-BF9F-B8E8-1AF6B971DF4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283675" y="551335"/>
            <a:ext cx="8911800" cy="56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12700" rIns="0" bIns="0" anchor="t" anchorCtr="0">
            <a:spAutoFit/>
          </a:bodyPr>
          <a:lstStyle/>
          <a:p>
            <a:pPr marL="12700" lvl="0">
              <a:buSzPts val="3600"/>
            </a:pPr>
            <a:r>
              <a:rPr lang="en-GB" dirty="0"/>
              <a:t>System Architecture</a:t>
            </a:r>
            <a:endParaRPr b="1" dirty="0"/>
          </a:p>
        </p:txBody>
      </p:sp>
      <p:sp>
        <p:nvSpPr>
          <p:cNvPr id="196" name="Google Shape;196;p4">
            <a:extLst>
              <a:ext uri="{FF2B5EF4-FFF2-40B4-BE49-F238E27FC236}">
                <a16:creationId xmlns:a16="http://schemas.microsoft.com/office/drawing/2014/main" id="{4458E99D-543E-8DE5-2D62-652ADA0246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828432" y="1118335"/>
            <a:ext cx="8487144" cy="24314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213350" rIns="0" bIns="0" anchor="t" anchorCtr="0">
            <a:spAutoFit/>
          </a:bodyPr>
          <a:lstStyle/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• UI Layer: Menu, Dialogs, Animation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• Encryption Logic: Caesar Cipher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• File Handler: Input/Output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• Logger: History tracking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r>
              <a:rPr lang="en-US" sz="2400" dirty="0">
                <a:latin typeface="Cambria" panose="02040503050406030204" pitchFamily="18" charset="0"/>
                <a:ea typeface="Cambria" panose="02040503050406030204" pitchFamily="18" charset="0"/>
              </a:rPr>
              <a:t>• Feedback: Sounds and messages</a:t>
            </a:r>
          </a:p>
          <a:p>
            <a:pPr marL="474344" lvl="0" indent="-46164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5ECAEF"/>
              </a:buClr>
              <a:buSzPts val="1900"/>
              <a:buFont typeface="Times New Roman"/>
              <a:buChar char="►"/>
            </a:pPr>
            <a:endParaRPr lang="en-GB" sz="2400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197" name="Google Shape;197;p4">
            <a:extLst>
              <a:ext uri="{FF2B5EF4-FFF2-40B4-BE49-F238E27FC236}">
                <a16:creationId xmlns:a16="http://schemas.microsoft.com/office/drawing/2014/main" id="{023332B8-8802-2173-2C69-922356FC8379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531812" y="787782"/>
            <a:ext cx="7797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173355" lvl="0" indent="0" algn="r" rtl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173355" lvl="0" indent="0" algn="r" rtl="0">
                <a:lnSpc>
                  <a:spcPct val="93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90915460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rgbClr val="000000"/>
      </a:dk1>
      <a:lt1>
        <a:srgbClr val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64</TotalTime>
  <Words>483</Words>
  <Application>Microsoft Office PowerPoint</Application>
  <PresentationFormat>Widescreen</PresentationFormat>
  <Paragraphs>101</Paragraphs>
  <Slides>14</Slides>
  <Notes>14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Century Gothic</vt:lpstr>
      <vt:lpstr>Cambria</vt:lpstr>
      <vt:lpstr>Noto Sans Symbols</vt:lpstr>
      <vt:lpstr>Times New Roman</vt:lpstr>
      <vt:lpstr>Arial</vt:lpstr>
      <vt:lpstr>Wisp</vt:lpstr>
      <vt:lpstr>File Encryptor In C++</vt:lpstr>
      <vt:lpstr>Table of Content</vt:lpstr>
      <vt:lpstr>Introduction</vt:lpstr>
      <vt:lpstr>Objective</vt:lpstr>
      <vt:lpstr>Features</vt:lpstr>
      <vt:lpstr>Problem Statement</vt:lpstr>
      <vt:lpstr>Methodology</vt:lpstr>
      <vt:lpstr>Tools &amp; Technologies</vt:lpstr>
      <vt:lpstr>System Architecture</vt:lpstr>
      <vt:lpstr>UML Diagrams</vt:lpstr>
      <vt:lpstr>Testing &amp; Debugging</vt:lpstr>
      <vt:lpstr>Conclusion</vt:lpstr>
      <vt:lpstr>Future Enhancements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File Encryptor In C++</dc:title>
  <dc:creator>DELL</dc:creator>
  <cp:lastModifiedBy>Salim Shrestha</cp:lastModifiedBy>
  <cp:revision>21</cp:revision>
  <dcterms:created xsi:type="dcterms:W3CDTF">2025-02-21T10:01:13Z</dcterms:created>
  <dcterms:modified xsi:type="dcterms:W3CDTF">2025-07-19T04:09:36Z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2025-02-21T00:00:00Z</vt:filetime>
  </property>
  <property fmtid="{D5CDD505-2E9C-101B-9397-08002B2CF9AE}" pid="3" name="Creator">
    <vt:lpwstr>PDFium</vt:lpwstr>
  </property>
  <property fmtid="{D5CDD505-2E9C-101B-9397-08002B2CF9AE}" pid="4" name="LastSaved">
    <vt:filetime>2025-02-21T00:00:00Z</vt:filetime>
  </property>
  <property fmtid="{D5CDD505-2E9C-101B-9397-08002B2CF9AE}" pid="5" name="Producer">
    <vt:lpwstr>3-Heights(TM) PDF Security Shell 4.8.25.2 (http://www.pdf-tools.com)</vt:lpwstr>
  </property>
</Properties>
</file>