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ambria" panose="02040503050406030204" pitchFamily="18"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iVGhCrf2v17o/PY4/uoxnTXy3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1" name="Google Shape;41;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25"/>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
        <p:nvSpPr>
          <p:cNvPr id="119" name="Google Shape;119;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6"/>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6"/>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2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
        <p:nvSpPr>
          <p:cNvPr id="136" name="Google Shape;136;p27"/>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2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2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9"/>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0"/>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7"/>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54" name="Google Shape;54;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7"/>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1" name="Google Shape;61;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 name="Google Shape;68;p1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9" name="Google Shape;69;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2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2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8" name="Google Shape;78;p2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9" name="Google Shape;79;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22"/>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a:spLocks noGrp="1"/>
          </p:cNvSpPr>
          <p:nvPr>
            <p:ph type="pic" idx="2"/>
          </p:nvPr>
        </p:nvSpPr>
        <p:spPr>
          <a:xfrm>
            <a:off x="2589212" y="634965"/>
            <a:ext cx="8915400" cy="3854970"/>
          </a:xfrm>
          <a:prstGeom prst="rect">
            <a:avLst/>
          </a:prstGeom>
          <a:noFill/>
          <a:ln>
            <a:noFill/>
          </a:ln>
        </p:spPr>
      </p:sp>
      <p:sp>
        <p:nvSpPr>
          <p:cNvPr id="99" name="Google Shape;99;p23"/>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1" y="228600"/>
            <a:ext cx="2851516" cy="6638628"/>
            <a:chOff x="2487613" y="285750"/>
            <a:chExt cx="2428875" cy="5654676"/>
          </a:xfrm>
        </p:grpSpPr>
        <p:sp>
          <p:nvSpPr>
            <p:cNvPr id="7" name="Google Shape;7;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4"/>
          <p:cNvGrpSpPr/>
          <p:nvPr/>
        </p:nvGrpSpPr>
        <p:grpSpPr>
          <a:xfrm>
            <a:off x="27221" y="-786"/>
            <a:ext cx="2356674" cy="6854039"/>
            <a:chOff x="6627813" y="194833"/>
            <a:chExt cx="1952625" cy="5678918"/>
          </a:xfrm>
        </p:grpSpPr>
        <p:sp>
          <p:nvSpPr>
            <p:cNvPr id="20" name="Google Shape;20;p1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4"/>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4"/>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sz="2000">
                <a:solidFill>
                  <a:srgbClr val="FEFFFF"/>
                </a:solidFill>
              </a:defRPr>
            </a:lvl1pPr>
            <a:lvl2pPr marL="173355" lvl="1" indent="0" algn="r">
              <a:lnSpc>
                <a:spcPct val="93000"/>
              </a:lnSpc>
              <a:spcBef>
                <a:spcPts val="0"/>
              </a:spcBef>
              <a:buNone/>
              <a:defRPr sz="2000">
                <a:solidFill>
                  <a:srgbClr val="FEFFFF"/>
                </a:solidFill>
              </a:defRPr>
            </a:lvl2pPr>
            <a:lvl3pPr marL="173355" lvl="2" indent="0" algn="r">
              <a:lnSpc>
                <a:spcPct val="93000"/>
              </a:lnSpc>
              <a:spcBef>
                <a:spcPts val="0"/>
              </a:spcBef>
              <a:buNone/>
              <a:defRPr sz="2000">
                <a:solidFill>
                  <a:srgbClr val="FEFFFF"/>
                </a:solidFill>
              </a:defRPr>
            </a:lvl3pPr>
            <a:lvl4pPr marL="173355" lvl="3" indent="0" algn="r">
              <a:lnSpc>
                <a:spcPct val="93000"/>
              </a:lnSpc>
              <a:spcBef>
                <a:spcPts val="0"/>
              </a:spcBef>
              <a:buNone/>
              <a:defRPr sz="2000">
                <a:solidFill>
                  <a:srgbClr val="FEFFFF"/>
                </a:solidFill>
              </a:defRPr>
            </a:lvl4pPr>
            <a:lvl5pPr marL="173355" lvl="4" indent="0" algn="r">
              <a:lnSpc>
                <a:spcPct val="93000"/>
              </a:lnSpc>
              <a:spcBef>
                <a:spcPts val="0"/>
              </a:spcBef>
              <a:buNone/>
              <a:defRPr sz="2000">
                <a:solidFill>
                  <a:srgbClr val="FEFFFF"/>
                </a:solidFill>
              </a:defRPr>
            </a:lvl5pPr>
            <a:lvl6pPr marL="173355" lvl="5" indent="0" algn="r">
              <a:lnSpc>
                <a:spcPct val="93000"/>
              </a:lnSpc>
              <a:spcBef>
                <a:spcPts val="0"/>
              </a:spcBef>
              <a:buNone/>
              <a:defRPr sz="2000">
                <a:solidFill>
                  <a:srgbClr val="FEFFFF"/>
                </a:solidFill>
              </a:defRPr>
            </a:lvl6pPr>
            <a:lvl7pPr marL="173355" lvl="6" indent="0" algn="r">
              <a:lnSpc>
                <a:spcPct val="93000"/>
              </a:lnSpc>
              <a:spcBef>
                <a:spcPts val="0"/>
              </a:spcBef>
              <a:buNone/>
              <a:defRPr sz="2000">
                <a:solidFill>
                  <a:srgbClr val="FEFFFF"/>
                </a:solidFill>
              </a:defRPr>
            </a:lvl7pPr>
            <a:lvl8pPr marL="173355" lvl="7" indent="0" algn="r">
              <a:lnSpc>
                <a:spcPct val="93000"/>
              </a:lnSpc>
              <a:spcBef>
                <a:spcPts val="0"/>
              </a:spcBef>
              <a:buNone/>
              <a:defRPr sz="2000">
                <a:solidFill>
                  <a:srgbClr val="FEFFFF"/>
                </a:solidFill>
              </a:defRPr>
            </a:lvl8pPr>
            <a:lvl9pPr marL="173355" lvl="8" indent="0" algn="r">
              <a:lnSpc>
                <a:spcPct val="93000"/>
              </a:lnSpc>
              <a:spcBef>
                <a:spcPts val="0"/>
              </a:spcBef>
              <a:buNone/>
              <a:defRPr sz="2000">
                <a:solidFill>
                  <a:srgbClr val="FEFFFF"/>
                </a:solidFill>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1"/>
          <p:cNvSpPr/>
          <p:nvPr/>
        </p:nvSpPr>
        <p:spPr>
          <a:xfrm>
            <a:off x="0" y="0"/>
            <a:ext cx="863600" cy="5690235"/>
          </a:xfrm>
          <a:custGeom>
            <a:avLst/>
            <a:gdLst/>
            <a:ahLst/>
            <a:cxnLst/>
            <a:rect l="l" t="t" r="r" b="b"/>
            <a:pathLst>
              <a:path w="863600" h="5690235" extrusionOk="0">
                <a:moveTo>
                  <a:pt x="0" y="5690188"/>
                </a:moveTo>
                <a:lnTo>
                  <a:pt x="0" y="604"/>
                </a:lnTo>
                <a:lnTo>
                  <a:pt x="61707" y="0"/>
                </a:lnTo>
                <a:lnTo>
                  <a:pt x="863598" y="0"/>
                </a:lnTo>
                <a:lnTo>
                  <a:pt x="863598" y="9071"/>
                </a:lnTo>
                <a:lnTo>
                  <a:pt x="0" y="5690188"/>
                </a:lnTo>
                <a:close/>
              </a:path>
            </a:pathLst>
          </a:custGeom>
          <a:solidFill>
            <a:srgbClr val="5ECAEF">
              <a:alpha val="6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65" name="Google Shape;165;p1"/>
          <p:cNvGrpSpPr/>
          <p:nvPr/>
        </p:nvGrpSpPr>
        <p:grpSpPr>
          <a:xfrm>
            <a:off x="2818069" y="0"/>
            <a:ext cx="9374477" cy="6858212"/>
            <a:chOff x="2818069" y="0"/>
            <a:chExt cx="9374477" cy="6858212"/>
          </a:xfrm>
        </p:grpSpPr>
        <p:sp>
          <p:nvSpPr>
            <p:cNvPr id="166" name="Google Shape;166;p1"/>
            <p:cNvSpPr/>
            <p:nvPr/>
          </p:nvSpPr>
          <p:spPr>
            <a:xfrm>
              <a:off x="7425259" y="0"/>
              <a:ext cx="4763770" cy="6858000"/>
            </a:xfrm>
            <a:custGeom>
              <a:avLst/>
              <a:gdLst/>
              <a:ahLst/>
              <a:cxnLst/>
              <a:rect l="l" t="t" r="r" b="b"/>
              <a:pathLst>
                <a:path w="4763770" h="6858000" extrusionOk="0">
                  <a:moveTo>
                    <a:pt x="1945721" y="0"/>
                  </a:moveTo>
                  <a:lnTo>
                    <a:pt x="3164918" y="6857986"/>
                  </a:lnTo>
                </a:path>
                <a:path w="4763770" h="6858000" extrusionOk="0">
                  <a:moveTo>
                    <a:pt x="4763540" y="3681417"/>
                  </a:moveTo>
                  <a:lnTo>
                    <a:pt x="0" y="6857986"/>
                  </a:lnTo>
                </a:path>
              </a:pathLst>
            </a:custGeom>
            <a:noFill/>
            <a:ln w="9525" cap="flat" cmpd="sng">
              <a:solidFill>
                <a:srgbClr val="5ECAE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7" name="Google Shape;167;p1"/>
            <p:cNvSpPr/>
            <p:nvPr/>
          </p:nvSpPr>
          <p:spPr>
            <a:xfrm>
              <a:off x="9181456" y="0"/>
              <a:ext cx="3007360" cy="6858000"/>
            </a:xfrm>
            <a:custGeom>
              <a:avLst/>
              <a:gdLst/>
              <a:ahLst/>
              <a:cxnLst/>
              <a:rect l="l" t="t" r="r" b="b"/>
              <a:pathLst>
                <a:path w="3007359" h="6858000" extrusionOk="0">
                  <a:moveTo>
                    <a:pt x="3007343" y="6857999"/>
                  </a:moveTo>
                  <a:lnTo>
                    <a:pt x="0" y="6857999"/>
                  </a:lnTo>
                  <a:lnTo>
                    <a:pt x="2042998" y="0"/>
                  </a:lnTo>
                  <a:lnTo>
                    <a:pt x="3007343" y="0"/>
                  </a:lnTo>
                  <a:lnTo>
                    <a:pt x="3007343" y="6857999"/>
                  </a:lnTo>
                  <a:close/>
                </a:path>
              </a:pathLst>
            </a:custGeom>
            <a:solidFill>
              <a:srgbClr val="5ECAEF">
                <a:alpha val="34901"/>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8" name="Google Shape;168;p1"/>
            <p:cNvSpPr/>
            <p:nvPr/>
          </p:nvSpPr>
          <p:spPr>
            <a:xfrm>
              <a:off x="9604921" y="0"/>
              <a:ext cx="2587625" cy="6858000"/>
            </a:xfrm>
            <a:custGeom>
              <a:avLst/>
              <a:gdLst/>
              <a:ahLst/>
              <a:cxnLst/>
              <a:rect l="l" t="t" r="r" b="b"/>
              <a:pathLst>
                <a:path w="2587625" h="6858000" extrusionOk="0">
                  <a:moveTo>
                    <a:pt x="2587077" y="6857986"/>
                  </a:moveTo>
                  <a:lnTo>
                    <a:pt x="1207953" y="6857986"/>
                  </a:lnTo>
                  <a:lnTo>
                    <a:pt x="0" y="0"/>
                  </a:lnTo>
                  <a:lnTo>
                    <a:pt x="2587053" y="0"/>
                  </a:lnTo>
                  <a:lnTo>
                    <a:pt x="2587077" y="6857986"/>
                  </a:lnTo>
                  <a:close/>
                </a:path>
              </a:pathLst>
            </a:custGeom>
            <a:solidFill>
              <a:srgbClr val="5ECAEF">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9" name="Google Shape;169;p1"/>
            <p:cNvSpPr/>
            <p:nvPr/>
          </p:nvSpPr>
          <p:spPr>
            <a:xfrm>
              <a:off x="8932306" y="3047993"/>
              <a:ext cx="3260090" cy="3810000"/>
            </a:xfrm>
            <a:custGeom>
              <a:avLst/>
              <a:gdLst/>
              <a:ahLst/>
              <a:cxnLst/>
              <a:rect l="l" t="t" r="r" b="b"/>
              <a:pathLst>
                <a:path w="3260090" h="3810000" extrusionOk="0">
                  <a:moveTo>
                    <a:pt x="3259668" y="3809992"/>
                  </a:moveTo>
                  <a:lnTo>
                    <a:pt x="0" y="3809992"/>
                  </a:lnTo>
                  <a:lnTo>
                    <a:pt x="3259668" y="0"/>
                  </a:lnTo>
                  <a:lnTo>
                    <a:pt x="3259668" y="3809992"/>
                  </a:lnTo>
                  <a:close/>
                </a:path>
              </a:pathLst>
            </a:custGeom>
            <a:solidFill>
              <a:srgbClr val="15AFE2">
                <a:alpha val="65098"/>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0" name="Google Shape;170;p1"/>
            <p:cNvSpPr/>
            <p:nvPr/>
          </p:nvSpPr>
          <p:spPr>
            <a:xfrm>
              <a:off x="9337527" y="0"/>
              <a:ext cx="2851785" cy="6858000"/>
            </a:xfrm>
            <a:custGeom>
              <a:avLst/>
              <a:gdLst/>
              <a:ahLst/>
              <a:cxnLst/>
              <a:rect l="l" t="t" r="r" b="b"/>
              <a:pathLst>
                <a:path w="2851784" h="6858000" extrusionOk="0">
                  <a:moveTo>
                    <a:pt x="2851272" y="6857999"/>
                  </a:moveTo>
                  <a:lnTo>
                    <a:pt x="2467698" y="6857999"/>
                  </a:lnTo>
                  <a:lnTo>
                    <a:pt x="0" y="0"/>
                  </a:lnTo>
                  <a:lnTo>
                    <a:pt x="2851272" y="0"/>
                  </a:lnTo>
                  <a:lnTo>
                    <a:pt x="2851272" y="6857999"/>
                  </a:lnTo>
                  <a:close/>
                </a:path>
              </a:pathLst>
            </a:custGeom>
            <a:solidFill>
              <a:srgbClr val="15AFE2">
                <a:alpha val="4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1" name="Google Shape;171;p1"/>
            <p:cNvSpPr/>
            <p:nvPr/>
          </p:nvSpPr>
          <p:spPr>
            <a:xfrm>
              <a:off x="10898702" y="0"/>
              <a:ext cx="1290320" cy="6858000"/>
            </a:xfrm>
            <a:custGeom>
              <a:avLst/>
              <a:gdLst/>
              <a:ahLst/>
              <a:cxnLst/>
              <a:rect l="l" t="t" r="r" b="b"/>
              <a:pathLst>
                <a:path w="1290320" h="6858000" extrusionOk="0">
                  <a:moveTo>
                    <a:pt x="1290097" y="6857999"/>
                  </a:moveTo>
                  <a:lnTo>
                    <a:pt x="0" y="6857999"/>
                  </a:lnTo>
                  <a:lnTo>
                    <a:pt x="1018490" y="0"/>
                  </a:lnTo>
                  <a:lnTo>
                    <a:pt x="1290097" y="0"/>
                  </a:lnTo>
                  <a:lnTo>
                    <a:pt x="1290097" y="6857999"/>
                  </a:lnTo>
                  <a:close/>
                </a:path>
              </a:pathLst>
            </a:custGeom>
            <a:solidFill>
              <a:srgbClr val="2D83C3">
                <a:alpha val="6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2" name="Google Shape;172;p1"/>
            <p:cNvSpPr/>
            <p:nvPr/>
          </p:nvSpPr>
          <p:spPr>
            <a:xfrm>
              <a:off x="10940345" y="0"/>
              <a:ext cx="1249045" cy="6858000"/>
            </a:xfrm>
            <a:custGeom>
              <a:avLst/>
              <a:gdLst/>
              <a:ahLst/>
              <a:cxnLst/>
              <a:rect l="l" t="t" r="r" b="b"/>
              <a:pathLst>
                <a:path w="1249045" h="6858000" extrusionOk="0">
                  <a:moveTo>
                    <a:pt x="1248454" y="6857999"/>
                  </a:moveTo>
                  <a:lnTo>
                    <a:pt x="1108004" y="6857999"/>
                  </a:lnTo>
                  <a:lnTo>
                    <a:pt x="0" y="0"/>
                  </a:lnTo>
                  <a:lnTo>
                    <a:pt x="1248454" y="0"/>
                  </a:lnTo>
                  <a:lnTo>
                    <a:pt x="1248454" y="6857999"/>
                  </a:lnTo>
                  <a:close/>
                </a:path>
              </a:pathLst>
            </a:custGeom>
            <a:solidFill>
              <a:srgbClr val="216291">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3" name="Google Shape;173;p1"/>
            <p:cNvSpPr/>
            <p:nvPr/>
          </p:nvSpPr>
          <p:spPr>
            <a:xfrm>
              <a:off x="10371653" y="3589867"/>
              <a:ext cx="1817370" cy="3268345"/>
            </a:xfrm>
            <a:custGeom>
              <a:avLst/>
              <a:gdLst/>
              <a:ahLst/>
              <a:cxnLst/>
              <a:rect l="l" t="t" r="r" b="b"/>
              <a:pathLst>
                <a:path w="1817370" h="3268345" extrusionOk="0">
                  <a:moveTo>
                    <a:pt x="1817146" y="3268118"/>
                  </a:moveTo>
                  <a:lnTo>
                    <a:pt x="0" y="3268118"/>
                  </a:lnTo>
                  <a:lnTo>
                    <a:pt x="1817146" y="0"/>
                  </a:lnTo>
                  <a:lnTo>
                    <a:pt x="1817146" y="3268118"/>
                  </a:lnTo>
                  <a:close/>
                </a:path>
              </a:pathLst>
            </a:custGeom>
            <a:solidFill>
              <a:srgbClr val="15AFE2">
                <a:alpha val="65098"/>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74" name="Google Shape;174;p1"/>
            <p:cNvPicPr preferRelativeResize="0"/>
            <p:nvPr/>
          </p:nvPicPr>
          <p:blipFill rotWithShape="1">
            <a:blip r:embed="rId3">
              <a:alphaModFix/>
            </a:blip>
            <a:srcRect/>
            <a:stretch/>
          </p:blipFill>
          <p:spPr>
            <a:xfrm>
              <a:off x="2818069" y="4906765"/>
              <a:ext cx="5144914" cy="1189422"/>
            </a:xfrm>
            <a:prstGeom prst="rect">
              <a:avLst/>
            </a:prstGeom>
            <a:noFill/>
            <a:ln>
              <a:noFill/>
            </a:ln>
          </p:spPr>
        </p:pic>
      </p:grpSp>
      <p:sp>
        <p:nvSpPr>
          <p:cNvPr id="175" name="Google Shape;175;p1"/>
          <p:cNvSpPr txBox="1">
            <a:spLocks noGrp="1"/>
          </p:cNvSpPr>
          <p:nvPr>
            <p:ph type="title"/>
          </p:nvPr>
        </p:nvSpPr>
        <p:spPr>
          <a:xfrm>
            <a:off x="2592925" y="624110"/>
            <a:ext cx="8911687" cy="796084"/>
          </a:xfrm>
          <a:prstGeom prst="rect">
            <a:avLst/>
          </a:prstGeom>
          <a:noFill/>
          <a:ln>
            <a:noFill/>
          </a:ln>
        </p:spPr>
        <p:txBody>
          <a:bodyPr spcFirstLastPara="1" wrap="square" lIns="0" tIns="117825" rIns="0" bIns="0" anchor="t" anchorCtr="0">
            <a:spAutoFit/>
          </a:bodyPr>
          <a:lstStyle/>
          <a:p>
            <a:pPr marL="1052830" lvl="0" indent="0" algn="l" rtl="0">
              <a:lnSpc>
                <a:spcPct val="100000"/>
              </a:lnSpc>
              <a:spcBef>
                <a:spcPts val="0"/>
              </a:spcBef>
              <a:spcAft>
                <a:spcPts val="0"/>
              </a:spcAft>
              <a:buClr>
                <a:srgbClr val="262626"/>
              </a:buClr>
              <a:buSzPts val="4400"/>
              <a:buFont typeface="Century Gothic"/>
              <a:buNone/>
            </a:pPr>
            <a:r>
              <a:rPr lang="en-US" sz="4400"/>
              <a:t>File Encryptor In C++</a:t>
            </a:r>
            <a:endParaRPr sz="4400"/>
          </a:p>
        </p:txBody>
      </p:sp>
      <p:sp>
        <p:nvSpPr>
          <p:cNvPr id="176" name="Google Shape;176;p1"/>
          <p:cNvSpPr txBox="1"/>
          <p:nvPr/>
        </p:nvSpPr>
        <p:spPr>
          <a:xfrm>
            <a:off x="3692602" y="2227096"/>
            <a:ext cx="4476038" cy="2087238"/>
          </a:xfrm>
          <a:prstGeom prst="rect">
            <a:avLst/>
          </a:prstGeom>
          <a:noFill/>
          <a:ln>
            <a:noFill/>
          </a:ln>
        </p:spPr>
        <p:txBody>
          <a:bodyPr spcFirstLastPara="1" wrap="square" lIns="0" tIns="12700" rIns="0" bIns="0" anchor="t" anchorCtr="0">
            <a:spAutoFit/>
          </a:bodyPr>
          <a:lstStyle/>
          <a:p>
            <a:pPr marL="0" lvl="0" indent="0" algn="ctr" rtl="0">
              <a:lnSpc>
                <a:spcPct val="100000"/>
              </a:lnSpc>
              <a:spcBef>
                <a:spcPts val="0"/>
              </a:spcBef>
              <a:spcAft>
                <a:spcPts val="0"/>
              </a:spcAft>
              <a:buNone/>
            </a:pPr>
            <a:r>
              <a:rPr lang="en-US" sz="2800" b="1" dirty="0">
                <a:solidFill>
                  <a:srgbClr val="7E7E7E"/>
                </a:solidFill>
                <a:latin typeface="Cambria"/>
                <a:ea typeface="Cambria"/>
                <a:cs typeface="Cambria"/>
                <a:sym typeface="Cambria"/>
              </a:rPr>
              <a:t>BCE III Semester</a:t>
            </a:r>
            <a:endParaRPr sz="2800" dirty="0">
              <a:latin typeface="Cambria"/>
              <a:ea typeface="Cambria"/>
              <a:cs typeface="Cambria"/>
              <a:sym typeface="Cambria"/>
            </a:endParaRPr>
          </a:p>
          <a:p>
            <a:pPr marL="0" lvl="0" indent="0" algn="l" rtl="0">
              <a:lnSpc>
                <a:spcPct val="100000"/>
              </a:lnSpc>
              <a:spcBef>
                <a:spcPts val="1165"/>
              </a:spcBef>
              <a:spcAft>
                <a:spcPts val="0"/>
              </a:spcAft>
              <a:buNone/>
            </a:pPr>
            <a:endParaRPr sz="2800" dirty="0">
              <a:latin typeface="Cambria"/>
              <a:ea typeface="Cambria"/>
              <a:cs typeface="Cambria"/>
              <a:sym typeface="Cambria"/>
            </a:endParaRPr>
          </a:p>
          <a:p>
            <a:pPr marL="0" lvl="0" indent="0" algn="ctr" rtl="0">
              <a:lnSpc>
                <a:spcPct val="100000"/>
              </a:lnSpc>
              <a:spcBef>
                <a:spcPts val="0"/>
              </a:spcBef>
              <a:spcAft>
                <a:spcPts val="0"/>
              </a:spcAft>
              <a:buNone/>
            </a:pPr>
            <a:r>
              <a:rPr lang="en-US" sz="2000" dirty="0">
                <a:solidFill>
                  <a:srgbClr val="7E7E7E"/>
                </a:solidFill>
                <a:latin typeface="Cambria"/>
                <a:ea typeface="Cambria"/>
                <a:cs typeface="Cambria"/>
                <a:sym typeface="Cambria"/>
              </a:rPr>
              <a:t>Salim Shrestha [KCC03042023]</a:t>
            </a:r>
            <a:endParaRPr sz="2000" dirty="0">
              <a:latin typeface="Cambria"/>
              <a:ea typeface="Cambria"/>
              <a:cs typeface="Cambria"/>
              <a:sym typeface="Cambria"/>
            </a:endParaRPr>
          </a:p>
          <a:p>
            <a:pPr marL="12065" marR="5080" lvl="0" indent="0" algn="ctr" rtl="0">
              <a:lnSpc>
                <a:spcPct val="121700"/>
              </a:lnSpc>
              <a:spcBef>
                <a:spcPts val="0"/>
              </a:spcBef>
              <a:spcAft>
                <a:spcPts val="0"/>
              </a:spcAft>
              <a:buNone/>
            </a:pPr>
            <a:r>
              <a:rPr lang="en-US" sz="2000" dirty="0" err="1">
                <a:solidFill>
                  <a:srgbClr val="7E7E7E"/>
                </a:solidFill>
                <a:latin typeface="Cambria"/>
                <a:ea typeface="Cambria"/>
                <a:cs typeface="Cambria"/>
                <a:sym typeface="Cambria"/>
              </a:rPr>
              <a:t>Sarswoti</a:t>
            </a:r>
            <a:r>
              <a:rPr lang="en-US" sz="2000" dirty="0">
                <a:solidFill>
                  <a:srgbClr val="7E7E7E"/>
                </a:solidFill>
                <a:latin typeface="Cambria"/>
                <a:ea typeface="Cambria"/>
                <a:cs typeface="Cambria"/>
                <a:sym typeface="Cambria"/>
              </a:rPr>
              <a:t> Rokaya [KCC03192023] Aayush Kumar Mallik [KCC03162023]</a:t>
            </a:r>
            <a:endParaRPr sz="2000" dirty="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Features</a:t>
            </a:r>
            <a:endParaRPr/>
          </a:p>
        </p:txBody>
      </p:sp>
      <p:sp>
        <p:nvSpPr>
          <p:cNvPr id="238" name="Google Shape;238;p10"/>
          <p:cNvSpPr txBox="1">
            <a:spLocks noGrp="1"/>
          </p:cNvSpPr>
          <p:nvPr>
            <p:ph type="body" idx="1"/>
          </p:nvPr>
        </p:nvSpPr>
        <p:spPr>
          <a:xfrm>
            <a:off x="531812" y="1447800"/>
            <a:ext cx="8915400" cy="1441420"/>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a:t>Error Handling and Logging:</a:t>
            </a:r>
            <a:endParaRPr/>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Provides detailed logs and error messages to ensure smooth operation and troubleshooting.</a:t>
            </a:r>
            <a:endParaRPr/>
          </a:p>
        </p:txBody>
      </p:sp>
      <p:sp>
        <p:nvSpPr>
          <p:cNvPr id="239" name="Google Shape;239;p10"/>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1"/>
          <p:cNvSpPr txBox="1">
            <a:spLocks noGrp="1"/>
          </p:cNvSpPr>
          <p:nvPr>
            <p:ph type="title"/>
          </p:nvPr>
        </p:nvSpPr>
        <p:spPr>
          <a:xfrm>
            <a:off x="2592925" y="624110"/>
            <a:ext cx="8911687" cy="12808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Platform/Dev. Environment</a:t>
            </a:r>
            <a:endParaRPr/>
          </a:p>
        </p:txBody>
      </p:sp>
      <p:sp>
        <p:nvSpPr>
          <p:cNvPr id="245" name="Google Shape;245;p11"/>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11</a:t>
            </a:fld>
            <a:endParaRPr/>
          </a:p>
        </p:txBody>
      </p:sp>
      <p:sp>
        <p:nvSpPr>
          <p:cNvPr id="246" name="Google Shape;246;p11"/>
          <p:cNvSpPr txBox="1"/>
          <p:nvPr/>
        </p:nvSpPr>
        <p:spPr>
          <a:xfrm>
            <a:off x="630986" y="1546824"/>
            <a:ext cx="7903413" cy="5173852"/>
          </a:xfrm>
          <a:prstGeom prst="rect">
            <a:avLst/>
          </a:prstGeom>
          <a:noFill/>
          <a:ln>
            <a:noFill/>
          </a:ln>
        </p:spPr>
        <p:txBody>
          <a:bodyPr spcFirstLastPara="1" wrap="square" lIns="0" tIns="183500" rIns="0" bIns="0" anchor="t" anchorCtr="0">
            <a:spAutoFit/>
          </a:bodyPr>
          <a:lstStyle/>
          <a:p>
            <a:pPr marL="474344" lvl="0" indent="-461644" algn="l" rtl="0">
              <a:lnSpc>
                <a:spcPct val="100000"/>
              </a:lnSpc>
              <a:spcBef>
                <a:spcPts val="0"/>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Programming Language:</a:t>
            </a:r>
            <a:endParaRPr sz="2400">
              <a:latin typeface="Cambria"/>
              <a:ea typeface="Cambria"/>
              <a:cs typeface="Cambria"/>
              <a:sym typeface="Cambria"/>
            </a:endParaRPr>
          </a:p>
          <a:p>
            <a:pPr marL="931544" lvl="1" indent="-462280" algn="l" rtl="0">
              <a:lnSpc>
                <a:spcPct val="100000"/>
              </a:lnSpc>
              <a:spcBef>
                <a:spcPts val="1305"/>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C programming</a:t>
            </a:r>
            <a:endParaRPr sz="2200">
              <a:latin typeface="Cambria"/>
              <a:ea typeface="Cambria"/>
              <a:cs typeface="Cambria"/>
              <a:sym typeface="Cambria"/>
            </a:endParaRPr>
          </a:p>
          <a:p>
            <a:pPr marL="474344" lvl="0" indent="-461644" algn="l" rtl="0">
              <a:lnSpc>
                <a:spcPct val="100000"/>
              </a:lnSpc>
              <a:spcBef>
                <a:spcPts val="1200"/>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Database:</a:t>
            </a:r>
            <a:endParaRPr sz="2400">
              <a:latin typeface="Cambria"/>
              <a:ea typeface="Cambria"/>
              <a:cs typeface="Cambria"/>
              <a:sym typeface="Cambria"/>
            </a:endParaRPr>
          </a:p>
          <a:p>
            <a:pPr marL="931544" lvl="1" indent="-462280" algn="l" rtl="0">
              <a:lnSpc>
                <a:spcPct val="100000"/>
              </a:lnSpc>
              <a:spcBef>
                <a:spcPts val="1310"/>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File Handling</a:t>
            </a:r>
            <a:endParaRPr sz="2200">
              <a:latin typeface="Cambria"/>
              <a:ea typeface="Cambria"/>
              <a:cs typeface="Cambria"/>
              <a:sym typeface="Cambria"/>
            </a:endParaRPr>
          </a:p>
          <a:p>
            <a:pPr marL="474344" lvl="0" indent="-461644" algn="l" rtl="0">
              <a:lnSpc>
                <a:spcPct val="100000"/>
              </a:lnSpc>
              <a:spcBef>
                <a:spcPts val="1200"/>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Development Tools:</a:t>
            </a:r>
            <a:endParaRPr sz="2400">
              <a:latin typeface="Cambria"/>
              <a:ea typeface="Cambria"/>
              <a:cs typeface="Cambria"/>
              <a:sym typeface="Cambria"/>
            </a:endParaRPr>
          </a:p>
          <a:p>
            <a:pPr marL="931544" lvl="1" indent="-462280" algn="l" rtl="0">
              <a:lnSpc>
                <a:spcPct val="100000"/>
              </a:lnSpc>
              <a:spcBef>
                <a:spcPts val="1305"/>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Dev-C++, or Visual Studio Code for coding and debugging.</a:t>
            </a:r>
            <a:endParaRPr sz="2200">
              <a:latin typeface="Cambria"/>
              <a:ea typeface="Cambria"/>
              <a:cs typeface="Cambria"/>
              <a:sym typeface="Cambria"/>
            </a:endParaRPr>
          </a:p>
          <a:p>
            <a:pPr marL="474344" lvl="0" indent="-461644" algn="l" rtl="0">
              <a:lnSpc>
                <a:spcPct val="100000"/>
              </a:lnSpc>
              <a:spcBef>
                <a:spcPts val="1205"/>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Compiler:</a:t>
            </a:r>
            <a:endParaRPr sz="2400">
              <a:latin typeface="Cambria"/>
              <a:ea typeface="Cambria"/>
              <a:cs typeface="Cambria"/>
              <a:sym typeface="Cambria"/>
            </a:endParaRPr>
          </a:p>
          <a:p>
            <a:pPr marL="931544" lvl="1" indent="-462280" algn="l" rtl="0">
              <a:lnSpc>
                <a:spcPct val="100000"/>
              </a:lnSpc>
              <a:spcBef>
                <a:spcPts val="1305"/>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GCC (GNU Compiler Collection)</a:t>
            </a:r>
            <a:endParaRPr sz="2200">
              <a:latin typeface="Cambria"/>
              <a:ea typeface="Cambria"/>
              <a:cs typeface="Cambria"/>
              <a:sym typeface="Cambria"/>
            </a:endParaRPr>
          </a:p>
          <a:p>
            <a:pPr marL="474344" lvl="0" indent="-461644" algn="l" rtl="0">
              <a:lnSpc>
                <a:spcPct val="100000"/>
              </a:lnSpc>
              <a:spcBef>
                <a:spcPts val="1200"/>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Operating System:</a:t>
            </a:r>
            <a:endParaRPr sz="2400">
              <a:latin typeface="Cambria"/>
              <a:ea typeface="Cambria"/>
              <a:cs typeface="Cambria"/>
              <a:sym typeface="Cambria"/>
            </a:endParaRPr>
          </a:p>
          <a:p>
            <a:pPr marL="931544" lvl="1" indent="-462280" algn="l" rtl="0">
              <a:lnSpc>
                <a:spcPct val="100000"/>
              </a:lnSpc>
              <a:spcBef>
                <a:spcPts val="1310"/>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Windows</a:t>
            </a:r>
            <a:endParaRPr sz="22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2"/>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Conclusion</a:t>
            </a:r>
            <a:endParaRPr/>
          </a:p>
        </p:txBody>
      </p:sp>
      <p:sp>
        <p:nvSpPr>
          <p:cNvPr id="252" name="Google Shape;252;p12"/>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38100" lvl="0" indent="0" algn="r" rtl="0">
              <a:lnSpc>
                <a:spcPct val="93000"/>
              </a:lnSpc>
              <a:spcBef>
                <a:spcPts val="0"/>
              </a:spcBef>
              <a:spcAft>
                <a:spcPts val="0"/>
              </a:spcAft>
              <a:buNone/>
            </a:pPr>
            <a:fld id="{00000000-1234-1234-1234-123412341234}" type="slidenum">
              <a:rPr lang="en-US"/>
              <a:pPr marL="38100" lvl="0" indent="0" algn="r" rtl="0">
                <a:lnSpc>
                  <a:spcPct val="93000"/>
                </a:lnSpc>
                <a:spcBef>
                  <a:spcPts val="0"/>
                </a:spcBef>
                <a:spcAft>
                  <a:spcPts val="0"/>
                </a:spcAft>
                <a:buNone/>
              </a:pPr>
              <a:t>12</a:t>
            </a:fld>
            <a:endParaRPr/>
          </a:p>
        </p:txBody>
      </p:sp>
      <p:sp>
        <p:nvSpPr>
          <p:cNvPr id="253" name="Google Shape;253;p12"/>
          <p:cNvSpPr txBox="1"/>
          <p:nvPr/>
        </p:nvSpPr>
        <p:spPr>
          <a:xfrm>
            <a:off x="630987" y="1510192"/>
            <a:ext cx="9649460" cy="4193456"/>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a:solidFill>
                  <a:srgbClr val="3F3F3F"/>
                </a:solidFill>
                <a:latin typeface="Cambria"/>
                <a:ea typeface="Cambria"/>
                <a:cs typeface="Cambria"/>
                <a:sym typeface="Cambria"/>
              </a:rPr>
              <a:t>Enhanced Data Protection:</a:t>
            </a:r>
            <a:endParaRPr sz="2400">
              <a:latin typeface="Cambria"/>
              <a:ea typeface="Cambria"/>
              <a:cs typeface="Cambria"/>
              <a:sym typeface="Cambria"/>
            </a:endParaRPr>
          </a:p>
          <a:p>
            <a:pPr marL="931544" marR="155575" lvl="1" indent="-462280" algn="l" rtl="0">
              <a:lnSpc>
                <a:spcPct val="150000"/>
              </a:lnSpc>
              <a:spcBef>
                <a:spcPts val="12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Our File Encryptor in C++ ensures the security of sensitive data by implementing strong encryption methods, preventing unauthorized access and potential data breaches.</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solidFill>
                  <a:srgbClr val="3F3F3F"/>
                </a:solidFill>
                <a:latin typeface="Cambria"/>
                <a:ea typeface="Cambria"/>
                <a:cs typeface="Cambria"/>
                <a:sym typeface="Cambria"/>
              </a:rPr>
              <a:t>Simplified and Efficient Encryption:</a:t>
            </a:r>
            <a:endParaRPr sz="2400">
              <a:latin typeface="Cambria"/>
              <a:ea typeface="Cambria"/>
              <a:cs typeface="Cambria"/>
              <a:sym typeface="Cambria"/>
            </a:endParaRPr>
          </a:p>
          <a:p>
            <a:pPr marL="931544" marR="5080" lvl="1" indent="-462280" algn="l" rtl="0">
              <a:lnSpc>
                <a:spcPct val="150000"/>
              </a:lnSpc>
              <a:spcBef>
                <a:spcPts val="12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With an easy-to-use command-line interface and efficient encryption algorithms, the tool provides a streamlined solution for encrypting and decrypting files securely.</a:t>
            </a:r>
            <a:endParaRPr sz="22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3"/>
          <p:cNvSpPr txBox="1">
            <a:spLocks noGrp="1"/>
          </p:cNvSpPr>
          <p:nvPr>
            <p:ph type="title"/>
          </p:nvPr>
        </p:nvSpPr>
        <p:spPr>
          <a:xfrm>
            <a:off x="2592924" y="624110"/>
            <a:ext cx="8911687" cy="12808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Questions/Queries</a:t>
            </a:r>
            <a:r>
              <a:rPr lang="en-US">
                <a:latin typeface="Times New Roman"/>
                <a:ea typeface="Times New Roman"/>
                <a:cs typeface="Times New Roman"/>
                <a:sym typeface="Times New Roman"/>
              </a:rPr>
              <a:t>…</a:t>
            </a:r>
            <a:endParaRPr/>
          </a:p>
        </p:txBody>
      </p:sp>
      <p:sp>
        <p:nvSpPr>
          <p:cNvPr id="259" name="Google Shape;259;p13"/>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38100" lvl="0" indent="0" algn="r" rtl="0">
              <a:lnSpc>
                <a:spcPct val="93000"/>
              </a:lnSpc>
              <a:spcBef>
                <a:spcPts val="0"/>
              </a:spcBef>
              <a:spcAft>
                <a:spcPts val="0"/>
              </a:spcAft>
              <a:buNone/>
            </a:pPr>
            <a:fld id="{00000000-1234-1234-1234-123412341234}" type="slidenum">
              <a:rPr lang="en-US"/>
              <a:pPr marL="38100" lvl="0" indent="0" algn="r" rtl="0">
                <a:lnSpc>
                  <a:spcPct val="93000"/>
                </a:lnSpc>
                <a:spcBef>
                  <a:spcPts val="0"/>
                </a:spcBef>
                <a:spcAft>
                  <a:spcPts val="0"/>
                </a:spcAft>
                <a:buNone/>
              </a:pPr>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b="1" dirty="0"/>
              <a:t>Table of Content</a:t>
            </a:r>
            <a:endParaRPr b="1" dirty="0"/>
          </a:p>
        </p:txBody>
      </p:sp>
      <p:sp>
        <p:nvSpPr>
          <p:cNvPr id="182" name="Google Shape;182;p2"/>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2</a:t>
            </a:fld>
            <a:endParaRPr/>
          </a:p>
        </p:txBody>
      </p:sp>
      <p:sp>
        <p:nvSpPr>
          <p:cNvPr id="183" name="Google Shape;183;p2"/>
          <p:cNvSpPr txBox="1"/>
          <p:nvPr/>
        </p:nvSpPr>
        <p:spPr>
          <a:xfrm>
            <a:off x="642035" y="1598275"/>
            <a:ext cx="5087620" cy="3978012"/>
          </a:xfrm>
          <a:prstGeom prst="rect">
            <a:avLst/>
          </a:prstGeom>
          <a:noFill/>
          <a:ln>
            <a:noFill/>
          </a:ln>
        </p:spPr>
        <p:txBody>
          <a:bodyPr spcFirstLastPara="1" wrap="square" lIns="0" tIns="76200" rIns="0" bIns="0" anchor="t" anchorCtr="0">
            <a:spAutoFit/>
          </a:bodyPr>
          <a:lstStyle/>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Introduction</a:t>
            </a:r>
          </a:p>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Objective</a:t>
            </a:r>
          </a:p>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Features</a:t>
            </a:r>
          </a:p>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Problem Statement</a:t>
            </a:r>
          </a:p>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Tools and Technology</a:t>
            </a:r>
          </a:p>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System Design</a:t>
            </a:r>
          </a:p>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Scope and Limitation</a:t>
            </a:r>
          </a:p>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Future Enhancement</a:t>
            </a:r>
          </a:p>
          <a:p>
            <a:pPr marL="463550" lvl="0" indent="-450850" algn="l" rtl="0">
              <a:lnSpc>
                <a:spcPct val="100000"/>
              </a:lnSpc>
              <a:spcBef>
                <a:spcPts val="509"/>
              </a:spcBef>
              <a:spcAft>
                <a:spcPts val="0"/>
              </a:spcAft>
              <a:buClr>
                <a:srgbClr val="5ECAEF"/>
              </a:buClr>
              <a:buSzPts val="1964"/>
              <a:buFont typeface="Times New Roman"/>
              <a:buChar char="►"/>
            </a:pPr>
            <a:r>
              <a:rPr lang="en-GB" sz="2400" dirty="0">
                <a:solidFill>
                  <a:srgbClr val="3F3F3F"/>
                </a:solidFill>
                <a:latin typeface="Cambria"/>
                <a:ea typeface="Cambria"/>
                <a:cs typeface="Cambria"/>
                <a:sym typeface="Cambria"/>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
          <p:cNvSpPr txBox="1">
            <a:spLocks noGrp="1"/>
          </p:cNvSpPr>
          <p:nvPr>
            <p:ph type="title"/>
          </p:nvPr>
        </p:nvSpPr>
        <p:spPr>
          <a:xfrm>
            <a:off x="2509525" y="519885"/>
            <a:ext cx="8911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Introduction</a:t>
            </a:r>
            <a:endParaRPr/>
          </a:p>
        </p:txBody>
      </p:sp>
      <p:sp>
        <p:nvSpPr>
          <p:cNvPr id="189" name="Google Shape;189;p3"/>
          <p:cNvSpPr txBox="1">
            <a:spLocks noGrp="1"/>
          </p:cNvSpPr>
          <p:nvPr>
            <p:ph type="sldNum" idx="12"/>
          </p:nvPr>
        </p:nvSpPr>
        <p:spPr>
          <a:xfrm>
            <a:off x="448412" y="683557"/>
            <a:ext cx="779700" cy="286200"/>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3</a:t>
            </a:fld>
            <a:endParaRPr/>
          </a:p>
        </p:txBody>
      </p:sp>
      <p:sp>
        <p:nvSpPr>
          <p:cNvPr id="190" name="Google Shape;190;p3"/>
          <p:cNvSpPr txBox="1"/>
          <p:nvPr/>
        </p:nvSpPr>
        <p:spPr>
          <a:xfrm>
            <a:off x="547587" y="1423702"/>
            <a:ext cx="9766800" cy="3336811"/>
          </a:xfrm>
          <a:prstGeom prst="rect">
            <a:avLst/>
          </a:prstGeom>
          <a:noFill/>
          <a:ln>
            <a:noFill/>
          </a:ln>
        </p:spPr>
        <p:txBody>
          <a:bodyPr spcFirstLastPara="1" wrap="square" lIns="0" tIns="12700" rIns="0" bIns="0" anchor="t" anchorCtr="0">
            <a:spAutoFit/>
          </a:bodyPr>
          <a:lstStyle/>
          <a:p>
            <a:pPr marL="474344" marR="5080" lvl="0" indent="-462279" algn="l" rtl="0">
              <a:lnSpc>
                <a:spcPct val="150000"/>
              </a:lnSpc>
              <a:spcBef>
                <a:spcPts val="0"/>
              </a:spcBef>
              <a:spcAft>
                <a:spcPts val="0"/>
              </a:spcAft>
              <a:buClr>
                <a:srgbClr val="5ECAEF"/>
              </a:buClr>
              <a:buSzPts val="1900"/>
              <a:buFont typeface="Times New Roman"/>
              <a:buChar char="►"/>
            </a:pPr>
            <a:r>
              <a:rPr lang="en-GB" sz="2400" dirty="0">
                <a:latin typeface="Cambria"/>
                <a:ea typeface="Cambria"/>
                <a:cs typeface="Cambria"/>
                <a:sym typeface="Cambria"/>
              </a:rPr>
              <a:t>Encryption is the process of converting information or data into a code, especially to prevent unauthorized access.</a:t>
            </a:r>
          </a:p>
          <a:p>
            <a:pPr marL="474344" marR="5080" lvl="0" indent="-462279" algn="l" rtl="0">
              <a:lnSpc>
                <a:spcPct val="150000"/>
              </a:lnSpc>
              <a:spcBef>
                <a:spcPts val="0"/>
              </a:spcBef>
              <a:spcAft>
                <a:spcPts val="0"/>
              </a:spcAft>
              <a:buClr>
                <a:srgbClr val="5ECAEF"/>
              </a:buClr>
              <a:buSzPts val="1900"/>
              <a:buFont typeface="Times New Roman"/>
              <a:buChar char="►"/>
            </a:pPr>
            <a:r>
              <a:rPr lang="en-GB" sz="2400" dirty="0">
                <a:latin typeface="Cambria"/>
                <a:ea typeface="Cambria"/>
                <a:cs typeface="Cambria"/>
                <a:sym typeface="Cambria"/>
              </a:rPr>
              <a:t>It uses algorithms and keys to transform the data, and only those with the correct decryption key can restore the original plaintext.</a:t>
            </a:r>
          </a:p>
          <a:p>
            <a:pPr marL="474344" marR="5080" lvl="0" indent="-462279" algn="l" rtl="0">
              <a:lnSpc>
                <a:spcPct val="150000"/>
              </a:lnSpc>
              <a:spcBef>
                <a:spcPts val="0"/>
              </a:spcBef>
              <a:spcAft>
                <a:spcPts val="0"/>
              </a:spcAft>
              <a:buClr>
                <a:srgbClr val="5ECAEF"/>
              </a:buClr>
              <a:buSzPts val="1900"/>
              <a:buFont typeface="Times New Roman"/>
              <a:buChar char="►"/>
            </a:pPr>
            <a:r>
              <a:rPr lang="en-GB" sz="2400" dirty="0">
                <a:latin typeface="Cambria"/>
                <a:ea typeface="Cambria"/>
                <a:cs typeface="Cambria"/>
                <a:sym typeface="Cambria"/>
              </a:rPr>
              <a:t>This process is crucial for maintaining data confidentiality and integrity, especially during transmission and storage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
          <p:cNvSpPr txBox="1">
            <a:spLocks noGrp="1"/>
          </p:cNvSpPr>
          <p:nvPr>
            <p:ph type="title"/>
          </p:nvPr>
        </p:nvSpPr>
        <p:spPr>
          <a:xfrm>
            <a:off x="2283675" y="551335"/>
            <a:ext cx="8911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dirty="0"/>
              <a:t>Objective</a:t>
            </a:r>
            <a:endParaRPr dirty="0"/>
          </a:p>
        </p:txBody>
      </p:sp>
      <p:sp>
        <p:nvSpPr>
          <p:cNvPr id="196" name="Google Shape;196;p4"/>
          <p:cNvSpPr txBox="1">
            <a:spLocks noGrp="1"/>
          </p:cNvSpPr>
          <p:nvPr>
            <p:ph type="body" idx="1"/>
          </p:nvPr>
        </p:nvSpPr>
        <p:spPr>
          <a:xfrm>
            <a:off x="1828431" y="1118335"/>
            <a:ext cx="8535137" cy="6999342"/>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dirty="0"/>
              <a:t>Confidentiality:</a:t>
            </a:r>
            <a:endParaRPr sz="2400" dirty="0"/>
          </a:p>
          <a:p>
            <a:pPr marL="931544" marR="85090" lvl="1" indent="-462280" algn="l" rtl="0">
              <a:lnSpc>
                <a:spcPct val="150000"/>
              </a:lnSpc>
              <a:spcBef>
                <a:spcPts val="125"/>
              </a:spcBef>
              <a:spcAft>
                <a:spcPts val="0"/>
              </a:spcAft>
              <a:buClr>
                <a:srgbClr val="5ECAEF"/>
              </a:buClr>
              <a:buSzPts val="1900"/>
              <a:buFont typeface="Times New Roman"/>
              <a:buChar char="►"/>
            </a:pPr>
            <a:r>
              <a:rPr lang="en-GB" sz="2200" dirty="0">
                <a:solidFill>
                  <a:srgbClr val="3F3F3F"/>
                </a:solidFill>
                <a:latin typeface="Cambria"/>
                <a:ea typeface="Cambria"/>
                <a:cs typeface="Cambria"/>
                <a:sym typeface="Cambria"/>
              </a:rPr>
              <a:t>Ensure that only authorized users can access and read the information</a:t>
            </a:r>
          </a:p>
          <a:p>
            <a:pPr marL="474344" lvl="0" indent="-461644">
              <a:spcBef>
                <a:spcPts val="0"/>
              </a:spcBef>
              <a:buClr>
                <a:srgbClr val="5ECAEF"/>
              </a:buClr>
              <a:buSzPts val="1900"/>
              <a:buFont typeface="Times New Roman"/>
              <a:buChar char="►"/>
            </a:pPr>
            <a:r>
              <a:rPr lang="en-GB" sz="2400" dirty="0"/>
              <a:t>Data Integrity:</a:t>
            </a:r>
          </a:p>
          <a:p>
            <a:pPr marL="931544" marR="85090" lvl="1" indent="-462280">
              <a:lnSpc>
                <a:spcPct val="150000"/>
              </a:lnSpc>
              <a:spcBef>
                <a:spcPts val="125"/>
              </a:spcBef>
              <a:buClr>
                <a:srgbClr val="5ECAEF"/>
              </a:buClr>
              <a:buSzPts val="1900"/>
              <a:buFont typeface="Times New Roman"/>
              <a:buChar char="►"/>
            </a:pPr>
            <a:r>
              <a:rPr lang="en-GB" sz="2200" dirty="0">
                <a:latin typeface="Cambria"/>
                <a:ea typeface="Cambria"/>
                <a:cs typeface="Cambria"/>
                <a:sym typeface="Cambria"/>
              </a:rPr>
              <a:t>Help detect if data has been tampered with or altered during transmission or storage.</a:t>
            </a:r>
          </a:p>
          <a:p>
            <a:pPr marL="931544" marR="85090" lvl="1" indent="-462280">
              <a:lnSpc>
                <a:spcPct val="150000"/>
              </a:lnSpc>
              <a:spcBef>
                <a:spcPts val="125"/>
              </a:spcBef>
              <a:buClr>
                <a:srgbClr val="5ECAEF"/>
              </a:buClr>
              <a:buSzPts val="1900"/>
              <a:buFont typeface="Times New Roman"/>
              <a:buChar char="►"/>
            </a:pPr>
            <a:r>
              <a:rPr lang="en-GB" sz="2200" dirty="0">
                <a:latin typeface="Cambria"/>
                <a:ea typeface="Cambria"/>
                <a:cs typeface="Cambria"/>
                <a:sym typeface="Cambria"/>
              </a:rPr>
              <a:t>Some encryption methods include hashing or cryptographic signatures for this purpose</a:t>
            </a:r>
          </a:p>
          <a:p>
            <a:pPr marL="474344" lvl="0" indent="-461644">
              <a:spcBef>
                <a:spcPts val="0"/>
              </a:spcBef>
              <a:buClr>
                <a:srgbClr val="5ECAEF"/>
              </a:buClr>
              <a:buSzPts val="1900"/>
              <a:buFont typeface="Times New Roman"/>
              <a:buChar char="►"/>
            </a:pPr>
            <a:r>
              <a:rPr lang="en-GB" sz="2400" dirty="0"/>
              <a:t>Authentication:</a:t>
            </a:r>
          </a:p>
          <a:p>
            <a:pPr marL="931544" marR="85090" lvl="1" indent="-462280">
              <a:lnSpc>
                <a:spcPct val="150000"/>
              </a:lnSpc>
              <a:spcBef>
                <a:spcPts val="125"/>
              </a:spcBef>
              <a:buClr>
                <a:srgbClr val="5ECAEF"/>
              </a:buClr>
              <a:buSzPts val="1900"/>
              <a:buFont typeface="Times New Roman"/>
              <a:buChar char="►"/>
            </a:pPr>
            <a:r>
              <a:rPr lang="en-GB" sz="2200" dirty="0">
                <a:latin typeface="Cambria"/>
                <a:ea typeface="Cambria"/>
                <a:cs typeface="Cambria"/>
                <a:sym typeface="Cambria"/>
              </a:rPr>
              <a:t>Encryption can be used as part of authentication mechanisms, helping to verify the identity of the sender of data</a:t>
            </a:r>
          </a:p>
          <a:p>
            <a:pPr marL="931544" marR="85090" lvl="1" indent="-462280">
              <a:lnSpc>
                <a:spcPct val="150000"/>
              </a:lnSpc>
              <a:spcBef>
                <a:spcPts val="125"/>
              </a:spcBef>
              <a:buClr>
                <a:srgbClr val="5ECAEF"/>
              </a:buClr>
              <a:buSzPts val="1900"/>
              <a:buFont typeface="Times New Roman"/>
              <a:buChar char="►"/>
            </a:pPr>
            <a:endParaRPr lang="en-GB" sz="2200" dirty="0">
              <a:latin typeface="Cambria"/>
              <a:ea typeface="Cambria"/>
              <a:cs typeface="Cambria"/>
              <a:sym typeface="Cambria"/>
            </a:endParaRPr>
          </a:p>
          <a:p>
            <a:pPr marL="931544" marR="85090" lvl="1" indent="-462280" algn="l" rtl="0">
              <a:lnSpc>
                <a:spcPct val="150000"/>
              </a:lnSpc>
              <a:spcBef>
                <a:spcPts val="125"/>
              </a:spcBef>
              <a:spcAft>
                <a:spcPts val="0"/>
              </a:spcAft>
              <a:buClr>
                <a:srgbClr val="5ECAEF"/>
              </a:buClr>
              <a:buSzPts val="1900"/>
              <a:buFont typeface="Times New Roman"/>
              <a:buChar char="►"/>
            </a:pPr>
            <a:endParaRPr lang="en-GB" sz="2200" dirty="0">
              <a:solidFill>
                <a:srgbClr val="3F3F3F"/>
              </a:solidFill>
              <a:latin typeface="Cambria"/>
              <a:ea typeface="Cambria"/>
              <a:cs typeface="Cambria"/>
              <a:sym typeface="Cambria"/>
            </a:endParaRPr>
          </a:p>
          <a:p>
            <a:pPr marL="931544" marR="85090" lvl="1" indent="-462280" algn="l" rtl="0">
              <a:lnSpc>
                <a:spcPct val="150000"/>
              </a:lnSpc>
              <a:spcBef>
                <a:spcPts val="125"/>
              </a:spcBef>
              <a:spcAft>
                <a:spcPts val="0"/>
              </a:spcAft>
              <a:buClr>
                <a:srgbClr val="5ECAEF"/>
              </a:buClr>
              <a:buSzPts val="1900"/>
              <a:buFont typeface="Times New Roman"/>
              <a:buChar char="►"/>
            </a:pPr>
            <a:endParaRPr sz="2200" dirty="0">
              <a:latin typeface="Cambria"/>
              <a:ea typeface="Cambria"/>
              <a:cs typeface="Cambria"/>
              <a:sym typeface="Cambria"/>
            </a:endParaRPr>
          </a:p>
        </p:txBody>
      </p:sp>
      <p:sp>
        <p:nvSpPr>
          <p:cNvPr id="197" name="Google Shape;197;p4"/>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5"/>
          <p:cNvSpPr txBox="1">
            <a:spLocks noGrp="1"/>
          </p:cNvSpPr>
          <p:nvPr>
            <p:ph type="title"/>
          </p:nvPr>
        </p:nvSpPr>
        <p:spPr>
          <a:xfrm>
            <a:off x="1815575" y="686848"/>
            <a:ext cx="8911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dirty="0"/>
              <a:t>Problem </a:t>
            </a:r>
            <a:r>
              <a:rPr lang="en-US" dirty="0" err="1"/>
              <a:t>Statemement</a:t>
            </a:r>
            <a:endParaRPr/>
          </a:p>
        </p:txBody>
      </p:sp>
      <p:sp>
        <p:nvSpPr>
          <p:cNvPr id="203" name="Google Shape;203;p5"/>
          <p:cNvSpPr txBox="1">
            <a:spLocks noGrp="1"/>
          </p:cNvSpPr>
          <p:nvPr>
            <p:ph type="body" idx="1"/>
          </p:nvPr>
        </p:nvSpPr>
        <p:spPr>
          <a:xfrm>
            <a:off x="1888172" y="1661160"/>
            <a:ext cx="8915400" cy="3074100"/>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dirty="0"/>
              <a:t>Inefficient Manual Encryption Methods:</a:t>
            </a:r>
            <a:endParaRPr sz="2400"/>
          </a:p>
          <a:p>
            <a:pPr marL="931544" marR="5080" lvl="1" indent="-462280" algn="l" rtl="0">
              <a:lnSpc>
                <a:spcPct val="150000"/>
              </a:lnSpc>
              <a:spcBef>
                <a:spcPts val="125"/>
              </a:spcBef>
              <a:spcAft>
                <a:spcPts val="0"/>
              </a:spcAft>
              <a:buClr>
                <a:srgbClr val="5ECAEF"/>
              </a:buClr>
              <a:buSzPts val="1900"/>
              <a:buFont typeface="Times New Roman"/>
              <a:buChar char="►"/>
            </a:pPr>
            <a:r>
              <a:rPr lang="en-US" sz="2200" dirty="0">
                <a:solidFill>
                  <a:srgbClr val="3F3F3F"/>
                </a:solidFill>
                <a:latin typeface="Cambria"/>
                <a:ea typeface="Cambria"/>
                <a:cs typeface="Cambria"/>
                <a:sym typeface="Cambria"/>
              </a:rPr>
              <a:t>Many users still rely on basic or manual methods for encrypting files, which often lack proper security features, are difficult to use, and are prone to errors. These manual methods can lead to inadequate protection of sensitive information and increased vulnerability to cyber threats.</a:t>
            </a:r>
            <a:endParaRPr sz="2200">
              <a:latin typeface="Cambria"/>
              <a:ea typeface="Cambria"/>
              <a:cs typeface="Cambria"/>
              <a:sym typeface="Cambria"/>
            </a:endParaRPr>
          </a:p>
        </p:txBody>
      </p:sp>
      <p:sp>
        <p:nvSpPr>
          <p:cNvPr id="204" name="Google Shape;204;p5"/>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6"/>
          <p:cNvSpPr txBox="1">
            <a:spLocks noGrp="1"/>
          </p:cNvSpPr>
          <p:nvPr>
            <p:ph type="title"/>
          </p:nvPr>
        </p:nvSpPr>
        <p:spPr>
          <a:xfrm>
            <a:off x="2665700" y="896960"/>
            <a:ext cx="8911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Motivation</a:t>
            </a:r>
            <a:endParaRPr/>
          </a:p>
        </p:txBody>
      </p:sp>
      <p:sp>
        <p:nvSpPr>
          <p:cNvPr id="210" name="Google Shape;210;p6"/>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6</a:t>
            </a:fld>
            <a:endParaRPr/>
          </a:p>
        </p:txBody>
      </p:sp>
      <p:sp>
        <p:nvSpPr>
          <p:cNvPr id="211" name="Google Shape;211;p6"/>
          <p:cNvSpPr txBox="1"/>
          <p:nvPr/>
        </p:nvSpPr>
        <p:spPr>
          <a:xfrm>
            <a:off x="685800" y="1371600"/>
            <a:ext cx="10233660" cy="5274393"/>
          </a:xfrm>
          <a:prstGeom prst="rect">
            <a:avLst/>
          </a:prstGeom>
          <a:noFill/>
          <a:ln>
            <a:noFill/>
          </a:ln>
        </p:spPr>
        <p:txBody>
          <a:bodyPr spcFirstLastPara="1" wrap="square" lIns="0" tIns="183500" rIns="0" bIns="0" anchor="t" anchorCtr="0">
            <a:spAutoFit/>
          </a:bodyPr>
          <a:lstStyle/>
          <a:p>
            <a:pPr marL="474344" lvl="0" indent="-461644" algn="l" rtl="0">
              <a:lnSpc>
                <a:spcPct val="100000"/>
              </a:lnSpc>
              <a:spcBef>
                <a:spcPts val="0"/>
              </a:spcBef>
              <a:spcAft>
                <a:spcPts val="0"/>
              </a:spcAft>
              <a:buClr>
                <a:srgbClr val="5ECAEF"/>
              </a:buClr>
              <a:buSzPts val="2280"/>
              <a:buFont typeface="Times New Roman"/>
              <a:buChar char="►"/>
            </a:pPr>
            <a:r>
              <a:rPr lang="en-US" sz="2400" dirty="0">
                <a:solidFill>
                  <a:srgbClr val="3F3F3F"/>
                </a:solidFill>
                <a:latin typeface="Cambria"/>
                <a:ea typeface="Cambria"/>
                <a:cs typeface="Cambria"/>
                <a:sym typeface="Cambria"/>
              </a:rPr>
              <a:t>Enhancing Data Security:</a:t>
            </a:r>
            <a:endParaRPr sz="2400">
              <a:latin typeface="Cambria"/>
              <a:ea typeface="Cambria"/>
              <a:cs typeface="Cambria"/>
              <a:sym typeface="Cambria"/>
            </a:endParaRPr>
          </a:p>
          <a:p>
            <a:pPr marL="931544" marR="5080" lvl="1" indent="-462280" algn="l" rtl="0">
              <a:lnSpc>
                <a:spcPct val="153500"/>
              </a:lnSpc>
              <a:spcBef>
                <a:spcPts val="120"/>
              </a:spcBef>
              <a:spcAft>
                <a:spcPts val="0"/>
              </a:spcAft>
              <a:buClr>
                <a:srgbClr val="5ECAEF"/>
              </a:buClr>
              <a:buSzPts val="2259"/>
              <a:buFont typeface="Times New Roman"/>
              <a:buChar char="►"/>
            </a:pPr>
            <a:r>
              <a:rPr lang="en-US" sz="2200" dirty="0">
                <a:solidFill>
                  <a:srgbClr val="3F3F3F"/>
                </a:solidFill>
                <a:latin typeface="Cambria"/>
                <a:ea typeface="Cambria"/>
                <a:cs typeface="Cambria"/>
                <a:sym typeface="Cambria"/>
              </a:rPr>
              <a:t>Traditional methods of storing and sharing files often lack proper security measures, making sensitive data vulnerable to unauthorized access. Our project aims to provide a robust encryption tool that ensures the protection of confidential information.</a:t>
            </a:r>
            <a:endParaRPr sz="2200">
              <a:latin typeface="Cambria"/>
              <a:ea typeface="Cambria"/>
              <a:cs typeface="Cambria"/>
              <a:sym typeface="Cambria"/>
            </a:endParaRPr>
          </a:p>
          <a:p>
            <a:pPr marL="474344" lvl="0" indent="-461644" algn="l" rtl="0">
              <a:lnSpc>
                <a:spcPct val="100000"/>
              </a:lnSpc>
              <a:spcBef>
                <a:spcPts val="1160"/>
              </a:spcBef>
              <a:spcAft>
                <a:spcPts val="0"/>
              </a:spcAft>
              <a:buClr>
                <a:srgbClr val="5ECAEF"/>
              </a:buClr>
              <a:buSzPts val="2280"/>
              <a:buFont typeface="Times New Roman"/>
              <a:buChar char="►"/>
            </a:pPr>
            <a:r>
              <a:rPr lang="en-US" sz="2400" dirty="0">
                <a:solidFill>
                  <a:srgbClr val="3F3F3F"/>
                </a:solidFill>
                <a:latin typeface="Cambria"/>
                <a:ea typeface="Cambria"/>
                <a:cs typeface="Cambria"/>
                <a:sym typeface="Cambria"/>
              </a:rPr>
              <a:t>Simplifying Encryption and Decryption:</a:t>
            </a:r>
            <a:endParaRPr sz="2400">
              <a:latin typeface="Cambria"/>
              <a:ea typeface="Cambria"/>
              <a:cs typeface="Cambria"/>
              <a:sym typeface="Cambria"/>
            </a:endParaRPr>
          </a:p>
          <a:p>
            <a:pPr marL="931544" marR="1028700" lvl="1" indent="-462280" algn="l" rtl="0">
              <a:lnSpc>
                <a:spcPct val="153500"/>
              </a:lnSpc>
              <a:spcBef>
                <a:spcPts val="120"/>
              </a:spcBef>
              <a:spcAft>
                <a:spcPts val="0"/>
              </a:spcAft>
              <a:buClr>
                <a:srgbClr val="5ECAEF"/>
              </a:buClr>
              <a:buSzPts val="2259"/>
              <a:buFont typeface="Times New Roman"/>
              <a:buChar char="►"/>
            </a:pPr>
            <a:r>
              <a:rPr lang="en-US" sz="2200" dirty="0">
                <a:solidFill>
                  <a:srgbClr val="3F3F3F"/>
                </a:solidFill>
                <a:latin typeface="Cambria"/>
                <a:ea typeface="Cambria"/>
                <a:cs typeface="Cambria"/>
                <a:sym typeface="Cambria"/>
              </a:rPr>
              <a:t>Many existing encryption tools are either too complex for everyday users or lack essential security features. Our File </a:t>
            </a:r>
            <a:r>
              <a:rPr lang="en-US" sz="2200" dirty="0" err="1">
                <a:solidFill>
                  <a:srgbClr val="3F3F3F"/>
                </a:solidFill>
                <a:latin typeface="Cambria"/>
                <a:ea typeface="Cambria"/>
                <a:cs typeface="Cambria"/>
                <a:sym typeface="Cambria"/>
              </a:rPr>
              <a:t>Encryptor</a:t>
            </a:r>
            <a:r>
              <a:rPr lang="en-US" sz="2200" dirty="0">
                <a:solidFill>
                  <a:srgbClr val="3F3F3F"/>
                </a:solidFill>
                <a:latin typeface="Cambria"/>
                <a:ea typeface="Cambria"/>
                <a:cs typeface="Cambria"/>
                <a:sym typeface="Cambria"/>
              </a:rPr>
              <a:t> in C++ streamlines the process, allowing users to encrypt and decrypt files easily while maintaining high levels of security.</a:t>
            </a:r>
            <a:endParaRPr sz="22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7"/>
          <p:cNvSpPr txBox="1">
            <a:spLocks noGrp="1"/>
          </p:cNvSpPr>
          <p:nvPr>
            <p:ph type="title"/>
          </p:nvPr>
        </p:nvSpPr>
        <p:spPr>
          <a:xfrm>
            <a:off x="2592925" y="624110"/>
            <a:ext cx="8911687" cy="12808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Objective</a:t>
            </a:r>
            <a:endParaRPr/>
          </a:p>
        </p:txBody>
      </p:sp>
      <p:sp>
        <p:nvSpPr>
          <p:cNvPr id="217" name="Google Shape;217;p7"/>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7</a:t>
            </a:fld>
            <a:endParaRPr/>
          </a:p>
        </p:txBody>
      </p:sp>
      <p:sp>
        <p:nvSpPr>
          <p:cNvPr id="218" name="Google Shape;218;p7"/>
          <p:cNvSpPr txBox="1"/>
          <p:nvPr/>
        </p:nvSpPr>
        <p:spPr>
          <a:xfrm>
            <a:off x="630987" y="1527927"/>
            <a:ext cx="10070465" cy="3319563"/>
          </a:xfrm>
          <a:prstGeom prst="rect">
            <a:avLst/>
          </a:prstGeom>
          <a:noFill/>
          <a:ln>
            <a:noFill/>
          </a:ln>
        </p:spPr>
        <p:txBody>
          <a:bodyPr spcFirstLastPara="1" wrap="square" lIns="0" tIns="12700" rIns="0" bIns="0" anchor="t" anchorCtr="0">
            <a:spAutoFit/>
          </a:bodyPr>
          <a:lstStyle/>
          <a:p>
            <a:pPr marL="474344" marR="5080" lvl="0" indent="-462279" algn="l" rtl="0">
              <a:lnSpc>
                <a:spcPct val="150000"/>
              </a:lnSpc>
              <a:spcBef>
                <a:spcPts val="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Develop a secure file encryption and decryption system using C++.</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Implement a password-based encryption method to ensure data protection.</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Provide a command-line interface (CLI) for easy and quick encryption operations.</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Ensure that encrypted files remain inaccessible without the correct decryption key.</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Enhance </a:t>
            </a:r>
            <a:r>
              <a:rPr lang="en-US" sz="2400" dirty="0" err="1">
                <a:solidFill>
                  <a:srgbClr val="3F3F3F"/>
                </a:solidFill>
                <a:latin typeface="Cambria"/>
                <a:ea typeface="Cambria"/>
                <a:cs typeface="Cambria"/>
                <a:sym typeface="Cambria"/>
              </a:rPr>
              <a:t>cybersecurity</a:t>
            </a:r>
            <a:r>
              <a:rPr lang="en-US" sz="2400" dirty="0">
                <a:solidFill>
                  <a:srgbClr val="3F3F3F"/>
                </a:solidFill>
                <a:latin typeface="Cambria"/>
                <a:ea typeface="Cambria"/>
                <a:cs typeface="Cambria"/>
                <a:sym typeface="Cambria"/>
              </a:rPr>
              <a:t> by preventing unauthorized access to sensitive files.</a:t>
            </a:r>
            <a:endParaRPr sz="24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8"/>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Features</a:t>
            </a:r>
            <a:endParaRPr/>
          </a:p>
        </p:txBody>
      </p:sp>
      <p:sp>
        <p:nvSpPr>
          <p:cNvPr id="224" name="Google Shape;224;p8"/>
          <p:cNvSpPr txBox="1">
            <a:spLocks noGrp="1"/>
          </p:cNvSpPr>
          <p:nvPr>
            <p:ph type="body" idx="1"/>
          </p:nvPr>
        </p:nvSpPr>
        <p:spPr>
          <a:xfrm>
            <a:off x="531812" y="1371600"/>
            <a:ext cx="8915400" cy="4916731"/>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a:t>File Encryption and Decryption:</a:t>
            </a:r>
            <a:endParaRPr sz="2400"/>
          </a:p>
          <a:p>
            <a:pPr marL="931544" marR="485140" lvl="1" indent="-462280" algn="l" rtl="0">
              <a:lnSpc>
                <a:spcPct val="150000"/>
              </a:lnSpc>
              <a:spcBef>
                <a:spcPts val="12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Securely encrypt and decrypt files using a password-based key to ensure data protection.</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t>Secure Key Management:</a:t>
            </a:r>
            <a:endParaRPr sz="2400"/>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Users can securely generate and store encryption keys to prevent unauthorized access.</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t>Fast and Lightweight:</a:t>
            </a:r>
            <a:endParaRPr sz="2400"/>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Minimal resource consumption while providing high-speed encryption and decryption operations.</a:t>
            </a:r>
            <a:endParaRPr sz="2200">
              <a:solidFill>
                <a:srgbClr val="3F3F3F"/>
              </a:solidFill>
              <a:latin typeface="Cambria"/>
              <a:ea typeface="Cambria"/>
              <a:cs typeface="Cambria"/>
              <a:sym typeface="Cambria"/>
            </a:endParaRPr>
          </a:p>
          <a:p>
            <a:pPr marL="931544" lvl="1" indent="-341630" algn="l" rtl="0">
              <a:lnSpc>
                <a:spcPct val="100000"/>
              </a:lnSpc>
              <a:spcBef>
                <a:spcPts val="1445"/>
              </a:spcBef>
              <a:spcAft>
                <a:spcPts val="0"/>
              </a:spcAft>
              <a:buClr>
                <a:srgbClr val="5ECAEF"/>
              </a:buClr>
              <a:buSzPts val="1900"/>
              <a:buFont typeface="Times New Roman"/>
              <a:buNone/>
            </a:pPr>
            <a:endParaRPr sz="2200">
              <a:latin typeface="Cambria"/>
              <a:ea typeface="Cambria"/>
              <a:cs typeface="Cambria"/>
              <a:sym typeface="Cambria"/>
            </a:endParaRPr>
          </a:p>
        </p:txBody>
      </p:sp>
      <p:sp>
        <p:nvSpPr>
          <p:cNvPr id="225" name="Google Shape;225;p8"/>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9"/>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Features</a:t>
            </a:r>
            <a:endParaRPr/>
          </a:p>
        </p:txBody>
      </p:sp>
      <p:sp>
        <p:nvSpPr>
          <p:cNvPr id="231" name="Google Shape;231;p9"/>
          <p:cNvSpPr txBox="1">
            <a:spLocks noGrp="1"/>
          </p:cNvSpPr>
          <p:nvPr>
            <p:ph type="body" idx="1"/>
          </p:nvPr>
        </p:nvSpPr>
        <p:spPr>
          <a:xfrm>
            <a:off x="531812" y="1447800"/>
            <a:ext cx="8915400" cy="4916731"/>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a:t>Cross-Platform Support:</a:t>
            </a:r>
            <a:endParaRPr sz="2400"/>
          </a:p>
          <a:p>
            <a:pPr marL="931544" marR="485140" lvl="1" indent="-462280" algn="l" rtl="0">
              <a:lnSpc>
                <a:spcPct val="150000"/>
              </a:lnSpc>
              <a:spcBef>
                <a:spcPts val="12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Compatible with Windows and Linux operating systems for broad usability.</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t>User-Friendly CLI Interface:</a:t>
            </a:r>
            <a:endParaRPr sz="2400"/>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Simple command-line commands for efficient file encryption and decryption.</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t>Custom Encryption Algorithms:</a:t>
            </a:r>
            <a:endParaRPr sz="2400"/>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Option to use standard or custom encryption methods for enhanced security.</a:t>
            </a:r>
            <a:endParaRPr sz="2200">
              <a:solidFill>
                <a:srgbClr val="3F3F3F"/>
              </a:solidFill>
              <a:latin typeface="Cambria"/>
              <a:ea typeface="Cambria"/>
              <a:cs typeface="Cambria"/>
              <a:sym typeface="Cambria"/>
            </a:endParaRPr>
          </a:p>
          <a:p>
            <a:pPr marL="931544" lvl="1" indent="-341630" algn="l" rtl="0">
              <a:lnSpc>
                <a:spcPct val="100000"/>
              </a:lnSpc>
              <a:spcBef>
                <a:spcPts val="1445"/>
              </a:spcBef>
              <a:spcAft>
                <a:spcPts val="0"/>
              </a:spcAft>
              <a:buClr>
                <a:srgbClr val="5ECAEF"/>
              </a:buClr>
              <a:buSzPts val="1900"/>
              <a:buFont typeface="Times New Roman"/>
              <a:buNone/>
            </a:pPr>
            <a:endParaRPr sz="2200">
              <a:latin typeface="Cambria"/>
              <a:ea typeface="Cambria"/>
              <a:cs typeface="Cambria"/>
              <a:sym typeface="Cambria"/>
            </a:endParaRPr>
          </a:p>
        </p:txBody>
      </p:sp>
      <p:sp>
        <p:nvSpPr>
          <p:cNvPr id="232" name="Google Shape;232;p9"/>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603</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Century Gothic</vt:lpstr>
      <vt:lpstr>Cambria</vt:lpstr>
      <vt:lpstr>Noto Sans Symbols</vt:lpstr>
      <vt:lpstr>Times New Roman</vt:lpstr>
      <vt:lpstr>Arial</vt:lpstr>
      <vt:lpstr>Wisp</vt:lpstr>
      <vt:lpstr>File Encryptor In C++</vt:lpstr>
      <vt:lpstr>Table of Content</vt:lpstr>
      <vt:lpstr>Introduction</vt:lpstr>
      <vt:lpstr>Objective</vt:lpstr>
      <vt:lpstr>Problem Statemement</vt:lpstr>
      <vt:lpstr>Motivation</vt:lpstr>
      <vt:lpstr>Objective</vt:lpstr>
      <vt:lpstr>Features</vt:lpstr>
      <vt:lpstr>Features</vt:lpstr>
      <vt:lpstr>Features</vt:lpstr>
      <vt:lpstr>Platform/Dev. Environment</vt:lpstr>
      <vt:lpstr>Conclusion</vt:lpstr>
      <vt:lpstr>Questions/Queries…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Encryptor In C++</dc:title>
  <dc:creator>DELL</dc:creator>
  <cp:lastModifiedBy>Salim Shrestha</cp:lastModifiedBy>
  <cp:revision>7</cp:revision>
  <dcterms:created xsi:type="dcterms:W3CDTF">2025-02-21T10:01:13Z</dcterms:created>
  <dcterms:modified xsi:type="dcterms:W3CDTF">2025-07-19T03:41:03Z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2025-02-21T00:00:00Z</vt:filetime>
  </property>
  <property fmtid="{D5CDD505-2E9C-101B-9397-08002B2CF9AE}" pid="3" name="Creator">
    <vt:lpwstr>PDFium</vt:lpwstr>
  </property>
  <property fmtid="{D5CDD505-2E9C-101B-9397-08002B2CF9AE}" pid="4" name="LastSaved">
    <vt:filetime>2025-02-21T00:00:00Z</vt:filetime>
  </property>
  <property fmtid="{D5CDD505-2E9C-101B-9397-08002B2CF9AE}" pid="5" name="Producer">
    <vt:lpwstr>3-Heights(TM) PDF Security Shell 4.8.25.2 (http://www.pdf-tools.com)</vt:lpwstr>
  </property>
</Properties>
</file>