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6" r:id="rId4"/>
    <p:sldId id="264" r:id="rId5"/>
    <p:sldId id="269" r:id="rId6"/>
    <p:sldId id="270" r:id="rId7"/>
    <p:sldId id="271" r:id="rId8"/>
    <p:sldId id="272" r:id="rId9"/>
    <p:sldId id="273" r:id="rId10"/>
    <p:sldId id="274" r:id="rId11"/>
    <p:sldId id="268" r:id="rId12"/>
    <p:sldId id="267" r:id="rId13"/>
    <p:sldId id="276" r:id="rId14"/>
    <p:sldId id="283" r:id="rId15"/>
    <p:sldId id="277" r:id="rId16"/>
    <p:sldId id="278" r:id="rId17"/>
    <p:sldId id="281" r:id="rId18"/>
    <p:sldId id="280" r:id="rId19"/>
    <p:sldId id="279" r:id="rId20"/>
    <p:sldId id="282" r:id="rId21"/>
    <p:sldId id="275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oid89632i3" initials="A" lastIdx="5" clrIdx="0">
    <p:extLst>
      <p:ext uri="{19B8F6BF-5375-455C-9EA6-DF929625EA0E}">
        <p15:presenceInfo xmlns:p15="http://schemas.microsoft.com/office/powerpoint/2012/main" userId="Android89632i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4ABC-6422-469A-81FC-A4E90A75188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AD9B-3421-47E5-9055-F5604C6640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D81-D864-4040-91A1-89F48FE1518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52F7-A097-4A8A-A4CB-E87781492A01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ED90-9ECB-4348-A716-E6AA7C06FDFA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F8B7-D475-45F4-BB50-D1FCC8D7F23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C3B2-9F67-4C89-BD34-BC70A353B0A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53B0-3908-4690-8CB4-09609BEE8AA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945D-11FE-4A39-AEBD-A117921F743A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DBB34-8B44-413C-A2F4-F6691F24F63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BC5B-4DF9-4FCF-9999-69C6212C2E76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68B5B-E7EF-4AA9-9ECD-10356DA9C66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76CB-2984-43CB-8B37-79BB8EA42A49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2C5A-1E30-4CB2-9DD0-97C153FA5325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>
            <a:lvl1pPr>
              <a:defRPr sz="1800"/>
            </a:lvl1pPr>
          </a:lstStyle>
          <a:p>
            <a:fld id="{917AF007-324A-419B-B456-652DF7A75AF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3377-1E29-429D-94D2-A852AD9D192D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14920-7529-400D-8F9E-3315683F15F7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3DE0C-752F-4D62-A9E3-76DA8132D756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416-C2BD-4129-B3FC-81BA539E6F42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7AF007-324A-419B-B456-652DF7A75A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F3382-367F-4F94-B54A-25011022C74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EFFFF"/>
                </a:solidFill>
                <a:latin typeface="Arial Black" panose="020B0A04020102020204" pitchFamily="34" charset="0"/>
              </a:defRPr>
            </a:lvl1pPr>
          </a:lstStyle>
          <a:p>
            <a:fld id="{917AF007-324A-419B-B456-652DF7A75AF7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04956" y="833717"/>
            <a:ext cx="10515600" cy="1550334"/>
          </a:xfrm>
        </p:spPr>
        <p:txBody>
          <a:bodyPr/>
          <a:lstStyle/>
          <a:p>
            <a:r>
              <a:rPr lang="en-US" b="1" dirty="0"/>
              <a:t>Wireless DOS Attack on Wi-Fi Using Kali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3276601" y="3745284"/>
            <a:ext cx="8915399" cy="860400"/>
          </a:xfrm>
        </p:spPr>
        <p:txBody>
          <a:bodyPr>
            <a:noAutofit/>
          </a:bodyPr>
          <a:lstStyle/>
          <a:p>
            <a:r>
              <a:rPr lang="en-US" sz="2400" b="1" dirty="0"/>
              <a:t>OOP</a:t>
            </a:r>
          </a:p>
          <a:p>
            <a:endParaRPr lang="en-US" sz="2400" dirty="0"/>
          </a:p>
          <a:p>
            <a:r>
              <a:rPr lang="en-US" sz="2400" b="1" dirty="0"/>
              <a:t>Presented By</a:t>
            </a:r>
            <a:r>
              <a:rPr lang="en-US" sz="2400" dirty="0"/>
              <a:t> : Salim Shrestha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Resource Exhaustion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This is when the hacker repeatedly requests access to a resource and eventually overloads the web application. The application slows down and finally crashes. In this case, the user is unable to get access to the webpage.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4E1719-F243-97E0-9D82-1E461FF0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724" y="3774820"/>
            <a:ext cx="24860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2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5D984-2B4F-85A6-E632-EF349CA5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02" y="357277"/>
            <a:ext cx="10035110" cy="614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617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Tools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Hardware:</a:t>
            </a:r>
          </a:p>
          <a:p>
            <a:pPr lvl="1"/>
            <a:r>
              <a:rPr lang="en-US" sz="2200" dirty="0"/>
              <a:t>Wi-Fi adapter (with packet injection capabilities)</a:t>
            </a:r>
          </a:p>
          <a:p>
            <a:pPr lvl="1"/>
            <a:r>
              <a:rPr lang="en-US" sz="2200" dirty="0"/>
              <a:t>Kali Linux (live or installed)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Software:</a:t>
            </a:r>
          </a:p>
          <a:p>
            <a:pPr lvl="1"/>
            <a:r>
              <a:rPr lang="en-US" sz="2200" dirty="0"/>
              <a:t>Tools in Kali Linux: </a:t>
            </a:r>
            <a:r>
              <a:rPr lang="en-US" sz="2200" b="1" dirty="0" err="1"/>
              <a:t>Aircrack</a:t>
            </a:r>
            <a:r>
              <a:rPr lang="en-US" sz="2200" b="1" dirty="0"/>
              <a:t>-ng</a:t>
            </a:r>
            <a:r>
              <a:rPr lang="en-US" sz="2200" dirty="0"/>
              <a:t>, </a:t>
            </a:r>
            <a:r>
              <a:rPr lang="en-US" sz="2200" b="1" dirty="0" err="1"/>
              <a:t>aireplay</a:t>
            </a:r>
            <a:r>
              <a:rPr lang="en-US" sz="2200" b="1" dirty="0"/>
              <a:t>-ng</a:t>
            </a:r>
            <a:r>
              <a:rPr lang="en-US" sz="2200" dirty="0"/>
              <a:t>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Wi-Fi adapter (with packet injection capabilities)</a:t>
            </a:r>
          </a:p>
          <a:p>
            <a:pPr lvl="1"/>
            <a:r>
              <a:rPr lang="en-US" sz="2200" b="1" dirty="0"/>
              <a:t>Key Features:</a:t>
            </a:r>
          </a:p>
          <a:p>
            <a:pPr lvl="1"/>
            <a:r>
              <a:rPr lang="en-US" sz="2200" dirty="0"/>
              <a:t>Monitor Mode Support:</a:t>
            </a:r>
          </a:p>
          <a:p>
            <a:pPr lvl="1"/>
            <a:r>
              <a:rPr lang="en-US" sz="2200" b="1" dirty="0"/>
              <a:t>Chipset Compatibility:</a:t>
            </a:r>
            <a:r>
              <a:rPr lang="en-US" sz="2200" dirty="0"/>
              <a:t> Atheros, </a:t>
            </a:r>
            <a:r>
              <a:rPr lang="en-US" sz="2200" dirty="0" err="1"/>
              <a:t>Ralink</a:t>
            </a:r>
            <a:r>
              <a:rPr lang="en-US" sz="2200" dirty="0"/>
              <a:t>, Realtek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/>
              <a:t>Hardware: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/>
              <a:t>Wi-Fi Adapters for Wi-Fi Hacking</a:t>
            </a:r>
          </a:p>
          <a:p>
            <a:pPr lvl="1"/>
            <a:r>
              <a:rPr lang="en-US" sz="2200" dirty="0"/>
              <a:t>Alfa AWUS036NHA</a:t>
            </a:r>
          </a:p>
          <a:p>
            <a:pPr lvl="1"/>
            <a:r>
              <a:rPr lang="en-US" sz="2200" dirty="0"/>
              <a:t>Panda PAU06</a:t>
            </a:r>
          </a:p>
          <a:p>
            <a:pPr lvl="1"/>
            <a:r>
              <a:rPr lang="en-US" sz="2200" dirty="0"/>
              <a:t>TP-Link TL-WN722N (V1)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146A8-5DA1-CD56-69B9-55070427E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451" y="2615676"/>
            <a:ext cx="3813419" cy="381341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92D2A4A-4406-FA99-FE18-7CDEF0147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99" y="4683778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A4D0656-9F99-D42D-9404-52BB2EBD4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930" y="42859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4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Hardware: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Kali Linux (live or installed)</a:t>
            </a:r>
          </a:p>
          <a:p>
            <a:pPr lvl="1"/>
            <a:r>
              <a:rPr lang="en-US" sz="2200" dirty="0"/>
              <a:t>URL: kali.org/get-kali/#kali-installer-images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5C0A7-F822-8313-3CC0-C66C630C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429000"/>
            <a:ext cx="3904712" cy="2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90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Tools in Kali Linux: </a:t>
            </a:r>
            <a:r>
              <a:rPr lang="en-US" sz="2200" dirty="0" err="1"/>
              <a:t>Aircrack</a:t>
            </a:r>
            <a:r>
              <a:rPr lang="en-US" sz="2200" dirty="0"/>
              <a:t>-ng, </a:t>
            </a:r>
            <a:r>
              <a:rPr lang="en-US" sz="2200" dirty="0" err="1"/>
              <a:t>aireplay</a:t>
            </a:r>
            <a:r>
              <a:rPr lang="en-US" sz="2200" dirty="0"/>
              <a:t>-ng, etc.</a:t>
            </a:r>
          </a:p>
          <a:p>
            <a:r>
              <a:rPr lang="en-US" sz="2200" b="1" dirty="0" err="1"/>
              <a:t>Aircrack</a:t>
            </a:r>
            <a:r>
              <a:rPr lang="en-US" sz="2200" b="1" dirty="0"/>
              <a:t>-ng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suite of tools used to </a:t>
            </a:r>
            <a:r>
              <a:rPr lang="en-US" sz="2200" b="1" dirty="0"/>
              <a:t>crack WEP and WPA/WPA2-PSK</a:t>
            </a:r>
            <a:r>
              <a:rPr lang="en-US" sz="2200" dirty="0"/>
              <a:t> passwords.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How it works</a:t>
            </a:r>
            <a:r>
              <a:rPr lang="en-US" sz="2200" dirty="0"/>
              <a:t>: It captures Wi-Fi data packets and analyzes them to recover the password through a </a:t>
            </a:r>
            <a:r>
              <a:rPr lang="en-US" sz="2200" b="1" dirty="0"/>
              <a:t>brute-force attack.</a:t>
            </a:r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 err="1"/>
              <a:t>Aireplay</a:t>
            </a:r>
            <a:r>
              <a:rPr lang="en-US" sz="2200" b="1" dirty="0"/>
              <a:t>-ng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 tool used to </a:t>
            </a:r>
            <a:r>
              <a:rPr lang="en-US" sz="2200" b="1" dirty="0"/>
              <a:t>inject packets into a network</a:t>
            </a:r>
            <a:r>
              <a:rPr lang="en-US" sz="2200" dirty="0"/>
              <a:t> to generate traffic and test network vulnerabilities.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Key feature</a:t>
            </a:r>
            <a:r>
              <a:rPr lang="en-US" sz="2200" dirty="0"/>
              <a:t>: It can perform </a:t>
            </a:r>
            <a:r>
              <a:rPr lang="en-US" sz="2200" b="1" dirty="0" err="1"/>
              <a:t>deauthentication</a:t>
            </a:r>
            <a:r>
              <a:rPr lang="en-US" sz="2200" b="1" dirty="0"/>
              <a:t> attacks</a:t>
            </a:r>
            <a:r>
              <a:rPr lang="en-US" sz="2200" dirty="0"/>
              <a:t>, which disconnect devices from the Wi-Fi network, forcing them to reconnect.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Demonstration: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ifconfig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airmon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start wlan0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airmon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check kill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iwconfig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airodump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wlan0mon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airodump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bssid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8E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:F5:A3: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:D6:DB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wlan0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airodump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bssid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A8: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:CE: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wpa2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wlan0mon</a:t>
            </a: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Demonstration: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 will kickout the clients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aireplay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A8: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:CE: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96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08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4A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:CF: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7D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47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wlan0mon</a:t>
            </a:r>
          </a:p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 if you want to Brute Force Attack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aircrack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a2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1D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:BA: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93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1F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rockyou.txt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aircrack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a2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 A8: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9A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:E8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CAF04BE4F04BD57B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word.txt 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media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CAF04BE4F04BD57B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Digicom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01.cap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Outline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7294" y="446087"/>
            <a:ext cx="6151377" cy="540338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i="0" u="none" strike="noStrike" kern="1200" baseline="0" dirty="0">
                <a:solidFill>
                  <a:srgbClr val="FFFFFF"/>
                </a:solidFill>
                <a:latin typeface="Century Gothic" panose="020B0502020202020204" pitchFamily="34" charset="0"/>
              </a:rPr>
              <a:t>Effect of DOS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Types of DDOS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Tools and Requirements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Century Gothic" panose="020B0502020202020204" pitchFamily="34" charset="0"/>
              </a:rPr>
              <a:t>Demonstration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/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800" dirty="0"/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Demonstration: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 stop </a:t>
            </a:r>
            <a:r>
              <a:rPr lang="en-US" sz="2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airmon</a:t>
            </a:r>
            <a:r>
              <a:rPr lang="en-US" sz="2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-ng</a:t>
            </a: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2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airmon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ng stop wlan0mon</a:t>
            </a:r>
          </a:p>
          <a:p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 service network</a:t>
            </a:r>
            <a:r>
              <a:rPr lang="en-US" sz="2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manager restart</a:t>
            </a: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Understanding DoS attacks and their potential damage is crucial in today's digital world. With the aid of tools like </a:t>
            </a:r>
            <a:r>
              <a:rPr lang="en-US" sz="2200" b="1" dirty="0" err="1"/>
              <a:t>Aircrack</a:t>
            </a:r>
            <a:r>
              <a:rPr lang="en-US" sz="2200" b="1" dirty="0"/>
              <a:t>-ng </a:t>
            </a:r>
            <a:r>
              <a:rPr lang="en-US" sz="2200" dirty="0"/>
              <a:t>and </a:t>
            </a:r>
            <a:r>
              <a:rPr lang="en-US" sz="2200" b="1" dirty="0" err="1"/>
              <a:t>Aireplay</a:t>
            </a:r>
            <a:r>
              <a:rPr lang="en-US" sz="2200" b="1" dirty="0"/>
              <a:t>-ng</a:t>
            </a:r>
            <a:r>
              <a:rPr lang="en-US" sz="2200" dirty="0"/>
              <a:t> in Kali Linux, we can explore and understand how these attacks occur and the potential damage they can inflict. </a:t>
            </a:r>
          </a:p>
          <a:p>
            <a:r>
              <a:rPr lang="en-US" sz="2200" dirty="0"/>
              <a:t>This knowledge is vital for developing effective strategies to secure Wi-Fi networks and protect them from such threats.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9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Types of DoS attacks: www.geeksforgeeks.org/types-of-dos-attacks/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Introduction: DOS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DOS</a:t>
            </a:r>
            <a:r>
              <a:rPr lang="en-US" sz="2200" dirty="0"/>
              <a:t> Stand for denial of service.</a:t>
            </a:r>
          </a:p>
          <a:p>
            <a:r>
              <a:rPr lang="en-US" sz="2200" dirty="0"/>
              <a:t>Sending huge amounts of fake requests to exhaust the system’s resources. Which Disconnect users from a Wi-Fi network repeatedly.</a:t>
            </a:r>
          </a:p>
          <a:p>
            <a:r>
              <a:rPr lang="en-US" sz="2200" dirty="0"/>
              <a:t>The attacker floods the target (such as a website, server, or network) with so many requests that the system becomes overloaded.</a:t>
            </a:r>
          </a:p>
          <a:p>
            <a:r>
              <a:rPr lang="en-US" sz="2200" dirty="0"/>
              <a:t>Cyber attack designed to disable, shut down or disrupt a network, website or service.</a:t>
            </a:r>
          </a:p>
          <a:p>
            <a:r>
              <a:rPr lang="en-US" sz="2200" b="1" dirty="0"/>
              <a:t>Example of a DoS attack: </a:t>
            </a:r>
            <a:r>
              <a:rPr lang="en-US" sz="2200" dirty="0"/>
              <a:t>when a website is accessed massively and repeatedly from different locations, preventing legitimate visitors from accessing the website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Effect of 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Websites, applications, or networks become slow or completely unavailable.</a:t>
            </a:r>
          </a:p>
          <a:p>
            <a:r>
              <a:rPr lang="en-US" sz="2200" dirty="0"/>
              <a:t>Organizations can lose revenue, customer trust, and credibility.</a:t>
            </a:r>
          </a:p>
          <a:p>
            <a:r>
              <a:rPr lang="en-US" sz="2200" dirty="0"/>
              <a:t>In several cases, the attack may cause permanent damage to hardware or software.</a:t>
            </a:r>
          </a:p>
          <a:p>
            <a:r>
              <a:rPr lang="en-US" sz="2200" dirty="0"/>
              <a:t>companies may need to spend time and resources restoring systems, dealing with customer complaints, and analyzing the attack.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DDOS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Volume-Based Attacks</a:t>
            </a:r>
          </a:p>
          <a:p>
            <a:r>
              <a:rPr lang="en-US" sz="2200" dirty="0"/>
              <a:t>Protocol Attacks</a:t>
            </a:r>
          </a:p>
          <a:p>
            <a:r>
              <a:rPr lang="en-US" sz="2200" dirty="0"/>
              <a:t>Application Layer Attacks</a:t>
            </a:r>
          </a:p>
          <a:p>
            <a:r>
              <a:rPr lang="en-US" sz="2200" dirty="0"/>
              <a:t>Distributed Denial-of-Service (DDoS) Attacks</a:t>
            </a:r>
          </a:p>
          <a:p>
            <a:r>
              <a:rPr lang="en-US" sz="2200" dirty="0"/>
              <a:t>Resource Exhaustion</a:t>
            </a:r>
          </a:p>
          <a:p>
            <a:r>
              <a:rPr lang="en-US" sz="2200" dirty="0"/>
              <a:t>Reflective Attacks</a:t>
            </a:r>
          </a:p>
          <a:p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Volume-Based Attacks: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Volume-based attacks flood a network with too much data, overpowering its bandwidth and making the network unusable. </a:t>
            </a:r>
          </a:p>
          <a:p>
            <a:r>
              <a:rPr lang="en-US" sz="2200" dirty="0"/>
              <a:t>Examples include UDP floods and ICMP floods. In a UDP flood, attackers send many UDP packets to random ports on a server, making the server busy trying to handle all these requests, which slows down or stops legitimate traffic.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52AB2-2FFA-42F8-0BF8-20437650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31" y="4749399"/>
            <a:ext cx="6150824" cy="19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Protocol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SYN Flood: </a:t>
            </a:r>
            <a:r>
              <a:rPr lang="en-US" sz="2200" dirty="0"/>
              <a:t>Attackers send many connection requests to a server but don’t finish the process, leaving the server stuck waiting and using up its resources.</a:t>
            </a:r>
          </a:p>
          <a:p>
            <a:r>
              <a:rPr lang="en-US" sz="2200" b="1" dirty="0"/>
              <a:t>Ping of Death:</a:t>
            </a:r>
            <a:r>
              <a:rPr lang="en-US" sz="2200" dirty="0"/>
              <a:t> Attackers send large, harmful data packets to a server, causing it to crash or stop working.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2689A-7ED9-7480-A8C2-53FA24B01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39" y="4318246"/>
            <a:ext cx="20478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3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Application Layer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Application layer attacks</a:t>
            </a:r>
            <a:r>
              <a:rPr lang="en-US" sz="2200" dirty="0"/>
              <a:t> focus on specific programs or services, causing them to crash or run very slowly.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/>
              <a:t>HTTP Flood</a:t>
            </a:r>
            <a:r>
              <a:rPr lang="en-US" sz="2200" dirty="0"/>
              <a:t>: Attackers send a large number of requests to a website, using up its resources so it can't handle real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1" dirty="0" err="1"/>
              <a:t>Slowloris</a:t>
            </a:r>
            <a:r>
              <a:rPr lang="en-US" sz="2200" dirty="0"/>
              <a:t>: The attacker sends incomplete requests, keeping connections open for a long time, which prevents the server from responding to new, legitimate users.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72101-F0FE-E6EF-5FEB-540A1F9DB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505" y="4884551"/>
            <a:ext cx="1878189" cy="18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175440"/>
            <a:ext cx="8911687" cy="6264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Distributed Denial-of-Service (DDoS)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Distributed Denial-of-Service (DDoS) Attacks use many computers to overwhelm a single target, like a website or server. </a:t>
            </a:r>
          </a:p>
          <a:p>
            <a:r>
              <a:rPr lang="en-US" sz="2200" dirty="0"/>
              <a:t>These computers, often part of a botnet (a group of infected machines controlled by hackers), send a large amount of traffic to the target, making it hard for the system to handle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F007-324A-419B-B456-652DF7A75A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E3DCC-C9CB-B3C9-AB24-0A90C037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4" y="4386708"/>
            <a:ext cx="2575951" cy="22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8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599</TotalTime>
  <Words>972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Black</vt:lpstr>
      <vt:lpstr>Calibri</vt:lpstr>
      <vt:lpstr>Century Gothic</vt:lpstr>
      <vt:lpstr>Consolas</vt:lpstr>
      <vt:lpstr>Wingdings</vt:lpstr>
      <vt:lpstr>Wingdings 3</vt:lpstr>
      <vt:lpstr>Wisp</vt:lpstr>
      <vt:lpstr>Wireless DOS Attack on Wi-Fi Using Kali Linux</vt:lpstr>
      <vt:lpstr>Outline</vt:lpstr>
      <vt:lpstr>Introduction: DOS attack</vt:lpstr>
      <vt:lpstr>Effect of DOS</vt:lpstr>
      <vt:lpstr>Types of DDOS</vt:lpstr>
      <vt:lpstr>Volume-Based Attacks:</vt:lpstr>
      <vt:lpstr>Protocol Attacks</vt:lpstr>
      <vt:lpstr>Application Layer Attacks</vt:lpstr>
      <vt:lpstr>Distributed Denial-of-Service (DDoS) Attacks</vt:lpstr>
      <vt:lpstr>Resource Exhaustion</vt:lpstr>
      <vt:lpstr>PowerPoint Presentation</vt:lpstr>
      <vt:lpstr>Tools and Requirements</vt:lpstr>
      <vt:lpstr>Hardware:</vt:lpstr>
      <vt:lpstr>Hardware:</vt:lpstr>
      <vt:lpstr>Hardware:</vt:lpstr>
      <vt:lpstr>Software:</vt:lpstr>
      <vt:lpstr>Software:</vt:lpstr>
      <vt:lpstr>Demonstration:</vt:lpstr>
      <vt:lpstr>Demonstration:</vt:lpstr>
      <vt:lpstr>Demonstration: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Android-6o80ds08ak1k</dc:creator>
  <cp:lastModifiedBy>Salim Shrestha</cp:lastModifiedBy>
  <cp:revision>162</cp:revision>
  <dcterms:created xsi:type="dcterms:W3CDTF">2021-05-22T12:21:00Z</dcterms:created>
  <dcterms:modified xsi:type="dcterms:W3CDTF">2024-09-11T15:44:44Z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FA1AE47F40704EC0A77A3995BAD11D7F</vt:lpwstr>
  </property>
</Properties>
</file>