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70" r:id="rId2"/>
    <p:sldId id="260" r:id="rId3"/>
    <p:sldId id="275" r:id="rId4"/>
    <p:sldId id="316" r:id="rId5"/>
    <p:sldId id="317" r:id="rId6"/>
    <p:sldId id="318" r:id="rId7"/>
    <p:sldId id="319" r:id="rId8"/>
    <p:sldId id="320" r:id="rId9"/>
    <p:sldId id="321" r:id="rId10"/>
    <p:sldId id="322" r:id="rId11"/>
    <p:sldId id="323" r:id="rId12"/>
    <p:sldId id="31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4B51550-8EF9-4954-A3AC-BE11A3F27924}">
          <p14:sldIdLst>
            <p14:sldId id="270"/>
            <p14:sldId id="260"/>
            <p14:sldId id="275"/>
            <p14:sldId id="316"/>
            <p14:sldId id="317"/>
            <p14:sldId id="318"/>
            <p14:sldId id="319"/>
            <p14:sldId id="320"/>
            <p14:sldId id="321"/>
            <p14:sldId id="322"/>
            <p14:sldId id="323"/>
            <p14:sldId id="31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2" autoAdjust="0"/>
    <p:restoredTop sz="94706" autoAdjust="0"/>
  </p:normalViewPr>
  <p:slideViewPr>
    <p:cSldViewPr snapToGrid="0">
      <p:cViewPr varScale="1">
        <p:scale>
          <a:sx n="76" d="100"/>
          <a:sy n="76" d="100"/>
        </p:scale>
        <p:origin x="48" y="67"/>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2894" y="8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7125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91596E-DDA0-4613-9DF8-71E4E57140A4}" type="datetimeFigureOut">
              <a:rPr lang="en-US" smtClean="0"/>
              <a:t>7/10/2023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613089-5F85-4005-B34B-9302B1935589}" type="slidenum">
              <a:rPr lang="en-US" smtClean="0"/>
              <a:t>‹#›</a:t>
            </a:fld>
            <a:endParaRPr lang="en-US"/>
          </a:p>
        </p:txBody>
      </p:sp>
    </p:spTree>
    <p:extLst>
      <p:ext uri="{BB962C8B-B14F-4D97-AF65-F5344CB8AC3E}">
        <p14:creationId xmlns:p14="http://schemas.microsoft.com/office/powerpoint/2010/main" val="2000094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"Tidy" format is a standard way of mapping the meaning of a dataset to its structure. The concept comes from the "tidy data" principle developed by Hadley Wickham, a prominent figure in the R programming community.</a:t>
            </a:r>
          </a:p>
          <a:p>
            <a:pPr algn="l"/>
            <a:r>
              <a:rPr lang="en-US" b="0" i="0" dirty="0">
                <a:solidFill>
                  <a:srgbClr val="D1D5DB"/>
                </a:solidFill>
                <a:effectLst/>
                <a:latin typeface="Söhne"/>
              </a:rPr>
              <a:t>In tidy data:</a:t>
            </a:r>
          </a:p>
          <a:p>
            <a:pPr algn="l">
              <a:buFont typeface="+mj-lt"/>
              <a:buAutoNum type="arabicPeriod"/>
            </a:pPr>
            <a:r>
              <a:rPr lang="en-US" b="0" i="0" dirty="0">
                <a:solidFill>
                  <a:srgbClr val="D1D5DB"/>
                </a:solidFill>
                <a:effectLst/>
                <a:latin typeface="Söhne"/>
              </a:rPr>
              <a:t>Each variable forms a column.</a:t>
            </a:r>
          </a:p>
          <a:p>
            <a:pPr algn="l">
              <a:buFont typeface="+mj-lt"/>
              <a:buAutoNum type="arabicPeriod"/>
            </a:pPr>
            <a:r>
              <a:rPr lang="en-US" b="0" i="0" dirty="0">
                <a:solidFill>
                  <a:srgbClr val="D1D5DB"/>
                </a:solidFill>
                <a:effectLst/>
                <a:latin typeface="Söhne"/>
              </a:rPr>
              <a:t>Each observation forms a row.</a:t>
            </a:r>
          </a:p>
          <a:p>
            <a:pPr algn="l">
              <a:buFont typeface="+mj-lt"/>
              <a:buAutoNum type="arabicPeriod"/>
            </a:pPr>
            <a:r>
              <a:rPr lang="en-US" b="0" i="0" dirty="0">
                <a:solidFill>
                  <a:srgbClr val="D1D5DB"/>
                </a:solidFill>
                <a:effectLst/>
                <a:latin typeface="Söhne"/>
              </a:rPr>
              <a:t>Each type of observational unit forms a table.</a:t>
            </a:r>
          </a:p>
          <a:p>
            <a:endParaRPr lang="en-US" dirty="0"/>
          </a:p>
        </p:txBody>
      </p:sp>
      <p:sp>
        <p:nvSpPr>
          <p:cNvPr id="4" name="Slide Number Placeholder 3"/>
          <p:cNvSpPr>
            <a:spLocks noGrp="1"/>
          </p:cNvSpPr>
          <p:nvPr>
            <p:ph type="sldNum" sz="quarter" idx="5"/>
          </p:nvPr>
        </p:nvSpPr>
        <p:spPr/>
        <p:txBody>
          <a:bodyPr/>
          <a:lstStyle/>
          <a:p>
            <a:fld id="{E2613089-5F85-4005-B34B-9302B1935589}" type="slidenum">
              <a:rPr lang="en-US" smtClean="0"/>
              <a:t>5</a:t>
            </a:fld>
            <a:endParaRPr lang="en-US"/>
          </a:p>
        </p:txBody>
      </p:sp>
    </p:spTree>
    <p:extLst>
      <p:ext uri="{BB962C8B-B14F-4D97-AF65-F5344CB8AC3E}">
        <p14:creationId xmlns:p14="http://schemas.microsoft.com/office/powerpoint/2010/main" val="3076402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The "sentiments" dataset is a part of the '</a:t>
            </a:r>
            <a:r>
              <a:rPr lang="en-US" b="0" i="0" dirty="0" err="1">
                <a:solidFill>
                  <a:srgbClr val="D1D5DB"/>
                </a:solidFill>
                <a:effectLst/>
                <a:latin typeface="Söhne"/>
              </a:rPr>
              <a:t>tidytext</a:t>
            </a:r>
            <a:r>
              <a:rPr lang="en-US" b="0" i="0" dirty="0">
                <a:solidFill>
                  <a:srgbClr val="D1D5DB"/>
                </a:solidFill>
                <a:effectLst/>
                <a:latin typeface="Söhne"/>
              </a:rPr>
              <a:t>' package in R, which was created by Julia </a:t>
            </a:r>
            <a:r>
              <a:rPr lang="en-US" b="0" i="0" dirty="0" err="1">
                <a:solidFill>
                  <a:srgbClr val="D1D5DB"/>
                </a:solidFill>
                <a:effectLst/>
                <a:latin typeface="Söhne"/>
              </a:rPr>
              <a:t>Silge</a:t>
            </a:r>
            <a:r>
              <a:rPr lang="en-US" b="0" i="0" dirty="0">
                <a:solidFill>
                  <a:srgbClr val="D1D5DB"/>
                </a:solidFill>
                <a:effectLst/>
                <a:latin typeface="Söhne"/>
              </a:rPr>
              <a:t> and David Robinson. They created this package to allow for efficient text analysis using principles from the tidy data framework.</a:t>
            </a:r>
          </a:p>
          <a:p>
            <a:pPr algn="l"/>
            <a:r>
              <a:rPr lang="en-US" b="0" i="0" dirty="0">
                <a:solidFill>
                  <a:srgbClr val="D1D5DB"/>
                </a:solidFill>
                <a:effectLst/>
                <a:latin typeface="Söhne"/>
              </a:rPr>
              <a:t>The "sentiments" dataset in </a:t>
            </a:r>
            <a:r>
              <a:rPr lang="en-US" b="0" i="0" dirty="0" err="1">
                <a:solidFill>
                  <a:srgbClr val="D1D5DB"/>
                </a:solidFill>
                <a:effectLst/>
                <a:latin typeface="Söhne"/>
              </a:rPr>
              <a:t>tidytext</a:t>
            </a:r>
            <a:r>
              <a:rPr lang="en-US" b="0" i="0" dirty="0">
                <a:solidFill>
                  <a:srgbClr val="D1D5DB"/>
                </a:solidFill>
                <a:effectLst/>
                <a:latin typeface="Söhne"/>
              </a:rPr>
              <a:t> contains three sentiment lexicons (AFINN, </a:t>
            </a:r>
            <a:r>
              <a:rPr lang="en-US" b="0" i="0" dirty="0" err="1">
                <a:solidFill>
                  <a:srgbClr val="D1D5DB"/>
                </a:solidFill>
                <a:effectLst/>
                <a:latin typeface="Söhne"/>
              </a:rPr>
              <a:t>bing</a:t>
            </a:r>
            <a:r>
              <a:rPr lang="en-US" b="0" i="0" dirty="0">
                <a:solidFill>
                  <a:srgbClr val="D1D5DB"/>
                </a:solidFill>
                <a:effectLst/>
                <a:latin typeface="Söhne"/>
              </a:rPr>
              <a:t>, and </a:t>
            </a:r>
            <a:r>
              <a:rPr lang="en-US" b="0" i="0" dirty="0" err="1">
                <a:solidFill>
                  <a:srgbClr val="D1D5DB"/>
                </a:solidFill>
                <a:effectLst/>
                <a:latin typeface="Söhne"/>
              </a:rPr>
              <a:t>nrc</a:t>
            </a:r>
            <a:r>
              <a:rPr lang="en-US" b="0" i="0" dirty="0">
                <a:solidFill>
                  <a:srgbClr val="D1D5DB"/>
                </a:solidFill>
                <a:effectLst/>
                <a:latin typeface="Söhne"/>
              </a:rPr>
              <a:t>), each of which has a different history.</a:t>
            </a:r>
          </a:p>
          <a:p>
            <a:pPr algn="l">
              <a:buFont typeface="+mj-lt"/>
              <a:buAutoNum type="arabicPeriod"/>
            </a:pPr>
            <a:r>
              <a:rPr lang="en-US" b="1" i="0" dirty="0">
                <a:solidFill>
                  <a:srgbClr val="D1D5DB"/>
                </a:solidFill>
                <a:effectLst/>
                <a:latin typeface="Söhne"/>
              </a:rPr>
              <a:t>AFINN</a:t>
            </a:r>
            <a:r>
              <a:rPr lang="en-US" b="0" i="0" dirty="0">
                <a:solidFill>
                  <a:srgbClr val="D1D5DB"/>
                </a:solidFill>
                <a:effectLst/>
                <a:latin typeface="Söhne"/>
              </a:rPr>
              <a:t>: The AFINN lexicon is an English-language list of pre-computed sentiment scores for words. Each word in the lexicon has a score between -5 and 5, with negative scores indicating negative sentiment and positive scores indicating positive sentiment. This lexicon was created by Finn </a:t>
            </a:r>
            <a:r>
              <a:rPr lang="en-US" b="0" i="0" dirty="0" err="1">
                <a:solidFill>
                  <a:srgbClr val="D1D5DB"/>
                </a:solidFill>
                <a:effectLst/>
                <a:latin typeface="Söhne"/>
              </a:rPr>
              <a:t>Årup</a:t>
            </a:r>
            <a:r>
              <a:rPr lang="en-US" b="0" i="0" dirty="0">
                <a:solidFill>
                  <a:srgbClr val="D1D5DB"/>
                </a:solidFill>
                <a:effectLst/>
                <a:latin typeface="Söhne"/>
              </a:rPr>
              <a:t> Nielsen, a scientist in the field of machine learning and data science.</a:t>
            </a:r>
          </a:p>
          <a:p>
            <a:pPr algn="l">
              <a:buFont typeface="+mj-lt"/>
              <a:buAutoNum type="arabicPeriod"/>
            </a:pPr>
            <a:r>
              <a:rPr lang="en-US" b="1" i="0" dirty="0" err="1">
                <a:solidFill>
                  <a:srgbClr val="D1D5DB"/>
                </a:solidFill>
                <a:effectLst/>
                <a:latin typeface="Söhne"/>
              </a:rPr>
              <a:t>bing</a:t>
            </a:r>
            <a:r>
              <a:rPr lang="en-US" b="0" i="0" dirty="0">
                <a:solidFill>
                  <a:srgbClr val="D1D5DB"/>
                </a:solidFill>
                <a:effectLst/>
                <a:latin typeface="Söhne"/>
              </a:rPr>
              <a:t>: The Bing Liu lexicon classifies words into positive and negative categories. It does not provide a score but only a polarity (positive or negative). This lexicon was created by Bing Liu, a data scientist specializing in sentiment analysis and data mining.</a:t>
            </a:r>
          </a:p>
          <a:p>
            <a:pPr algn="l">
              <a:buFont typeface="+mj-lt"/>
              <a:buAutoNum type="arabicPeriod"/>
            </a:pPr>
            <a:r>
              <a:rPr lang="en-US" b="1" i="0" dirty="0" err="1">
                <a:solidFill>
                  <a:srgbClr val="D1D5DB"/>
                </a:solidFill>
                <a:effectLst/>
                <a:latin typeface="Söhne"/>
              </a:rPr>
              <a:t>nrc</a:t>
            </a:r>
            <a:r>
              <a:rPr lang="en-US" b="0" i="0" dirty="0">
                <a:solidFill>
                  <a:srgbClr val="D1D5DB"/>
                </a:solidFill>
                <a:effectLst/>
                <a:latin typeface="Söhne"/>
              </a:rPr>
              <a:t>: The NRC lexicon categorizes words into a range of sentiments, not just positive or negative. These sentiments can be anger, anticipation, disgust, fear, joy, sadness, surprise, and trust. It was developed by Saif Mohammad and Peter Turney from the National Research Council Canada.</a:t>
            </a:r>
          </a:p>
          <a:p>
            <a:pPr algn="l"/>
            <a:r>
              <a:rPr lang="en-US" b="0" i="0" dirty="0">
                <a:solidFill>
                  <a:srgbClr val="D1D5DB"/>
                </a:solidFill>
                <a:effectLst/>
                <a:latin typeface="Söhne"/>
              </a:rPr>
              <a:t>Each of these lexicons was created by manually defining the sentiment for a list of words (often with the help of crowd-sourcing or experts), or by using machine learning algorithms to learn the sentiment of words based on their context in a large amount of data (like movie reviews or tweets). The creators of the </a:t>
            </a:r>
            <a:r>
              <a:rPr lang="en-US" b="0" i="0" dirty="0" err="1">
                <a:solidFill>
                  <a:srgbClr val="D1D5DB"/>
                </a:solidFill>
                <a:effectLst/>
                <a:latin typeface="Söhne"/>
              </a:rPr>
              <a:t>tidytext</a:t>
            </a:r>
            <a:r>
              <a:rPr lang="en-US" b="0" i="0" dirty="0">
                <a:solidFill>
                  <a:srgbClr val="D1D5DB"/>
                </a:solidFill>
                <a:effectLst/>
                <a:latin typeface="Söhne"/>
              </a:rPr>
              <a:t> package then compiled these lexicons into a single, easily-usable dataset. The 'sentiments' dataset is therefore the result of the work of many different researchers in the field of sentiment analysis.</a:t>
            </a:r>
          </a:p>
          <a:p>
            <a:endParaRPr lang="en-US" dirty="0"/>
          </a:p>
        </p:txBody>
      </p:sp>
      <p:sp>
        <p:nvSpPr>
          <p:cNvPr id="4" name="Slide Number Placeholder 3"/>
          <p:cNvSpPr>
            <a:spLocks noGrp="1"/>
          </p:cNvSpPr>
          <p:nvPr>
            <p:ph type="sldNum" sz="quarter" idx="5"/>
          </p:nvPr>
        </p:nvSpPr>
        <p:spPr/>
        <p:txBody>
          <a:bodyPr/>
          <a:lstStyle/>
          <a:p>
            <a:fld id="{E2613089-5F85-4005-B34B-9302B1935589}" type="slidenum">
              <a:rPr lang="en-US" smtClean="0"/>
              <a:t>6</a:t>
            </a:fld>
            <a:endParaRPr lang="en-US"/>
          </a:p>
        </p:txBody>
      </p:sp>
    </p:spTree>
    <p:extLst>
      <p:ext uri="{BB962C8B-B14F-4D97-AF65-F5344CB8AC3E}">
        <p14:creationId xmlns:p14="http://schemas.microsoft.com/office/powerpoint/2010/main" val="377095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4DBFB-C424-FB23-10D4-99A2C90293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6E9B16-1F95-2D20-7A8D-7F04F989E2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11794B-258C-A3D4-7D81-0B9CC7328AD4}"/>
              </a:ext>
            </a:extLst>
          </p:cNvPr>
          <p:cNvSpPr>
            <a:spLocks noGrp="1"/>
          </p:cNvSpPr>
          <p:nvPr>
            <p:ph type="dt" sz="half" idx="10"/>
          </p:nvPr>
        </p:nvSpPr>
        <p:spPr/>
        <p:txBody>
          <a:bodyPr/>
          <a:lstStyle/>
          <a:p>
            <a:fld id="{D0B7D41B-429B-4EBE-862F-9CB10362049B}" type="datetimeFigureOut">
              <a:rPr lang="en-US" smtClean="0"/>
              <a:t>7/10/2023</a:t>
            </a:fld>
            <a:endParaRPr lang="en-US"/>
          </a:p>
        </p:txBody>
      </p:sp>
      <p:sp>
        <p:nvSpPr>
          <p:cNvPr id="5" name="Footer Placeholder 4">
            <a:extLst>
              <a:ext uri="{FF2B5EF4-FFF2-40B4-BE49-F238E27FC236}">
                <a16:creationId xmlns:a16="http://schemas.microsoft.com/office/drawing/2014/main" id="{7426B047-9500-7B84-F3C5-16460495E6D9}"/>
              </a:ext>
            </a:extLst>
          </p:cNvPr>
          <p:cNvSpPr>
            <a:spLocks noGrp="1"/>
          </p:cNvSpPr>
          <p:nvPr>
            <p:ph type="ftr" sz="quarter" idx="11"/>
          </p:nvPr>
        </p:nvSpPr>
        <p:spPr/>
        <p:txBody>
          <a:bodyPr/>
          <a:lstStyle>
            <a:lvl1pPr>
              <a:defRPr sz="2000" b="1">
                <a:solidFill>
                  <a:srgbClr val="FF0000"/>
                </a:solidFill>
              </a:defRPr>
            </a:lvl1pPr>
          </a:lstStyle>
          <a:p>
            <a:endParaRPr lang="en-US" dirty="0"/>
          </a:p>
        </p:txBody>
      </p:sp>
      <p:sp>
        <p:nvSpPr>
          <p:cNvPr id="6" name="Slide Number Placeholder 5">
            <a:extLst>
              <a:ext uri="{FF2B5EF4-FFF2-40B4-BE49-F238E27FC236}">
                <a16:creationId xmlns:a16="http://schemas.microsoft.com/office/drawing/2014/main" id="{50EF5E77-1D85-8683-7F06-12A8736D1106}"/>
              </a:ext>
            </a:extLst>
          </p:cNvPr>
          <p:cNvSpPr>
            <a:spLocks noGrp="1"/>
          </p:cNvSpPr>
          <p:nvPr>
            <p:ph type="sldNum" sz="quarter" idx="12"/>
          </p:nvPr>
        </p:nvSpPr>
        <p:spPr/>
        <p:txBody>
          <a:bodyPr/>
          <a:lstStyle/>
          <a:p>
            <a:fld id="{4838A53D-C9F1-4EC3-87B3-B21672508A97}" type="slidenum">
              <a:rPr lang="en-US" smtClean="0"/>
              <a:t>‹#›</a:t>
            </a:fld>
            <a:endParaRPr lang="en-US"/>
          </a:p>
        </p:txBody>
      </p:sp>
    </p:spTree>
    <p:extLst>
      <p:ext uri="{BB962C8B-B14F-4D97-AF65-F5344CB8AC3E}">
        <p14:creationId xmlns:p14="http://schemas.microsoft.com/office/powerpoint/2010/main" val="3392375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A9E25-0197-2495-D976-213551DBC6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5CA003-E46D-B442-916B-3B44E0CB6F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405E49-50A7-BACB-60F2-144C28DCF8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5372C1-B502-18CD-28E7-8AFDAF6300DB}"/>
              </a:ext>
            </a:extLst>
          </p:cNvPr>
          <p:cNvSpPr>
            <a:spLocks noGrp="1"/>
          </p:cNvSpPr>
          <p:nvPr>
            <p:ph type="dt" sz="half" idx="10"/>
          </p:nvPr>
        </p:nvSpPr>
        <p:spPr/>
        <p:txBody>
          <a:bodyPr/>
          <a:lstStyle/>
          <a:p>
            <a:fld id="{D0B7D41B-429B-4EBE-862F-9CB10362049B}" type="datetimeFigureOut">
              <a:rPr lang="en-US" smtClean="0"/>
              <a:t>7/10/2023</a:t>
            </a:fld>
            <a:endParaRPr lang="en-US"/>
          </a:p>
        </p:txBody>
      </p:sp>
      <p:sp>
        <p:nvSpPr>
          <p:cNvPr id="6" name="Footer Placeholder 5">
            <a:extLst>
              <a:ext uri="{FF2B5EF4-FFF2-40B4-BE49-F238E27FC236}">
                <a16:creationId xmlns:a16="http://schemas.microsoft.com/office/drawing/2014/main" id="{BB7DC539-8533-C82F-48E3-BEFC9E64A1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33D78F-50FA-D50D-2045-2C68CB8D2F17}"/>
              </a:ext>
            </a:extLst>
          </p:cNvPr>
          <p:cNvSpPr>
            <a:spLocks noGrp="1"/>
          </p:cNvSpPr>
          <p:nvPr>
            <p:ph type="sldNum" sz="quarter" idx="12"/>
          </p:nvPr>
        </p:nvSpPr>
        <p:spPr/>
        <p:txBody>
          <a:bodyPr/>
          <a:lstStyle/>
          <a:p>
            <a:fld id="{4838A53D-C9F1-4EC3-87B3-B21672508A97}" type="slidenum">
              <a:rPr lang="en-US" smtClean="0"/>
              <a:t>‹#›</a:t>
            </a:fld>
            <a:endParaRPr lang="en-US"/>
          </a:p>
        </p:txBody>
      </p:sp>
    </p:spTree>
    <p:extLst>
      <p:ext uri="{BB962C8B-B14F-4D97-AF65-F5344CB8AC3E}">
        <p14:creationId xmlns:p14="http://schemas.microsoft.com/office/powerpoint/2010/main" val="3314905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625F9-3BB1-6BC0-B2F6-EA6712D290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647531-2EBA-4BF8-BBB4-014AA3F2E7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2D7AF0-9BAA-B5B7-64AF-2FB159BE5B6D}"/>
              </a:ext>
            </a:extLst>
          </p:cNvPr>
          <p:cNvSpPr>
            <a:spLocks noGrp="1"/>
          </p:cNvSpPr>
          <p:nvPr>
            <p:ph type="dt" sz="half" idx="10"/>
          </p:nvPr>
        </p:nvSpPr>
        <p:spPr/>
        <p:txBody>
          <a:bodyPr/>
          <a:lstStyle/>
          <a:p>
            <a:fld id="{D0B7D41B-429B-4EBE-862F-9CB10362049B}" type="datetimeFigureOut">
              <a:rPr lang="en-US" smtClean="0"/>
              <a:t>7/10/2023</a:t>
            </a:fld>
            <a:endParaRPr lang="en-US"/>
          </a:p>
        </p:txBody>
      </p:sp>
      <p:sp>
        <p:nvSpPr>
          <p:cNvPr id="5" name="Footer Placeholder 4">
            <a:extLst>
              <a:ext uri="{FF2B5EF4-FFF2-40B4-BE49-F238E27FC236}">
                <a16:creationId xmlns:a16="http://schemas.microsoft.com/office/drawing/2014/main" id="{28B3D39D-8741-0394-4C28-F05D12845C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A07113-308D-7C2F-BAEE-E22E87082163}"/>
              </a:ext>
            </a:extLst>
          </p:cNvPr>
          <p:cNvSpPr>
            <a:spLocks noGrp="1"/>
          </p:cNvSpPr>
          <p:nvPr>
            <p:ph type="sldNum" sz="quarter" idx="12"/>
          </p:nvPr>
        </p:nvSpPr>
        <p:spPr/>
        <p:txBody>
          <a:bodyPr/>
          <a:lstStyle/>
          <a:p>
            <a:fld id="{4838A53D-C9F1-4EC3-87B3-B21672508A97}" type="slidenum">
              <a:rPr lang="en-US" smtClean="0"/>
              <a:t>‹#›</a:t>
            </a:fld>
            <a:endParaRPr lang="en-US"/>
          </a:p>
        </p:txBody>
      </p:sp>
    </p:spTree>
    <p:extLst>
      <p:ext uri="{BB962C8B-B14F-4D97-AF65-F5344CB8AC3E}">
        <p14:creationId xmlns:p14="http://schemas.microsoft.com/office/powerpoint/2010/main" val="2948358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DDA9A6-013A-900D-2738-2270A460EA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894129-7D03-A5F1-699F-214D3237FE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5CF08F-D504-DC7B-2D3D-00DA893AD9A3}"/>
              </a:ext>
            </a:extLst>
          </p:cNvPr>
          <p:cNvSpPr>
            <a:spLocks noGrp="1"/>
          </p:cNvSpPr>
          <p:nvPr>
            <p:ph type="dt" sz="half" idx="10"/>
          </p:nvPr>
        </p:nvSpPr>
        <p:spPr/>
        <p:txBody>
          <a:bodyPr/>
          <a:lstStyle/>
          <a:p>
            <a:fld id="{D0B7D41B-429B-4EBE-862F-9CB10362049B}" type="datetimeFigureOut">
              <a:rPr lang="en-US" smtClean="0"/>
              <a:t>7/10/2023</a:t>
            </a:fld>
            <a:endParaRPr lang="en-US"/>
          </a:p>
        </p:txBody>
      </p:sp>
      <p:sp>
        <p:nvSpPr>
          <p:cNvPr id="5" name="Footer Placeholder 4">
            <a:extLst>
              <a:ext uri="{FF2B5EF4-FFF2-40B4-BE49-F238E27FC236}">
                <a16:creationId xmlns:a16="http://schemas.microsoft.com/office/drawing/2014/main" id="{DAD67F60-B17A-391F-90AF-60E03B157A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F5BE4D-DEFF-2BF5-561C-7C232B4E6AA5}"/>
              </a:ext>
            </a:extLst>
          </p:cNvPr>
          <p:cNvSpPr>
            <a:spLocks noGrp="1"/>
          </p:cNvSpPr>
          <p:nvPr>
            <p:ph type="sldNum" sz="quarter" idx="12"/>
          </p:nvPr>
        </p:nvSpPr>
        <p:spPr/>
        <p:txBody>
          <a:bodyPr/>
          <a:lstStyle/>
          <a:p>
            <a:fld id="{4838A53D-C9F1-4EC3-87B3-B21672508A97}" type="slidenum">
              <a:rPr lang="en-US" smtClean="0"/>
              <a:t>‹#›</a:t>
            </a:fld>
            <a:endParaRPr lang="en-US"/>
          </a:p>
        </p:txBody>
      </p:sp>
    </p:spTree>
    <p:extLst>
      <p:ext uri="{BB962C8B-B14F-4D97-AF65-F5344CB8AC3E}">
        <p14:creationId xmlns:p14="http://schemas.microsoft.com/office/powerpoint/2010/main" val="2583361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FCC13-9F8E-4F49-7C00-1966621089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367A1B-D2BD-92A5-A221-2991F5DA27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CDD09A-9E80-F608-3236-3E0164C7FC30}"/>
              </a:ext>
            </a:extLst>
          </p:cNvPr>
          <p:cNvSpPr>
            <a:spLocks noGrp="1"/>
          </p:cNvSpPr>
          <p:nvPr>
            <p:ph type="dt" sz="half" idx="10"/>
          </p:nvPr>
        </p:nvSpPr>
        <p:spPr/>
        <p:txBody>
          <a:bodyPr/>
          <a:lstStyle/>
          <a:p>
            <a:fld id="{D0B7D41B-429B-4EBE-862F-9CB10362049B}" type="datetimeFigureOut">
              <a:rPr lang="en-US" smtClean="0"/>
              <a:t>7/10/2023</a:t>
            </a:fld>
            <a:endParaRPr lang="en-US"/>
          </a:p>
        </p:txBody>
      </p:sp>
      <p:sp>
        <p:nvSpPr>
          <p:cNvPr id="5" name="Footer Placeholder 4">
            <a:extLst>
              <a:ext uri="{FF2B5EF4-FFF2-40B4-BE49-F238E27FC236}">
                <a16:creationId xmlns:a16="http://schemas.microsoft.com/office/drawing/2014/main" id="{CC58FCF6-83C0-2AB1-ABBC-52759E4AF3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D3ECE3-FE9D-5E28-792C-E7AEC139B70C}"/>
              </a:ext>
            </a:extLst>
          </p:cNvPr>
          <p:cNvSpPr>
            <a:spLocks noGrp="1"/>
          </p:cNvSpPr>
          <p:nvPr>
            <p:ph type="sldNum" sz="quarter" idx="12"/>
          </p:nvPr>
        </p:nvSpPr>
        <p:spPr/>
        <p:txBody>
          <a:bodyPr/>
          <a:lstStyle/>
          <a:p>
            <a:fld id="{4838A53D-C9F1-4EC3-87B3-B21672508A97}" type="slidenum">
              <a:rPr lang="en-US" smtClean="0"/>
              <a:t>‹#›</a:t>
            </a:fld>
            <a:endParaRPr lang="en-US"/>
          </a:p>
        </p:txBody>
      </p:sp>
    </p:spTree>
    <p:extLst>
      <p:ext uri="{BB962C8B-B14F-4D97-AF65-F5344CB8AC3E}">
        <p14:creationId xmlns:p14="http://schemas.microsoft.com/office/powerpoint/2010/main" val="2999647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B8768-B918-18B6-FA4A-E3789FDA66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B9E5EC-3138-8A06-4AE9-26AC3EB3B646}"/>
              </a:ext>
            </a:extLst>
          </p:cNvPr>
          <p:cNvSpPr>
            <a:spLocks noGrp="1"/>
          </p:cNvSpPr>
          <p:nvPr>
            <p:ph type="dt" sz="half" idx="10"/>
          </p:nvPr>
        </p:nvSpPr>
        <p:spPr/>
        <p:txBody>
          <a:bodyPr/>
          <a:lstStyle/>
          <a:p>
            <a:fld id="{D0B7D41B-429B-4EBE-862F-9CB10362049B}" type="datetimeFigureOut">
              <a:rPr lang="en-US" smtClean="0"/>
              <a:t>7/10/2023</a:t>
            </a:fld>
            <a:endParaRPr lang="en-US"/>
          </a:p>
        </p:txBody>
      </p:sp>
      <p:sp>
        <p:nvSpPr>
          <p:cNvPr id="4" name="Footer Placeholder 3">
            <a:extLst>
              <a:ext uri="{FF2B5EF4-FFF2-40B4-BE49-F238E27FC236}">
                <a16:creationId xmlns:a16="http://schemas.microsoft.com/office/drawing/2014/main" id="{CE66D0AC-1EDE-D300-2081-F155E158C1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EC5085-76FF-9C8C-DEB7-6364DE96B5E9}"/>
              </a:ext>
            </a:extLst>
          </p:cNvPr>
          <p:cNvSpPr>
            <a:spLocks noGrp="1"/>
          </p:cNvSpPr>
          <p:nvPr>
            <p:ph type="sldNum" sz="quarter" idx="12"/>
          </p:nvPr>
        </p:nvSpPr>
        <p:spPr/>
        <p:txBody>
          <a:bodyPr/>
          <a:lstStyle/>
          <a:p>
            <a:fld id="{4838A53D-C9F1-4EC3-87B3-B21672508A97}" type="slidenum">
              <a:rPr lang="en-US" smtClean="0"/>
              <a:t>‹#›</a:t>
            </a:fld>
            <a:endParaRPr lang="en-US"/>
          </a:p>
        </p:txBody>
      </p:sp>
    </p:spTree>
    <p:extLst>
      <p:ext uri="{BB962C8B-B14F-4D97-AF65-F5344CB8AC3E}">
        <p14:creationId xmlns:p14="http://schemas.microsoft.com/office/powerpoint/2010/main" val="960874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82006-9983-D4CD-DCD2-BB7535790A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8EA7E3-7F14-7079-9886-ECCEA4D5C3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A1A297-5089-2079-B71B-2F1A59ED5920}"/>
              </a:ext>
            </a:extLst>
          </p:cNvPr>
          <p:cNvSpPr>
            <a:spLocks noGrp="1"/>
          </p:cNvSpPr>
          <p:nvPr>
            <p:ph type="dt" sz="half" idx="10"/>
          </p:nvPr>
        </p:nvSpPr>
        <p:spPr/>
        <p:txBody>
          <a:bodyPr/>
          <a:lstStyle/>
          <a:p>
            <a:fld id="{D0B7D41B-429B-4EBE-862F-9CB10362049B}" type="datetimeFigureOut">
              <a:rPr lang="en-US" smtClean="0"/>
              <a:t>7/10/2023</a:t>
            </a:fld>
            <a:endParaRPr lang="en-US"/>
          </a:p>
        </p:txBody>
      </p:sp>
      <p:sp>
        <p:nvSpPr>
          <p:cNvPr id="5" name="Footer Placeholder 4">
            <a:extLst>
              <a:ext uri="{FF2B5EF4-FFF2-40B4-BE49-F238E27FC236}">
                <a16:creationId xmlns:a16="http://schemas.microsoft.com/office/drawing/2014/main" id="{E24A9A1D-2457-CA7F-E642-4D4907B635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4F9708-AAA8-4653-2DE3-2FFD2A5A01A6}"/>
              </a:ext>
            </a:extLst>
          </p:cNvPr>
          <p:cNvSpPr>
            <a:spLocks noGrp="1"/>
          </p:cNvSpPr>
          <p:nvPr>
            <p:ph type="sldNum" sz="quarter" idx="12"/>
          </p:nvPr>
        </p:nvSpPr>
        <p:spPr/>
        <p:txBody>
          <a:bodyPr/>
          <a:lstStyle/>
          <a:p>
            <a:fld id="{4838A53D-C9F1-4EC3-87B3-B21672508A97}" type="slidenum">
              <a:rPr lang="en-US" smtClean="0"/>
              <a:t>‹#›</a:t>
            </a:fld>
            <a:endParaRPr lang="en-US"/>
          </a:p>
        </p:txBody>
      </p:sp>
    </p:spTree>
    <p:extLst>
      <p:ext uri="{BB962C8B-B14F-4D97-AF65-F5344CB8AC3E}">
        <p14:creationId xmlns:p14="http://schemas.microsoft.com/office/powerpoint/2010/main" val="128913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D356D-F37D-B4E2-FCCB-7C416C2525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54925C-446C-92B7-9149-494DA748A9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8B59A8-C65D-BD59-72E0-73CF165861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40ADD1-1233-6F10-1698-3D009AA2D50C}"/>
              </a:ext>
            </a:extLst>
          </p:cNvPr>
          <p:cNvSpPr>
            <a:spLocks noGrp="1"/>
          </p:cNvSpPr>
          <p:nvPr>
            <p:ph type="dt" sz="half" idx="10"/>
          </p:nvPr>
        </p:nvSpPr>
        <p:spPr/>
        <p:txBody>
          <a:bodyPr/>
          <a:lstStyle/>
          <a:p>
            <a:fld id="{D0B7D41B-429B-4EBE-862F-9CB10362049B}" type="datetimeFigureOut">
              <a:rPr lang="en-US" smtClean="0"/>
              <a:t>7/10/2023</a:t>
            </a:fld>
            <a:endParaRPr lang="en-US"/>
          </a:p>
        </p:txBody>
      </p:sp>
      <p:sp>
        <p:nvSpPr>
          <p:cNvPr id="6" name="Footer Placeholder 5">
            <a:extLst>
              <a:ext uri="{FF2B5EF4-FFF2-40B4-BE49-F238E27FC236}">
                <a16:creationId xmlns:a16="http://schemas.microsoft.com/office/drawing/2014/main" id="{081FDB68-F76A-C86F-E671-8C0384DAEE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BCFFDF-D203-5182-4AA6-981C151BB02B}"/>
              </a:ext>
            </a:extLst>
          </p:cNvPr>
          <p:cNvSpPr>
            <a:spLocks noGrp="1"/>
          </p:cNvSpPr>
          <p:nvPr>
            <p:ph type="sldNum" sz="quarter" idx="12"/>
          </p:nvPr>
        </p:nvSpPr>
        <p:spPr/>
        <p:txBody>
          <a:bodyPr/>
          <a:lstStyle/>
          <a:p>
            <a:fld id="{4838A53D-C9F1-4EC3-87B3-B21672508A97}" type="slidenum">
              <a:rPr lang="en-US" smtClean="0"/>
              <a:t>‹#›</a:t>
            </a:fld>
            <a:endParaRPr lang="en-US"/>
          </a:p>
        </p:txBody>
      </p:sp>
    </p:spTree>
    <p:extLst>
      <p:ext uri="{BB962C8B-B14F-4D97-AF65-F5344CB8AC3E}">
        <p14:creationId xmlns:p14="http://schemas.microsoft.com/office/powerpoint/2010/main" val="2250980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E6C7A-C33D-7B5F-831A-6A3A5B8867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5802E4-5F8D-C3BC-EB35-99E9610CE8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EEFFDA-AFF7-1CE6-FC78-681ADED6F9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E6F1A7-5952-DC63-C380-E12DCD3AA8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B5EB00-4131-1ED9-283A-6A158019B6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A4F89A-B33B-F70E-8732-F6E0E5B3DFBB}"/>
              </a:ext>
            </a:extLst>
          </p:cNvPr>
          <p:cNvSpPr>
            <a:spLocks noGrp="1"/>
          </p:cNvSpPr>
          <p:nvPr>
            <p:ph type="dt" sz="half" idx="10"/>
          </p:nvPr>
        </p:nvSpPr>
        <p:spPr/>
        <p:txBody>
          <a:bodyPr/>
          <a:lstStyle/>
          <a:p>
            <a:fld id="{D0B7D41B-429B-4EBE-862F-9CB10362049B}" type="datetimeFigureOut">
              <a:rPr lang="en-US" smtClean="0"/>
              <a:t>7/10/2023</a:t>
            </a:fld>
            <a:endParaRPr lang="en-US"/>
          </a:p>
        </p:txBody>
      </p:sp>
      <p:sp>
        <p:nvSpPr>
          <p:cNvPr id="8" name="Footer Placeholder 7">
            <a:extLst>
              <a:ext uri="{FF2B5EF4-FFF2-40B4-BE49-F238E27FC236}">
                <a16:creationId xmlns:a16="http://schemas.microsoft.com/office/drawing/2014/main" id="{03911F13-FCCD-F2EA-3EE5-27597B658E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9D1157-5A25-702E-3D3B-BB946653FA01}"/>
              </a:ext>
            </a:extLst>
          </p:cNvPr>
          <p:cNvSpPr>
            <a:spLocks noGrp="1"/>
          </p:cNvSpPr>
          <p:nvPr>
            <p:ph type="sldNum" sz="quarter" idx="12"/>
          </p:nvPr>
        </p:nvSpPr>
        <p:spPr/>
        <p:txBody>
          <a:bodyPr/>
          <a:lstStyle/>
          <a:p>
            <a:fld id="{4838A53D-C9F1-4EC3-87B3-B21672508A97}" type="slidenum">
              <a:rPr lang="en-US" smtClean="0"/>
              <a:t>‹#›</a:t>
            </a:fld>
            <a:endParaRPr lang="en-US"/>
          </a:p>
        </p:txBody>
      </p:sp>
    </p:spTree>
    <p:extLst>
      <p:ext uri="{BB962C8B-B14F-4D97-AF65-F5344CB8AC3E}">
        <p14:creationId xmlns:p14="http://schemas.microsoft.com/office/powerpoint/2010/main" val="2079590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C7EF5-B70A-5E9F-A3A8-31C2185C30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02AAF7-5755-5B8D-221D-FC472EA02A2D}"/>
              </a:ext>
            </a:extLst>
          </p:cNvPr>
          <p:cNvSpPr>
            <a:spLocks noGrp="1"/>
          </p:cNvSpPr>
          <p:nvPr>
            <p:ph type="dt" sz="half" idx="10"/>
          </p:nvPr>
        </p:nvSpPr>
        <p:spPr/>
        <p:txBody>
          <a:bodyPr/>
          <a:lstStyle/>
          <a:p>
            <a:fld id="{D0B7D41B-429B-4EBE-862F-9CB10362049B}" type="datetimeFigureOut">
              <a:rPr lang="en-US" smtClean="0"/>
              <a:t>7/10/2023</a:t>
            </a:fld>
            <a:endParaRPr lang="en-US"/>
          </a:p>
        </p:txBody>
      </p:sp>
      <p:sp>
        <p:nvSpPr>
          <p:cNvPr id="4" name="Footer Placeholder 3">
            <a:extLst>
              <a:ext uri="{FF2B5EF4-FFF2-40B4-BE49-F238E27FC236}">
                <a16:creationId xmlns:a16="http://schemas.microsoft.com/office/drawing/2014/main" id="{F87B372B-3E48-4697-6B8F-9FC0699B05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BADCE4-8DA0-5201-1AF6-7E3A18B86A2E}"/>
              </a:ext>
            </a:extLst>
          </p:cNvPr>
          <p:cNvSpPr>
            <a:spLocks noGrp="1"/>
          </p:cNvSpPr>
          <p:nvPr>
            <p:ph type="sldNum" sz="quarter" idx="12"/>
          </p:nvPr>
        </p:nvSpPr>
        <p:spPr/>
        <p:txBody>
          <a:bodyPr/>
          <a:lstStyle/>
          <a:p>
            <a:fld id="{4838A53D-C9F1-4EC3-87B3-B21672508A97}" type="slidenum">
              <a:rPr lang="en-US" smtClean="0"/>
              <a:t>‹#›</a:t>
            </a:fld>
            <a:endParaRPr lang="en-US"/>
          </a:p>
        </p:txBody>
      </p:sp>
    </p:spTree>
    <p:extLst>
      <p:ext uri="{BB962C8B-B14F-4D97-AF65-F5344CB8AC3E}">
        <p14:creationId xmlns:p14="http://schemas.microsoft.com/office/powerpoint/2010/main" val="2298763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C34205-7E6B-4D9E-F6F3-B3C82C6F1EAA}"/>
              </a:ext>
            </a:extLst>
          </p:cNvPr>
          <p:cNvSpPr>
            <a:spLocks noGrp="1"/>
          </p:cNvSpPr>
          <p:nvPr>
            <p:ph type="dt" sz="half" idx="10"/>
          </p:nvPr>
        </p:nvSpPr>
        <p:spPr/>
        <p:txBody>
          <a:bodyPr/>
          <a:lstStyle/>
          <a:p>
            <a:fld id="{D0B7D41B-429B-4EBE-862F-9CB10362049B}" type="datetimeFigureOut">
              <a:rPr lang="en-US" smtClean="0"/>
              <a:t>7/10/2023</a:t>
            </a:fld>
            <a:endParaRPr lang="en-US"/>
          </a:p>
        </p:txBody>
      </p:sp>
      <p:sp>
        <p:nvSpPr>
          <p:cNvPr id="3" name="Footer Placeholder 2">
            <a:extLst>
              <a:ext uri="{FF2B5EF4-FFF2-40B4-BE49-F238E27FC236}">
                <a16:creationId xmlns:a16="http://schemas.microsoft.com/office/drawing/2014/main" id="{415E165A-F811-250A-18C4-F72A7B1D99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E2C4AB-2774-031B-214E-D89A4807438D}"/>
              </a:ext>
            </a:extLst>
          </p:cNvPr>
          <p:cNvSpPr>
            <a:spLocks noGrp="1"/>
          </p:cNvSpPr>
          <p:nvPr>
            <p:ph type="sldNum" sz="quarter" idx="12"/>
          </p:nvPr>
        </p:nvSpPr>
        <p:spPr/>
        <p:txBody>
          <a:bodyPr/>
          <a:lstStyle/>
          <a:p>
            <a:fld id="{4838A53D-C9F1-4EC3-87B3-B21672508A97}" type="slidenum">
              <a:rPr lang="en-US" smtClean="0"/>
              <a:t>‹#›</a:t>
            </a:fld>
            <a:endParaRPr lang="en-US"/>
          </a:p>
        </p:txBody>
      </p:sp>
    </p:spTree>
    <p:extLst>
      <p:ext uri="{BB962C8B-B14F-4D97-AF65-F5344CB8AC3E}">
        <p14:creationId xmlns:p14="http://schemas.microsoft.com/office/powerpoint/2010/main" val="3113285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194C6-F4EF-D467-0AC6-D687ACD0F6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54B459-E929-127F-0879-D62811AA75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936DA4-4BFB-0609-36BE-3B89C04C0B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27B26E-1B7D-5EF9-C14D-88F21C2971E6}"/>
              </a:ext>
            </a:extLst>
          </p:cNvPr>
          <p:cNvSpPr>
            <a:spLocks noGrp="1"/>
          </p:cNvSpPr>
          <p:nvPr>
            <p:ph type="dt" sz="half" idx="10"/>
          </p:nvPr>
        </p:nvSpPr>
        <p:spPr/>
        <p:txBody>
          <a:bodyPr/>
          <a:lstStyle/>
          <a:p>
            <a:fld id="{D0B7D41B-429B-4EBE-862F-9CB10362049B}" type="datetimeFigureOut">
              <a:rPr lang="en-US" smtClean="0"/>
              <a:t>7/10/2023</a:t>
            </a:fld>
            <a:endParaRPr lang="en-US"/>
          </a:p>
        </p:txBody>
      </p:sp>
      <p:sp>
        <p:nvSpPr>
          <p:cNvPr id="6" name="Footer Placeholder 5">
            <a:extLst>
              <a:ext uri="{FF2B5EF4-FFF2-40B4-BE49-F238E27FC236}">
                <a16:creationId xmlns:a16="http://schemas.microsoft.com/office/drawing/2014/main" id="{103C94C1-B7CA-0DCC-17EA-5412F6CBF5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BB3291-AC20-C207-EE7A-4DF227298E96}"/>
              </a:ext>
            </a:extLst>
          </p:cNvPr>
          <p:cNvSpPr>
            <a:spLocks noGrp="1"/>
          </p:cNvSpPr>
          <p:nvPr>
            <p:ph type="sldNum" sz="quarter" idx="12"/>
          </p:nvPr>
        </p:nvSpPr>
        <p:spPr/>
        <p:txBody>
          <a:bodyPr/>
          <a:lstStyle/>
          <a:p>
            <a:fld id="{4838A53D-C9F1-4EC3-87B3-B21672508A97}" type="slidenum">
              <a:rPr lang="en-US" smtClean="0"/>
              <a:t>‹#›</a:t>
            </a:fld>
            <a:endParaRPr lang="en-US"/>
          </a:p>
        </p:txBody>
      </p:sp>
    </p:spTree>
    <p:extLst>
      <p:ext uri="{BB962C8B-B14F-4D97-AF65-F5344CB8AC3E}">
        <p14:creationId xmlns:p14="http://schemas.microsoft.com/office/powerpoint/2010/main" val="1025933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8881B8-9F2E-F2A5-3577-000C521A86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E4811B-4FAF-7AE0-9539-6874999FAB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78BDE1-44F3-0A05-09F7-1192FE7B3D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B7D41B-429B-4EBE-862F-9CB10362049B}" type="datetimeFigureOut">
              <a:rPr lang="en-US" smtClean="0"/>
              <a:t>7/10/2023</a:t>
            </a:fld>
            <a:endParaRPr lang="en-US"/>
          </a:p>
        </p:txBody>
      </p:sp>
      <p:sp>
        <p:nvSpPr>
          <p:cNvPr id="5" name="Footer Placeholder 4">
            <a:extLst>
              <a:ext uri="{FF2B5EF4-FFF2-40B4-BE49-F238E27FC236}">
                <a16:creationId xmlns:a16="http://schemas.microsoft.com/office/drawing/2014/main" id="{DA3C3084-CA75-DDBC-DE28-8D61CC512D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Draft</a:t>
            </a:r>
          </a:p>
        </p:txBody>
      </p:sp>
      <p:sp>
        <p:nvSpPr>
          <p:cNvPr id="6" name="Slide Number Placeholder 5">
            <a:extLst>
              <a:ext uri="{FF2B5EF4-FFF2-40B4-BE49-F238E27FC236}">
                <a16:creationId xmlns:a16="http://schemas.microsoft.com/office/drawing/2014/main" id="{93ABBA16-E738-40F6-1016-B677C5FBA8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38A53D-C9F1-4EC3-87B3-B21672508A97}" type="slidenum">
              <a:rPr lang="en-US" smtClean="0"/>
              <a:t>‹#›</a:t>
            </a:fld>
            <a:endParaRPr lang="en-US"/>
          </a:p>
        </p:txBody>
      </p:sp>
    </p:spTree>
    <p:extLst>
      <p:ext uri="{BB962C8B-B14F-4D97-AF65-F5344CB8AC3E}">
        <p14:creationId xmlns:p14="http://schemas.microsoft.com/office/powerpoint/2010/main" val="3840477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Data Journalism</a:t>
            </a:r>
            <a:endParaRPr/>
          </a:p>
        </p:txBody>
      </p:sp>
      <p:sp>
        <p:nvSpPr>
          <p:cNvPr id="238" name="Google Shape;238;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University Lipzig</a:t>
            </a:r>
            <a:endParaRPr/>
          </a:p>
          <a:p>
            <a:pPr marL="0" lvl="0" indent="0" algn="ctr" rtl="0">
              <a:lnSpc>
                <a:spcPct val="90000"/>
              </a:lnSpc>
              <a:spcBef>
                <a:spcPts val="1000"/>
              </a:spcBef>
              <a:spcAft>
                <a:spcPts val="0"/>
              </a:spcAft>
              <a:buClr>
                <a:schemeClr val="dk1"/>
              </a:buClr>
              <a:buSzPts val="2400"/>
              <a:buNone/>
            </a:pPr>
            <a:r>
              <a:rPr lang="en-US"/>
              <a:t>July - 2023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A43D918-A445-006C-80AB-966C3AB9C4B3}"/>
              </a:ext>
            </a:extLst>
          </p:cNvPr>
          <p:cNvSpPr>
            <a:spLocks noGrp="1"/>
          </p:cNvSpPr>
          <p:nvPr>
            <p:ph type="title"/>
          </p:nvPr>
        </p:nvSpPr>
        <p:spPr>
          <a:xfrm>
            <a:off x="839788" y="365125"/>
            <a:ext cx="10515600" cy="944929"/>
          </a:xfrm>
        </p:spPr>
        <p:txBody>
          <a:bodyPr anchor="b">
            <a:normAutofit/>
          </a:bodyPr>
          <a:lstStyle/>
          <a:p>
            <a:r>
              <a:rPr lang="en-US" sz="3200" b="1" dirty="0">
                <a:latin typeface="Arial" panose="020B0604020202020204" pitchFamily="34" charset="0"/>
                <a:cs typeface="Arial" panose="020B0604020202020204" pitchFamily="34" charset="0"/>
              </a:rPr>
              <a:t>Sentiment analysis practical project</a:t>
            </a:r>
            <a:endParaRPr lang="en-US" sz="3200" b="1"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9" name="Text Placeholder 8">
            <a:extLst>
              <a:ext uri="{FF2B5EF4-FFF2-40B4-BE49-F238E27FC236}">
                <a16:creationId xmlns:a16="http://schemas.microsoft.com/office/drawing/2014/main" id="{87468A0C-0733-A62C-D773-821A40EEE43F}"/>
              </a:ext>
            </a:extLst>
          </p:cNvPr>
          <p:cNvSpPr>
            <a:spLocks noGrp="1"/>
          </p:cNvSpPr>
          <p:nvPr>
            <p:ph type="body" idx="1"/>
          </p:nvPr>
        </p:nvSpPr>
        <p:spPr>
          <a:xfrm>
            <a:off x="839788" y="1310054"/>
            <a:ext cx="10512424" cy="380632"/>
          </a:xfrm>
        </p:spPr>
        <p:txBody>
          <a:bodyPr anchor="t">
            <a:normAutofit/>
          </a:bodyPr>
          <a:lstStyle/>
          <a:p>
            <a:r>
              <a:rPr lang="en-US" sz="2000" b="0" dirty="0">
                <a:solidFill>
                  <a:schemeClr val="tx1">
                    <a:lumMod val="50000"/>
                    <a:lumOff val="50000"/>
                  </a:schemeClr>
                </a:solidFill>
              </a:rPr>
              <a:t>Data analysis</a:t>
            </a:r>
          </a:p>
        </p:txBody>
      </p:sp>
      <p:sp>
        <p:nvSpPr>
          <p:cNvPr id="3" name="Text Placeholder 2">
            <a:extLst>
              <a:ext uri="{FF2B5EF4-FFF2-40B4-BE49-F238E27FC236}">
                <a16:creationId xmlns:a16="http://schemas.microsoft.com/office/drawing/2014/main" id="{D9ADC7C2-668A-56C2-CB47-B7455083E6A8}"/>
              </a:ext>
            </a:extLst>
          </p:cNvPr>
          <p:cNvSpPr>
            <a:spLocks noGrp="1"/>
          </p:cNvSpPr>
          <p:nvPr>
            <p:ph sz="half" idx="2"/>
          </p:nvPr>
        </p:nvSpPr>
        <p:spPr>
          <a:xfrm>
            <a:off x="839788" y="2254983"/>
            <a:ext cx="10512424" cy="3934680"/>
          </a:xfrm>
        </p:spPr>
        <p:txBody>
          <a:bodyPr>
            <a:normAutofit/>
          </a:bodyPr>
          <a:lstStyle/>
          <a:p>
            <a:pPr marL="0" indent="0">
              <a:buNone/>
            </a:pPr>
            <a:r>
              <a:rPr lang="en-US" dirty="0"/>
              <a:t>Visualizing Sentiment Scores</a:t>
            </a:r>
          </a:p>
          <a:p>
            <a:pPr marL="0" indent="0">
              <a:buNone/>
            </a:pPr>
            <a:endParaRPr lang="en-US" dirty="0"/>
          </a:p>
          <a:p>
            <a:pPr lvl="1">
              <a:buFont typeface="Wingdings" panose="05000000000000000000" pitchFamily="2" charset="2"/>
              <a:buChar char="§"/>
            </a:pPr>
            <a:r>
              <a:rPr lang="en-US" dirty="0"/>
              <a:t>Using ggplot2 for creating a bar plot that visualizes sentiment scores.</a:t>
            </a:r>
          </a:p>
          <a:p>
            <a:pPr lvl="1">
              <a:buFont typeface="Wingdings" panose="05000000000000000000" pitchFamily="2" charset="2"/>
              <a:buChar char="§"/>
            </a:pPr>
            <a:r>
              <a:rPr lang="en-US" dirty="0"/>
              <a:t>Importance of visualization in understanding data.</a:t>
            </a:r>
          </a:p>
          <a:p>
            <a:pPr lvl="1">
              <a:buFont typeface="Wingdings" panose="05000000000000000000" pitchFamily="2" charset="2"/>
              <a:buChar char="§"/>
            </a:pPr>
            <a:r>
              <a:rPr lang="en-US" dirty="0"/>
              <a:t>Interpretation of plots.</a:t>
            </a:r>
          </a:p>
        </p:txBody>
      </p:sp>
      <p:sp>
        <p:nvSpPr>
          <p:cNvPr id="8" name="Diamond 7">
            <a:extLst>
              <a:ext uri="{FF2B5EF4-FFF2-40B4-BE49-F238E27FC236}">
                <a16:creationId xmlns:a16="http://schemas.microsoft.com/office/drawing/2014/main" id="{4A461B84-6BA3-701B-BDEA-1213EDF34F87}"/>
              </a:ext>
            </a:extLst>
          </p:cNvPr>
          <p:cNvSpPr/>
          <p:nvPr/>
        </p:nvSpPr>
        <p:spPr>
          <a:xfrm>
            <a:off x="11010901" y="849678"/>
            <a:ext cx="342899" cy="356455"/>
          </a:xfrm>
          <a:prstGeom prst="diamond">
            <a:avLst/>
          </a:prstGeom>
          <a:solidFill>
            <a:schemeClr val="accent3"/>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1</a:t>
            </a:r>
          </a:p>
        </p:txBody>
      </p:sp>
    </p:spTree>
    <p:extLst>
      <p:ext uri="{BB962C8B-B14F-4D97-AF65-F5344CB8AC3E}">
        <p14:creationId xmlns:p14="http://schemas.microsoft.com/office/powerpoint/2010/main" val="645925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A43D918-A445-006C-80AB-966C3AB9C4B3}"/>
              </a:ext>
            </a:extLst>
          </p:cNvPr>
          <p:cNvSpPr>
            <a:spLocks noGrp="1"/>
          </p:cNvSpPr>
          <p:nvPr>
            <p:ph type="title"/>
          </p:nvPr>
        </p:nvSpPr>
        <p:spPr>
          <a:xfrm>
            <a:off x="839788" y="365125"/>
            <a:ext cx="10515600" cy="944929"/>
          </a:xfrm>
        </p:spPr>
        <p:txBody>
          <a:bodyPr anchor="b">
            <a:normAutofit/>
          </a:bodyPr>
          <a:lstStyle/>
          <a:p>
            <a:r>
              <a:rPr lang="en-US" sz="3200" b="1" dirty="0">
                <a:latin typeface="Arial" panose="020B0604020202020204" pitchFamily="34" charset="0"/>
                <a:cs typeface="Arial" panose="020B0604020202020204" pitchFamily="34" charset="0"/>
              </a:rPr>
              <a:t>Sentiment analysis practical project</a:t>
            </a:r>
            <a:endParaRPr lang="en-US" sz="3200" b="1"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9" name="Text Placeholder 8">
            <a:extLst>
              <a:ext uri="{FF2B5EF4-FFF2-40B4-BE49-F238E27FC236}">
                <a16:creationId xmlns:a16="http://schemas.microsoft.com/office/drawing/2014/main" id="{87468A0C-0733-A62C-D773-821A40EEE43F}"/>
              </a:ext>
            </a:extLst>
          </p:cNvPr>
          <p:cNvSpPr>
            <a:spLocks noGrp="1"/>
          </p:cNvSpPr>
          <p:nvPr>
            <p:ph type="body" idx="1"/>
          </p:nvPr>
        </p:nvSpPr>
        <p:spPr>
          <a:xfrm>
            <a:off x="839788" y="1310054"/>
            <a:ext cx="10512424" cy="380632"/>
          </a:xfrm>
        </p:spPr>
        <p:txBody>
          <a:bodyPr anchor="t">
            <a:normAutofit/>
          </a:bodyPr>
          <a:lstStyle/>
          <a:p>
            <a:r>
              <a:rPr lang="en-US" sz="2000" b="0" dirty="0">
                <a:solidFill>
                  <a:schemeClr val="tx1">
                    <a:lumMod val="50000"/>
                    <a:lumOff val="50000"/>
                  </a:schemeClr>
                </a:solidFill>
              </a:rPr>
              <a:t>Data analysis</a:t>
            </a:r>
          </a:p>
        </p:txBody>
      </p:sp>
      <p:sp>
        <p:nvSpPr>
          <p:cNvPr id="3" name="Text Placeholder 2">
            <a:extLst>
              <a:ext uri="{FF2B5EF4-FFF2-40B4-BE49-F238E27FC236}">
                <a16:creationId xmlns:a16="http://schemas.microsoft.com/office/drawing/2014/main" id="{D9ADC7C2-668A-56C2-CB47-B7455083E6A8}"/>
              </a:ext>
            </a:extLst>
          </p:cNvPr>
          <p:cNvSpPr>
            <a:spLocks noGrp="1"/>
          </p:cNvSpPr>
          <p:nvPr>
            <p:ph sz="half" idx="2"/>
          </p:nvPr>
        </p:nvSpPr>
        <p:spPr>
          <a:xfrm>
            <a:off x="839788" y="2254983"/>
            <a:ext cx="10512424" cy="3934680"/>
          </a:xfrm>
        </p:spPr>
        <p:txBody>
          <a:bodyPr>
            <a:normAutofit/>
          </a:bodyPr>
          <a:lstStyle/>
          <a:p>
            <a:pPr marL="0" indent="0">
              <a:buNone/>
            </a:pPr>
            <a:r>
              <a:rPr lang="en-US" dirty="0"/>
              <a:t>Creating Word Clouds</a:t>
            </a:r>
          </a:p>
          <a:p>
            <a:pPr marL="0" indent="0">
              <a:buNone/>
            </a:pPr>
            <a:endParaRPr lang="en-US" dirty="0"/>
          </a:p>
          <a:p>
            <a:pPr lvl="1">
              <a:buFont typeface="Wingdings" panose="05000000000000000000" pitchFamily="2" charset="2"/>
              <a:buChar char="§"/>
            </a:pPr>
            <a:r>
              <a:rPr lang="en-US" dirty="0"/>
              <a:t>Creating Word Clouds</a:t>
            </a:r>
          </a:p>
          <a:p>
            <a:pPr lvl="1">
              <a:buFont typeface="Wingdings" panose="05000000000000000000" pitchFamily="2" charset="2"/>
              <a:buChar char="§"/>
            </a:pPr>
            <a:r>
              <a:rPr lang="en-US" dirty="0"/>
              <a:t>Definition: A word cloud is a visual representation of word frequency.</a:t>
            </a:r>
          </a:p>
          <a:p>
            <a:pPr lvl="1">
              <a:buFont typeface="Wingdings" panose="05000000000000000000" pitchFamily="2" charset="2"/>
              <a:buChar char="§"/>
            </a:pPr>
            <a:r>
              <a:rPr lang="en-US" dirty="0"/>
              <a:t>Using '</a:t>
            </a:r>
            <a:r>
              <a:rPr lang="en-US" dirty="0" err="1"/>
              <a:t>wordcloud</a:t>
            </a:r>
            <a:r>
              <a:rPr lang="en-US" dirty="0"/>
              <a:t>' package in R to create word clouds.</a:t>
            </a:r>
          </a:p>
          <a:p>
            <a:pPr lvl="1">
              <a:buFont typeface="Wingdings" panose="05000000000000000000" pitchFamily="2" charset="2"/>
              <a:buChar char="§"/>
            </a:pPr>
            <a:r>
              <a:rPr lang="en-US" dirty="0" err="1"/>
              <a:t>Comparison.cloud</a:t>
            </a:r>
            <a:r>
              <a:rPr lang="en-US" dirty="0"/>
              <a:t>() function to visualize both negative and positive words.</a:t>
            </a:r>
          </a:p>
        </p:txBody>
      </p:sp>
      <p:sp>
        <p:nvSpPr>
          <p:cNvPr id="8" name="Diamond 7">
            <a:extLst>
              <a:ext uri="{FF2B5EF4-FFF2-40B4-BE49-F238E27FC236}">
                <a16:creationId xmlns:a16="http://schemas.microsoft.com/office/drawing/2014/main" id="{4A461B84-6BA3-701B-BDEA-1213EDF34F87}"/>
              </a:ext>
            </a:extLst>
          </p:cNvPr>
          <p:cNvSpPr/>
          <p:nvPr/>
        </p:nvSpPr>
        <p:spPr>
          <a:xfrm>
            <a:off x="11010901" y="849678"/>
            <a:ext cx="342899" cy="356455"/>
          </a:xfrm>
          <a:prstGeom prst="diamond">
            <a:avLst/>
          </a:prstGeom>
          <a:solidFill>
            <a:schemeClr val="accent3"/>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1</a:t>
            </a:r>
          </a:p>
        </p:txBody>
      </p:sp>
    </p:spTree>
    <p:extLst>
      <p:ext uri="{BB962C8B-B14F-4D97-AF65-F5344CB8AC3E}">
        <p14:creationId xmlns:p14="http://schemas.microsoft.com/office/powerpoint/2010/main" val="1426137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07412BE-1340-3149-FB82-85E1D3DF117D}"/>
              </a:ext>
            </a:extLst>
          </p:cNvPr>
          <p:cNvSpPr/>
          <p:nvPr/>
        </p:nvSpPr>
        <p:spPr>
          <a:xfrm>
            <a:off x="2157258" y="2528698"/>
            <a:ext cx="5257800" cy="898403"/>
          </a:xfrm>
          <a:prstGeom prst="rect">
            <a:avLst/>
          </a:prstGeom>
          <a:ln w="3175">
            <a:noFill/>
          </a:ln>
        </p:spPr>
        <p:style>
          <a:lnRef idx="2">
            <a:schemeClr val="accent3"/>
          </a:lnRef>
          <a:fillRef idx="1">
            <a:schemeClr val="lt1"/>
          </a:fillRef>
          <a:effectRef idx="0">
            <a:schemeClr val="accent3"/>
          </a:effectRef>
          <a:fontRef idx="minor">
            <a:schemeClr val="dk1"/>
          </a:fontRef>
        </p:style>
        <p:txBody>
          <a:bodyPr rtlCol="0" anchor="ctr"/>
          <a:lstStyle/>
          <a:p>
            <a:pPr lvl="1"/>
            <a:r>
              <a:rPr lang="en-US" b="1" dirty="0">
                <a:cs typeface="Arial" panose="020B0604020202020204" pitchFamily="34" charset="0"/>
              </a:rPr>
              <a:t>Practical implementation</a:t>
            </a:r>
            <a:endParaRPr lang="en-US" dirty="0">
              <a:solidFill>
                <a:schemeClr val="bg1">
                  <a:lumMod val="65000"/>
                </a:schemeClr>
              </a:solidFill>
            </a:endParaRPr>
          </a:p>
        </p:txBody>
      </p:sp>
    </p:spTree>
    <p:extLst>
      <p:ext uri="{BB962C8B-B14F-4D97-AF65-F5344CB8AC3E}">
        <p14:creationId xmlns:p14="http://schemas.microsoft.com/office/powerpoint/2010/main" val="4033138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4207-4AEF-7969-2C52-CF7680F8BE92}"/>
              </a:ext>
            </a:extLst>
          </p:cNvPr>
          <p:cNvSpPr>
            <a:spLocks noGrp="1"/>
          </p:cNvSpPr>
          <p:nvPr>
            <p:ph type="title"/>
          </p:nvPr>
        </p:nvSpPr>
        <p:spPr/>
        <p:txBody>
          <a:bodyPr>
            <a:normAutofit/>
          </a:bodyPr>
          <a:lstStyle/>
          <a:p>
            <a:r>
              <a:rPr lang="en-US" sz="3200" b="1" dirty="0">
                <a:latin typeface="Arial" panose="020B0604020202020204" pitchFamily="34" charset="0"/>
                <a:cs typeface="Arial" panose="020B0604020202020204" pitchFamily="34" charset="0"/>
              </a:rPr>
              <a:t>Agenda</a:t>
            </a:r>
          </a:p>
        </p:txBody>
      </p:sp>
      <p:sp>
        <p:nvSpPr>
          <p:cNvPr id="4" name="Diamond 3">
            <a:extLst>
              <a:ext uri="{FF2B5EF4-FFF2-40B4-BE49-F238E27FC236}">
                <a16:creationId xmlns:a16="http://schemas.microsoft.com/office/drawing/2014/main" id="{65327F63-055F-2269-0FD8-E4219945D263}"/>
              </a:ext>
            </a:extLst>
          </p:cNvPr>
          <p:cNvSpPr/>
          <p:nvPr/>
        </p:nvSpPr>
        <p:spPr>
          <a:xfrm>
            <a:off x="11010901" y="849678"/>
            <a:ext cx="342899" cy="356455"/>
          </a:xfrm>
          <a:prstGeom prst="diamond">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B1EB2EC6-D963-0643-4B47-7EA6C055DE17}"/>
              </a:ext>
            </a:extLst>
          </p:cNvPr>
          <p:cNvGrpSpPr/>
          <p:nvPr/>
        </p:nvGrpSpPr>
        <p:grpSpPr>
          <a:xfrm>
            <a:off x="838200" y="2186923"/>
            <a:ext cx="5257800" cy="898403"/>
            <a:chOff x="838200" y="1690688"/>
            <a:chExt cx="5257800" cy="898403"/>
          </a:xfrm>
        </p:grpSpPr>
        <p:sp>
          <p:nvSpPr>
            <p:cNvPr id="20" name="Rectangle 19">
              <a:extLst>
                <a:ext uri="{FF2B5EF4-FFF2-40B4-BE49-F238E27FC236}">
                  <a16:creationId xmlns:a16="http://schemas.microsoft.com/office/drawing/2014/main" id="{69337C5E-E37A-53EB-719B-6691C52ED7C3}"/>
                </a:ext>
              </a:extLst>
            </p:cNvPr>
            <p:cNvSpPr/>
            <p:nvPr/>
          </p:nvSpPr>
          <p:spPr>
            <a:xfrm>
              <a:off x="838200" y="1690688"/>
              <a:ext cx="5257800" cy="898403"/>
            </a:xfrm>
            <a:prstGeom prst="rect">
              <a:avLst/>
            </a:prstGeom>
            <a:ln w="3175">
              <a:noFill/>
            </a:ln>
          </p:spPr>
          <p:style>
            <a:lnRef idx="2">
              <a:schemeClr val="accent3"/>
            </a:lnRef>
            <a:fillRef idx="1">
              <a:schemeClr val="lt1"/>
            </a:fillRef>
            <a:effectRef idx="0">
              <a:schemeClr val="accent3"/>
            </a:effectRef>
            <a:fontRef idx="minor">
              <a:schemeClr val="dk1"/>
            </a:fontRef>
          </p:style>
          <p:txBody>
            <a:bodyPr rtlCol="0" anchor="ctr"/>
            <a:lstStyle/>
            <a:p>
              <a:pPr lvl="1"/>
              <a:r>
                <a:rPr lang="en-US" b="1" dirty="0">
                  <a:cs typeface="Arial" panose="020B0604020202020204" pitchFamily="34" charset="0"/>
                </a:rPr>
                <a:t>Data &amp; Data Source</a:t>
              </a:r>
              <a:br>
                <a:rPr lang="en-US" dirty="0"/>
              </a:br>
              <a:r>
                <a:rPr lang="en-US" sz="1100" dirty="0">
                  <a:solidFill>
                    <a:schemeClr val="bg1">
                      <a:lumMod val="65000"/>
                    </a:schemeClr>
                  </a:solidFill>
                </a:rPr>
                <a:t>More insight about data type and data structure</a:t>
              </a:r>
              <a:br>
                <a:rPr lang="en-US" sz="1100" dirty="0">
                  <a:solidFill>
                    <a:schemeClr val="bg1">
                      <a:lumMod val="65000"/>
                    </a:schemeClr>
                  </a:solidFill>
                </a:rPr>
              </a:br>
              <a:r>
                <a:rPr lang="en-US" sz="1100" dirty="0">
                  <a:solidFill>
                    <a:schemeClr val="bg1">
                      <a:lumMod val="65000"/>
                    </a:schemeClr>
                  </a:solidFill>
                </a:rPr>
                <a:t>Social Media as Pdf file as data source</a:t>
              </a:r>
            </a:p>
            <a:p>
              <a:pPr lvl="1"/>
              <a:r>
                <a:rPr lang="en-US" sz="1100" dirty="0">
                  <a:solidFill>
                    <a:schemeClr val="bg1">
                      <a:lumMod val="65000"/>
                    </a:schemeClr>
                  </a:solidFill>
                </a:rPr>
                <a:t>Web structure and web scraping</a:t>
              </a:r>
              <a:endParaRPr lang="en-US" sz="1400" dirty="0">
                <a:solidFill>
                  <a:schemeClr val="bg1">
                    <a:lumMod val="65000"/>
                  </a:schemeClr>
                </a:solidFill>
              </a:endParaRPr>
            </a:p>
          </p:txBody>
        </p:sp>
        <p:sp>
          <p:nvSpPr>
            <p:cNvPr id="22" name="Diamond 21">
              <a:extLst>
                <a:ext uri="{FF2B5EF4-FFF2-40B4-BE49-F238E27FC236}">
                  <a16:creationId xmlns:a16="http://schemas.microsoft.com/office/drawing/2014/main" id="{5527DCEF-09EC-150E-C3F4-75F9AD1EB834}"/>
                </a:ext>
              </a:extLst>
            </p:cNvPr>
            <p:cNvSpPr/>
            <p:nvPr/>
          </p:nvSpPr>
          <p:spPr>
            <a:xfrm>
              <a:off x="838200" y="1961661"/>
              <a:ext cx="342899" cy="356455"/>
            </a:xfrm>
            <a:prstGeom prst="diamond">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1</a:t>
              </a:r>
            </a:p>
          </p:txBody>
        </p:sp>
      </p:grpSp>
      <p:grpSp>
        <p:nvGrpSpPr>
          <p:cNvPr id="38" name="Group 37">
            <a:extLst>
              <a:ext uri="{FF2B5EF4-FFF2-40B4-BE49-F238E27FC236}">
                <a16:creationId xmlns:a16="http://schemas.microsoft.com/office/drawing/2014/main" id="{D3A6FBC5-C3E2-4D5B-CF3B-DC20E226FDC7}"/>
              </a:ext>
            </a:extLst>
          </p:cNvPr>
          <p:cNvGrpSpPr/>
          <p:nvPr/>
        </p:nvGrpSpPr>
        <p:grpSpPr>
          <a:xfrm>
            <a:off x="838200" y="3239899"/>
            <a:ext cx="5257800" cy="898403"/>
            <a:chOff x="838200" y="3558195"/>
            <a:chExt cx="5257800" cy="898403"/>
          </a:xfrm>
        </p:grpSpPr>
        <p:sp>
          <p:nvSpPr>
            <p:cNvPr id="25" name="Rectangle 24">
              <a:extLst>
                <a:ext uri="{FF2B5EF4-FFF2-40B4-BE49-F238E27FC236}">
                  <a16:creationId xmlns:a16="http://schemas.microsoft.com/office/drawing/2014/main" id="{56FC2978-B60B-CD4E-43D9-A073BB954902}"/>
                </a:ext>
              </a:extLst>
            </p:cNvPr>
            <p:cNvSpPr/>
            <p:nvPr/>
          </p:nvSpPr>
          <p:spPr>
            <a:xfrm>
              <a:off x="838200" y="3558195"/>
              <a:ext cx="5257800" cy="898403"/>
            </a:xfrm>
            <a:prstGeom prst="rect">
              <a:avLst/>
            </a:prstGeom>
            <a:ln w="3175">
              <a:noFill/>
            </a:ln>
          </p:spPr>
          <p:style>
            <a:lnRef idx="2">
              <a:schemeClr val="accent3"/>
            </a:lnRef>
            <a:fillRef idx="1">
              <a:schemeClr val="lt1"/>
            </a:fillRef>
            <a:effectRef idx="0">
              <a:schemeClr val="accent3"/>
            </a:effectRef>
            <a:fontRef idx="minor">
              <a:schemeClr val="dk1"/>
            </a:fontRef>
          </p:style>
          <p:txBody>
            <a:bodyPr rtlCol="0" anchor="ctr"/>
            <a:lstStyle/>
            <a:p>
              <a:pPr lvl="1"/>
              <a:r>
                <a:rPr lang="en-US" b="1" dirty="0"/>
                <a:t>Data Preprocessing</a:t>
              </a:r>
              <a:br>
                <a:rPr lang="en-US" dirty="0"/>
              </a:br>
              <a:r>
                <a:rPr lang="en-US" sz="1100" dirty="0">
                  <a:solidFill>
                    <a:schemeClr val="bg1">
                      <a:lumMod val="65000"/>
                    </a:schemeClr>
                  </a:solidFill>
                </a:rPr>
                <a:t>Data cleaning</a:t>
              </a:r>
            </a:p>
            <a:p>
              <a:pPr lvl="1"/>
              <a:r>
                <a:rPr lang="en-US" sz="1100" dirty="0">
                  <a:solidFill>
                    <a:schemeClr val="bg1">
                      <a:lumMod val="65000"/>
                    </a:schemeClr>
                  </a:solidFill>
                </a:rPr>
                <a:t>Handling missing value and outlier</a:t>
              </a:r>
            </a:p>
            <a:p>
              <a:pPr lvl="1"/>
              <a:r>
                <a:rPr lang="en-US" sz="1100" dirty="0">
                  <a:solidFill>
                    <a:schemeClr val="bg1">
                      <a:lumMod val="65000"/>
                    </a:schemeClr>
                  </a:solidFill>
                </a:rPr>
                <a:t>Data Transformation</a:t>
              </a:r>
            </a:p>
          </p:txBody>
        </p:sp>
        <p:sp>
          <p:nvSpPr>
            <p:cNvPr id="30" name="Diamond 29">
              <a:extLst>
                <a:ext uri="{FF2B5EF4-FFF2-40B4-BE49-F238E27FC236}">
                  <a16:creationId xmlns:a16="http://schemas.microsoft.com/office/drawing/2014/main" id="{3CB8C459-0D78-78DE-355B-0E8568E33F67}"/>
                </a:ext>
              </a:extLst>
            </p:cNvPr>
            <p:cNvSpPr/>
            <p:nvPr/>
          </p:nvSpPr>
          <p:spPr>
            <a:xfrm>
              <a:off x="838200" y="3830847"/>
              <a:ext cx="342899" cy="356455"/>
            </a:xfrm>
            <a:prstGeom prst="diamond">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2</a:t>
              </a:r>
            </a:p>
          </p:txBody>
        </p:sp>
      </p:grpSp>
      <p:grpSp>
        <p:nvGrpSpPr>
          <p:cNvPr id="37" name="Group 36">
            <a:extLst>
              <a:ext uri="{FF2B5EF4-FFF2-40B4-BE49-F238E27FC236}">
                <a16:creationId xmlns:a16="http://schemas.microsoft.com/office/drawing/2014/main" id="{FF64FDB5-4EF1-B9FC-D908-71A2804F3193}"/>
              </a:ext>
            </a:extLst>
          </p:cNvPr>
          <p:cNvGrpSpPr/>
          <p:nvPr/>
        </p:nvGrpSpPr>
        <p:grpSpPr>
          <a:xfrm>
            <a:off x="838200" y="4288253"/>
            <a:ext cx="5257800" cy="898403"/>
            <a:chOff x="838200" y="4491947"/>
            <a:chExt cx="5257800" cy="898403"/>
          </a:xfrm>
        </p:grpSpPr>
        <p:sp>
          <p:nvSpPr>
            <p:cNvPr id="27" name="Rectangle 26">
              <a:extLst>
                <a:ext uri="{FF2B5EF4-FFF2-40B4-BE49-F238E27FC236}">
                  <a16:creationId xmlns:a16="http://schemas.microsoft.com/office/drawing/2014/main" id="{97E583CD-8259-16B8-DF9E-A7398C6238A2}"/>
                </a:ext>
              </a:extLst>
            </p:cNvPr>
            <p:cNvSpPr/>
            <p:nvPr/>
          </p:nvSpPr>
          <p:spPr>
            <a:xfrm>
              <a:off x="838200" y="4491947"/>
              <a:ext cx="5257800" cy="898403"/>
            </a:xfrm>
            <a:prstGeom prst="rect">
              <a:avLst/>
            </a:prstGeom>
            <a:ln w="3175">
              <a:noFill/>
            </a:ln>
          </p:spPr>
          <p:style>
            <a:lnRef idx="2">
              <a:schemeClr val="accent3"/>
            </a:lnRef>
            <a:fillRef idx="1">
              <a:schemeClr val="lt1"/>
            </a:fillRef>
            <a:effectRef idx="0">
              <a:schemeClr val="accent3"/>
            </a:effectRef>
            <a:fontRef idx="minor">
              <a:schemeClr val="dk1"/>
            </a:fontRef>
          </p:style>
          <p:txBody>
            <a:bodyPr rtlCol="0" anchor="ctr"/>
            <a:lstStyle/>
            <a:p>
              <a:pPr lvl="1"/>
              <a:r>
                <a:rPr lang="en-US" b="1" dirty="0"/>
                <a:t>Data Analysis</a:t>
              </a:r>
              <a:br>
                <a:rPr lang="en-US" dirty="0"/>
              </a:br>
              <a:r>
                <a:rPr lang="en-US" sz="1100" dirty="0">
                  <a:solidFill>
                    <a:schemeClr val="bg1">
                      <a:lumMod val="65000"/>
                    </a:schemeClr>
                  </a:solidFill>
                </a:rPr>
                <a:t>Qualitative Analysis</a:t>
              </a:r>
            </a:p>
            <a:p>
              <a:pPr lvl="1"/>
              <a:r>
                <a:rPr lang="en-US" sz="1100" dirty="0">
                  <a:solidFill>
                    <a:schemeClr val="bg1">
                      <a:lumMod val="65000"/>
                    </a:schemeClr>
                  </a:solidFill>
                </a:rPr>
                <a:t>Quantitative Analysis</a:t>
              </a:r>
              <a:endParaRPr lang="en-US" dirty="0">
                <a:solidFill>
                  <a:schemeClr val="bg1">
                    <a:lumMod val="65000"/>
                  </a:schemeClr>
                </a:solidFill>
              </a:endParaRPr>
            </a:p>
          </p:txBody>
        </p:sp>
        <p:sp>
          <p:nvSpPr>
            <p:cNvPr id="31" name="Diamond 30">
              <a:extLst>
                <a:ext uri="{FF2B5EF4-FFF2-40B4-BE49-F238E27FC236}">
                  <a16:creationId xmlns:a16="http://schemas.microsoft.com/office/drawing/2014/main" id="{E1EB5826-7EA8-6A74-15FF-69EC39546743}"/>
                </a:ext>
              </a:extLst>
            </p:cNvPr>
            <p:cNvSpPr/>
            <p:nvPr/>
          </p:nvSpPr>
          <p:spPr>
            <a:xfrm>
              <a:off x="838200" y="4762919"/>
              <a:ext cx="342899" cy="356455"/>
            </a:xfrm>
            <a:prstGeom prst="diamond">
              <a:avLst/>
            </a:prstGeom>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3</a:t>
              </a:r>
            </a:p>
          </p:txBody>
        </p:sp>
      </p:grpSp>
      <p:grpSp>
        <p:nvGrpSpPr>
          <p:cNvPr id="36" name="Group 35">
            <a:extLst>
              <a:ext uri="{FF2B5EF4-FFF2-40B4-BE49-F238E27FC236}">
                <a16:creationId xmlns:a16="http://schemas.microsoft.com/office/drawing/2014/main" id="{9CFFE2FC-0A32-A894-044D-CF7C44376861}"/>
              </a:ext>
            </a:extLst>
          </p:cNvPr>
          <p:cNvGrpSpPr/>
          <p:nvPr/>
        </p:nvGrpSpPr>
        <p:grpSpPr>
          <a:xfrm>
            <a:off x="6267449" y="2186923"/>
            <a:ext cx="5257800" cy="898403"/>
            <a:chOff x="6096000" y="1690687"/>
            <a:chExt cx="5257800" cy="898403"/>
          </a:xfrm>
        </p:grpSpPr>
        <p:sp>
          <p:nvSpPr>
            <p:cNvPr id="21" name="Rectangle 20">
              <a:extLst>
                <a:ext uri="{FF2B5EF4-FFF2-40B4-BE49-F238E27FC236}">
                  <a16:creationId xmlns:a16="http://schemas.microsoft.com/office/drawing/2014/main" id="{8D0391FD-FD39-CD5D-01D8-C13BFF2C5E4F}"/>
                </a:ext>
              </a:extLst>
            </p:cNvPr>
            <p:cNvSpPr/>
            <p:nvPr/>
          </p:nvSpPr>
          <p:spPr>
            <a:xfrm>
              <a:off x="6096000" y="1690687"/>
              <a:ext cx="5257800" cy="898403"/>
            </a:xfrm>
            <a:prstGeom prst="rect">
              <a:avLst/>
            </a:prstGeom>
            <a:ln w="3175">
              <a:noFill/>
            </a:ln>
          </p:spPr>
          <p:style>
            <a:lnRef idx="2">
              <a:schemeClr val="accent3"/>
            </a:lnRef>
            <a:fillRef idx="1">
              <a:schemeClr val="lt1"/>
            </a:fillRef>
            <a:effectRef idx="0">
              <a:schemeClr val="accent3"/>
            </a:effectRef>
            <a:fontRef idx="minor">
              <a:schemeClr val="dk1"/>
            </a:fontRef>
          </p:style>
          <p:txBody>
            <a:bodyPr rtlCol="0" anchor="ctr"/>
            <a:lstStyle/>
            <a:p>
              <a:pPr lvl="1"/>
              <a:r>
                <a:rPr lang="en-US" b="1" dirty="0"/>
                <a:t>Data Visualization &amp; Interpretation</a:t>
              </a:r>
              <a:br>
                <a:rPr lang="en-US" dirty="0"/>
              </a:br>
              <a:r>
                <a:rPr lang="en-US" sz="1100" dirty="0">
                  <a:solidFill>
                    <a:schemeClr val="bg1">
                      <a:lumMod val="65000"/>
                    </a:schemeClr>
                  </a:solidFill>
                </a:rPr>
                <a:t>[]</a:t>
              </a:r>
              <a:endParaRPr lang="en-US" dirty="0">
                <a:solidFill>
                  <a:schemeClr val="bg1">
                    <a:lumMod val="65000"/>
                  </a:schemeClr>
                </a:solidFill>
              </a:endParaRPr>
            </a:p>
          </p:txBody>
        </p:sp>
        <p:sp>
          <p:nvSpPr>
            <p:cNvPr id="32" name="Diamond 31">
              <a:extLst>
                <a:ext uri="{FF2B5EF4-FFF2-40B4-BE49-F238E27FC236}">
                  <a16:creationId xmlns:a16="http://schemas.microsoft.com/office/drawing/2014/main" id="{5CD99E02-4B41-DB8B-D00B-D6F2DDA9AF22}"/>
                </a:ext>
              </a:extLst>
            </p:cNvPr>
            <p:cNvSpPr/>
            <p:nvPr/>
          </p:nvSpPr>
          <p:spPr>
            <a:xfrm>
              <a:off x="6096000" y="1961660"/>
              <a:ext cx="342899" cy="356455"/>
            </a:xfrm>
            <a:prstGeom prst="diamond">
              <a:avLst/>
            </a:prstGeom>
            <a:solidFill>
              <a:srgbClr val="00B0F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4</a:t>
              </a:r>
            </a:p>
          </p:txBody>
        </p:sp>
      </p:grpSp>
      <p:grpSp>
        <p:nvGrpSpPr>
          <p:cNvPr id="35" name="Group 34">
            <a:extLst>
              <a:ext uri="{FF2B5EF4-FFF2-40B4-BE49-F238E27FC236}">
                <a16:creationId xmlns:a16="http://schemas.microsoft.com/office/drawing/2014/main" id="{8217B857-028F-E474-3D98-4986E2337CFF}"/>
              </a:ext>
            </a:extLst>
          </p:cNvPr>
          <p:cNvGrpSpPr/>
          <p:nvPr/>
        </p:nvGrpSpPr>
        <p:grpSpPr>
          <a:xfrm>
            <a:off x="6267449" y="3239899"/>
            <a:ext cx="5257801" cy="898403"/>
            <a:chOff x="6095999" y="2624441"/>
            <a:chExt cx="5257801" cy="898403"/>
          </a:xfrm>
        </p:grpSpPr>
        <p:sp>
          <p:nvSpPr>
            <p:cNvPr id="24" name="Rectangle 23">
              <a:extLst>
                <a:ext uri="{FF2B5EF4-FFF2-40B4-BE49-F238E27FC236}">
                  <a16:creationId xmlns:a16="http://schemas.microsoft.com/office/drawing/2014/main" id="{A553FBC6-5499-633D-6B5D-9BA08CD8C0B3}"/>
                </a:ext>
              </a:extLst>
            </p:cNvPr>
            <p:cNvSpPr/>
            <p:nvPr/>
          </p:nvSpPr>
          <p:spPr>
            <a:xfrm>
              <a:off x="6096000" y="2624441"/>
              <a:ext cx="5257800" cy="898403"/>
            </a:xfrm>
            <a:prstGeom prst="rect">
              <a:avLst/>
            </a:prstGeom>
            <a:ln w="3175">
              <a:noFill/>
            </a:ln>
          </p:spPr>
          <p:style>
            <a:lnRef idx="2">
              <a:schemeClr val="accent3"/>
            </a:lnRef>
            <a:fillRef idx="1">
              <a:schemeClr val="lt1"/>
            </a:fillRef>
            <a:effectRef idx="0">
              <a:schemeClr val="accent3"/>
            </a:effectRef>
            <a:fontRef idx="minor">
              <a:schemeClr val="dk1"/>
            </a:fontRef>
          </p:style>
          <p:txBody>
            <a:bodyPr rtlCol="0" anchor="ctr"/>
            <a:lstStyle/>
            <a:p>
              <a:pPr lvl="1"/>
              <a:r>
                <a:rPr lang="en-US" b="1" dirty="0">
                  <a:cs typeface="Arial" panose="020B0604020202020204" pitchFamily="34" charset="0"/>
                </a:rPr>
                <a:t>AI Tools</a:t>
              </a:r>
              <a:br>
                <a:rPr lang="en-US" dirty="0"/>
              </a:br>
              <a:r>
                <a:rPr lang="en-US" sz="1100" dirty="0">
                  <a:solidFill>
                    <a:schemeClr val="bg1">
                      <a:lumMod val="65000"/>
                    </a:schemeClr>
                  </a:solidFill>
                </a:rPr>
                <a:t>[]</a:t>
              </a:r>
              <a:endParaRPr lang="en-US" dirty="0">
                <a:solidFill>
                  <a:schemeClr val="bg1">
                    <a:lumMod val="65000"/>
                  </a:schemeClr>
                </a:solidFill>
              </a:endParaRPr>
            </a:p>
          </p:txBody>
        </p:sp>
        <p:sp>
          <p:nvSpPr>
            <p:cNvPr id="33" name="Diamond 32">
              <a:extLst>
                <a:ext uri="{FF2B5EF4-FFF2-40B4-BE49-F238E27FC236}">
                  <a16:creationId xmlns:a16="http://schemas.microsoft.com/office/drawing/2014/main" id="{ABCCA7E6-5273-E9E6-4CA1-5EB0ACDC2C0A}"/>
                </a:ext>
              </a:extLst>
            </p:cNvPr>
            <p:cNvSpPr/>
            <p:nvPr/>
          </p:nvSpPr>
          <p:spPr>
            <a:xfrm>
              <a:off x="6095999" y="2895414"/>
              <a:ext cx="342899" cy="356455"/>
            </a:xfrm>
            <a:prstGeom prst="diamond">
              <a:avLst/>
            </a:prstGeom>
            <a:solidFill>
              <a:srgbClr val="C0000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5</a:t>
              </a:r>
            </a:p>
          </p:txBody>
        </p:sp>
      </p:grpSp>
    </p:spTree>
    <p:extLst>
      <p:ext uri="{BB962C8B-B14F-4D97-AF65-F5344CB8AC3E}">
        <p14:creationId xmlns:p14="http://schemas.microsoft.com/office/powerpoint/2010/main" val="2571827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A43D918-A445-006C-80AB-966C3AB9C4B3}"/>
              </a:ext>
            </a:extLst>
          </p:cNvPr>
          <p:cNvSpPr>
            <a:spLocks noGrp="1"/>
          </p:cNvSpPr>
          <p:nvPr>
            <p:ph type="title"/>
          </p:nvPr>
        </p:nvSpPr>
        <p:spPr>
          <a:xfrm>
            <a:off x="839788" y="365125"/>
            <a:ext cx="10515600" cy="944929"/>
          </a:xfrm>
        </p:spPr>
        <p:txBody>
          <a:bodyPr anchor="b">
            <a:normAutofit/>
          </a:bodyPr>
          <a:lstStyle/>
          <a:p>
            <a:r>
              <a:rPr lang="en-US" sz="3200" b="1" dirty="0">
                <a:latin typeface="Arial" panose="020B0604020202020204" pitchFamily="34" charset="0"/>
                <a:cs typeface="Arial" panose="020B0604020202020204" pitchFamily="34" charset="0"/>
              </a:rPr>
              <a:t>Sentiment analysis practical project</a:t>
            </a:r>
            <a:endParaRPr lang="en-US" sz="3200" b="1"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9" name="Text Placeholder 8">
            <a:extLst>
              <a:ext uri="{FF2B5EF4-FFF2-40B4-BE49-F238E27FC236}">
                <a16:creationId xmlns:a16="http://schemas.microsoft.com/office/drawing/2014/main" id="{87468A0C-0733-A62C-D773-821A40EEE43F}"/>
              </a:ext>
            </a:extLst>
          </p:cNvPr>
          <p:cNvSpPr>
            <a:spLocks noGrp="1"/>
          </p:cNvSpPr>
          <p:nvPr>
            <p:ph type="body" idx="1"/>
          </p:nvPr>
        </p:nvSpPr>
        <p:spPr>
          <a:xfrm>
            <a:off x="839788" y="1310054"/>
            <a:ext cx="10512424" cy="380632"/>
          </a:xfrm>
        </p:spPr>
        <p:txBody>
          <a:bodyPr anchor="t">
            <a:normAutofit/>
          </a:bodyPr>
          <a:lstStyle/>
          <a:p>
            <a:r>
              <a:rPr lang="en-US" sz="2000" b="0" dirty="0">
                <a:solidFill>
                  <a:schemeClr val="tx1">
                    <a:lumMod val="50000"/>
                    <a:lumOff val="50000"/>
                  </a:schemeClr>
                </a:solidFill>
              </a:rPr>
              <a:t>Data analysis</a:t>
            </a:r>
          </a:p>
        </p:txBody>
      </p:sp>
      <p:sp>
        <p:nvSpPr>
          <p:cNvPr id="3" name="Text Placeholder 2">
            <a:extLst>
              <a:ext uri="{FF2B5EF4-FFF2-40B4-BE49-F238E27FC236}">
                <a16:creationId xmlns:a16="http://schemas.microsoft.com/office/drawing/2014/main" id="{D9ADC7C2-668A-56C2-CB47-B7455083E6A8}"/>
              </a:ext>
            </a:extLst>
          </p:cNvPr>
          <p:cNvSpPr>
            <a:spLocks noGrp="1"/>
          </p:cNvSpPr>
          <p:nvPr>
            <p:ph sz="half" idx="2"/>
          </p:nvPr>
        </p:nvSpPr>
        <p:spPr>
          <a:xfrm>
            <a:off x="839788" y="2254983"/>
            <a:ext cx="10512424" cy="3934680"/>
          </a:xfrm>
        </p:spPr>
        <p:txBody>
          <a:bodyPr>
            <a:normAutofit/>
          </a:bodyPr>
          <a:lstStyle/>
          <a:p>
            <a:pPr marL="0" indent="0">
              <a:buNone/>
            </a:pPr>
            <a:r>
              <a:rPr lang="en-US" dirty="0"/>
              <a:t>What is Sentiment Analysis?</a:t>
            </a:r>
          </a:p>
          <a:p>
            <a:pPr marL="0" indent="0">
              <a:buNone/>
            </a:pPr>
            <a:endParaRPr lang="en-US" dirty="0"/>
          </a:p>
          <a:p>
            <a:pPr lvl="1">
              <a:buFont typeface="Wingdings" panose="05000000000000000000" pitchFamily="2" charset="2"/>
              <a:buChar char="§"/>
            </a:pPr>
            <a:r>
              <a:rPr lang="en-US" dirty="0"/>
              <a:t> Definition: Sentiment Analysis is a method to identify and extract subjective information from source materials.</a:t>
            </a:r>
          </a:p>
          <a:p>
            <a:pPr lvl="1">
              <a:buFont typeface="Wingdings" panose="05000000000000000000" pitchFamily="2" charset="2"/>
              <a:buChar char="§"/>
            </a:pPr>
            <a:r>
              <a:rPr lang="en-US" dirty="0"/>
              <a:t>Uses in Real World: Review analysis, social media monitoring, brand sentiment analysis.</a:t>
            </a:r>
          </a:p>
          <a:p>
            <a:pPr lvl="1">
              <a:buFont typeface="Wingdings" panose="05000000000000000000" pitchFamily="2" charset="2"/>
              <a:buChar char="§"/>
            </a:pPr>
            <a:r>
              <a:rPr lang="en-US" dirty="0"/>
              <a:t>Objective: Determine whether a piece of writing is positive, negative, or neutral.</a:t>
            </a:r>
          </a:p>
        </p:txBody>
      </p:sp>
      <p:sp>
        <p:nvSpPr>
          <p:cNvPr id="8" name="Diamond 7">
            <a:extLst>
              <a:ext uri="{FF2B5EF4-FFF2-40B4-BE49-F238E27FC236}">
                <a16:creationId xmlns:a16="http://schemas.microsoft.com/office/drawing/2014/main" id="{4A461B84-6BA3-701B-BDEA-1213EDF34F87}"/>
              </a:ext>
            </a:extLst>
          </p:cNvPr>
          <p:cNvSpPr/>
          <p:nvPr/>
        </p:nvSpPr>
        <p:spPr>
          <a:xfrm>
            <a:off x="11010901" y="849678"/>
            <a:ext cx="342899" cy="356455"/>
          </a:xfrm>
          <a:prstGeom prst="diamond">
            <a:avLst/>
          </a:prstGeom>
          <a:solidFill>
            <a:schemeClr val="accent3"/>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1</a:t>
            </a:r>
          </a:p>
        </p:txBody>
      </p:sp>
    </p:spTree>
    <p:extLst>
      <p:ext uri="{BB962C8B-B14F-4D97-AF65-F5344CB8AC3E}">
        <p14:creationId xmlns:p14="http://schemas.microsoft.com/office/powerpoint/2010/main" val="647273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A43D918-A445-006C-80AB-966C3AB9C4B3}"/>
              </a:ext>
            </a:extLst>
          </p:cNvPr>
          <p:cNvSpPr>
            <a:spLocks noGrp="1"/>
          </p:cNvSpPr>
          <p:nvPr>
            <p:ph type="title"/>
          </p:nvPr>
        </p:nvSpPr>
        <p:spPr>
          <a:xfrm>
            <a:off x="839788" y="365125"/>
            <a:ext cx="10515600" cy="944929"/>
          </a:xfrm>
        </p:spPr>
        <p:txBody>
          <a:bodyPr anchor="b">
            <a:normAutofit/>
          </a:bodyPr>
          <a:lstStyle/>
          <a:p>
            <a:r>
              <a:rPr lang="en-US" sz="3200" b="1" dirty="0">
                <a:latin typeface="Arial" panose="020B0604020202020204" pitchFamily="34" charset="0"/>
                <a:cs typeface="Arial" panose="020B0604020202020204" pitchFamily="34" charset="0"/>
              </a:rPr>
              <a:t>Sentiment analysis practical project</a:t>
            </a:r>
            <a:endParaRPr lang="en-US" sz="3200" b="1"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9" name="Text Placeholder 8">
            <a:extLst>
              <a:ext uri="{FF2B5EF4-FFF2-40B4-BE49-F238E27FC236}">
                <a16:creationId xmlns:a16="http://schemas.microsoft.com/office/drawing/2014/main" id="{87468A0C-0733-A62C-D773-821A40EEE43F}"/>
              </a:ext>
            </a:extLst>
          </p:cNvPr>
          <p:cNvSpPr>
            <a:spLocks noGrp="1"/>
          </p:cNvSpPr>
          <p:nvPr>
            <p:ph type="body" idx="1"/>
          </p:nvPr>
        </p:nvSpPr>
        <p:spPr>
          <a:xfrm>
            <a:off x="839788" y="1310054"/>
            <a:ext cx="10512424" cy="380632"/>
          </a:xfrm>
        </p:spPr>
        <p:txBody>
          <a:bodyPr anchor="t">
            <a:normAutofit/>
          </a:bodyPr>
          <a:lstStyle/>
          <a:p>
            <a:r>
              <a:rPr lang="en-US" sz="2000" b="0" dirty="0">
                <a:solidFill>
                  <a:schemeClr val="tx1">
                    <a:lumMod val="50000"/>
                    <a:lumOff val="50000"/>
                  </a:schemeClr>
                </a:solidFill>
              </a:rPr>
              <a:t>Data analysis</a:t>
            </a:r>
          </a:p>
        </p:txBody>
      </p:sp>
      <p:sp>
        <p:nvSpPr>
          <p:cNvPr id="3" name="Text Placeholder 2">
            <a:extLst>
              <a:ext uri="{FF2B5EF4-FFF2-40B4-BE49-F238E27FC236}">
                <a16:creationId xmlns:a16="http://schemas.microsoft.com/office/drawing/2014/main" id="{D9ADC7C2-668A-56C2-CB47-B7455083E6A8}"/>
              </a:ext>
            </a:extLst>
          </p:cNvPr>
          <p:cNvSpPr>
            <a:spLocks noGrp="1"/>
          </p:cNvSpPr>
          <p:nvPr>
            <p:ph sz="half" idx="2"/>
          </p:nvPr>
        </p:nvSpPr>
        <p:spPr>
          <a:xfrm>
            <a:off x="839788" y="2254983"/>
            <a:ext cx="10512424" cy="3934680"/>
          </a:xfrm>
        </p:spPr>
        <p:txBody>
          <a:bodyPr>
            <a:normAutofit/>
          </a:bodyPr>
          <a:lstStyle/>
          <a:p>
            <a:pPr marL="0" indent="0">
              <a:buNone/>
            </a:pPr>
            <a:r>
              <a:rPr lang="en-US" dirty="0"/>
              <a:t>The Role of R in Sentiment Analysis</a:t>
            </a:r>
          </a:p>
          <a:p>
            <a:pPr marL="0" indent="0">
              <a:buNone/>
            </a:pPr>
            <a:endParaRPr lang="en-US" dirty="0"/>
          </a:p>
          <a:p>
            <a:pPr lvl="1">
              <a:buFont typeface="Wingdings" panose="05000000000000000000" pitchFamily="2" charset="2"/>
              <a:buChar char="§"/>
            </a:pPr>
            <a:r>
              <a:rPr lang="en-US" dirty="0"/>
              <a:t> R is a powerful tool for statistics, graphics, and data analysis.</a:t>
            </a:r>
          </a:p>
          <a:p>
            <a:pPr lvl="1">
              <a:buFont typeface="Wingdings" panose="05000000000000000000" pitchFamily="2" charset="2"/>
              <a:buChar char="§"/>
            </a:pPr>
            <a:r>
              <a:rPr lang="en-US" dirty="0"/>
              <a:t>Useful R packages for text analysis (</a:t>
            </a:r>
            <a:r>
              <a:rPr lang="en-US" dirty="0" err="1"/>
              <a:t>tidytext</a:t>
            </a:r>
            <a:r>
              <a:rPr lang="en-US" dirty="0"/>
              <a:t>) and visualization (ggplot2).</a:t>
            </a:r>
          </a:p>
          <a:p>
            <a:pPr lvl="1">
              <a:buFont typeface="Wingdings" panose="05000000000000000000" pitchFamily="2" charset="2"/>
              <a:buChar char="§"/>
            </a:pPr>
            <a:r>
              <a:rPr lang="en-US" dirty="0"/>
              <a:t>R's role in this project: Extract, transform, analyze and visualize sentiment data.</a:t>
            </a:r>
          </a:p>
        </p:txBody>
      </p:sp>
      <p:sp>
        <p:nvSpPr>
          <p:cNvPr id="8" name="Diamond 7">
            <a:extLst>
              <a:ext uri="{FF2B5EF4-FFF2-40B4-BE49-F238E27FC236}">
                <a16:creationId xmlns:a16="http://schemas.microsoft.com/office/drawing/2014/main" id="{4A461B84-6BA3-701B-BDEA-1213EDF34F87}"/>
              </a:ext>
            </a:extLst>
          </p:cNvPr>
          <p:cNvSpPr/>
          <p:nvPr/>
        </p:nvSpPr>
        <p:spPr>
          <a:xfrm>
            <a:off x="11010901" y="849678"/>
            <a:ext cx="342899" cy="356455"/>
          </a:xfrm>
          <a:prstGeom prst="diamond">
            <a:avLst/>
          </a:prstGeom>
          <a:solidFill>
            <a:schemeClr val="accent3"/>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1</a:t>
            </a:r>
          </a:p>
        </p:txBody>
      </p:sp>
    </p:spTree>
    <p:extLst>
      <p:ext uri="{BB962C8B-B14F-4D97-AF65-F5344CB8AC3E}">
        <p14:creationId xmlns:p14="http://schemas.microsoft.com/office/powerpoint/2010/main" val="1385725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A43D918-A445-006C-80AB-966C3AB9C4B3}"/>
              </a:ext>
            </a:extLst>
          </p:cNvPr>
          <p:cNvSpPr>
            <a:spLocks noGrp="1"/>
          </p:cNvSpPr>
          <p:nvPr>
            <p:ph type="title"/>
          </p:nvPr>
        </p:nvSpPr>
        <p:spPr>
          <a:xfrm>
            <a:off x="839788" y="365125"/>
            <a:ext cx="10515600" cy="944929"/>
          </a:xfrm>
        </p:spPr>
        <p:txBody>
          <a:bodyPr anchor="b">
            <a:normAutofit/>
          </a:bodyPr>
          <a:lstStyle/>
          <a:p>
            <a:r>
              <a:rPr lang="en-US" sz="3200" b="1" dirty="0">
                <a:latin typeface="Arial" panose="020B0604020202020204" pitchFamily="34" charset="0"/>
                <a:cs typeface="Arial" panose="020B0604020202020204" pitchFamily="34" charset="0"/>
              </a:rPr>
              <a:t>Sentiment analysis practical project</a:t>
            </a:r>
            <a:endParaRPr lang="en-US" sz="3200" b="1"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9" name="Text Placeholder 8">
            <a:extLst>
              <a:ext uri="{FF2B5EF4-FFF2-40B4-BE49-F238E27FC236}">
                <a16:creationId xmlns:a16="http://schemas.microsoft.com/office/drawing/2014/main" id="{87468A0C-0733-A62C-D773-821A40EEE43F}"/>
              </a:ext>
            </a:extLst>
          </p:cNvPr>
          <p:cNvSpPr>
            <a:spLocks noGrp="1"/>
          </p:cNvSpPr>
          <p:nvPr>
            <p:ph type="body" idx="1"/>
          </p:nvPr>
        </p:nvSpPr>
        <p:spPr>
          <a:xfrm>
            <a:off x="839788" y="1310054"/>
            <a:ext cx="10512424" cy="380632"/>
          </a:xfrm>
        </p:spPr>
        <p:txBody>
          <a:bodyPr anchor="t">
            <a:normAutofit/>
          </a:bodyPr>
          <a:lstStyle/>
          <a:p>
            <a:r>
              <a:rPr lang="en-US" sz="2000" b="0" dirty="0">
                <a:solidFill>
                  <a:schemeClr val="tx1">
                    <a:lumMod val="50000"/>
                    <a:lumOff val="50000"/>
                  </a:schemeClr>
                </a:solidFill>
              </a:rPr>
              <a:t>Data analysis</a:t>
            </a:r>
          </a:p>
        </p:txBody>
      </p:sp>
      <p:sp>
        <p:nvSpPr>
          <p:cNvPr id="3" name="Text Placeholder 2">
            <a:extLst>
              <a:ext uri="{FF2B5EF4-FFF2-40B4-BE49-F238E27FC236}">
                <a16:creationId xmlns:a16="http://schemas.microsoft.com/office/drawing/2014/main" id="{D9ADC7C2-668A-56C2-CB47-B7455083E6A8}"/>
              </a:ext>
            </a:extLst>
          </p:cNvPr>
          <p:cNvSpPr>
            <a:spLocks noGrp="1"/>
          </p:cNvSpPr>
          <p:nvPr>
            <p:ph sz="half" idx="2"/>
          </p:nvPr>
        </p:nvSpPr>
        <p:spPr>
          <a:xfrm>
            <a:off x="839788" y="2254983"/>
            <a:ext cx="10512424" cy="3934680"/>
          </a:xfrm>
        </p:spPr>
        <p:txBody>
          <a:bodyPr>
            <a:normAutofit/>
          </a:bodyPr>
          <a:lstStyle/>
          <a:p>
            <a:pPr marL="0" indent="0">
              <a:buNone/>
            </a:pPr>
            <a:r>
              <a:rPr lang="en-US" dirty="0"/>
              <a:t>Data Collection &amp; Preparation</a:t>
            </a:r>
          </a:p>
          <a:p>
            <a:pPr marL="0" indent="0">
              <a:buNone/>
            </a:pPr>
            <a:endParaRPr lang="en-US" dirty="0"/>
          </a:p>
          <a:p>
            <a:pPr lvl="1">
              <a:buFont typeface="Wingdings" panose="05000000000000000000" pitchFamily="2" charset="2"/>
              <a:buChar char="§"/>
            </a:pPr>
            <a:r>
              <a:rPr lang="en-US" dirty="0"/>
              <a:t>The '</a:t>
            </a:r>
            <a:r>
              <a:rPr lang="en-US" dirty="0" err="1"/>
              <a:t>janeaustenr</a:t>
            </a:r>
            <a:r>
              <a:rPr lang="en-US" dirty="0"/>
              <a:t>' package provides Jane Austen's novels as textual data.</a:t>
            </a:r>
          </a:p>
          <a:p>
            <a:pPr lvl="1">
              <a:buFont typeface="Wingdings" panose="05000000000000000000" pitchFamily="2" charset="2"/>
              <a:buChar char="§"/>
            </a:pPr>
            <a:r>
              <a:rPr lang="en-US" dirty="0"/>
              <a:t>Using '</a:t>
            </a:r>
            <a:r>
              <a:rPr lang="en-US" dirty="0" err="1"/>
              <a:t>stringr</a:t>
            </a:r>
            <a:r>
              <a:rPr lang="en-US" dirty="0"/>
              <a:t>' for string manipulation and '</a:t>
            </a:r>
            <a:r>
              <a:rPr lang="en-US" dirty="0" err="1"/>
              <a:t>tidytext</a:t>
            </a:r>
            <a:r>
              <a:rPr lang="en-US" dirty="0"/>
              <a:t>' for efficient text analysis.</a:t>
            </a:r>
          </a:p>
          <a:p>
            <a:pPr lvl="1">
              <a:buFont typeface="Wingdings" panose="05000000000000000000" pitchFamily="2" charset="2"/>
              <a:buChar char="§"/>
            </a:pPr>
            <a:r>
              <a:rPr lang="en-US" dirty="0"/>
              <a:t>Converting book text into a tidy format using </a:t>
            </a:r>
            <a:r>
              <a:rPr lang="en-US" dirty="0" err="1"/>
              <a:t>unnest_tokens</a:t>
            </a:r>
            <a:r>
              <a:rPr lang="en-US" dirty="0"/>
              <a:t>() function.</a:t>
            </a:r>
          </a:p>
        </p:txBody>
      </p:sp>
      <p:sp>
        <p:nvSpPr>
          <p:cNvPr id="8" name="Diamond 7">
            <a:extLst>
              <a:ext uri="{FF2B5EF4-FFF2-40B4-BE49-F238E27FC236}">
                <a16:creationId xmlns:a16="http://schemas.microsoft.com/office/drawing/2014/main" id="{4A461B84-6BA3-701B-BDEA-1213EDF34F87}"/>
              </a:ext>
            </a:extLst>
          </p:cNvPr>
          <p:cNvSpPr/>
          <p:nvPr/>
        </p:nvSpPr>
        <p:spPr>
          <a:xfrm>
            <a:off x="11010901" y="849678"/>
            <a:ext cx="342899" cy="356455"/>
          </a:xfrm>
          <a:prstGeom prst="diamond">
            <a:avLst/>
          </a:prstGeom>
          <a:solidFill>
            <a:schemeClr val="accent3"/>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1</a:t>
            </a:r>
          </a:p>
        </p:txBody>
      </p:sp>
    </p:spTree>
    <p:extLst>
      <p:ext uri="{BB962C8B-B14F-4D97-AF65-F5344CB8AC3E}">
        <p14:creationId xmlns:p14="http://schemas.microsoft.com/office/powerpoint/2010/main" val="1676976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A43D918-A445-006C-80AB-966C3AB9C4B3}"/>
              </a:ext>
            </a:extLst>
          </p:cNvPr>
          <p:cNvSpPr>
            <a:spLocks noGrp="1"/>
          </p:cNvSpPr>
          <p:nvPr>
            <p:ph type="title"/>
          </p:nvPr>
        </p:nvSpPr>
        <p:spPr>
          <a:xfrm>
            <a:off x="839788" y="365125"/>
            <a:ext cx="10515600" cy="944929"/>
          </a:xfrm>
        </p:spPr>
        <p:txBody>
          <a:bodyPr anchor="b">
            <a:normAutofit/>
          </a:bodyPr>
          <a:lstStyle/>
          <a:p>
            <a:r>
              <a:rPr lang="en-US" sz="3200" b="1" dirty="0">
                <a:latin typeface="Arial" panose="020B0604020202020204" pitchFamily="34" charset="0"/>
                <a:cs typeface="Arial" panose="020B0604020202020204" pitchFamily="34" charset="0"/>
              </a:rPr>
              <a:t>Sentiment analysis practical project</a:t>
            </a:r>
            <a:endParaRPr lang="en-US" sz="3200" b="1"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9" name="Text Placeholder 8">
            <a:extLst>
              <a:ext uri="{FF2B5EF4-FFF2-40B4-BE49-F238E27FC236}">
                <a16:creationId xmlns:a16="http://schemas.microsoft.com/office/drawing/2014/main" id="{87468A0C-0733-A62C-D773-821A40EEE43F}"/>
              </a:ext>
            </a:extLst>
          </p:cNvPr>
          <p:cNvSpPr>
            <a:spLocks noGrp="1"/>
          </p:cNvSpPr>
          <p:nvPr>
            <p:ph type="body" idx="1"/>
          </p:nvPr>
        </p:nvSpPr>
        <p:spPr>
          <a:xfrm>
            <a:off x="839788" y="1310054"/>
            <a:ext cx="10512424" cy="380632"/>
          </a:xfrm>
        </p:spPr>
        <p:txBody>
          <a:bodyPr anchor="t">
            <a:normAutofit/>
          </a:bodyPr>
          <a:lstStyle/>
          <a:p>
            <a:r>
              <a:rPr lang="en-US" sz="2000" b="0" dirty="0">
                <a:solidFill>
                  <a:schemeClr val="tx1">
                    <a:lumMod val="50000"/>
                    <a:lumOff val="50000"/>
                  </a:schemeClr>
                </a:solidFill>
              </a:rPr>
              <a:t>Data analysis</a:t>
            </a:r>
          </a:p>
        </p:txBody>
      </p:sp>
      <p:sp>
        <p:nvSpPr>
          <p:cNvPr id="3" name="Text Placeholder 2">
            <a:extLst>
              <a:ext uri="{FF2B5EF4-FFF2-40B4-BE49-F238E27FC236}">
                <a16:creationId xmlns:a16="http://schemas.microsoft.com/office/drawing/2014/main" id="{D9ADC7C2-668A-56C2-CB47-B7455083E6A8}"/>
              </a:ext>
            </a:extLst>
          </p:cNvPr>
          <p:cNvSpPr>
            <a:spLocks noGrp="1"/>
          </p:cNvSpPr>
          <p:nvPr>
            <p:ph sz="half" idx="2"/>
          </p:nvPr>
        </p:nvSpPr>
        <p:spPr>
          <a:xfrm>
            <a:off x="839788" y="2254983"/>
            <a:ext cx="10512424" cy="3934680"/>
          </a:xfrm>
        </p:spPr>
        <p:txBody>
          <a:bodyPr>
            <a:normAutofit/>
          </a:bodyPr>
          <a:lstStyle/>
          <a:p>
            <a:pPr marL="0" indent="0">
              <a:buNone/>
            </a:pPr>
            <a:r>
              <a:rPr lang="en-US" dirty="0"/>
              <a:t>Understanding Lexicons</a:t>
            </a:r>
          </a:p>
          <a:p>
            <a:pPr marL="0" indent="0">
              <a:buNone/>
            </a:pPr>
            <a:endParaRPr lang="en-US" dirty="0"/>
          </a:p>
          <a:p>
            <a:pPr lvl="1">
              <a:buFont typeface="Wingdings" panose="05000000000000000000" pitchFamily="2" charset="2"/>
              <a:buChar char="§"/>
            </a:pPr>
            <a:r>
              <a:rPr lang="en-US" dirty="0"/>
              <a:t>Definition: A lexicon is a list of words with associated sentiments (positive or negative).</a:t>
            </a:r>
          </a:p>
          <a:p>
            <a:pPr lvl="1">
              <a:buFont typeface="Wingdings" panose="05000000000000000000" pitchFamily="2" charset="2"/>
              <a:buChar char="§"/>
            </a:pPr>
            <a:r>
              <a:rPr lang="en-US" dirty="0"/>
              <a:t>The '</a:t>
            </a:r>
            <a:r>
              <a:rPr lang="en-US" dirty="0" err="1"/>
              <a:t>bing</a:t>
            </a:r>
            <a:r>
              <a:rPr lang="en-US" dirty="0"/>
              <a:t>' lexicon from </a:t>
            </a:r>
            <a:r>
              <a:rPr lang="en-US" dirty="0" err="1"/>
              <a:t>tidytext</a:t>
            </a:r>
            <a:r>
              <a:rPr lang="en-US" dirty="0"/>
              <a:t> package will be used in this project.</a:t>
            </a:r>
          </a:p>
          <a:p>
            <a:pPr lvl="1">
              <a:buFont typeface="Wingdings" panose="05000000000000000000" pitchFamily="2" charset="2"/>
              <a:buChar char="§"/>
            </a:pPr>
            <a:r>
              <a:rPr lang="en-US" dirty="0"/>
              <a:t>Using </a:t>
            </a:r>
            <a:r>
              <a:rPr lang="en-US" dirty="0" err="1"/>
              <a:t>get_sentiments</a:t>
            </a:r>
            <a:r>
              <a:rPr lang="en-US" dirty="0"/>
              <a:t>("</a:t>
            </a:r>
            <a:r>
              <a:rPr lang="en-US" dirty="0" err="1"/>
              <a:t>bing</a:t>
            </a:r>
            <a:r>
              <a:rPr lang="en-US" dirty="0"/>
              <a:t>") to retrieve these lexicons.</a:t>
            </a:r>
          </a:p>
        </p:txBody>
      </p:sp>
      <p:sp>
        <p:nvSpPr>
          <p:cNvPr id="8" name="Diamond 7">
            <a:extLst>
              <a:ext uri="{FF2B5EF4-FFF2-40B4-BE49-F238E27FC236}">
                <a16:creationId xmlns:a16="http://schemas.microsoft.com/office/drawing/2014/main" id="{4A461B84-6BA3-701B-BDEA-1213EDF34F87}"/>
              </a:ext>
            </a:extLst>
          </p:cNvPr>
          <p:cNvSpPr/>
          <p:nvPr/>
        </p:nvSpPr>
        <p:spPr>
          <a:xfrm>
            <a:off x="11010901" y="849678"/>
            <a:ext cx="342899" cy="356455"/>
          </a:xfrm>
          <a:prstGeom prst="diamond">
            <a:avLst/>
          </a:prstGeom>
          <a:solidFill>
            <a:schemeClr val="accent3"/>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1</a:t>
            </a:r>
          </a:p>
        </p:txBody>
      </p:sp>
    </p:spTree>
    <p:extLst>
      <p:ext uri="{BB962C8B-B14F-4D97-AF65-F5344CB8AC3E}">
        <p14:creationId xmlns:p14="http://schemas.microsoft.com/office/powerpoint/2010/main" val="3242995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A43D918-A445-006C-80AB-966C3AB9C4B3}"/>
              </a:ext>
            </a:extLst>
          </p:cNvPr>
          <p:cNvSpPr>
            <a:spLocks noGrp="1"/>
          </p:cNvSpPr>
          <p:nvPr>
            <p:ph type="title"/>
          </p:nvPr>
        </p:nvSpPr>
        <p:spPr>
          <a:xfrm>
            <a:off x="839788" y="365125"/>
            <a:ext cx="10515600" cy="944929"/>
          </a:xfrm>
        </p:spPr>
        <p:txBody>
          <a:bodyPr anchor="b">
            <a:normAutofit/>
          </a:bodyPr>
          <a:lstStyle/>
          <a:p>
            <a:r>
              <a:rPr lang="en-US" sz="3200" b="1" dirty="0">
                <a:latin typeface="Arial" panose="020B0604020202020204" pitchFamily="34" charset="0"/>
                <a:cs typeface="Arial" panose="020B0604020202020204" pitchFamily="34" charset="0"/>
              </a:rPr>
              <a:t>Sentiment analysis practical project</a:t>
            </a:r>
            <a:endParaRPr lang="en-US" sz="3200" b="1"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9" name="Text Placeholder 8">
            <a:extLst>
              <a:ext uri="{FF2B5EF4-FFF2-40B4-BE49-F238E27FC236}">
                <a16:creationId xmlns:a16="http://schemas.microsoft.com/office/drawing/2014/main" id="{87468A0C-0733-A62C-D773-821A40EEE43F}"/>
              </a:ext>
            </a:extLst>
          </p:cNvPr>
          <p:cNvSpPr>
            <a:spLocks noGrp="1"/>
          </p:cNvSpPr>
          <p:nvPr>
            <p:ph type="body" idx="1"/>
          </p:nvPr>
        </p:nvSpPr>
        <p:spPr>
          <a:xfrm>
            <a:off x="839788" y="1310054"/>
            <a:ext cx="10512424" cy="380632"/>
          </a:xfrm>
        </p:spPr>
        <p:txBody>
          <a:bodyPr anchor="t">
            <a:normAutofit/>
          </a:bodyPr>
          <a:lstStyle/>
          <a:p>
            <a:r>
              <a:rPr lang="en-US" sz="2000" b="0" dirty="0">
                <a:solidFill>
                  <a:schemeClr val="tx1">
                    <a:lumMod val="50000"/>
                    <a:lumOff val="50000"/>
                  </a:schemeClr>
                </a:solidFill>
              </a:rPr>
              <a:t>Data analysis</a:t>
            </a:r>
          </a:p>
        </p:txBody>
      </p:sp>
      <p:sp>
        <p:nvSpPr>
          <p:cNvPr id="3" name="Text Placeholder 2">
            <a:extLst>
              <a:ext uri="{FF2B5EF4-FFF2-40B4-BE49-F238E27FC236}">
                <a16:creationId xmlns:a16="http://schemas.microsoft.com/office/drawing/2014/main" id="{D9ADC7C2-668A-56C2-CB47-B7455083E6A8}"/>
              </a:ext>
            </a:extLst>
          </p:cNvPr>
          <p:cNvSpPr>
            <a:spLocks noGrp="1"/>
          </p:cNvSpPr>
          <p:nvPr>
            <p:ph sz="half" idx="2"/>
          </p:nvPr>
        </p:nvSpPr>
        <p:spPr>
          <a:xfrm>
            <a:off x="839788" y="2254983"/>
            <a:ext cx="10512424" cy="3934680"/>
          </a:xfrm>
        </p:spPr>
        <p:txBody>
          <a:bodyPr>
            <a:normAutofit/>
          </a:bodyPr>
          <a:lstStyle/>
          <a:p>
            <a:pPr marL="0" indent="0">
              <a:buNone/>
            </a:pPr>
            <a:r>
              <a:rPr lang="en-US" dirty="0"/>
              <a:t>Identifying Positive Sentiments</a:t>
            </a:r>
          </a:p>
          <a:p>
            <a:pPr marL="0" indent="0">
              <a:buNone/>
            </a:pPr>
            <a:endParaRPr lang="en-US" dirty="0"/>
          </a:p>
          <a:p>
            <a:pPr lvl="1">
              <a:buFont typeface="Wingdings" panose="05000000000000000000" pitchFamily="2" charset="2"/>
              <a:buChar char="§"/>
            </a:pPr>
            <a:r>
              <a:rPr lang="en-US" dirty="0"/>
              <a:t>Filtering and counting positive words from the book "Emma".</a:t>
            </a:r>
          </a:p>
          <a:p>
            <a:pPr lvl="1">
              <a:buFont typeface="Wingdings" panose="05000000000000000000" pitchFamily="2" charset="2"/>
              <a:buChar char="§"/>
            </a:pPr>
            <a:r>
              <a:rPr lang="en-US" dirty="0"/>
              <a:t>Introduction to '</a:t>
            </a:r>
            <a:r>
              <a:rPr lang="en-US" dirty="0" err="1"/>
              <a:t>dplyr</a:t>
            </a:r>
            <a:r>
              <a:rPr lang="en-US" dirty="0"/>
              <a:t>' verbs (filter, count, etc.) and their usage in sentiment analysis.</a:t>
            </a:r>
          </a:p>
          <a:p>
            <a:pPr lvl="1">
              <a:buFont typeface="Wingdings" panose="05000000000000000000" pitchFamily="2" charset="2"/>
              <a:buChar char="§"/>
            </a:pPr>
            <a:r>
              <a:rPr lang="en-US" dirty="0"/>
              <a:t>Understanding output and interpretation of results.</a:t>
            </a:r>
          </a:p>
        </p:txBody>
      </p:sp>
      <p:sp>
        <p:nvSpPr>
          <p:cNvPr id="8" name="Diamond 7">
            <a:extLst>
              <a:ext uri="{FF2B5EF4-FFF2-40B4-BE49-F238E27FC236}">
                <a16:creationId xmlns:a16="http://schemas.microsoft.com/office/drawing/2014/main" id="{4A461B84-6BA3-701B-BDEA-1213EDF34F87}"/>
              </a:ext>
            </a:extLst>
          </p:cNvPr>
          <p:cNvSpPr/>
          <p:nvPr/>
        </p:nvSpPr>
        <p:spPr>
          <a:xfrm>
            <a:off x="11010901" y="849678"/>
            <a:ext cx="342899" cy="356455"/>
          </a:xfrm>
          <a:prstGeom prst="diamond">
            <a:avLst/>
          </a:prstGeom>
          <a:solidFill>
            <a:schemeClr val="accent3"/>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1</a:t>
            </a:r>
          </a:p>
        </p:txBody>
      </p:sp>
    </p:spTree>
    <p:extLst>
      <p:ext uri="{BB962C8B-B14F-4D97-AF65-F5344CB8AC3E}">
        <p14:creationId xmlns:p14="http://schemas.microsoft.com/office/powerpoint/2010/main" val="1043501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A43D918-A445-006C-80AB-966C3AB9C4B3}"/>
              </a:ext>
            </a:extLst>
          </p:cNvPr>
          <p:cNvSpPr>
            <a:spLocks noGrp="1"/>
          </p:cNvSpPr>
          <p:nvPr>
            <p:ph type="title"/>
          </p:nvPr>
        </p:nvSpPr>
        <p:spPr>
          <a:xfrm>
            <a:off x="839788" y="365125"/>
            <a:ext cx="10515600" cy="944929"/>
          </a:xfrm>
        </p:spPr>
        <p:txBody>
          <a:bodyPr anchor="b">
            <a:normAutofit/>
          </a:bodyPr>
          <a:lstStyle/>
          <a:p>
            <a:r>
              <a:rPr lang="en-US" sz="3200" b="1" dirty="0">
                <a:latin typeface="Arial" panose="020B0604020202020204" pitchFamily="34" charset="0"/>
                <a:cs typeface="Arial" panose="020B0604020202020204" pitchFamily="34" charset="0"/>
              </a:rPr>
              <a:t>Sentiment analysis practical project</a:t>
            </a:r>
            <a:endParaRPr lang="en-US" sz="3200" b="1"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9" name="Text Placeholder 8">
            <a:extLst>
              <a:ext uri="{FF2B5EF4-FFF2-40B4-BE49-F238E27FC236}">
                <a16:creationId xmlns:a16="http://schemas.microsoft.com/office/drawing/2014/main" id="{87468A0C-0733-A62C-D773-821A40EEE43F}"/>
              </a:ext>
            </a:extLst>
          </p:cNvPr>
          <p:cNvSpPr>
            <a:spLocks noGrp="1"/>
          </p:cNvSpPr>
          <p:nvPr>
            <p:ph type="body" idx="1"/>
          </p:nvPr>
        </p:nvSpPr>
        <p:spPr>
          <a:xfrm>
            <a:off x="839788" y="1310054"/>
            <a:ext cx="10512424" cy="380632"/>
          </a:xfrm>
        </p:spPr>
        <p:txBody>
          <a:bodyPr anchor="t">
            <a:normAutofit/>
          </a:bodyPr>
          <a:lstStyle/>
          <a:p>
            <a:r>
              <a:rPr lang="en-US" sz="2000" b="0" dirty="0">
                <a:solidFill>
                  <a:schemeClr val="tx1">
                    <a:lumMod val="50000"/>
                    <a:lumOff val="50000"/>
                  </a:schemeClr>
                </a:solidFill>
              </a:rPr>
              <a:t>Data analysis</a:t>
            </a:r>
          </a:p>
        </p:txBody>
      </p:sp>
      <p:sp>
        <p:nvSpPr>
          <p:cNvPr id="3" name="Text Placeholder 2">
            <a:extLst>
              <a:ext uri="{FF2B5EF4-FFF2-40B4-BE49-F238E27FC236}">
                <a16:creationId xmlns:a16="http://schemas.microsoft.com/office/drawing/2014/main" id="{D9ADC7C2-668A-56C2-CB47-B7455083E6A8}"/>
              </a:ext>
            </a:extLst>
          </p:cNvPr>
          <p:cNvSpPr>
            <a:spLocks noGrp="1"/>
          </p:cNvSpPr>
          <p:nvPr>
            <p:ph sz="half" idx="2"/>
          </p:nvPr>
        </p:nvSpPr>
        <p:spPr>
          <a:xfrm>
            <a:off x="839788" y="2254983"/>
            <a:ext cx="10512424" cy="3934680"/>
          </a:xfrm>
        </p:spPr>
        <p:txBody>
          <a:bodyPr>
            <a:normAutofit/>
          </a:bodyPr>
          <a:lstStyle/>
          <a:p>
            <a:pPr marL="0" indent="0">
              <a:buNone/>
            </a:pPr>
            <a:r>
              <a:rPr lang="en-US" dirty="0"/>
              <a:t>Calculating Sentiment Scores</a:t>
            </a:r>
          </a:p>
          <a:p>
            <a:pPr marL="0" indent="0">
              <a:buNone/>
            </a:pPr>
            <a:endParaRPr lang="en-US" dirty="0"/>
          </a:p>
          <a:p>
            <a:pPr lvl="1">
              <a:buFont typeface="Wingdings" panose="05000000000000000000" pitchFamily="2" charset="2"/>
              <a:buChar char="§"/>
            </a:pPr>
            <a:r>
              <a:rPr lang="en-US" dirty="0"/>
              <a:t>Segregating data into separate columns of positive and negative sentiments.</a:t>
            </a:r>
          </a:p>
          <a:p>
            <a:pPr lvl="1">
              <a:buFont typeface="Wingdings" panose="05000000000000000000" pitchFamily="2" charset="2"/>
              <a:buChar char="§"/>
            </a:pPr>
            <a:r>
              <a:rPr lang="en-US" dirty="0"/>
              <a:t>Calculating total sentiment using mutate() function.</a:t>
            </a:r>
          </a:p>
          <a:p>
            <a:pPr lvl="1">
              <a:buFont typeface="Wingdings" panose="05000000000000000000" pitchFamily="2" charset="2"/>
              <a:buChar char="§"/>
            </a:pPr>
            <a:r>
              <a:rPr lang="en-US" dirty="0"/>
              <a:t>Explanation of sentiment scoring methodology.</a:t>
            </a:r>
          </a:p>
        </p:txBody>
      </p:sp>
      <p:sp>
        <p:nvSpPr>
          <p:cNvPr id="8" name="Diamond 7">
            <a:extLst>
              <a:ext uri="{FF2B5EF4-FFF2-40B4-BE49-F238E27FC236}">
                <a16:creationId xmlns:a16="http://schemas.microsoft.com/office/drawing/2014/main" id="{4A461B84-6BA3-701B-BDEA-1213EDF34F87}"/>
              </a:ext>
            </a:extLst>
          </p:cNvPr>
          <p:cNvSpPr/>
          <p:nvPr/>
        </p:nvSpPr>
        <p:spPr>
          <a:xfrm>
            <a:off x="11010901" y="849678"/>
            <a:ext cx="342899" cy="356455"/>
          </a:xfrm>
          <a:prstGeom prst="diamond">
            <a:avLst/>
          </a:prstGeom>
          <a:solidFill>
            <a:schemeClr val="accent3"/>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1</a:t>
            </a:r>
          </a:p>
        </p:txBody>
      </p:sp>
    </p:spTree>
    <p:extLst>
      <p:ext uri="{BB962C8B-B14F-4D97-AF65-F5344CB8AC3E}">
        <p14:creationId xmlns:p14="http://schemas.microsoft.com/office/powerpoint/2010/main" val="1000856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A43D918-A445-006C-80AB-966C3AB9C4B3}"/>
              </a:ext>
            </a:extLst>
          </p:cNvPr>
          <p:cNvSpPr>
            <a:spLocks noGrp="1"/>
          </p:cNvSpPr>
          <p:nvPr>
            <p:ph type="title"/>
          </p:nvPr>
        </p:nvSpPr>
        <p:spPr>
          <a:xfrm>
            <a:off x="839788" y="365125"/>
            <a:ext cx="10515600" cy="944929"/>
          </a:xfrm>
        </p:spPr>
        <p:txBody>
          <a:bodyPr anchor="b">
            <a:normAutofit/>
          </a:bodyPr>
          <a:lstStyle/>
          <a:p>
            <a:r>
              <a:rPr lang="en-US" sz="3200" b="1" dirty="0">
                <a:latin typeface="Arial" panose="020B0604020202020204" pitchFamily="34" charset="0"/>
                <a:cs typeface="Arial" panose="020B0604020202020204" pitchFamily="34" charset="0"/>
              </a:rPr>
              <a:t>Sentiment analysis practical project</a:t>
            </a:r>
            <a:endParaRPr lang="en-US" sz="3200" b="1"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9" name="Text Placeholder 8">
            <a:extLst>
              <a:ext uri="{FF2B5EF4-FFF2-40B4-BE49-F238E27FC236}">
                <a16:creationId xmlns:a16="http://schemas.microsoft.com/office/drawing/2014/main" id="{87468A0C-0733-A62C-D773-821A40EEE43F}"/>
              </a:ext>
            </a:extLst>
          </p:cNvPr>
          <p:cNvSpPr>
            <a:spLocks noGrp="1"/>
          </p:cNvSpPr>
          <p:nvPr>
            <p:ph type="body" idx="1"/>
          </p:nvPr>
        </p:nvSpPr>
        <p:spPr>
          <a:xfrm>
            <a:off x="839788" y="1310054"/>
            <a:ext cx="10512424" cy="380632"/>
          </a:xfrm>
        </p:spPr>
        <p:txBody>
          <a:bodyPr anchor="t">
            <a:normAutofit/>
          </a:bodyPr>
          <a:lstStyle/>
          <a:p>
            <a:r>
              <a:rPr lang="en-US" sz="2000" b="0" dirty="0">
                <a:solidFill>
                  <a:schemeClr val="tx1">
                    <a:lumMod val="50000"/>
                    <a:lumOff val="50000"/>
                  </a:schemeClr>
                </a:solidFill>
              </a:rPr>
              <a:t>Data analysis</a:t>
            </a:r>
          </a:p>
        </p:txBody>
      </p:sp>
      <p:sp>
        <p:nvSpPr>
          <p:cNvPr id="3" name="Text Placeholder 2">
            <a:extLst>
              <a:ext uri="{FF2B5EF4-FFF2-40B4-BE49-F238E27FC236}">
                <a16:creationId xmlns:a16="http://schemas.microsoft.com/office/drawing/2014/main" id="{D9ADC7C2-668A-56C2-CB47-B7455083E6A8}"/>
              </a:ext>
            </a:extLst>
          </p:cNvPr>
          <p:cNvSpPr>
            <a:spLocks noGrp="1"/>
          </p:cNvSpPr>
          <p:nvPr>
            <p:ph sz="half" idx="2"/>
          </p:nvPr>
        </p:nvSpPr>
        <p:spPr>
          <a:xfrm>
            <a:off x="839788" y="2254983"/>
            <a:ext cx="10512424" cy="3934680"/>
          </a:xfrm>
        </p:spPr>
        <p:txBody>
          <a:bodyPr>
            <a:normAutofit/>
          </a:bodyPr>
          <a:lstStyle/>
          <a:p>
            <a:pPr marL="0" indent="0">
              <a:buNone/>
            </a:pPr>
            <a:r>
              <a:rPr lang="en-US" dirty="0"/>
              <a:t>Visualizing Sentiment Scores</a:t>
            </a:r>
          </a:p>
          <a:p>
            <a:pPr marL="0" indent="0">
              <a:buNone/>
            </a:pPr>
            <a:endParaRPr lang="en-US" dirty="0"/>
          </a:p>
          <a:p>
            <a:pPr lvl="1">
              <a:buFont typeface="Wingdings" panose="05000000000000000000" pitchFamily="2" charset="2"/>
              <a:buChar char="§"/>
            </a:pPr>
            <a:r>
              <a:rPr lang="en-US" dirty="0"/>
              <a:t>Using ggplot2 for creating a bar plot that visualizes sentiment scores.</a:t>
            </a:r>
          </a:p>
          <a:p>
            <a:pPr lvl="1">
              <a:buFont typeface="Wingdings" panose="05000000000000000000" pitchFamily="2" charset="2"/>
              <a:buChar char="§"/>
            </a:pPr>
            <a:r>
              <a:rPr lang="en-US" dirty="0"/>
              <a:t>Importance of visualization in understanding data.</a:t>
            </a:r>
          </a:p>
          <a:p>
            <a:pPr lvl="1">
              <a:buFont typeface="Wingdings" panose="05000000000000000000" pitchFamily="2" charset="2"/>
              <a:buChar char="§"/>
            </a:pPr>
            <a:r>
              <a:rPr lang="en-US" dirty="0"/>
              <a:t>Interpretation of plots.</a:t>
            </a:r>
          </a:p>
        </p:txBody>
      </p:sp>
      <p:sp>
        <p:nvSpPr>
          <p:cNvPr id="8" name="Diamond 7">
            <a:extLst>
              <a:ext uri="{FF2B5EF4-FFF2-40B4-BE49-F238E27FC236}">
                <a16:creationId xmlns:a16="http://schemas.microsoft.com/office/drawing/2014/main" id="{4A461B84-6BA3-701B-BDEA-1213EDF34F87}"/>
              </a:ext>
            </a:extLst>
          </p:cNvPr>
          <p:cNvSpPr/>
          <p:nvPr/>
        </p:nvSpPr>
        <p:spPr>
          <a:xfrm>
            <a:off x="11010901" y="849678"/>
            <a:ext cx="342899" cy="356455"/>
          </a:xfrm>
          <a:prstGeom prst="diamond">
            <a:avLst/>
          </a:prstGeom>
          <a:solidFill>
            <a:schemeClr val="accent3"/>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1</a:t>
            </a:r>
          </a:p>
        </p:txBody>
      </p:sp>
    </p:spTree>
    <p:extLst>
      <p:ext uri="{BB962C8B-B14F-4D97-AF65-F5344CB8AC3E}">
        <p14:creationId xmlns:p14="http://schemas.microsoft.com/office/powerpoint/2010/main" val="1304314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896</Words>
  <Application>Microsoft Office PowerPoint</Application>
  <PresentationFormat>Widescreen</PresentationFormat>
  <Paragraphs>105</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Söhne</vt:lpstr>
      <vt:lpstr>Wingdings</vt:lpstr>
      <vt:lpstr>Office Theme</vt:lpstr>
      <vt:lpstr>Data Journalism</vt:lpstr>
      <vt:lpstr>Agenda</vt:lpstr>
      <vt:lpstr>Sentiment analysis practical project</vt:lpstr>
      <vt:lpstr>Sentiment analysis practical project</vt:lpstr>
      <vt:lpstr>Sentiment analysis practical project</vt:lpstr>
      <vt:lpstr>Sentiment analysis practical project</vt:lpstr>
      <vt:lpstr>Sentiment analysis practical project</vt:lpstr>
      <vt:lpstr>Sentiment analysis practical project</vt:lpstr>
      <vt:lpstr>Sentiment analysis practical project</vt:lpstr>
      <vt:lpstr>Sentiment analysis practical project</vt:lpstr>
      <vt:lpstr>Sentiment analysis practical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Muhammad Ehsan Mirzaei</dc:creator>
  <cp:lastModifiedBy>Salim Soltani</cp:lastModifiedBy>
  <cp:revision>9</cp:revision>
  <dcterms:created xsi:type="dcterms:W3CDTF">2023-06-19T19:27:46Z</dcterms:created>
  <dcterms:modified xsi:type="dcterms:W3CDTF">2023-07-10T22:23:42Z</dcterms:modified>
</cp:coreProperties>
</file>