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6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Software Testing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Resume testing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6B241-3AD5-49FA-B006-A8DC139D3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1700" dirty="0"/>
              <a:t>Pengujian dilakukan dalam berbagai bentuk pada setiap fase SDLC </a:t>
            </a:r>
            <a:r>
              <a:rPr lang="en-US" sz="1700" dirty="0"/>
              <a:t> : </a:t>
            </a:r>
          </a:p>
          <a:p>
            <a:pPr lvl="1"/>
            <a:r>
              <a:rPr lang="id-ID" dirty="0"/>
              <a:t>Selama fase pengumpulan persyaratan, analisis dan verifikasi persyaratan juga dianggap sebagai pengujian</a:t>
            </a:r>
            <a:r>
              <a:rPr lang="en-US" dirty="0"/>
              <a:t> / testing</a:t>
            </a:r>
            <a:r>
              <a:rPr lang="id-ID" dirty="0"/>
              <a:t>.</a:t>
            </a:r>
            <a:endParaRPr lang="en-US" dirty="0"/>
          </a:p>
          <a:p>
            <a:pPr lvl="1"/>
            <a:r>
              <a:rPr lang="id-ID" dirty="0"/>
              <a:t>Meninjau desain dalam fase desain dengan maksud untuk meningkatkan desain juga dianggap sebagai pengujian</a:t>
            </a:r>
            <a:r>
              <a:rPr lang="en-US" dirty="0"/>
              <a:t> / testing</a:t>
            </a:r>
            <a:r>
              <a:rPr lang="id-ID" dirty="0"/>
              <a:t>.</a:t>
            </a:r>
            <a:endParaRPr lang="en-US" dirty="0"/>
          </a:p>
          <a:p>
            <a:pPr lvl="1"/>
            <a:r>
              <a:rPr lang="id-ID" dirty="0"/>
              <a:t>Pengujian yang dilakukan oleh pengembang pada penyelesaian kode juga dikategorikan sebagai pengujian</a:t>
            </a:r>
            <a:r>
              <a:rPr lang="en-US" dirty="0"/>
              <a:t> / testing</a:t>
            </a:r>
            <a:r>
              <a:rPr lang="id-ID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47053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007D-44AD-436C-8D0F-57DD6ADE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When to Stop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58CBB-E866-4A53-86C6-76418C9A5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1700" dirty="0"/>
              <a:t>Sulit untuk menentukan kapan harus berhenti pengujian, karena pengujian adalah proses yang tidak pernah berakhir dan tidak ada yang dapat mengklaim bahwa suatu perangkat lunak 100% diuji.</a:t>
            </a:r>
            <a:endParaRPr lang="en-US" sz="1700" dirty="0"/>
          </a:p>
          <a:p>
            <a:r>
              <a:rPr lang="id-ID" sz="1700" dirty="0"/>
              <a:t>Aspek-aspek berikut harus dipertimbangkan untuk menghentikan proses pengujian</a:t>
            </a:r>
            <a:r>
              <a:rPr lang="en-US" sz="1700" dirty="0"/>
              <a:t>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Testing Deadlines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Completion of test case execution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Completion of functional and code coverage to a certain point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Bug rate falls below a certain level and no high-priority bugs are identified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Management decision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3354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BC3C-C6A8-491D-85F5-44ADE306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Verification &amp;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4818C-4064-4850-B565-C58370FFA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8554"/>
            <a:ext cx="10058400" cy="781396"/>
          </a:xfrm>
        </p:spPr>
        <p:txBody>
          <a:bodyPr/>
          <a:lstStyle/>
          <a:p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istilah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membingungkan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kebanyakan</a:t>
            </a:r>
            <a:r>
              <a:rPr lang="en-ID" dirty="0"/>
              <a:t> orang, yang </a:t>
            </a:r>
            <a:r>
              <a:rPr lang="en-ID" dirty="0" err="1"/>
              <a:t>menggunakannya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bergantian</a:t>
            </a:r>
            <a:r>
              <a:rPr lang="en-ID" dirty="0"/>
              <a:t>.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menyoroti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verifikasi</a:t>
            </a:r>
            <a:r>
              <a:rPr lang="en-ID" dirty="0"/>
              <a:t> dan </a:t>
            </a:r>
            <a:r>
              <a:rPr lang="en-ID" dirty="0" err="1"/>
              <a:t>validasi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BFCA3A3-9B85-4B17-9EBD-2F01ED189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13272"/>
              </p:ext>
            </p:extLst>
          </p:nvPr>
        </p:nvGraphicFramePr>
        <p:xfrm>
          <a:off x="351905" y="2651760"/>
          <a:ext cx="1148818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389">
                  <a:extLst>
                    <a:ext uri="{9D8B030D-6E8A-4147-A177-3AD203B41FA5}">
                      <a16:colId xmlns:a16="http://schemas.microsoft.com/office/drawing/2014/main" val="3545800803"/>
                    </a:ext>
                  </a:extLst>
                </a:gridCol>
                <a:gridCol w="4987636">
                  <a:extLst>
                    <a:ext uri="{9D8B030D-6E8A-4147-A177-3AD203B41FA5}">
                      <a16:colId xmlns:a16="http://schemas.microsoft.com/office/drawing/2014/main" val="3183593577"/>
                    </a:ext>
                  </a:extLst>
                </a:gridCol>
                <a:gridCol w="5985164">
                  <a:extLst>
                    <a:ext uri="{9D8B030D-6E8A-4147-A177-3AD203B41FA5}">
                      <a16:colId xmlns:a16="http://schemas.microsoft.com/office/drawing/2014/main" val="1800196883"/>
                    </a:ext>
                  </a:extLst>
                </a:gridCol>
              </a:tblGrid>
              <a:tr h="355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586963"/>
                  </a:ext>
                </a:extLst>
              </a:tr>
              <a:tr h="6212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Verification addresses the concern: "Are you building it right?"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addresses the concern: "Are you building the right thing?"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846925"/>
                  </a:ext>
                </a:extLst>
              </a:tr>
              <a:tr h="6212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Ensures that the software system meets all the functionality.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Ensures that the functionalities meet the intended behavior.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344527"/>
                  </a:ext>
                </a:extLst>
              </a:tr>
              <a:tr h="62126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Verification takes place first and includes the checking for documentation, code, etc.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occurs after verification and mainly involves the checking of the overall product.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36980"/>
                  </a:ext>
                </a:extLst>
              </a:tr>
              <a:tr h="35501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Done by developers.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Done by testers.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996271"/>
                  </a:ext>
                </a:extLst>
              </a:tr>
              <a:tr h="88752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has static activities, as it includes collecting reviews, walkthroughs, and inspections to verify a software.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has dynamic activities, as it includes executing the software against the requirements.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32260"/>
                  </a:ext>
                </a:extLst>
              </a:tr>
              <a:tr h="62126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an objective process and no subjective decision should be needed to verify a software.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a subjective process and involves subjective decisions on how well a software works.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97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61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B333-09C6-43D7-9908-D9A95890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A01A-0676-4805-B643-C67D4F838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terjemahan</a:t>
            </a:r>
            <a:r>
              <a:rPr lang="en-US" dirty="0"/>
              <a:t> dan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pPr marL="201168" lvl="1" indent="0">
              <a:buNone/>
            </a:pPr>
            <a:r>
              <a:rPr lang="en-US" dirty="0"/>
              <a:t>	Source : https://www.tutorialspoint.com/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3298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B4F2-1437-4955-B78A-FC73616E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// </a:t>
            </a:r>
            <a:r>
              <a:rPr lang="en-US" dirty="0" err="1"/>
              <a:t>Pengujian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56FC0-620A-4D6F-81B9-7798AD426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proses </a:t>
            </a:r>
            <a:r>
              <a:rPr lang="en-ID" dirty="0" err="1"/>
              <a:t>mengevaluasi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komponennya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maksud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yang </a:t>
            </a:r>
            <a:r>
              <a:rPr lang="en-ID" dirty="0" err="1"/>
              <a:t>ditentukan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kesenjangan</a:t>
            </a:r>
            <a:r>
              <a:rPr lang="en-ID" dirty="0"/>
              <a:t>, </a:t>
            </a:r>
            <a:r>
              <a:rPr lang="en-ID" dirty="0" err="1"/>
              <a:t>kesalahan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yang </a:t>
            </a:r>
            <a:r>
              <a:rPr lang="en-ID" dirty="0" err="1"/>
              <a:t>hilang</a:t>
            </a:r>
            <a:r>
              <a:rPr lang="en-ID" dirty="0"/>
              <a:t> yang </a:t>
            </a:r>
            <a:r>
              <a:rPr lang="en-ID" dirty="0" err="1"/>
              <a:t>bertentangan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yang </a:t>
            </a:r>
            <a:r>
              <a:rPr lang="en-ID" dirty="0" err="1"/>
              <a:t>sebenarnya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297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B023-A98A-42EA-B70D-8E15695A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94547"/>
          </a:xfrm>
        </p:spPr>
        <p:txBody>
          <a:bodyPr/>
          <a:lstStyle/>
          <a:p>
            <a:r>
              <a:rPr lang="en-US" dirty="0"/>
              <a:t>Why to Learn Software Testing?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1D044-C40D-43F2-B16B-2947DECC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7851"/>
            <a:ext cx="10058400" cy="4723546"/>
          </a:xfrm>
        </p:spPr>
        <p:txBody>
          <a:bodyPr>
            <a:noAutofit/>
          </a:bodyPr>
          <a:lstStyle/>
          <a:p>
            <a:pPr algn="just"/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industri</a:t>
            </a:r>
            <a:r>
              <a:rPr lang="en-ID" dirty="0"/>
              <a:t> TI,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mengevaluasi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dikembangkan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konteks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yang </a:t>
            </a:r>
            <a:r>
              <a:rPr lang="en-ID" dirty="0" err="1"/>
              <a:t>diberikan</a:t>
            </a:r>
            <a:r>
              <a:rPr lang="en-ID" dirty="0"/>
              <a:t>.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pengembang</a:t>
            </a:r>
            <a:r>
              <a:rPr lang="en-ID" dirty="0"/>
              <a:t> juga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ypengujianang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Unit Testing.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kebanyakan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, para </a:t>
            </a:r>
            <a:r>
              <a:rPr lang="en-ID" dirty="0" err="1"/>
              <a:t>profesional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terlibat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kapasitas</a:t>
            </a:r>
            <a:r>
              <a:rPr lang="en-ID" dirty="0"/>
              <a:t> </a:t>
            </a:r>
            <a:r>
              <a:rPr lang="en-ID" dirty="0" err="1"/>
              <a:t>masing-masing</a:t>
            </a:r>
            <a:r>
              <a:rPr lang="en-ID" dirty="0"/>
              <a:t> -</a:t>
            </a:r>
          </a:p>
          <a:p>
            <a:pPr marL="0" indent="0" algn="just">
              <a:buNone/>
            </a:pPr>
            <a:r>
              <a:rPr lang="en-US" dirty="0"/>
              <a:t>	Software Tester</a:t>
            </a:r>
          </a:p>
          <a:p>
            <a:pPr algn="just"/>
            <a:r>
              <a:rPr lang="en-US" dirty="0"/>
              <a:t>  	Software Developer</a:t>
            </a:r>
          </a:p>
          <a:p>
            <a:pPr algn="just"/>
            <a:r>
              <a:rPr lang="en-US" dirty="0"/>
              <a:t>    	Project Lead/Manager</a:t>
            </a:r>
          </a:p>
          <a:p>
            <a:pPr algn="just"/>
            <a:r>
              <a:rPr lang="en-US" dirty="0"/>
              <a:t>    	End User</a:t>
            </a:r>
            <a:endParaRPr lang="en-ID" dirty="0"/>
          </a:p>
          <a:p>
            <a:pPr algn="just"/>
            <a:r>
              <a:rPr lang="en-ID" dirty="0"/>
              <a:t>Perusahaan yang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penunjukan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orang yang </a:t>
            </a:r>
            <a:r>
              <a:rPr lang="en-ID" dirty="0" err="1"/>
              <a:t>menguji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pengalaman</a:t>
            </a:r>
            <a:r>
              <a:rPr lang="en-ID" dirty="0"/>
              <a:t> dan </a:t>
            </a:r>
            <a:r>
              <a:rPr lang="en-ID" dirty="0" err="1"/>
              <a:t>pengetahuan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Penguji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, </a:t>
            </a:r>
            <a:r>
              <a:rPr lang="en-ID" dirty="0" err="1"/>
              <a:t>Insinyur</a:t>
            </a:r>
            <a:r>
              <a:rPr lang="en-ID" dirty="0"/>
              <a:t> </a:t>
            </a:r>
            <a:r>
              <a:rPr lang="en-ID" dirty="0" err="1"/>
              <a:t>Jaminan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, </a:t>
            </a:r>
            <a:r>
              <a:rPr lang="en-ID" dirty="0" err="1"/>
              <a:t>Analis</a:t>
            </a:r>
            <a:r>
              <a:rPr lang="en-ID" dirty="0"/>
              <a:t> QA, </a:t>
            </a:r>
            <a:r>
              <a:rPr lang="en-ID" dirty="0" err="1"/>
              <a:t>dll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807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88DB-7C3A-49AE-96CF-09A6ECB0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Applications of 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51C3-C1F0-44A3-B952-1602419ED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4050"/>
            <a:ext cx="10058400" cy="445769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ID" sz="1700" dirty="0"/>
              <a:t>Cost Effective Development / </a:t>
            </a:r>
            <a:r>
              <a:rPr lang="en-ID" sz="1700" dirty="0" err="1"/>
              <a:t>Pengembangan</a:t>
            </a:r>
            <a:r>
              <a:rPr lang="en-ID" sz="1700" dirty="0"/>
              <a:t> </a:t>
            </a:r>
            <a:r>
              <a:rPr lang="en-ID" sz="1700" dirty="0" err="1"/>
              <a:t>Hemat</a:t>
            </a:r>
            <a:r>
              <a:rPr lang="en-ID" sz="1700" dirty="0"/>
              <a:t> </a:t>
            </a:r>
            <a:r>
              <a:rPr lang="en-ID" sz="1700" dirty="0" err="1"/>
              <a:t>Biaya</a:t>
            </a:r>
            <a:endParaRPr lang="en-ID" sz="1700" dirty="0"/>
          </a:p>
          <a:p>
            <a:pPr marL="0" indent="0" algn="just">
              <a:buNone/>
            </a:pPr>
            <a:r>
              <a:rPr lang="id-ID" sz="1700" dirty="0"/>
              <a:t>Pengujian awal menghemat waktu dan biaya dalam banyak aspek, namun mengurangi biaya tanpa pengujian dapat mengakibatkan desain aplikasi perangkat lunak yang tidak tepat menjadikan produk tidak berguna.</a:t>
            </a:r>
            <a:endParaRPr lang="en-ID" sz="17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700" dirty="0"/>
              <a:t>Product Improvement / </a:t>
            </a:r>
            <a:r>
              <a:rPr lang="en-US" sz="1700" dirty="0" err="1"/>
              <a:t>Peningkatan</a:t>
            </a:r>
            <a:r>
              <a:rPr lang="en-US" sz="1700" dirty="0"/>
              <a:t> </a:t>
            </a:r>
            <a:r>
              <a:rPr lang="en-US" sz="1700" dirty="0" err="1"/>
              <a:t>Produk</a:t>
            </a:r>
            <a:endParaRPr lang="en-US" sz="1700" dirty="0"/>
          </a:p>
          <a:p>
            <a:pPr marL="0" indent="0" algn="just">
              <a:buNone/>
            </a:pPr>
            <a:r>
              <a:rPr lang="id-ID" sz="1700" dirty="0"/>
              <a:t>Selama fase SDLC, pengujian tidak perna</a:t>
            </a:r>
            <a:r>
              <a:rPr lang="en-US" sz="1700" dirty="0"/>
              <a:t>h </a:t>
            </a:r>
            <a:r>
              <a:rPr lang="en-US" sz="1700" dirty="0" err="1"/>
              <a:t>memakan</a:t>
            </a:r>
            <a:r>
              <a:rPr lang="en-US" sz="1700" dirty="0"/>
              <a:t> </a:t>
            </a:r>
            <a:r>
              <a:rPr lang="en-US" sz="1700" dirty="0" err="1"/>
              <a:t>waktu</a:t>
            </a:r>
            <a:r>
              <a:rPr lang="en-US" sz="1700" dirty="0"/>
              <a:t> </a:t>
            </a:r>
            <a:r>
              <a:rPr lang="en-US" sz="1700" dirty="0" err="1"/>
              <a:t>selama</a:t>
            </a:r>
            <a:r>
              <a:rPr lang="en-US" sz="1700" dirty="0"/>
              <a:t> proses</a:t>
            </a:r>
            <a:r>
              <a:rPr lang="id-ID" sz="1700" dirty="0"/>
              <a:t>. Namun mendiagnosis dan memperbaiki kesalahan yang diidentifikasi selama pengujian yang tepat adalah kegiatan yang memakan waktu tetapi produktif.</a:t>
            </a:r>
            <a:endParaRPr lang="en-US" sz="17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700" dirty="0"/>
              <a:t>Test Automation  / </a:t>
            </a:r>
            <a:r>
              <a:rPr lang="id-ID" sz="1700" dirty="0"/>
              <a:t>Otomasi Tes</a:t>
            </a:r>
            <a:endParaRPr lang="en-US" sz="1700" dirty="0"/>
          </a:p>
          <a:p>
            <a:pPr marL="0" indent="0" algn="just">
              <a:buNone/>
            </a:pPr>
            <a:r>
              <a:rPr lang="en-US" sz="1700" dirty="0" err="1"/>
              <a:t>Otomasi</a:t>
            </a:r>
            <a:r>
              <a:rPr lang="en-US" sz="1700" dirty="0"/>
              <a:t> Uji </a:t>
            </a:r>
            <a:r>
              <a:rPr lang="en-US" sz="1700" dirty="0" err="1"/>
              <a:t>mengurangi</a:t>
            </a:r>
            <a:r>
              <a:rPr lang="en-US" sz="1700" dirty="0"/>
              <a:t> </a:t>
            </a:r>
            <a:r>
              <a:rPr lang="en-US" sz="1700" dirty="0" err="1"/>
              <a:t>waktu</a:t>
            </a:r>
            <a:r>
              <a:rPr lang="en-US" sz="1700" dirty="0"/>
              <a:t> </a:t>
            </a:r>
            <a:r>
              <a:rPr lang="en-US" sz="1700" dirty="0" err="1"/>
              <a:t>pengujian</a:t>
            </a:r>
            <a:r>
              <a:rPr lang="en-US" sz="1700" dirty="0"/>
              <a:t>, </a:t>
            </a:r>
            <a:r>
              <a:rPr lang="en-US" sz="1700" dirty="0" err="1"/>
              <a:t>tetapi</a:t>
            </a:r>
            <a:r>
              <a:rPr lang="en-US" sz="1700" dirty="0"/>
              <a:t> </a:t>
            </a:r>
            <a:r>
              <a:rPr lang="en-US" sz="1700" dirty="0" err="1"/>
              <a:t>tidak</a:t>
            </a:r>
            <a:r>
              <a:rPr lang="en-US" sz="1700" dirty="0"/>
              <a:t> </a:t>
            </a:r>
            <a:r>
              <a:rPr lang="en-US" sz="1700" dirty="0" err="1"/>
              <a:t>mungkin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memulai</a:t>
            </a:r>
            <a:r>
              <a:rPr lang="en-US" sz="1700" dirty="0"/>
              <a:t> </a:t>
            </a:r>
            <a:r>
              <a:rPr lang="en-US" sz="1700" dirty="0" err="1"/>
              <a:t>otomasi</a:t>
            </a:r>
            <a:r>
              <a:rPr lang="en-US" sz="1700" dirty="0"/>
              <a:t> </a:t>
            </a:r>
            <a:r>
              <a:rPr lang="en-US" sz="1700" dirty="0" err="1"/>
              <a:t>pengujian</a:t>
            </a:r>
            <a:r>
              <a:rPr lang="en-US" sz="1700" dirty="0"/>
              <a:t> </a:t>
            </a:r>
            <a:r>
              <a:rPr lang="en-US" sz="1700" dirty="0" err="1"/>
              <a:t>setiap</a:t>
            </a:r>
            <a:r>
              <a:rPr lang="en-US" sz="1700" dirty="0"/>
              <a:t> </a:t>
            </a:r>
            <a:r>
              <a:rPr lang="en-US" sz="1700" dirty="0" err="1"/>
              <a:t>saat</a:t>
            </a:r>
            <a:r>
              <a:rPr lang="en-US" sz="1700" dirty="0"/>
              <a:t> </a:t>
            </a:r>
            <a:r>
              <a:rPr lang="en-US" sz="1700" dirty="0" err="1"/>
              <a:t>selama</a:t>
            </a:r>
            <a:r>
              <a:rPr lang="en-US" sz="1700" dirty="0"/>
              <a:t> </a:t>
            </a:r>
            <a:r>
              <a:rPr lang="en-US" sz="1700" dirty="0" err="1"/>
              <a:t>pengembangan</a:t>
            </a:r>
            <a:r>
              <a:rPr lang="en-US" sz="1700" dirty="0"/>
              <a:t> </a:t>
            </a:r>
            <a:r>
              <a:rPr lang="en-US" sz="1700" dirty="0" err="1"/>
              <a:t>perangkat</a:t>
            </a:r>
            <a:r>
              <a:rPr lang="en-US" sz="1700" dirty="0"/>
              <a:t> </a:t>
            </a:r>
            <a:r>
              <a:rPr lang="en-US" sz="1700" dirty="0" err="1"/>
              <a:t>lunak</a:t>
            </a:r>
            <a:r>
              <a:rPr lang="en-US" sz="1700" dirty="0"/>
              <a:t>. </a:t>
            </a:r>
            <a:r>
              <a:rPr lang="en-US" sz="1700" dirty="0" err="1"/>
              <a:t>Tes</a:t>
            </a:r>
            <a:r>
              <a:rPr lang="en-US" sz="1700" dirty="0"/>
              <a:t> </a:t>
            </a:r>
            <a:r>
              <a:rPr lang="en-US" sz="1700" dirty="0" err="1"/>
              <a:t>otomatis</a:t>
            </a:r>
            <a:r>
              <a:rPr lang="en-US" sz="1700" dirty="0"/>
              <a:t> </a:t>
            </a:r>
            <a:r>
              <a:rPr lang="en-US" sz="1700" dirty="0" err="1"/>
              <a:t>harus</a:t>
            </a:r>
            <a:r>
              <a:rPr lang="en-US" sz="1700" dirty="0"/>
              <a:t> </a:t>
            </a:r>
            <a:r>
              <a:rPr lang="en-US" sz="1700" dirty="0" err="1"/>
              <a:t>dimulai</a:t>
            </a:r>
            <a:r>
              <a:rPr lang="en-US" sz="1700" dirty="0"/>
              <a:t> </a:t>
            </a:r>
            <a:r>
              <a:rPr lang="en-US" sz="1700" dirty="0" err="1"/>
              <a:t>ketika</a:t>
            </a:r>
            <a:r>
              <a:rPr lang="en-US" sz="1700" dirty="0"/>
              <a:t> </a:t>
            </a:r>
            <a:r>
              <a:rPr lang="en-US" sz="1700" dirty="0" err="1"/>
              <a:t>perangkat</a:t>
            </a:r>
            <a:r>
              <a:rPr lang="en-US" sz="1700" dirty="0"/>
              <a:t> </a:t>
            </a:r>
            <a:r>
              <a:rPr lang="en-US" sz="1700" dirty="0" err="1"/>
              <a:t>lunak</a:t>
            </a:r>
            <a:r>
              <a:rPr lang="en-US" sz="1700" dirty="0"/>
              <a:t> </a:t>
            </a:r>
            <a:r>
              <a:rPr lang="en-US" sz="1700" dirty="0" err="1"/>
              <a:t>telah</a:t>
            </a:r>
            <a:r>
              <a:rPr lang="en-US" sz="1700" dirty="0"/>
              <a:t> </a:t>
            </a:r>
            <a:r>
              <a:rPr lang="en-US" sz="1700" dirty="0" err="1"/>
              <a:t>diuji</a:t>
            </a:r>
            <a:r>
              <a:rPr lang="en-US" sz="1700" dirty="0"/>
              <a:t> </a:t>
            </a:r>
            <a:r>
              <a:rPr lang="en-US" sz="1700" dirty="0" err="1"/>
              <a:t>secara</a:t>
            </a:r>
            <a:r>
              <a:rPr lang="en-US" sz="1700" dirty="0"/>
              <a:t> manual dan </a:t>
            </a:r>
            <a:r>
              <a:rPr lang="en-US" sz="1700" dirty="0" err="1"/>
              <a:t>stabil</a:t>
            </a:r>
            <a:r>
              <a:rPr lang="en-US" sz="1700" dirty="0"/>
              <a:t> </a:t>
            </a:r>
            <a:r>
              <a:rPr lang="en-US" sz="1700" dirty="0" err="1"/>
              <a:t>sampai</a:t>
            </a:r>
            <a:r>
              <a:rPr lang="en-US" sz="1700" dirty="0"/>
              <a:t> </a:t>
            </a:r>
            <a:r>
              <a:rPr lang="en-US" sz="1700" dirty="0" err="1"/>
              <a:t>batas</a:t>
            </a:r>
            <a:r>
              <a:rPr lang="en-US" sz="1700" dirty="0"/>
              <a:t> </a:t>
            </a:r>
            <a:r>
              <a:rPr lang="en-US" sz="1700" dirty="0" err="1"/>
              <a:t>tertentu</a:t>
            </a:r>
            <a:r>
              <a:rPr lang="en-US" sz="1700" dirty="0"/>
              <a:t>. </a:t>
            </a:r>
            <a:r>
              <a:rPr lang="en-US" sz="1700" dirty="0" err="1"/>
              <a:t>Selain</a:t>
            </a:r>
            <a:r>
              <a:rPr lang="en-US" sz="1700" dirty="0"/>
              <a:t> </a:t>
            </a:r>
            <a:r>
              <a:rPr lang="en-US" sz="1700" dirty="0" err="1"/>
              <a:t>itu</a:t>
            </a:r>
            <a:r>
              <a:rPr lang="en-US" sz="1700" dirty="0"/>
              <a:t>, </a:t>
            </a:r>
            <a:r>
              <a:rPr lang="en-US" sz="1700" dirty="0" err="1"/>
              <a:t>otomatisasi</a:t>
            </a:r>
            <a:r>
              <a:rPr lang="en-US" sz="1700" dirty="0"/>
              <a:t> uji </a:t>
            </a:r>
            <a:r>
              <a:rPr lang="en-US" sz="1700" dirty="0" err="1"/>
              <a:t>tidak</a:t>
            </a:r>
            <a:r>
              <a:rPr lang="en-US" sz="1700" dirty="0"/>
              <a:t> </a:t>
            </a:r>
            <a:r>
              <a:rPr lang="en-US" sz="1700" dirty="0" err="1"/>
              <a:t>pernah</a:t>
            </a:r>
            <a:r>
              <a:rPr lang="en-US" sz="1700" dirty="0"/>
              <a:t> </a:t>
            </a:r>
            <a:r>
              <a:rPr lang="en-US" sz="1700" dirty="0" err="1"/>
              <a:t>dapat</a:t>
            </a:r>
            <a:r>
              <a:rPr lang="en-US" sz="1700" dirty="0"/>
              <a:t> </a:t>
            </a:r>
            <a:r>
              <a:rPr lang="en-US" sz="1700" dirty="0" err="1"/>
              <a:t>digunakan</a:t>
            </a:r>
            <a:r>
              <a:rPr lang="en-US" sz="1700" dirty="0"/>
              <a:t> </a:t>
            </a:r>
            <a:r>
              <a:rPr lang="en-US" sz="1700" dirty="0" err="1"/>
              <a:t>jika</a:t>
            </a:r>
            <a:r>
              <a:rPr lang="en-US" sz="1700" dirty="0"/>
              <a:t> </a:t>
            </a:r>
            <a:r>
              <a:rPr lang="en-US" sz="1700" dirty="0" err="1"/>
              <a:t>persyaratan</a:t>
            </a:r>
            <a:r>
              <a:rPr lang="en-US" sz="1700" dirty="0"/>
              <a:t> </a:t>
            </a:r>
            <a:r>
              <a:rPr lang="en-US" sz="1700" dirty="0" err="1"/>
              <a:t>terus</a:t>
            </a:r>
            <a:r>
              <a:rPr lang="en-US" sz="1700" dirty="0"/>
              <a:t> </a:t>
            </a:r>
            <a:r>
              <a:rPr lang="en-US" sz="1700" dirty="0" err="1"/>
              <a:t>berubah</a:t>
            </a:r>
            <a:r>
              <a:rPr lang="en-US" sz="1700" dirty="0"/>
              <a:t>.</a:t>
            </a: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196342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5C955-4934-462C-A845-90AAA06AB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Quality Check  / </a:t>
            </a:r>
            <a:r>
              <a:rPr lang="id-ID" dirty="0"/>
              <a:t>Cek kualitas</a:t>
            </a:r>
            <a:endParaRPr lang="en-US" dirty="0"/>
          </a:p>
          <a:p>
            <a:pPr marL="0" indent="0" algn="just">
              <a:buNone/>
            </a:pPr>
            <a:r>
              <a:rPr lang="id-ID" dirty="0"/>
              <a:t>Pengujian perangkat lunak membantu dalam menentukan rangkaian properti perangkat lunak berikut seperti</a:t>
            </a:r>
            <a:r>
              <a:rPr lang="en-US" dirty="0"/>
              <a:t> : </a:t>
            </a:r>
          </a:p>
          <a:p>
            <a:pPr marL="0" indent="0" algn="just">
              <a:buNone/>
            </a:pPr>
            <a:r>
              <a:rPr lang="en-US" dirty="0"/>
              <a:t>    Functionality / </a:t>
            </a:r>
            <a:r>
              <a:rPr lang="id-ID" dirty="0"/>
              <a:t>Kegunaan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 Reliability / </a:t>
            </a:r>
            <a:r>
              <a:rPr lang="id-ID" dirty="0"/>
              <a:t>Keandalan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 Usability / </a:t>
            </a:r>
            <a:r>
              <a:rPr lang="id-ID" dirty="0"/>
              <a:t>Kegunaan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 Efficiency / </a:t>
            </a:r>
            <a:r>
              <a:rPr lang="id-ID" dirty="0"/>
              <a:t>Efisiensi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 Maintainability / </a:t>
            </a:r>
            <a:r>
              <a:rPr lang="id-ID" dirty="0"/>
              <a:t>Maintabilitas</a:t>
            </a: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/>
              <a:t>    Portability / </a:t>
            </a:r>
            <a:r>
              <a:rPr lang="id-ID" dirty="0"/>
              <a:t>Portabilitas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6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0658-BD01-48CD-93CF-979143BE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What is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1AC9D-377C-45D0-8705-C637050B9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84" y="1995055"/>
            <a:ext cx="11521440" cy="4322618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US" sz="1800" dirty="0"/>
              <a:t>Testing is the process of evaluating a system or its component(s) with the intent to find whether it satisfies the 	specified requirements or not. In simple words, testing is executing a system in order to identify any gaps, 	errors, or missing requirements in contrary to the actual requirements.</a:t>
            </a:r>
          </a:p>
          <a:p>
            <a:pPr marL="201168" lvl="1" indent="0" algn="just">
              <a:buNone/>
            </a:pPr>
            <a:r>
              <a:rPr lang="en-US" sz="1800" dirty="0" err="1"/>
              <a:t>Pengujian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proses </a:t>
            </a:r>
            <a:r>
              <a:rPr lang="en-US" sz="1800" dirty="0" err="1"/>
              <a:t>mengevaluasi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komponennya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maksud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menemukan</a:t>
            </a:r>
            <a:r>
              <a:rPr lang="en-US" sz="1800" dirty="0"/>
              <a:t> </a:t>
            </a:r>
            <a:r>
              <a:rPr lang="en-US" sz="1800" dirty="0" err="1"/>
              <a:t>apakah</a:t>
            </a:r>
            <a:r>
              <a:rPr lang="en-US" sz="1800" dirty="0"/>
              <a:t> 	</a:t>
            </a:r>
            <a:r>
              <a:rPr lang="en-US" sz="1800" dirty="0" err="1"/>
              <a:t>memenuhi</a:t>
            </a:r>
            <a:r>
              <a:rPr lang="en-US" sz="1800" dirty="0"/>
              <a:t> </a:t>
            </a:r>
            <a:r>
              <a:rPr lang="en-US" sz="1800" dirty="0" err="1"/>
              <a:t>persyaratan</a:t>
            </a:r>
            <a:r>
              <a:rPr lang="en-US" sz="1800" dirty="0"/>
              <a:t> yang </a:t>
            </a:r>
            <a:r>
              <a:rPr lang="en-US" sz="1800" dirty="0" err="1"/>
              <a:t>ditentukan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. </a:t>
            </a:r>
            <a:r>
              <a:rPr lang="en-US" sz="1800" dirty="0" err="1"/>
              <a:t>Dengan</a:t>
            </a:r>
            <a:r>
              <a:rPr lang="en-US" sz="1800" dirty="0"/>
              <a:t> kata </a:t>
            </a:r>
            <a:r>
              <a:rPr lang="en-US" sz="1800" dirty="0" err="1"/>
              <a:t>sederhana</a:t>
            </a:r>
            <a:r>
              <a:rPr lang="en-US" sz="1800" dirty="0"/>
              <a:t>, </a:t>
            </a:r>
            <a:r>
              <a:rPr lang="en-US" sz="1800" dirty="0" err="1"/>
              <a:t>pengujian</a:t>
            </a:r>
            <a:r>
              <a:rPr lang="en-US" sz="1800" dirty="0"/>
              <a:t> </a:t>
            </a:r>
            <a:r>
              <a:rPr lang="en-US" sz="1800" dirty="0" err="1"/>
              <a:t>mengeksekusi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	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mengidentifikasi</a:t>
            </a:r>
            <a:r>
              <a:rPr lang="en-US" sz="1800" dirty="0"/>
              <a:t> </a:t>
            </a:r>
            <a:r>
              <a:rPr lang="en-US" sz="1800" dirty="0" err="1"/>
              <a:t>kesenjangan</a:t>
            </a:r>
            <a:r>
              <a:rPr lang="en-US" sz="1800" dirty="0"/>
              <a:t>, </a:t>
            </a:r>
            <a:r>
              <a:rPr lang="en-US" sz="1800" dirty="0" err="1"/>
              <a:t>kesalahan</a:t>
            </a:r>
            <a:r>
              <a:rPr lang="en-US" sz="1800" dirty="0"/>
              <a:t>,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persyaratan</a:t>
            </a:r>
            <a:r>
              <a:rPr lang="en-US" sz="1800" dirty="0"/>
              <a:t> yang </a:t>
            </a:r>
            <a:r>
              <a:rPr lang="en-US" sz="1800" dirty="0" err="1"/>
              <a:t>hilang</a:t>
            </a:r>
            <a:r>
              <a:rPr lang="en-US" sz="1800" dirty="0"/>
              <a:t> yang </a:t>
            </a:r>
            <a:r>
              <a:rPr lang="en-US" sz="1800" dirty="0" err="1"/>
              <a:t>bertentangan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	</a:t>
            </a:r>
            <a:r>
              <a:rPr lang="en-US" sz="1800" dirty="0" err="1"/>
              <a:t>persyaratan</a:t>
            </a:r>
            <a:r>
              <a:rPr lang="en-US" sz="1800" dirty="0"/>
              <a:t> </a:t>
            </a:r>
            <a:r>
              <a:rPr lang="en-US" sz="1800" dirty="0" err="1"/>
              <a:t>aktual</a:t>
            </a:r>
            <a:r>
              <a:rPr lang="en-US" sz="1800" dirty="0"/>
              <a:t>.</a:t>
            </a:r>
          </a:p>
          <a:p>
            <a:pPr marL="201168" lvl="1" indent="0" algn="just">
              <a:buNone/>
            </a:pPr>
            <a:endParaRPr lang="en-US" sz="1800" dirty="0"/>
          </a:p>
          <a:p>
            <a:pPr marL="201168" lvl="1" indent="0" algn="just">
              <a:buNone/>
            </a:pPr>
            <a:r>
              <a:rPr lang="en-US" sz="1700" dirty="0"/>
              <a:t>According to ANSI/IEEE 1059 standard, Testing can be defined as - A process of analyzing a software item to 	detect the differences between existing and required conditions (that is defects/errors/bugs) and to 	evaluate the 	features of the software item.</a:t>
            </a:r>
          </a:p>
          <a:p>
            <a:pPr marL="201168" lvl="1" indent="0" algn="just">
              <a:buNone/>
            </a:pPr>
            <a:r>
              <a:rPr lang="id-ID" sz="1800" dirty="0"/>
              <a:t>Menurut standar ANSI / IEEE 1059, Pengujian dapat didefinisikan sebagai - Suatu proses menganalisis item </a:t>
            </a:r>
            <a:r>
              <a:rPr lang="en-US" sz="1800" dirty="0"/>
              <a:t>	</a:t>
            </a:r>
            <a:r>
              <a:rPr lang="id-ID" sz="1800" dirty="0"/>
              <a:t>perangkat lunak untuk mendeteksi perbedaan antara kondisi yang ada dan yang diperlukan (yaitu cacat / </a:t>
            </a:r>
            <a:r>
              <a:rPr lang="en-US" sz="1800" dirty="0"/>
              <a:t>	</a:t>
            </a:r>
            <a:r>
              <a:rPr lang="id-ID" sz="1800" dirty="0"/>
              <a:t>kesalahan / bug) dan untuk mengevaluasi fitur-fitur item perangkat lunak.</a:t>
            </a:r>
            <a:endParaRPr lang="en-US" sz="1700" dirty="0"/>
          </a:p>
          <a:p>
            <a:pPr algn="just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8243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0C74-41FA-4825-A996-168E20A0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Who does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B6342-CF78-422D-B516-DFB29A31A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740044" cy="4309224"/>
          </a:xfrm>
        </p:spPr>
        <p:txBody>
          <a:bodyPr>
            <a:normAutofit/>
          </a:bodyPr>
          <a:lstStyle/>
          <a:p>
            <a:pPr algn="just"/>
            <a:r>
              <a:rPr lang="en-ID" sz="1700" dirty="0" err="1"/>
              <a:t>Tergantung</a:t>
            </a:r>
            <a:r>
              <a:rPr lang="en-ID" sz="1700" dirty="0"/>
              <a:t> pada proses dan </a:t>
            </a:r>
            <a:r>
              <a:rPr lang="en-ID" sz="1700" dirty="0" err="1"/>
              <a:t>pemangku</a:t>
            </a:r>
            <a:r>
              <a:rPr lang="en-ID" sz="1700" dirty="0"/>
              <a:t> </a:t>
            </a:r>
            <a:r>
              <a:rPr lang="en-ID" sz="1700" dirty="0" err="1"/>
              <a:t>kepentingan</a:t>
            </a:r>
            <a:r>
              <a:rPr lang="en-ID" sz="1700" dirty="0"/>
              <a:t> </a:t>
            </a:r>
            <a:r>
              <a:rPr lang="en-ID" sz="1700" dirty="0" err="1"/>
              <a:t>terkait</a:t>
            </a:r>
            <a:r>
              <a:rPr lang="en-ID" sz="1700" dirty="0"/>
              <a:t> </a:t>
            </a:r>
            <a:r>
              <a:rPr lang="en-ID" sz="1700" dirty="0" err="1"/>
              <a:t>proyek</a:t>
            </a:r>
            <a:r>
              <a:rPr lang="en-ID" sz="1700" dirty="0"/>
              <a:t>. </a:t>
            </a:r>
            <a:r>
              <a:rPr lang="en-ID" sz="1700" dirty="0" err="1"/>
              <a:t>Dalam</a:t>
            </a:r>
            <a:r>
              <a:rPr lang="en-ID" sz="1700" dirty="0"/>
              <a:t> </a:t>
            </a:r>
            <a:r>
              <a:rPr lang="en-ID" sz="1700" dirty="0" err="1"/>
              <a:t>industri</a:t>
            </a:r>
            <a:r>
              <a:rPr lang="en-ID" sz="1700" dirty="0"/>
              <a:t> TI, </a:t>
            </a:r>
            <a:r>
              <a:rPr lang="en-ID" sz="1700" dirty="0" err="1"/>
              <a:t>perusahaan</a:t>
            </a:r>
            <a:r>
              <a:rPr lang="en-ID" sz="1700" dirty="0"/>
              <a:t> </a:t>
            </a:r>
            <a:r>
              <a:rPr lang="en-ID" sz="1700" dirty="0" err="1"/>
              <a:t>besar</a:t>
            </a:r>
            <a:r>
              <a:rPr lang="en-ID" sz="1700" dirty="0"/>
              <a:t> </a:t>
            </a:r>
            <a:r>
              <a:rPr lang="en-ID" sz="1700" dirty="0" err="1"/>
              <a:t>memiliki</a:t>
            </a:r>
            <a:r>
              <a:rPr lang="en-ID" sz="1700" dirty="0"/>
              <a:t> </a:t>
            </a:r>
            <a:r>
              <a:rPr lang="en-ID" sz="1700" dirty="0" err="1"/>
              <a:t>tim</a:t>
            </a:r>
            <a:r>
              <a:rPr lang="en-ID" sz="1700" dirty="0"/>
              <a:t> </a:t>
            </a:r>
            <a:r>
              <a:rPr lang="en-ID" sz="1700" dirty="0" err="1"/>
              <a:t>dengan</a:t>
            </a:r>
            <a:r>
              <a:rPr lang="en-ID" sz="1700" dirty="0"/>
              <a:t> </a:t>
            </a:r>
            <a:r>
              <a:rPr lang="en-ID" sz="1700" dirty="0" err="1"/>
              <a:t>tanggung</a:t>
            </a:r>
            <a:r>
              <a:rPr lang="en-ID" sz="1700" dirty="0"/>
              <a:t> </a:t>
            </a:r>
            <a:r>
              <a:rPr lang="en-ID" sz="1700" dirty="0" err="1"/>
              <a:t>jawab</a:t>
            </a:r>
            <a:r>
              <a:rPr lang="en-ID" sz="1700" dirty="0"/>
              <a:t> </a:t>
            </a:r>
            <a:r>
              <a:rPr lang="en-ID" sz="1700" dirty="0" err="1"/>
              <a:t>untuk</a:t>
            </a:r>
            <a:r>
              <a:rPr lang="en-ID" sz="1700" dirty="0"/>
              <a:t> </a:t>
            </a:r>
            <a:r>
              <a:rPr lang="en-ID" sz="1700" dirty="0" err="1"/>
              <a:t>mengevaluasi</a:t>
            </a:r>
            <a:r>
              <a:rPr lang="en-ID" sz="1700" dirty="0"/>
              <a:t> </a:t>
            </a:r>
            <a:r>
              <a:rPr lang="en-ID" sz="1700" dirty="0" err="1"/>
              <a:t>perangkat</a:t>
            </a:r>
            <a:r>
              <a:rPr lang="en-ID" sz="1700" dirty="0"/>
              <a:t> </a:t>
            </a:r>
            <a:r>
              <a:rPr lang="en-ID" sz="1700" dirty="0" err="1"/>
              <a:t>lunak</a:t>
            </a:r>
            <a:r>
              <a:rPr lang="en-ID" sz="1700" dirty="0"/>
              <a:t> yang </a:t>
            </a:r>
            <a:r>
              <a:rPr lang="en-ID" sz="1700" dirty="0" err="1"/>
              <a:t>dikembangkan</a:t>
            </a:r>
            <a:r>
              <a:rPr lang="en-ID" sz="1700" dirty="0"/>
              <a:t> </a:t>
            </a:r>
            <a:r>
              <a:rPr lang="en-ID" sz="1700" dirty="0" err="1"/>
              <a:t>dalam</a:t>
            </a:r>
            <a:r>
              <a:rPr lang="en-ID" sz="1700" dirty="0"/>
              <a:t> </a:t>
            </a:r>
            <a:r>
              <a:rPr lang="en-ID" sz="1700" dirty="0" err="1"/>
              <a:t>konteks</a:t>
            </a:r>
            <a:r>
              <a:rPr lang="en-ID" sz="1700" dirty="0"/>
              <a:t> </a:t>
            </a:r>
            <a:r>
              <a:rPr lang="en-ID" sz="1700" dirty="0" err="1"/>
              <a:t>persyaratan</a:t>
            </a:r>
            <a:r>
              <a:rPr lang="en-ID" sz="1700" dirty="0"/>
              <a:t> yang </a:t>
            </a:r>
            <a:r>
              <a:rPr lang="en-ID" sz="1700" dirty="0" err="1"/>
              <a:t>diberikan</a:t>
            </a:r>
            <a:r>
              <a:rPr lang="en-ID" sz="1700" dirty="0"/>
              <a:t>. </a:t>
            </a:r>
            <a:r>
              <a:rPr lang="en-ID" sz="1700" dirty="0" err="1"/>
              <a:t>Selain</a:t>
            </a:r>
            <a:r>
              <a:rPr lang="en-ID" sz="1700" dirty="0"/>
              <a:t> </a:t>
            </a:r>
            <a:r>
              <a:rPr lang="en-ID" sz="1700" dirty="0" err="1"/>
              <a:t>itu</a:t>
            </a:r>
            <a:r>
              <a:rPr lang="en-ID" sz="1700" dirty="0"/>
              <a:t>, developers juga </a:t>
            </a:r>
            <a:r>
              <a:rPr lang="en-ID" sz="1700" dirty="0" err="1"/>
              <a:t>melakukan</a:t>
            </a:r>
            <a:r>
              <a:rPr lang="en-ID" sz="1700" dirty="0"/>
              <a:t> </a:t>
            </a:r>
            <a:r>
              <a:rPr lang="en-ID" sz="1700" dirty="0" err="1"/>
              <a:t>pengujian</a:t>
            </a:r>
            <a:r>
              <a:rPr lang="en-ID" sz="1700" dirty="0"/>
              <a:t> yang </a:t>
            </a:r>
            <a:r>
              <a:rPr lang="en-ID" sz="1700" dirty="0" err="1"/>
              <a:t>disebut</a:t>
            </a:r>
            <a:r>
              <a:rPr lang="en-ID" sz="1700" dirty="0"/>
              <a:t> Unit Testing. </a:t>
            </a:r>
            <a:r>
              <a:rPr lang="en-ID" sz="1700" dirty="0" err="1"/>
              <a:t>Dalam</a:t>
            </a:r>
            <a:r>
              <a:rPr lang="en-ID" sz="1700" dirty="0"/>
              <a:t> </a:t>
            </a:r>
            <a:r>
              <a:rPr lang="en-ID" sz="1700" dirty="0" err="1"/>
              <a:t>kebanyakan</a:t>
            </a:r>
            <a:r>
              <a:rPr lang="en-ID" sz="1700" dirty="0"/>
              <a:t> </a:t>
            </a:r>
            <a:r>
              <a:rPr lang="en-ID" sz="1700" dirty="0" err="1"/>
              <a:t>kasus</a:t>
            </a:r>
            <a:r>
              <a:rPr lang="en-ID" sz="1700" dirty="0"/>
              <a:t>, para </a:t>
            </a:r>
            <a:r>
              <a:rPr lang="en-ID" sz="1700" dirty="0" err="1"/>
              <a:t>profesional</a:t>
            </a:r>
            <a:r>
              <a:rPr lang="en-ID" sz="1700" dirty="0"/>
              <a:t> </a:t>
            </a:r>
            <a:r>
              <a:rPr lang="en-ID" sz="1700" dirty="0" err="1"/>
              <a:t>berikut</a:t>
            </a:r>
            <a:r>
              <a:rPr lang="en-ID" sz="1700" dirty="0"/>
              <a:t> </a:t>
            </a:r>
            <a:r>
              <a:rPr lang="en-ID" sz="1700" dirty="0" err="1"/>
              <a:t>ini</a:t>
            </a:r>
            <a:r>
              <a:rPr lang="en-ID" sz="1700" dirty="0"/>
              <a:t> </a:t>
            </a:r>
            <a:r>
              <a:rPr lang="en-ID" sz="1700" dirty="0" err="1"/>
              <a:t>terlibat</a:t>
            </a:r>
            <a:r>
              <a:rPr lang="en-ID" sz="1700" dirty="0"/>
              <a:t> </a:t>
            </a:r>
            <a:r>
              <a:rPr lang="en-ID" sz="1700" dirty="0" err="1"/>
              <a:t>dalam</a:t>
            </a:r>
            <a:r>
              <a:rPr lang="en-ID" sz="1700" dirty="0"/>
              <a:t> </a:t>
            </a:r>
            <a:r>
              <a:rPr lang="en-ID" sz="1700" dirty="0" err="1"/>
              <a:t>pengujian</a:t>
            </a:r>
            <a:r>
              <a:rPr lang="en-ID" sz="1700" dirty="0"/>
              <a:t> </a:t>
            </a:r>
            <a:r>
              <a:rPr lang="en-ID" sz="1700" dirty="0" err="1"/>
              <a:t>sistem</a:t>
            </a:r>
            <a:r>
              <a:rPr lang="en-ID" sz="1700" dirty="0"/>
              <a:t> </a:t>
            </a:r>
            <a:r>
              <a:rPr lang="en-ID" sz="1700" dirty="0" err="1"/>
              <a:t>dalam</a:t>
            </a:r>
            <a:r>
              <a:rPr lang="en-ID" sz="1700" dirty="0"/>
              <a:t> </a:t>
            </a:r>
            <a:r>
              <a:rPr lang="en-ID" sz="1700" dirty="0" err="1"/>
              <a:t>kapasitas</a:t>
            </a:r>
            <a:r>
              <a:rPr lang="en-ID" sz="1700" dirty="0"/>
              <a:t> </a:t>
            </a:r>
            <a:r>
              <a:rPr lang="en-ID" sz="1700" dirty="0" err="1"/>
              <a:t>masing-masing</a:t>
            </a:r>
            <a:r>
              <a:rPr lang="en-ID" sz="1700" dirty="0"/>
              <a:t> :</a:t>
            </a:r>
          </a:p>
          <a:p>
            <a:pPr lvl="1"/>
            <a:r>
              <a:rPr lang="en-US" dirty="0"/>
              <a:t>Software Tester</a:t>
            </a:r>
          </a:p>
          <a:p>
            <a:pPr lvl="1"/>
            <a:r>
              <a:rPr lang="en-US" dirty="0"/>
              <a:t>Software Developer</a:t>
            </a:r>
          </a:p>
          <a:p>
            <a:pPr lvl="1"/>
            <a:r>
              <a:rPr lang="en-US" dirty="0"/>
              <a:t>Project Lead/Manager</a:t>
            </a:r>
          </a:p>
          <a:p>
            <a:pPr lvl="1"/>
            <a:r>
              <a:rPr lang="en-US" dirty="0"/>
              <a:t>End User</a:t>
            </a:r>
          </a:p>
          <a:p>
            <a:pPr marL="201168" lvl="1" indent="0">
              <a:buNone/>
            </a:pPr>
            <a:r>
              <a:rPr lang="en-US" dirty="0"/>
              <a:t>Perusahaan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penunjukan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orang yang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dan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Software Tester, Software Quality Assurance Engineer, QA Analyst,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pPr marL="201168" lvl="1" indent="0">
              <a:buNone/>
            </a:pP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menguji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kapan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siklusnya</a:t>
            </a:r>
            <a:r>
              <a:rPr lang="en-ID" dirty="0"/>
              <a:t>.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berikutnya</a:t>
            </a:r>
            <a:r>
              <a:rPr lang="en-ID" dirty="0"/>
              <a:t> </a:t>
            </a:r>
            <a:r>
              <a:rPr lang="en-ID" dirty="0" err="1"/>
              <a:t>menyatakan</a:t>
            </a:r>
            <a:r>
              <a:rPr lang="en-ID" dirty="0"/>
              <a:t> </a:t>
            </a:r>
            <a:r>
              <a:rPr lang="en-ID" dirty="0" err="1"/>
              <a:t>kapan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dimulai</a:t>
            </a:r>
            <a:r>
              <a:rPr lang="en-ID" dirty="0"/>
              <a:t> dan </a:t>
            </a:r>
            <a:r>
              <a:rPr lang="en-ID" dirty="0" err="1"/>
              <a:t>kapan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mengakhirinya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SDLC.</a:t>
            </a: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274381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ED2E-3A4B-4411-B1C2-D935C8AF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When to Start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4369-6927-45AF-9710-9BA486E3A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Awal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dan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pengerjaan</a:t>
            </a:r>
            <a:r>
              <a:rPr lang="en-ID" dirty="0"/>
              <a:t> </a:t>
            </a:r>
            <a:r>
              <a:rPr lang="en-ID" dirty="0" err="1"/>
              <a:t>ulang</a:t>
            </a:r>
            <a:r>
              <a:rPr lang="en-ID" dirty="0"/>
              <a:t> dan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bebas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yang </a:t>
            </a:r>
            <a:r>
              <a:rPr lang="en-ID" dirty="0" err="1"/>
              <a:t>dikirim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klien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Software Development Life Cycle (SDLC),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Pengumpulan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dan </a:t>
            </a:r>
            <a:r>
              <a:rPr lang="en-ID" dirty="0" err="1"/>
              <a:t>dilanjutkan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penyebaran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(Requirements Gathering phase and </a:t>
            </a:r>
            <a:r>
              <a:rPr lang="en-US" dirty="0"/>
              <a:t>continued till the deployment of the software</a:t>
            </a:r>
            <a:r>
              <a:rPr lang="en-ID" dirty="0"/>
              <a:t>).</a:t>
            </a:r>
          </a:p>
          <a:p>
            <a:r>
              <a:rPr lang="en-ID" dirty="0" err="1"/>
              <a:t>Ini</a:t>
            </a:r>
            <a:r>
              <a:rPr lang="en-ID" dirty="0"/>
              <a:t> juga </a:t>
            </a:r>
            <a:r>
              <a:rPr lang="en-ID" dirty="0" err="1"/>
              <a:t>tergantung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model development yang </a:t>
            </a:r>
            <a:r>
              <a:rPr lang="en-ID" dirty="0" err="1"/>
              <a:t>digunakan</a:t>
            </a:r>
            <a:r>
              <a:rPr lang="en-ID" dirty="0"/>
              <a:t>.</a:t>
            </a:r>
          </a:p>
          <a:p>
            <a:r>
              <a:rPr lang="en-ID" dirty="0"/>
              <a:t>Ex : Waterfall Model =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pada masa </a:t>
            </a:r>
            <a:r>
              <a:rPr lang="en-ID" dirty="0" err="1"/>
              <a:t>fase</a:t>
            </a:r>
            <a:r>
              <a:rPr lang="en-ID" dirty="0"/>
              <a:t> testing</a:t>
            </a:r>
          </a:p>
          <a:p>
            <a:pPr marL="0" indent="0">
              <a:buNone/>
            </a:pPr>
            <a:r>
              <a:rPr lang="en-ID" dirty="0"/>
              <a:t>	Incremental Model = </a:t>
            </a:r>
            <a:r>
              <a:rPr lang="id-ID" dirty="0"/>
              <a:t>pengujian dilakukan pada akhir setiap penambahan / iterasi dan </a:t>
            </a:r>
            <a:r>
              <a:rPr lang="en-US" dirty="0"/>
              <a:t>			</a:t>
            </a:r>
            <a:r>
              <a:rPr lang="id-ID" dirty="0"/>
              <a:t>seluruh aplikasi diuji pada akhirnya.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0295162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{C2108341-38AD-46C7-A654-3F98549E6BBD}tf56160789</Template>
  <TotalTime>0</TotalTime>
  <Words>1137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Bookman Old Style</vt:lpstr>
      <vt:lpstr>Calibri</vt:lpstr>
      <vt:lpstr>Franklin Gothic Book</vt:lpstr>
      <vt:lpstr>Wingdings</vt:lpstr>
      <vt:lpstr>1_RetrospectVTI</vt:lpstr>
      <vt:lpstr>Software Testing 1</vt:lpstr>
      <vt:lpstr>Your best quote that reflects your approach… “It’s one small step for man, one giant leap for mankind.”</vt:lpstr>
      <vt:lpstr>Testing // Pengujian</vt:lpstr>
      <vt:lpstr>Why to Learn Software Testing?</vt:lpstr>
      <vt:lpstr>Applications of Software Testing</vt:lpstr>
      <vt:lpstr>PowerPoint Presentation</vt:lpstr>
      <vt:lpstr>What is Testing?</vt:lpstr>
      <vt:lpstr>Who does Testing?</vt:lpstr>
      <vt:lpstr>When to Start Testing?</vt:lpstr>
      <vt:lpstr>PowerPoint Presentation</vt:lpstr>
      <vt:lpstr>When to Stop Testing?</vt:lpstr>
      <vt:lpstr>Verification &amp; Validation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2020-02-12T08:36:46Z</dcterms:created>
  <dcterms:modified xsi:type="dcterms:W3CDTF">2020-02-13T02:38:48Z</dcterms:modified>
</cp:coreProperties>
</file>