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Software Testing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 testing / QA; qc ; testing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02F6-005F-4AAD-81E2-10A817D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D" b="1" dirty="0"/>
              <a:t>ISO/IEC 9241-11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198-F208-48C0-AADC-48DF156F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700" dirty="0" err="1"/>
              <a:t>Membahas</a:t>
            </a:r>
            <a:r>
              <a:rPr lang="en-ID" sz="1700" dirty="0"/>
              <a:t> </a:t>
            </a:r>
            <a:r>
              <a:rPr lang="en-ID" sz="1700" dirty="0" err="1"/>
              <a:t>sejauh</a:t>
            </a:r>
            <a:r>
              <a:rPr lang="en-ID" sz="1700" dirty="0"/>
              <a:t> mana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produk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oleh </a:t>
            </a:r>
            <a:r>
              <a:rPr lang="en-ID" sz="1700" dirty="0" err="1"/>
              <a:t>pengguna</a:t>
            </a:r>
            <a:r>
              <a:rPr lang="en-ID" sz="1700" dirty="0"/>
              <a:t> </a:t>
            </a:r>
            <a:r>
              <a:rPr lang="en-ID" sz="1700" dirty="0" err="1"/>
              <a:t>tertentu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mencapai</a:t>
            </a:r>
            <a:r>
              <a:rPr lang="en-ID" sz="1700" dirty="0"/>
              <a:t> </a:t>
            </a:r>
            <a:r>
              <a:rPr lang="en-ID" sz="1700" dirty="0" err="1"/>
              <a:t>tujuan</a:t>
            </a:r>
            <a:r>
              <a:rPr lang="en-ID" sz="1700" dirty="0"/>
              <a:t> yang </a:t>
            </a:r>
            <a:r>
              <a:rPr lang="en-ID" sz="1700" dirty="0" err="1"/>
              <a:t>ditentukan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Efektivitas</a:t>
            </a:r>
            <a:r>
              <a:rPr lang="en-ID" sz="1700" dirty="0"/>
              <a:t>, </a:t>
            </a:r>
            <a:r>
              <a:rPr lang="en-ID" sz="1700" dirty="0" err="1"/>
              <a:t>Efisiensi</a:t>
            </a:r>
            <a:r>
              <a:rPr lang="en-ID" sz="1700" dirty="0"/>
              <a:t> dan </a:t>
            </a:r>
            <a:r>
              <a:rPr lang="en-ID" sz="1700" dirty="0" err="1"/>
              <a:t>Kepuasan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konteks</a:t>
            </a:r>
            <a:r>
              <a:rPr lang="en-ID" sz="1700" dirty="0"/>
              <a:t> </a:t>
            </a:r>
            <a:r>
              <a:rPr lang="en-ID" sz="1700" dirty="0" err="1"/>
              <a:t>penggunaan</a:t>
            </a:r>
            <a:r>
              <a:rPr lang="en-ID" sz="1700" dirty="0"/>
              <a:t> </a:t>
            </a:r>
            <a:r>
              <a:rPr lang="en-ID" sz="1700" dirty="0" err="1"/>
              <a:t>tertentu</a:t>
            </a:r>
            <a:r>
              <a:rPr lang="en-ID" sz="1700" dirty="0"/>
              <a:t>.</a:t>
            </a:r>
          </a:p>
          <a:p>
            <a:pPr marL="0" indent="0" algn="just">
              <a:buNone/>
            </a:pPr>
            <a:r>
              <a:rPr lang="en-ID" sz="1700" dirty="0" err="1"/>
              <a:t>Standar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mengusulkan</a:t>
            </a:r>
            <a:r>
              <a:rPr lang="en-ID" sz="1700" dirty="0"/>
              <a:t>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kerangka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yang </a:t>
            </a:r>
            <a:r>
              <a:rPr lang="en-ID" sz="1700" dirty="0" err="1"/>
              <a:t>menggambarkan</a:t>
            </a:r>
            <a:r>
              <a:rPr lang="en-ID" sz="1700" dirty="0"/>
              <a:t> </a:t>
            </a:r>
            <a:r>
              <a:rPr lang="en-ID" sz="1700" dirty="0" err="1"/>
              <a:t>komponen</a:t>
            </a:r>
            <a:r>
              <a:rPr lang="en-ID" sz="1700" dirty="0"/>
              <a:t> </a:t>
            </a:r>
            <a:r>
              <a:rPr lang="en-ID" sz="1700" dirty="0" err="1"/>
              <a:t>kegunaan</a:t>
            </a:r>
            <a:r>
              <a:rPr lang="en-ID" sz="1700" dirty="0"/>
              <a:t> dan </a:t>
            </a:r>
            <a:r>
              <a:rPr lang="en-ID" sz="1700" dirty="0" err="1"/>
              <a:t>hubungan</a:t>
            </a:r>
            <a:r>
              <a:rPr lang="en-ID" sz="1700" dirty="0"/>
              <a:t> di </a:t>
            </a:r>
            <a:r>
              <a:rPr lang="en-ID" sz="1700" dirty="0" err="1"/>
              <a:t>antara</a:t>
            </a:r>
            <a:r>
              <a:rPr lang="en-ID" sz="1700" dirty="0"/>
              <a:t> </a:t>
            </a:r>
            <a:r>
              <a:rPr lang="en-ID" sz="1700" dirty="0" err="1"/>
              <a:t>mereka</a:t>
            </a:r>
            <a:r>
              <a:rPr lang="en-ID" sz="1700" dirty="0"/>
              <a:t>. </a:t>
            </a:r>
          </a:p>
          <a:p>
            <a:pPr marL="0" indent="0" algn="just">
              <a:buNone/>
            </a:pP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</a:t>
            </a:r>
            <a:r>
              <a:rPr lang="en-ID" sz="1700" dirty="0" err="1"/>
              <a:t>kegunaan</a:t>
            </a:r>
            <a:r>
              <a:rPr lang="en-ID" sz="1700" dirty="0"/>
              <a:t> </a:t>
            </a:r>
            <a:r>
              <a:rPr lang="en-ID" sz="1700" dirty="0" err="1"/>
              <a:t>dianggap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hal</a:t>
            </a:r>
            <a:r>
              <a:rPr lang="en-ID" sz="1700" dirty="0"/>
              <a:t> </a:t>
            </a:r>
            <a:r>
              <a:rPr lang="en-ID" sz="1700" dirty="0" err="1"/>
              <a:t>kinerja</a:t>
            </a:r>
            <a:r>
              <a:rPr lang="en-ID" sz="1700" dirty="0"/>
              <a:t> dan </a:t>
            </a:r>
            <a:r>
              <a:rPr lang="en-ID" sz="1700" dirty="0" err="1"/>
              <a:t>kepuasan</a:t>
            </a:r>
            <a:r>
              <a:rPr lang="en-ID" sz="1700" dirty="0"/>
              <a:t> </a:t>
            </a:r>
            <a:r>
              <a:rPr lang="en-ID" sz="1700" dirty="0" err="1"/>
              <a:t>pengguna</a:t>
            </a:r>
            <a:r>
              <a:rPr lang="en-ID" sz="1700" dirty="0"/>
              <a:t>. </a:t>
            </a:r>
          </a:p>
          <a:p>
            <a:pPr marL="0" indent="0" algn="just">
              <a:buNone/>
            </a:pPr>
            <a:r>
              <a:rPr lang="en-ID" sz="1700" dirty="0" err="1"/>
              <a:t>Menurut</a:t>
            </a:r>
            <a:r>
              <a:rPr lang="en-ID" sz="1700" dirty="0"/>
              <a:t> ISO 9241-11, </a:t>
            </a:r>
            <a:r>
              <a:rPr lang="en-ID" sz="1700" dirty="0" err="1"/>
              <a:t>kegunaan</a:t>
            </a:r>
            <a:r>
              <a:rPr lang="en-ID" sz="1700" dirty="0"/>
              <a:t> </a:t>
            </a:r>
            <a:r>
              <a:rPr lang="en-ID" sz="1700" dirty="0" err="1"/>
              <a:t>tergantung</a:t>
            </a:r>
            <a:r>
              <a:rPr lang="en-ID" sz="1700" dirty="0"/>
              <a:t> pada </a:t>
            </a:r>
            <a:r>
              <a:rPr lang="en-ID" sz="1700" dirty="0" err="1"/>
              <a:t>konteks</a:t>
            </a:r>
            <a:r>
              <a:rPr lang="en-ID" sz="1700" dirty="0"/>
              <a:t> </a:t>
            </a:r>
            <a:r>
              <a:rPr lang="en-ID" sz="1700" dirty="0" err="1"/>
              <a:t>penggunaan</a:t>
            </a:r>
            <a:r>
              <a:rPr lang="en-ID" sz="1700" dirty="0"/>
              <a:t> dan </a:t>
            </a:r>
            <a:r>
              <a:rPr lang="en-ID" sz="1700" dirty="0" err="1"/>
              <a:t>tingkat</a:t>
            </a:r>
            <a:r>
              <a:rPr lang="en-ID" sz="1700" dirty="0"/>
              <a:t> </a:t>
            </a:r>
            <a:r>
              <a:rPr lang="en-ID" sz="1700" dirty="0" err="1"/>
              <a:t>kegunaan</a:t>
            </a:r>
            <a:r>
              <a:rPr lang="en-ID" sz="1700" dirty="0"/>
              <a:t>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berubah</a:t>
            </a:r>
            <a:r>
              <a:rPr lang="en-ID" sz="1700" dirty="0"/>
              <a:t> </a:t>
            </a:r>
            <a:r>
              <a:rPr lang="en-ID" sz="1700" dirty="0" err="1"/>
              <a:t>ketika</a:t>
            </a:r>
            <a:r>
              <a:rPr lang="en-ID" sz="1700" dirty="0"/>
              <a:t> </a:t>
            </a:r>
            <a:r>
              <a:rPr lang="en-ID" sz="1700" dirty="0" err="1"/>
              <a:t>konteks</a:t>
            </a:r>
            <a:r>
              <a:rPr lang="en-ID" sz="1700" dirty="0"/>
              <a:t> </a:t>
            </a:r>
            <a:r>
              <a:rPr lang="en-ID" sz="1700" dirty="0" err="1"/>
              <a:t>berubah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61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81F8-C3EF-4B07-8197-52110A8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D" b="1" dirty="0"/>
              <a:t>ISO/IEC 25000:2005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2F5B-8A9C-46FA-9045-A528196C8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ISO / IEC 25000: 2005 </a:t>
            </a:r>
            <a:r>
              <a:rPr lang="en-ID" sz="1700" dirty="0" err="1"/>
              <a:t>umumnya</a:t>
            </a:r>
            <a:r>
              <a:rPr lang="en-ID" sz="1700" dirty="0"/>
              <a:t> </a:t>
            </a:r>
            <a:r>
              <a:rPr lang="en-ID" sz="1700" dirty="0" err="1"/>
              <a:t>dikenal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yang </a:t>
            </a:r>
            <a:r>
              <a:rPr lang="en-ID" sz="1700" dirty="0" err="1"/>
              <a:t>menyediakan</a:t>
            </a:r>
            <a:r>
              <a:rPr lang="en-ID" sz="1700" dirty="0"/>
              <a:t> </a:t>
            </a:r>
            <a:r>
              <a:rPr lang="en-ID" sz="1700" dirty="0" err="1"/>
              <a:t>pedoman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US" sz="1700" dirty="0"/>
              <a:t>Software Quality Requirements and Evaluation  </a:t>
            </a:r>
            <a:r>
              <a:rPr lang="en-ID" sz="1700" dirty="0"/>
              <a:t>(</a:t>
            </a:r>
            <a:r>
              <a:rPr lang="en-ID" sz="1700" dirty="0" err="1"/>
              <a:t>SQuaRE</a:t>
            </a:r>
            <a:r>
              <a:rPr lang="en-ID" sz="1700" dirty="0"/>
              <a:t>). </a:t>
            </a:r>
          </a:p>
          <a:p>
            <a:pPr algn="just"/>
            <a:r>
              <a:rPr lang="en-ID" sz="1700" dirty="0" err="1"/>
              <a:t>Standar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membantu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mengatur</a:t>
            </a:r>
            <a:r>
              <a:rPr lang="en-ID" sz="1700" dirty="0"/>
              <a:t> dan </a:t>
            </a:r>
            <a:r>
              <a:rPr lang="en-ID" sz="1700" dirty="0" err="1"/>
              <a:t>meningkatkan</a:t>
            </a:r>
            <a:r>
              <a:rPr lang="en-ID" sz="1700" dirty="0"/>
              <a:t> proses yang </a:t>
            </a:r>
            <a:r>
              <a:rPr lang="en-ID" sz="1700" dirty="0" err="1"/>
              <a:t>terkait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persyaratan</a:t>
            </a:r>
            <a:r>
              <a:rPr lang="en-ID" sz="1700" dirty="0"/>
              <a:t> </a:t>
            </a:r>
            <a:r>
              <a:rPr lang="en-ID" sz="1700" dirty="0" err="1"/>
              <a:t>kualitas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dan </a:t>
            </a:r>
            <a:r>
              <a:rPr lang="en-ID" sz="1700" dirty="0" err="1"/>
              <a:t>evaluasinya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Pada </a:t>
            </a:r>
            <a:r>
              <a:rPr lang="en-ID" sz="1700" dirty="0" err="1"/>
              <a:t>kenyataannya</a:t>
            </a:r>
            <a:r>
              <a:rPr lang="en-ID" sz="1700" dirty="0"/>
              <a:t>, ISO-25000 </a:t>
            </a:r>
            <a:r>
              <a:rPr lang="en-ID" sz="1700" dirty="0" err="1"/>
              <a:t>menggantikan</a:t>
            </a:r>
            <a:r>
              <a:rPr lang="en-ID" sz="1700" dirty="0"/>
              <a:t> </a:t>
            </a:r>
            <a:r>
              <a:rPr lang="en-ID" sz="1700" dirty="0" err="1"/>
              <a:t>dua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ISO lama, </a:t>
            </a:r>
            <a:r>
              <a:rPr lang="en-ID" sz="1700" dirty="0" err="1"/>
              <a:t>yaitu</a:t>
            </a:r>
            <a:r>
              <a:rPr lang="en-ID" sz="1700" dirty="0"/>
              <a:t> ISO-9126 dan ISO-14598.</a:t>
            </a:r>
          </a:p>
        </p:txBody>
      </p:sp>
    </p:spTree>
    <p:extLst>
      <p:ext uri="{BB962C8B-B14F-4D97-AF65-F5344CB8AC3E}">
        <p14:creationId xmlns:p14="http://schemas.microsoft.com/office/powerpoint/2010/main" val="42683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510-7753-4428-810C-03990188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ISO/IEC 12119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0AAD-7A2C-4A27-94E4-1520F4BA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 err="1"/>
              <a:t>Standar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berkaitan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paket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yang </a:t>
            </a:r>
            <a:r>
              <a:rPr lang="en-ID" sz="1700" dirty="0" err="1"/>
              <a:t>dikirim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</a:t>
            </a:r>
            <a:r>
              <a:rPr lang="en-ID" sz="1700" dirty="0" err="1"/>
              <a:t>klien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Itu</a:t>
            </a:r>
            <a:r>
              <a:rPr lang="en-ID" sz="1700" dirty="0"/>
              <a:t>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fokus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berurusan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proses </a:t>
            </a:r>
            <a:r>
              <a:rPr lang="en-ID" sz="1700" dirty="0" err="1"/>
              <a:t>produksi</a:t>
            </a:r>
            <a:r>
              <a:rPr lang="en-ID" sz="1700" dirty="0"/>
              <a:t> </a:t>
            </a:r>
            <a:r>
              <a:rPr lang="en-ID" sz="1700" dirty="0" err="1"/>
              <a:t>klien</a:t>
            </a:r>
            <a:r>
              <a:rPr lang="en-ID" sz="1700" dirty="0"/>
              <a:t>. </a:t>
            </a:r>
            <a:r>
              <a:rPr lang="en-ID" sz="1700" dirty="0" err="1"/>
              <a:t>Konten</a:t>
            </a:r>
            <a:r>
              <a:rPr lang="en-ID" sz="1700" dirty="0"/>
              <a:t> </a:t>
            </a:r>
            <a:r>
              <a:rPr lang="en-ID" sz="1700" dirty="0" err="1"/>
              <a:t>utama</a:t>
            </a:r>
            <a:r>
              <a:rPr lang="en-ID" sz="1700" dirty="0"/>
              <a:t> </a:t>
            </a:r>
            <a:r>
              <a:rPr lang="en-ID" sz="1700" dirty="0" err="1"/>
              <a:t>terkait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item </a:t>
            </a:r>
            <a:r>
              <a:rPr lang="en-ID" sz="1700" dirty="0" err="1"/>
              <a:t>berikut</a:t>
            </a:r>
            <a:r>
              <a:rPr lang="en-ID" sz="1700" dirty="0"/>
              <a:t> :</a:t>
            </a:r>
          </a:p>
          <a:p>
            <a:pPr lvl="1" algn="just"/>
            <a:r>
              <a:rPr lang="en-US" dirty="0"/>
              <a:t>Set of requirements for software packages.</a:t>
            </a:r>
          </a:p>
          <a:p>
            <a:pPr lvl="1" algn="just"/>
            <a:r>
              <a:rPr lang="en-US" dirty="0"/>
              <a:t>Instructions for testing a delivered software package against the specified requirements.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453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333-09C6-43D7-9908-D9A9589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01A-0676-4805-B643-C67D4F83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dirty="0"/>
              <a:t>	Source : https://www.tutorialspoint.com/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29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5204-7E99-4A73-B440-F8F146DA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Testing, Quality </a:t>
            </a:r>
            <a:r>
              <a:rPr lang="en-US" b="1" dirty="0" err="1"/>
              <a:t>Assurance,and</a:t>
            </a:r>
            <a:r>
              <a:rPr lang="en-US" b="1" dirty="0"/>
              <a:t> Quality Control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B0-8D4F-4CBC-9B97-C56A9FDA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 err="1"/>
              <a:t>Kebanyakan</a:t>
            </a:r>
            <a:r>
              <a:rPr lang="en-ID" sz="1700" dirty="0"/>
              <a:t> orang </a:t>
            </a:r>
            <a:r>
              <a:rPr lang="en-ID" sz="1700" dirty="0" err="1"/>
              <a:t>menjadi</a:t>
            </a:r>
            <a:r>
              <a:rPr lang="en-ID" sz="1700" dirty="0"/>
              <a:t> </a:t>
            </a:r>
            <a:r>
              <a:rPr lang="en-ID" sz="1700" dirty="0" err="1"/>
              <a:t>bingung</a:t>
            </a:r>
            <a:r>
              <a:rPr lang="en-ID" sz="1700" dirty="0"/>
              <a:t> </a:t>
            </a:r>
            <a:r>
              <a:rPr lang="en-ID" sz="1700" dirty="0" err="1"/>
              <a:t>ketika</a:t>
            </a:r>
            <a:r>
              <a:rPr lang="en-ID" sz="1700" dirty="0"/>
              <a:t> </a:t>
            </a:r>
            <a:r>
              <a:rPr lang="en-ID" sz="1700" dirty="0" err="1"/>
              <a:t>harus</a:t>
            </a:r>
            <a:r>
              <a:rPr lang="en-ID" sz="1700" dirty="0"/>
              <a:t> </a:t>
            </a:r>
            <a:r>
              <a:rPr lang="en-ID" sz="1700" dirty="0" err="1"/>
              <a:t>menemukan</a:t>
            </a:r>
            <a:r>
              <a:rPr lang="en-ID" sz="1700" dirty="0"/>
              <a:t> </a:t>
            </a:r>
            <a:r>
              <a:rPr lang="en-ID" sz="1700" dirty="0" err="1"/>
              <a:t>perbedaan</a:t>
            </a:r>
            <a:r>
              <a:rPr lang="en-ID" sz="1700" dirty="0"/>
              <a:t> </a:t>
            </a:r>
            <a:r>
              <a:rPr lang="en-US" sz="1700" dirty="0"/>
              <a:t>Testing, Quality </a:t>
            </a:r>
            <a:r>
              <a:rPr lang="en-US" sz="1700" dirty="0" err="1"/>
              <a:t>Assurance,and</a:t>
            </a:r>
            <a:r>
              <a:rPr lang="en-US" sz="1700" dirty="0"/>
              <a:t> Quality Control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Meskipun</a:t>
            </a:r>
            <a:r>
              <a:rPr lang="en-ID" sz="1700" dirty="0"/>
              <a:t> </a:t>
            </a:r>
            <a:r>
              <a:rPr lang="en-ID" sz="1700" dirty="0" err="1"/>
              <a:t>mereka</a:t>
            </a:r>
            <a:r>
              <a:rPr lang="en-ID" sz="1700" dirty="0"/>
              <a:t> </a:t>
            </a:r>
            <a:r>
              <a:rPr lang="en-ID" sz="1700" dirty="0" err="1"/>
              <a:t>saling</a:t>
            </a:r>
            <a:r>
              <a:rPr lang="en-ID" sz="1700" dirty="0"/>
              <a:t> </a:t>
            </a:r>
            <a:r>
              <a:rPr lang="en-ID" sz="1700" dirty="0" err="1"/>
              <a:t>terkait</a:t>
            </a:r>
            <a:r>
              <a:rPr lang="en-ID" sz="1700" dirty="0"/>
              <a:t> dan </a:t>
            </a:r>
            <a:r>
              <a:rPr lang="en-ID" sz="1700" dirty="0" err="1"/>
              <a:t>sampai</a:t>
            </a:r>
            <a:r>
              <a:rPr lang="en-ID" sz="1700" dirty="0"/>
              <a:t> </a:t>
            </a:r>
            <a:r>
              <a:rPr lang="en-ID" sz="1700" dirty="0" err="1"/>
              <a:t>batas</a:t>
            </a:r>
            <a:r>
              <a:rPr lang="en-ID" sz="1700" dirty="0"/>
              <a:t> </a:t>
            </a:r>
            <a:r>
              <a:rPr lang="en-ID" sz="1700" dirty="0" err="1"/>
              <a:t>tertentu</a:t>
            </a:r>
            <a:r>
              <a:rPr lang="en-ID" sz="1700" dirty="0"/>
              <a:t>, </a:t>
            </a:r>
            <a:r>
              <a:rPr lang="en-ID" sz="1700" dirty="0" err="1"/>
              <a:t>mereka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dianggap</a:t>
            </a:r>
            <a:r>
              <a:rPr lang="en-ID" sz="1700" dirty="0"/>
              <a:t> </a:t>
            </a:r>
            <a:r>
              <a:rPr lang="en-ID" sz="1700" dirty="0" err="1"/>
              <a:t>sebagai</a:t>
            </a:r>
            <a:r>
              <a:rPr lang="en-ID" sz="1700" dirty="0"/>
              <a:t> </a:t>
            </a:r>
            <a:r>
              <a:rPr lang="en-ID" sz="1700" dirty="0" err="1"/>
              <a:t>kegiatan</a:t>
            </a:r>
            <a:r>
              <a:rPr lang="en-ID" sz="1700" dirty="0"/>
              <a:t> yang </a:t>
            </a:r>
            <a:r>
              <a:rPr lang="en-ID" sz="1700" dirty="0" err="1"/>
              <a:t>sama</a:t>
            </a:r>
            <a:r>
              <a:rPr lang="en-ID" sz="1700" dirty="0"/>
              <a:t>, </a:t>
            </a:r>
            <a:r>
              <a:rPr lang="en-ID" sz="1700" dirty="0" err="1"/>
              <a:t>tetapi</a:t>
            </a:r>
            <a:r>
              <a:rPr lang="en-ID" sz="1700" dirty="0"/>
              <a:t> </a:t>
            </a:r>
            <a:r>
              <a:rPr lang="en-ID" sz="1700" dirty="0" err="1"/>
              <a:t>ada</a:t>
            </a:r>
            <a:r>
              <a:rPr lang="en-ID" sz="1700" dirty="0"/>
              <a:t> </a:t>
            </a:r>
            <a:r>
              <a:rPr lang="en-ID" sz="1700" dirty="0" err="1"/>
              <a:t>beberapa</a:t>
            </a:r>
            <a:r>
              <a:rPr lang="en-ID" sz="1700" dirty="0"/>
              <a:t> </a:t>
            </a:r>
            <a:r>
              <a:rPr lang="en-ID" sz="1700" dirty="0" err="1"/>
              <a:t>poin</a:t>
            </a:r>
            <a:r>
              <a:rPr lang="en-ID" sz="1700" dirty="0"/>
              <a:t> yang </a:t>
            </a:r>
            <a:r>
              <a:rPr lang="en-ID" sz="1700" dirty="0" err="1"/>
              <a:t>membedakan</a:t>
            </a:r>
            <a:r>
              <a:rPr lang="en-ID" sz="1700" dirty="0"/>
              <a:t> </a:t>
            </a:r>
            <a:r>
              <a:rPr lang="en-ID" sz="1700" dirty="0" err="1"/>
              <a:t>mereka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Tabel</a:t>
            </a:r>
            <a:r>
              <a:rPr lang="en-ID" sz="1700" dirty="0"/>
              <a:t> </a:t>
            </a:r>
            <a:r>
              <a:rPr lang="en-ID" sz="1700" dirty="0" err="1"/>
              <a:t>berikut</a:t>
            </a:r>
            <a:r>
              <a:rPr lang="en-ID" sz="1700" dirty="0"/>
              <a:t> </a:t>
            </a:r>
            <a:r>
              <a:rPr lang="en-ID" sz="1700" dirty="0" err="1"/>
              <a:t>mencantumkan</a:t>
            </a:r>
            <a:r>
              <a:rPr lang="en-ID" sz="1700" dirty="0"/>
              <a:t> </a:t>
            </a:r>
            <a:r>
              <a:rPr lang="en-ID" sz="1700" dirty="0" err="1"/>
              <a:t>poin</a:t>
            </a:r>
            <a:r>
              <a:rPr lang="en-ID" sz="1700" dirty="0"/>
              <a:t> yang </a:t>
            </a:r>
            <a:r>
              <a:rPr lang="en-ID" sz="1700" dirty="0" err="1"/>
              <a:t>membedakan</a:t>
            </a:r>
            <a:r>
              <a:rPr lang="en-ID" sz="1700" dirty="0"/>
              <a:t> QA, QC, dan </a:t>
            </a:r>
            <a:r>
              <a:rPr lang="en-ID" sz="1700" dirty="0" err="1"/>
              <a:t>Pengujian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07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40B0848-B2CC-4463-8008-CF7BC578B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01237"/>
              </p:ext>
            </p:extLst>
          </p:nvPr>
        </p:nvGraphicFramePr>
        <p:xfrm>
          <a:off x="321425" y="0"/>
          <a:ext cx="11549149" cy="681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109">
                  <a:extLst>
                    <a:ext uri="{9D8B030D-6E8A-4147-A177-3AD203B41FA5}">
                      <a16:colId xmlns:a16="http://schemas.microsoft.com/office/drawing/2014/main" val="146572026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1515876181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1660971622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ysClr val="windowText" lastClr="000000"/>
                          </a:solidFill>
                        </a:rPr>
                        <a:t>Quality Assurance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solidFill>
                            <a:sysClr val="windowText" lastClr="000000"/>
                          </a:solidFill>
                        </a:rPr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ysClr val="windowText" lastClr="000000"/>
                          </a:solidFill>
                        </a:rPr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294151"/>
                  </a:ext>
                </a:extLst>
              </a:tr>
              <a:tr h="19683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/>
                        <a:t>QA mencakup kegiatan yang memastikan implementasi proses, prosedur dan standar dalam konteks verifikasi perangkat lunak yang dikembangkan dan persyaratan yang dimaksudkan.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mencakup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kegiatan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memastikan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verifikasi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perangkat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lunak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dikembangkan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sehubungan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persyaratan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didokumentasikan</a:t>
                      </a:r>
                      <a:r>
                        <a:rPr lang="en-ID" dirty="0"/>
                        <a:t> (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beberapa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kasus</a:t>
                      </a:r>
                      <a:r>
                        <a:rPr lang="en-ID" dirty="0"/>
                        <a:t>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termasuk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kegiatan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memastikan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identifikasi</a:t>
                      </a:r>
                      <a:r>
                        <a:rPr lang="en-ID" dirty="0"/>
                        <a:t> </a:t>
                      </a:r>
                      <a:r>
                        <a:rPr lang="en-US" dirty="0"/>
                        <a:t>bugs/error/defects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perangkat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lunak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52410"/>
                  </a:ext>
                </a:extLst>
              </a:tr>
              <a:tr h="1431562">
                <a:tc>
                  <a:txBody>
                    <a:bodyPr/>
                    <a:lstStyle/>
                    <a:p>
                      <a:r>
                        <a:rPr lang="es-ES" dirty="0" err="1"/>
                        <a:t>Berfokus</a:t>
                      </a:r>
                      <a:r>
                        <a:rPr lang="es-ES" dirty="0"/>
                        <a:t> pada </a:t>
                      </a:r>
                      <a:r>
                        <a:rPr lang="es-ES" dirty="0" err="1"/>
                        <a:t>proses</a:t>
                      </a:r>
                      <a:r>
                        <a:rPr lang="es-ES" dirty="0"/>
                        <a:t> dan </a:t>
                      </a:r>
                      <a:r>
                        <a:rPr lang="es-ES" dirty="0" err="1"/>
                        <a:t>prosedur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daripada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melakukan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pengujian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aktual</a:t>
                      </a:r>
                      <a:r>
                        <a:rPr lang="es-ES" dirty="0"/>
                        <a:t> pada </a:t>
                      </a:r>
                      <a:r>
                        <a:rPr lang="es-ES" dirty="0" err="1"/>
                        <a:t>sistem</a:t>
                      </a:r>
                      <a:r>
                        <a:rPr lang="es-ES" dirty="0"/>
                        <a:t>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Berfokus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pengujian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aktual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mengeksekusi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perangkat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lunak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tujuan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mengidentifikasi</a:t>
                      </a:r>
                      <a:r>
                        <a:rPr lang="en-ID" dirty="0"/>
                        <a:t> bug / defect </a:t>
                      </a:r>
                      <a:r>
                        <a:rPr lang="en-ID" dirty="0" err="1"/>
                        <a:t>melalui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implementasi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prosedur</a:t>
                      </a:r>
                      <a:r>
                        <a:rPr lang="en-ID" dirty="0"/>
                        <a:t> dan proses.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Berfokus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pengujian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aktual</a:t>
                      </a:r>
                      <a:r>
                        <a:rPr lang="en-ID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658973"/>
                  </a:ext>
                </a:extLst>
              </a:tr>
              <a:tr h="864510">
                <a:tc>
                  <a:txBody>
                    <a:bodyPr/>
                    <a:lstStyle/>
                    <a:p>
                      <a:r>
                        <a:rPr lang="en-ID" dirty="0"/>
                        <a:t>Process-oriented activities.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Product-oriented activities.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Product-oriented activities.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04198"/>
                  </a:ext>
                </a:extLst>
              </a:tr>
              <a:tr h="864510">
                <a:tc>
                  <a:txBody>
                    <a:bodyPr/>
                    <a:lstStyle/>
                    <a:p>
                      <a:r>
                        <a:rPr lang="en-ID" dirty="0"/>
                        <a:t>Preventive activities.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corrective process.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preventive process.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09799"/>
                  </a:ext>
                </a:extLst>
              </a:tr>
              <a:tr h="864510">
                <a:tc>
                  <a:txBody>
                    <a:bodyPr/>
                    <a:lstStyle/>
                    <a:p>
                      <a:r>
                        <a:rPr lang="en-ID" dirty="0" err="1"/>
                        <a:t>Ini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adalah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bagian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Software Test Life Cycle (STLC).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QC </a:t>
                      </a:r>
                      <a:r>
                        <a:rPr lang="en-ID" dirty="0" err="1"/>
                        <a:t>dapat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dianggap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sebagai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bagian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Quality Assurance.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Pengujian adalah bagian dari Quality Control.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6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8CBE-E886-41AA-8B6A-E83D77DF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Audit and Inspection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26E3-BB53-4416-9549-E348F67D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62051"/>
            <a:ext cx="11770822" cy="4389120"/>
          </a:xfrm>
        </p:spPr>
        <p:txBody>
          <a:bodyPr>
            <a:noAutofit/>
          </a:bodyPr>
          <a:lstStyle/>
          <a:p>
            <a:pPr algn="just"/>
            <a:r>
              <a:rPr lang="en-ID" sz="1700" b="1" dirty="0"/>
              <a:t>Audit</a:t>
            </a:r>
            <a:r>
              <a:rPr lang="en-ID" sz="1700" dirty="0"/>
              <a:t> </a:t>
            </a:r>
          </a:p>
          <a:p>
            <a:pPr algn="just"/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proses </a:t>
            </a:r>
            <a:r>
              <a:rPr lang="en-ID" sz="1700" dirty="0" err="1"/>
              <a:t>sistematis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menentukan</a:t>
            </a:r>
            <a:r>
              <a:rPr lang="en-ID" sz="1700" dirty="0"/>
              <a:t> </a:t>
            </a:r>
            <a:r>
              <a:rPr lang="en-ID" sz="1700" dirty="0" err="1"/>
              <a:t>bagaimana</a:t>
            </a:r>
            <a:r>
              <a:rPr lang="en-ID" sz="1700" dirty="0"/>
              <a:t> proses </a:t>
            </a:r>
            <a:r>
              <a:rPr lang="en-ID" sz="1700" dirty="0" err="1"/>
              <a:t>pengujian</a:t>
            </a:r>
            <a:r>
              <a:rPr lang="en-ID" sz="1700" dirty="0"/>
              <a:t> yang </a:t>
            </a:r>
            <a:r>
              <a:rPr lang="en-ID" sz="1700" dirty="0" err="1"/>
              <a:t>sebenarnya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organisasi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tim.</a:t>
            </a:r>
            <a:r>
              <a:rPr lang="en-ID" sz="1700" dirty="0"/>
              <a:t> </a:t>
            </a:r>
          </a:p>
          <a:p>
            <a:pPr algn="just"/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umum</a:t>
            </a:r>
            <a:r>
              <a:rPr lang="en-ID" sz="1700" dirty="0"/>
              <a:t>,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merupakan</a:t>
            </a:r>
            <a:r>
              <a:rPr lang="en-ID" sz="1700" dirty="0"/>
              <a:t> </a:t>
            </a:r>
            <a:r>
              <a:rPr lang="en-ID" sz="1700" dirty="0" err="1"/>
              <a:t>pemeriksaan</a:t>
            </a:r>
            <a:r>
              <a:rPr lang="en-ID" sz="1700" dirty="0"/>
              <a:t> </a:t>
            </a:r>
            <a:r>
              <a:rPr lang="en-ID" sz="1700" dirty="0" err="1"/>
              <a:t>independen</a:t>
            </a:r>
            <a:r>
              <a:rPr lang="en-ID" sz="1700" dirty="0"/>
              <a:t> </a:t>
            </a:r>
            <a:r>
              <a:rPr lang="en-ID" sz="1700" dirty="0" err="1"/>
              <a:t>terhadap</a:t>
            </a:r>
            <a:r>
              <a:rPr lang="en-ID" sz="1700" dirty="0"/>
              <a:t> proses yang </a:t>
            </a:r>
            <a:r>
              <a:rPr lang="en-ID" sz="1700" dirty="0" err="1"/>
              <a:t>terlibat</a:t>
            </a:r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. </a:t>
            </a:r>
            <a:r>
              <a:rPr lang="en-ID" sz="1700" dirty="0" err="1"/>
              <a:t>Sesuai</a:t>
            </a:r>
            <a:r>
              <a:rPr lang="en-ID" sz="1700" dirty="0"/>
              <a:t> IEEE,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tinjauan</a:t>
            </a:r>
            <a:r>
              <a:rPr lang="en-ID" sz="1700" dirty="0"/>
              <a:t> proses yang </a:t>
            </a:r>
            <a:r>
              <a:rPr lang="en-ID" sz="1700" dirty="0" err="1"/>
              <a:t>didokumentasikan</a:t>
            </a:r>
            <a:r>
              <a:rPr lang="en-ID" sz="1700" dirty="0"/>
              <a:t> yang </a:t>
            </a:r>
            <a:r>
              <a:rPr lang="en-ID" sz="1700" dirty="0" err="1"/>
              <a:t>diterapkan</a:t>
            </a:r>
            <a:r>
              <a:rPr lang="en-ID" sz="1700" dirty="0"/>
              <a:t> dan </a:t>
            </a:r>
            <a:r>
              <a:rPr lang="en-ID" sz="1700" dirty="0" err="1"/>
              <a:t>diikuti</a:t>
            </a:r>
            <a:r>
              <a:rPr lang="en-ID" sz="1700" dirty="0"/>
              <a:t> oleh </a:t>
            </a:r>
            <a:r>
              <a:rPr lang="en-ID" sz="1700" dirty="0" err="1"/>
              <a:t>organisasi</a:t>
            </a:r>
            <a:r>
              <a:rPr lang="en-ID" sz="1700" dirty="0"/>
              <a:t>. </a:t>
            </a:r>
            <a:r>
              <a:rPr lang="en-ID" sz="1700" dirty="0" err="1"/>
              <a:t>Jenis</a:t>
            </a:r>
            <a:r>
              <a:rPr lang="en-ID" sz="1700" dirty="0"/>
              <a:t> audit </a:t>
            </a:r>
            <a:r>
              <a:rPr lang="en-ID" sz="1700" dirty="0" err="1"/>
              <a:t>meliputi</a:t>
            </a:r>
            <a:r>
              <a:rPr lang="en-ID" sz="1700" dirty="0"/>
              <a:t> </a:t>
            </a:r>
            <a:r>
              <a:rPr lang="en-US" sz="1700" dirty="0"/>
              <a:t>Legal Compliance Audit, Internal Audit, and System Audit.</a:t>
            </a:r>
          </a:p>
          <a:p>
            <a:pPr algn="just"/>
            <a:r>
              <a:rPr lang="en-ID" sz="1700" b="1" dirty="0" err="1"/>
              <a:t>Inspeksi</a:t>
            </a:r>
            <a:endParaRPr lang="en-ID" sz="1700" b="1" dirty="0"/>
          </a:p>
          <a:p>
            <a:pPr algn="just"/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teknik</a:t>
            </a:r>
            <a:r>
              <a:rPr lang="en-ID" sz="1700" dirty="0"/>
              <a:t> formal yang </a:t>
            </a:r>
            <a:r>
              <a:rPr lang="en-ID" sz="1700" dirty="0" err="1"/>
              <a:t>melibatkan</a:t>
            </a:r>
            <a:r>
              <a:rPr lang="en-ID" sz="1700" dirty="0"/>
              <a:t> </a:t>
            </a:r>
            <a:r>
              <a:rPr lang="en-ID" sz="1700" dirty="0" err="1"/>
              <a:t>tinjauan</a:t>
            </a:r>
            <a:r>
              <a:rPr lang="en-ID" sz="1700" dirty="0"/>
              <a:t> </a:t>
            </a:r>
            <a:r>
              <a:rPr lang="en-ID" sz="1700" dirty="0" err="1"/>
              <a:t>teknis</a:t>
            </a:r>
            <a:r>
              <a:rPr lang="en-ID" sz="1700" dirty="0"/>
              <a:t> formal </a:t>
            </a:r>
            <a:r>
              <a:rPr lang="en-ID" sz="1700" dirty="0" err="1"/>
              <a:t>atau</a:t>
            </a:r>
            <a:r>
              <a:rPr lang="en-ID" sz="1700" dirty="0"/>
              <a:t> informal </a:t>
            </a:r>
            <a:r>
              <a:rPr lang="en-ID" sz="1700" dirty="0" err="1"/>
              <a:t>artefak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mengidentifikasi</a:t>
            </a:r>
            <a:r>
              <a:rPr lang="en-ID" sz="1700" dirty="0"/>
              <a:t> </a:t>
            </a:r>
            <a:r>
              <a:rPr lang="en-ID" sz="1700" dirty="0" err="1"/>
              <a:t>kesalahan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kesenjangan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Sesuai</a:t>
            </a:r>
            <a:r>
              <a:rPr lang="en-ID" sz="1700" dirty="0"/>
              <a:t> IEEE94, </a:t>
            </a:r>
            <a:r>
              <a:rPr lang="en-ID" sz="1700" dirty="0" err="1"/>
              <a:t>inspeksi</a:t>
            </a:r>
            <a:r>
              <a:rPr lang="en-ID" sz="1700" dirty="0"/>
              <a:t>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teknik</a:t>
            </a:r>
            <a:r>
              <a:rPr lang="en-ID" sz="1700" dirty="0"/>
              <a:t> </a:t>
            </a:r>
            <a:r>
              <a:rPr lang="en-ID" sz="1700" dirty="0" err="1"/>
              <a:t>evaluasi</a:t>
            </a:r>
            <a:r>
              <a:rPr lang="en-ID" sz="1700" dirty="0"/>
              <a:t> formal di mana </a:t>
            </a:r>
            <a:r>
              <a:rPr lang="en-ID" sz="1700" dirty="0" err="1"/>
              <a:t>persyaratan</a:t>
            </a:r>
            <a:r>
              <a:rPr lang="en-ID" sz="1700" dirty="0"/>
              <a:t>, </a:t>
            </a:r>
            <a:r>
              <a:rPr lang="en-ID" sz="1700" dirty="0" err="1"/>
              <a:t>desain</a:t>
            </a:r>
            <a:r>
              <a:rPr lang="en-ID" sz="1700" dirty="0"/>
              <a:t>,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kode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diperiksa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terperinci</a:t>
            </a:r>
            <a:r>
              <a:rPr lang="en-ID" sz="1700" dirty="0"/>
              <a:t> oleh </a:t>
            </a:r>
            <a:r>
              <a:rPr lang="en-ID" sz="1700" dirty="0" err="1"/>
              <a:t>seseorang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kelompok</a:t>
            </a:r>
            <a:r>
              <a:rPr lang="en-ID" sz="1700" dirty="0"/>
              <a:t> </a:t>
            </a:r>
            <a:r>
              <a:rPr lang="en-ID" sz="1700" dirty="0" err="1"/>
              <a:t>selain</a:t>
            </a:r>
            <a:r>
              <a:rPr lang="en-ID" sz="1700" dirty="0"/>
              <a:t> </a:t>
            </a:r>
            <a:r>
              <a:rPr lang="en-ID" sz="1700" dirty="0" err="1"/>
              <a:t>penulis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mendeteksi</a:t>
            </a:r>
            <a:r>
              <a:rPr lang="en-ID" sz="1700" dirty="0"/>
              <a:t> </a:t>
            </a:r>
            <a:r>
              <a:rPr lang="en-ID" sz="1700" dirty="0" err="1"/>
              <a:t>kesalahan</a:t>
            </a:r>
            <a:r>
              <a:rPr lang="en-ID" sz="1700" dirty="0"/>
              <a:t>, </a:t>
            </a:r>
            <a:r>
              <a:rPr lang="en-ID" sz="1700" dirty="0" err="1"/>
              <a:t>pelanggaran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development, dan </a:t>
            </a:r>
            <a:r>
              <a:rPr lang="en-ID" sz="1700" dirty="0" err="1"/>
              <a:t>masalah</a:t>
            </a:r>
            <a:r>
              <a:rPr lang="en-ID" sz="1700" dirty="0"/>
              <a:t> </a:t>
            </a:r>
            <a:r>
              <a:rPr lang="en-ID" sz="1700" dirty="0" err="1"/>
              <a:t>lainnya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82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507C-956F-425C-A3F3-B87F0955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inspection meetings may include the following processes: 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Overview Preparation</a:t>
            </a:r>
          </a:p>
          <a:p>
            <a:pPr lvl="1"/>
            <a:r>
              <a:rPr lang="en-US" dirty="0"/>
              <a:t>Inspection Meeting</a:t>
            </a:r>
          </a:p>
          <a:p>
            <a:pPr lvl="1"/>
            <a:r>
              <a:rPr lang="en-US" dirty="0"/>
              <a:t>Rework</a:t>
            </a:r>
          </a:p>
          <a:p>
            <a:pPr lvl="1"/>
            <a:r>
              <a:rPr lang="en-US" dirty="0"/>
              <a:t>and Follow-up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499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CA7F-19C4-45DD-B941-A06D6CA9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ID" b="1" dirty="0"/>
              <a:t>Testing and Debugging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6450-9DC1-4878-A034-99520766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95303"/>
            <a:ext cx="11704320" cy="4505498"/>
          </a:xfrm>
        </p:spPr>
        <p:txBody>
          <a:bodyPr>
            <a:normAutofit/>
          </a:bodyPr>
          <a:lstStyle/>
          <a:p>
            <a:pPr algn="just"/>
            <a:r>
              <a:rPr lang="en-ID" sz="1700" b="1" dirty="0" err="1"/>
              <a:t>Tetsting</a:t>
            </a:r>
            <a:r>
              <a:rPr lang="en-ID" sz="1700" b="1" dirty="0"/>
              <a:t> / </a:t>
            </a:r>
            <a:r>
              <a:rPr lang="en-ID" sz="1700" b="1" dirty="0" err="1"/>
              <a:t>Pengujian</a:t>
            </a:r>
            <a:endParaRPr lang="en-ID" sz="1700" b="1" dirty="0"/>
          </a:p>
          <a:p>
            <a:pPr algn="just"/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melibatkan</a:t>
            </a:r>
            <a:r>
              <a:rPr lang="en-ID" sz="1700" dirty="0"/>
              <a:t> </a:t>
            </a:r>
            <a:r>
              <a:rPr lang="en-ID" sz="1700" dirty="0" err="1"/>
              <a:t>mengidentifikasi</a:t>
            </a:r>
            <a:r>
              <a:rPr lang="en-ID" sz="1700" dirty="0"/>
              <a:t> bug/error/defect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tanpa</a:t>
            </a:r>
            <a:r>
              <a:rPr lang="en-ID" sz="1700" dirty="0"/>
              <a:t> </a:t>
            </a:r>
            <a:r>
              <a:rPr lang="en-ID" sz="1700" dirty="0" err="1"/>
              <a:t>memperbaikinya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Biasanya</a:t>
            </a:r>
            <a:r>
              <a:rPr lang="en-ID" sz="1700" dirty="0"/>
              <a:t> </a:t>
            </a:r>
            <a:r>
              <a:rPr lang="en-ID" sz="1700" dirty="0" err="1"/>
              <a:t>profesional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latar</a:t>
            </a:r>
            <a:r>
              <a:rPr lang="en-ID" sz="1700" dirty="0"/>
              <a:t> </a:t>
            </a:r>
            <a:r>
              <a:rPr lang="en-ID" sz="1700" dirty="0" err="1"/>
              <a:t>belakang</a:t>
            </a:r>
            <a:r>
              <a:rPr lang="en-ID" sz="1700" dirty="0"/>
              <a:t> quality assurance </a:t>
            </a:r>
            <a:r>
              <a:rPr lang="en-ID" sz="1700" dirty="0" err="1"/>
              <a:t>terlibat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identifikasi</a:t>
            </a:r>
            <a:r>
              <a:rPr lang="en-ID" sz="1700" dirty="0"/>
              <a:t> bug. </a:t>
            </a:r>
          </a:p>
          <a:p>
            <a:pPr algn="just"/>
            <a:r>
              <a:rPr lang="en-ID" sz="1700" dirty="0"/>
              <a:t>Testing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fase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.</a:t>
            </a:r>
          </a:p>
          <a:p>
            <a:pPr algn="just"/>
            <a:r>
              <a:rPr lang="en-ID" sz="1700" b="1" dirty="0"/>
              <a:t>Debugging</a:t>
            </a:r>
          </a:p>
          <a:p>
            <a:pPr algn="just"/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melibatkan</a:t>
            </a:r>
            <a:r>
              <a:rPr lang="en-ID" sz="1700" dirty="0"/>
              <a:t> identifying, isolating, and fixing problems/bugs. </a:t>
            </a:r>
          </a:p>
          <a:p>
            <a:pPr algn="just"/>
            <a:r>
              <a:rPr lang="en-ID" sz="1700" dirty="0"/>
              <a:t>Developers  yang </a:t>
            </a:r>
            <a:r>
              <a:rPr lang="en-ID" sz="1700" dirty="0" err="1"/>
              <a:t>memberi</a:t>
            </a:r>
            <a:r>
              <a:rPr lang="en-ID" sz="1700" dirty="0"/>
              <a:t> </a:t>
            </a:r>
            <a:r>
              <a:rPr lang="en-ID" sz="1700" dirty="0" err="1"/>
              <a:t>kode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debugging </a:t>
            </a:r>
            <a:r>
              <a:rPr lang="en-ID" sz="1700" dirty="0" err="1"/>
              <a:t>setelah</a:t>
            </a:r>
            <a:r>
              <a:rPr lang="en-ID" sz="1700" dirty="0"/>
              <a:t> </a:t>
            </a:r>
            <a:r>
              <a:rPr lang="en-ID" sz="1700" dirty="0" err="1"/>
              <a:t>menemukan</a:t>
            </a:r>
            <a:r>
              <a:rPr lang="en-ID" sz="1700" dirty="0"/>
              <a:t> </a:t>
            </a:r>
            <a:r>
              <a:rPr lang="en-ID" sz="1700" dirty="0" err="1"/>
              <a:t>kesalahan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kode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Debugging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bagian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</a:t>
            </a:r>
            <a:r>
              <a:rPr lang="en-US" sz="1700" dirty="0"/>
              <a:t>White Box Testing </a:t>
            </a:r>
            <a:r>
              <a:rPr lang="en-US" sz="1700" dirty="0" err="1"/>
              <a:t>atau</a:t>
            </a:r>
            <a:r>
              <a:rPr lang="en-US" sz="1700" dirty="0"/>
              <a:t> Unit Testing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Debugging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fase</a:t>
            </a:r>
            <a:r>
              <a:rPr lang="en-ID" sz="1700" dirty="0"/>
              <a:t> development 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Unit Testing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fase</a:t>
            </a:r>
            <a:r>
              <a:rPr lang="en-ID" sz="1700" dirty="0"/>
              <a:t>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memperbaiki</a:t>
            </a:r>
            <a:r>
              <a:rPr lang="en-ID" sz="1700" dirty="0"/>
              <a:t> bug yang </a:t>
            </a:r>
            <a:r>
              <a:rPr lang="en-ID" sz="1700" dirty="0" err="1"/>
              <a:t>dilaporkan</a:t>
            </a:r>
            <a:r>
              <a:rPr lang="en-ID" sz="1700" dirty="0"/>
              <a:t> (fixing the reported bugs.).</a:t>
            </a:r>
          </a:p>
        </p:txBody>
      </p:sp>
    </p:spTree>
    <p:extLst>
      <p:ext uri="{BB962C8B-B14F-4D97-AF65-F5344CB8AC3E}">
        <p14:creationId xmlns:p14="http://schemas.microsoft.com/office/powerpoint/2010/main" val="88386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9F6-7908-491E-B1B0-7EB9C753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D" b="1" dirty="0"/>
              <a:t>ISO Standards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2F17-A3B8-4A5B-80DF-A8E82746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Banyak </a:t>
            </a:r>
            <a:r>
              <a:rPr lang="en-ID" sz="1700" dirty="0" err="1"/>
              <a:t>organisasi</a:t>
            </a:r>
            <a:r>
              <a:rPr lang="en-ID" sz="1700" dirty="0"/>
              <a:t> di </a:t>
            </a:r>
            <a:r>
              <a:rPr lang="en-ID" sz="1700" dirty="0" err="1"/>
              <a:t>seluruh</a:t>
            </a:r>
            <a:r>
              <a:rPr lang="en-ID" sz="1700" dirty="0"/>
              <a:t> dunia </a:t>
            </a:r>
            <a:r>
              <a:rPr lang="en-ID" sz="1700" dirty="0" err="1"/>
              <a:t>mengembangkan</a:t>
            </a:r>
            <a:r>
              <a:rPr lang="en-ID" sz="1700" dirty="0"/>
              <a:t> dan </a:t>
            </a:r>
            <a:r>
              <a:rPr lang="en-ID" sz="1700" dirty="0" err="1"/>
              <a:t>menerapkan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yang </a:t>
            </a:r>
            <a:r>
              <a:rPr lang="en-ID" sz="1700" dirty="0" err="1"/>
              <a:t>berbeda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meningkatkan</a:t>
            </a:r>
            <a:r>
              <a:rPr lang="en-ID" sz="1700" dirty="0"/>
              <a:t> </a:t>
            </a:r>
            <a:r>
              <a:rPr lang="en-ID" sz="1700" dirty="0" err="1"/>
              <a:t>kualitas</a:t>
            </a:r>
            <a:r>
              <a:rPr lang="en-ID" sz="1700" dirty="0"/>
              <a:t> </a:t>
            </a:r>
            <a:r>
              <a:rPr lang="en-ID" sz="1700" dirty="0" err="1"/>
              <a:t>kebutuhan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mereka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Bab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menjelaskan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singkat</a:t>
            </a:r>
            <a:r>
              <a:rPr lang="en-ID" sz="1700" dirty="0"/>
              <a:t> </a:t>
            </a:r>
            <a:r>
              <a:rPr lang="en-ID" sz="1700" dirty="0" err="1"/>
              <a:t>beberapa</a:t>
            </a:r>
            <a:r>
              <a:rPr lang="en-ID" sz="1700" dirty="0"/>
              <a:t> </a:t>
            </a:r>
            <a:r>
              <a:rPr lang="en-ID" sz="1700" dirty="0" err="1"/>
              <a:t>standar</a:t>
            </a:r>
            <a:r>
              <a:rPr lang="en-ID" sz="1700" dirty="0"/>
              <a:t> yang </a:t>
            </a:r>
            <a:r>
              <a:rPr lang="en-ID" sz="1700" dirty="0" err="1"/>
              <a:t>banyak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terkait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Quality Assurance and Testing.</a:t>
            </a:r>
          </a:p>
        </p:txBody>
      </p:sp>
    </p:spTree>
    <p:extLst>
      <p:ext uri="{BB962C8B-B14F-4D97-AF65-F5344CB8AC3E}">
        <p14:creationId xmlns:p14="http://schemas.microsoft.com/office/powerpoint/2010/main" val="7185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43BC-391A-4185-A7A5-DFFD72F9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ISO/IEC 9126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9F53-81F9-4E43-AE27-DFABE219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41" y="2108201"/>
            <a:ext cx="11122429" cy="4259348"/>
          </a:xfrm>
        </p:spPr>
        <p:txBody>
          <a:bodyPr>
            <a:noAutofit/>
          </a:bodyPr>
          <a:lstStyle/>
          <a:p>
            <a:pPr algn="just"/>
            <a:r>
              <a:rPr lang="sv-SE" sz="1700" dirty="0"/>
              <a:t>Standar ini berkaitan dengan aspek-aspek berikut untuk menentukan kualitas aplikasi perangkat lunak :</a:t>
            </a:r>
          </a:p>
          <a:p>
            <a:pPr lvl="1" algn="just"/>
            <a:r>
              <a:rPr lang="en-ID" dirty="0"/>
              <a:t>Quality model / </a:t>
            </a:r>
            <a:r>
              <a:rPr lang="id-ID" dirty="0"/>
              <a:t>Model kualitas</a:t>
            </a:r>
            <a:endParaRPr lang="en-ID" dirty="0"/>
          </a:p>
          <a:p>
            <a:pPr lvl="1" algn="just"/>
            <a:r>
              <a:rPr lang="en-ID" dirty="0"/>
              <a:t>External metrics / </a:t>
            </a:r>
            <a:r>
              <a:rPr lang="id-ID" dirty="0"/>
              <a:t>Metrik eksternal</a:t>
            </a:r>
            <a:endParaRPr lang="en-ID" dirty="0"/>
          </a:p>
          <a:p>
            <a:pPr lvl="1" algn="just"/>
            <a:r>
              <a:rPr lang="en-ID" dirty="0"/>
              <a:t>Internal metrics / </a:t>
            </a:r>
            <a:r>
              <a:rPr lang="id-ID" dirty="0"/>
              <a:t>Metrik internal</a:t>
            </a:r>
            <a:endParaRPr lang="en-ID" dirty="0"/>
          </a:p>
          <a:p>
            <a:pPr lvl="1" algn="just"/>
            <a:r>
              <a:rPr lang="en-ID" dirty="0"/>
              <a:t>Quality in use metrics / </a:t>
            </a:r>
            <a:r>
              <a:rPr lang="id-ID" dirty="0"/>
              <a:t>Metrik kualitas yang digunakan</a:t>
            </a:r>
            <a:endParaRPr lang="sv-SE" dirty="0"/>
          </a:p>
          <a:p>
            <a:pPr algn="just"/>
            <a:r>
              <a:rPr lang="sv-SE" sz="1700" dirty="0"/>
              <a:t>Standar ini menyajikan sejumlah atribut kualitas untuk setiap perangkat lunak seperti :</a:t>
            </a:r>
          </a:p>
          <a:p>
            <a:pPr lvl="1" algn="just"/>
            <a:r>
              <a:rPr lang="en-US" dirty="0"/>
              <a:t>Functionality / </a:t>
            </a:r>
            <a:r>
              <a:rPr lang="id-ID" dirty="0"/>
              <a:t>Kegunaan</a:t>
            </a:r>
            <a:endParaRPr lang="en-US" dirty="0"/>
          </a:p>
          <a:p>
            <a:pPr lvl="1" algn="just"/>
            <a:r>
              <a:rPr lang="en-US" dirty="0"/>
              <a:t>Reliability / </a:t>
            </a:r>
            <a:r>
              <a:rPr lang="id-ID" dirty="0"/>
              <a:t>Keandalan</a:t>
            </a:r>
            <a:endParaRPr lang="en-US" dirty="0"/>
          </a:p>
          <a:p>
            <a:pPr lvl="1" algn="just"/>
            <a:r>
              <a:rPr lang="en-US" dirty="0"/>
              <a:t>Usability / </a:t>
            </a:r>
            <a:r>
              <a:rPr lang="id-ID" dirty="0"/>
              <a:t>Kegunaan</a:t>
            </a:r>
            <a:endParaRPr lang="en-US" dirty="0"/>
          </a:p>
          <a:p>
            <a:pPr lvl="1" algn="just"/>
            <a:r>
              <a:rPr lang="en-US" dirty="0"/>
              <a:t>Efficiency / </a:t>
            </a:r>
            <a:r>
              <a:rPr lang="id-ID" dirty="0"/>
              <a:t>Efisiensi</a:t>
            </a:r>
            <a:endParaRPr lang="en-US" dirty="0"/>
          </a:p>
          <a:p>
            <a:pPr lvl="1" algn="just"/>
            <a:r>
              <a:rPr lang="en-US" dirty="0"/>
              <a:t>Maintainability / </a:t>
            </a:r>
            <a:r>
              <a:rPr lang="id-ID" dirty="0"/>
              <a:t>Maintabilitas</a:t>
            </a:r>
            <a:endParaRPr lang="en-US" dirty="0"/>
          </a:p>
          <a:p>
            <a:pPr lvl="1" algn="just"/>
            <a:r>
              <a:rPr lang="en-US" dirty="0"/>
              <a:t>Portability / </a:t>
            </a:r>
            <a:r>
              <a:rPr lang="id-ID" dirty="0"/>
              <a:t>Portabilitas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57449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Software Testing 3</vt:lpstr>
      <vt:lpstr>Your best quote that reflects your approach… “It’s one small step for man, one giant leap for mankind.”</vt:lpstr>
      <vt:lpstr>Testing, Quality Assurance,and Quality Control</vt:lpstr>
      <vt:lpstr>PowerPoint Presentation</vt:lpstr>
      <vt:lpstr>Audit and Inspection</vt:lpstr>
      <vt:lpstr>PowerPoint Presentation</vt:lpstr>
      <vt:lpstr>Testing and Debugging</vt:lpstr>
      <vt:lpstr>ISO Standards</vt:lpstr>
      <vt:lpstr>ISO/IEC 9126</vt:lpstr>
      <vt:lpstr>ISO/IEC 9241-11</vt:lpstr>
      <vt:lpstr>ISO/IEC 25000:2005</vt:lpstr>
      <vt:lpstr>ISO/IEC 12119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2020-02-12T08:36:46Z</dcterms:created>
  <dcterms:modified xsi:type="dcterms:W3CDTF">2020-02-13T09:43:56Z</dcterms:modified>
</cp:coreProperties>
</file>