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Software Testing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Resume testing / </a:t>
            </a:r>
            <a:r>
              <a:rPr lang="en-ID" dirty="0"/>
              <a:t>Types of Testing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9CF-D49F-4533-9348-544A81598DE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0080567" cy="1230284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and Disadvantages of Black-box testing</a:t>
            </a:r>
            <a:endParaRPr lang="en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DB6A62-9DBC-4D36-A3EF-7452C52C4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368034"/>
              </p:ext>
            </p:extLst>
          </p:nvPr>
        </p:nvGraphicFramePr>
        <p:xfrm>
          <a:off x="252152" y="1591426"/>
          <a:ext cx="11687696" cy="474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848">
                  <a:extLst>
                    <a:ext uri="{9D8B030D-6E8A-4147-A177-3AD203B41FA5}">
                      <a16:colId xmlns:a16="http://schemas.microsoft.com/office/drawing/2014/main" val="1648227821"/>
                    </a:ext>
                  </a:extLst>
                </a:gridCol>
                <a:gridCol w="5843848">
                  <a:extLst>
                    <a:ext uri="{9D8B030D-6E8A-4147-A177-3AD203B41FA5}">
                      <a16:colId xmlns:a16="http://schemas.microsoft.com/office/drawing/2014/main" val="117837931"/>
                    </a:ext>
                  </a:extLst>
                </a:gridCol>
              </a:tblGrid>
              <a:tr h="548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Advantages /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Kelebihan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Disadvantages /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Kekurangan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10935"/>
                  </a:ext>
                </a:extLst>
              </a:tr>
              <a:tr h="947071">
                <a:tc>
                  <a:txBody>
                    <a:bodyPr/>
                    <a:lstStyle/>
                    <a:p>
                      <a:r>
                        <a:rPr lang="en-US" dirty="0"/>
                        <a:t>Well suited and efficient for large code segments.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coverage, since only a selected number of test scenarios is actually performed.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11724"/>
                  </a:ext>
                </a:extLst>
              </a:tr>
              <a:tr h="947071">
                <a:tc>
                  <a:txBody>
                    <a:bodyPr/>
                    <a:lstStyle/>
                    <a:p>
                      <a:r>
                        <a:rPr lang="en-US"/>
                        <a:t>Code access is not required.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Inefficient testing, due to the fact that the tester only has limited knowledge about an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924471"/>
                  </a:ext>
                </a:extLst>
              </a:tr>
              <a:tr h="947071">
                <a:tc>
                  <a:txBody>
                    <a:bodyPr/>
                    <a:lstStyle/>
                    <a:p>
                      <a:r>
                        <a:rPr lang="en-US"/>
                        <a:t>Clearly separates user's perspective from the developer's perspective through visibly defined roles.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Blind coverage, since the tester cannot target specific code segments or errorprone areas.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61439"/>
                  </a:ext>
                </a:extLst>
              </a:tr>
              <a:tr h="1352959">
                <a:tc>
                  <a:txBody>
                    <a:bodyPr/>
                    <a:lstStyle/>
                    <a:p>
                      <a:r>
                        <a:rPr lang="en-US"/>
                        <a:t>Large numbers of moderately skilled testers can test the application with no knowledge of implementation, programming language, or operating systems.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53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192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F2C8-5EE5-46E1-AD31-4B72732E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White-Box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3B66-E110-481C-A821-DA07AA2B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/>
              <a:t>White-box testing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investigasi</a:t>
            </a:r>
            <a:r>
              <a:rPr lang="en-ID" sz="1700" dirty="0"/>
              <a:t> </a:t>
            </a:r>
            <a:r>
              <a:rPr lang="en-ID" sz="1700" dirty="0" err="1"/>
              <a:t>terperinci</a:t>
            </a:r>
            <a:r>
              <a:rPr lang="en-ID" sz="1700" dirty="0"/>
              <a:t> </a:t>
            </a:r>
            <a:r>
              <a:rPr lang="en-ID" sz="1700" dirty="0" err="1"/>
              <a:t>dari</a:t>
            </a:r>
            <a:r>
              <a:rPr lang="en-ID" sz="1700" dirty="0"/>
              <a:t> </a:t>
            </a:r>
            <a:r>
              <a:rPr lang="en-ID" sz="1700" dirty="0" err="1"/>
              <a:t>logika</a:t>
            </a:r>
            <a:r>
              <a:rPr lang="en-ID" sz="1700" dirty="0"/>
              <a:t> internal dan </a:t>
            </a:r>
            <a:r>
              <a:rPr lang="en-ID" sz="1700" dirty="0" err="1"/>
              <a:t>struktur</a:t>
            </a:r>
            <a:r>
              <a:rPr lang="en-ID" sz="1700" dirty="0"/>
              <a:t> </a:t>
            </a:r>
            <a:r>
              <a:rPr lang="en-ID" sz="1700" dirty="0" err="1"/>
              <a:t>kode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White-box testing juga </a:t>
            </a:r>
            <a:r>
              <a:rPr lang="en-ID" sz="1700" dirty="0" err="1"/>
              <a:t>disebut</a:t>
            </a:r>
            <a:r>
              <a:rPr lang="en-ID" sz="1700" dirty="0"/>
              <a:t> glass testing </a:t>
            </a:r>
            <a:r>
              <a:rPr lang="en-ID" sz="1700" dirty="0" err="1"/>
              <a:t>atau</a:t>
            </a:r>
            <a:r>
              <a:rPr lang="en-ID" sz="1700" dirty="0"/>
              <a:t> open-box testing. </a:t>
            </a:r>
          </a:p>
          <a:p>
            <a:pPr algn="just"/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white-box testing pada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, </a:t>
            </a:r>
            <a:r>
              <a:rPr lang="en-ID" sz="1700" dirty="0" err="1"/>
              <a:t>seorang</a:t>
            </a:r>
            <a:r>
              <a:rPr lang="en-ID" sz="1700" dirty="0"/>
              <a:t> tester </a:t>
            </a:r>
            <a:r>
              <a:rPr lang="en-ID" sz="1700" dirty="0" err="1"/>
              <a:t>perlu</a:t>
            </a:r>
            <a:r>
              <a:rPr lang="en-ID" sz="1700" dirty="0"/>
              <a:t> </a:t>
            </a:r>
            <a:r>
              <a:rPr lang="en-ID" sz="1700" dirty="0" err="1"/>
              <a:t>mengetahui</a:t>
            </a:r>
            <a:r>
              <a:rPr lang="en-ID" sz="1700" dirty="0"/>
              <a:t> </a:t>
            </a:r>
            <a:r>
              <a:rPr lang="en-ID" sz="1700" dirty="0" err="1"/>
              <a:t>cara</a:t>
            </a:r>
            <a:r>
              <a:rPr lang="en-ID" sz="1700" dirty="0"/>
              <a:t> </a:t>
            </a:r>
            <a:r>
              <a:rPr lang="en-ID" sz="1700" dirty="0" err="1"/>
              <a:t>kerja</a:t>
            </a:r>
            <a:r>
              <a:rPr lang="en-ID" sz="1700" dirty="0"/>
              <a:t> internal </a:t>
            </a:r>
            <a:r>
              <a:rPr lang="en-ID" sz="1700" dirty="0" err="1"/>
              <a:t>kode</a:t>
            </a:r>
            <a:r>
              <a:rPr lang="en-ID" sz="1700" dirty="0"/>
              <a:t>.</a:t>
            </a:r>
          </a:p>
          <a:p>
            <a:pPr algn="just"/>
            <a:r>
              <a:rPr lang="sv-SE" sz="1700" dirty="0"/>
              <a:t>Tester perlu melihat ke dalam source code dan mencari tahu unit / chunk mana dari kode yang behaving inappropriately (berperilaku tidak tepat).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215315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F28F-1928-4005-B1FF-FFB238CC0A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1449387"/>
          </a:xfrm>
        </p:spPr>
        <p:txBody>
          <a:bodyPr/>
          <a:lstStyle/>
          <a:p>
            <a:r>
              <a:rPr lang="en-US" dirty="0"/>
              <a:t>Advantages and Disadvantages of White-box testing</a:t>
            </a:r>
            <a:endParaRPr lang="en-ID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87DDA90-962D-41F7-95EC-1C9A9CBF0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617136"/>
              </p:ext>
            </p:extLst>
          </p:nvPr>
        </p:nvGraphicFramePr>
        <p:xfrm>
          <a:off x="252152" y="1591426"/>
          <a:ext cx="11687696" cy="4742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3848">
                  <a:extLst>
                    <a:ext uri="{9D8B030D-6E8A-4147-A177-3AD203B41FA5}">
                      <a16:colId xmlns:a16="http://schemas.microsoft.com/office/drawing/2014/main" val="1648227821"/>
                    </a:ext>
                  </a:extLst>
                </a:gridCol>
                <a:gridCol w="5843848">
                  <a:extLst>
                    <a:ext uri="{9D8B030D-6E8A-4147-A177-3AD203B41FA5}">
                      <a16:colId xmlns:a16="http://schemas.microsoft.com/office/drawing/2014/main" val="117837931"/>
                    </a:ext>
                  </a:extLst>
                </a:gridCol>
              </a:tblGrid>
              <a:tr h="548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Advantages /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Kelebihan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Disadvantages /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Kekurangan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10935"/>
                  </a:ext>
                </a:extLst>
              </a:tr>
              <a:tr h="947071">
                <a:tc>
                  <a:txBody>
                    <a:bodyPr/>
                    <a:lstStyle/>
                    <a:p>
                      <a:r>
                        <a:rPr lang="en-US" dirty="0"/>
                        <a:t>As the tester has knowledge of the source code, it becomes very easy to find out which type of data can help in testing the application effectively.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Due to the fact that a skilled tester is needed to perform white-box testing, the costs are increased.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11724"/>
                  </a:ext>
                </a:extLst>
              </a:tr>
              <a:tr h="947071">
                <a:tc>
                  <a:txBody>
                    <a:bodyPr/>
                    <a:lstStyle/>
                    <a:p>
                      <a:r>
                        <a:rPr lang="en-US"/>
                        <a:t>It helps in optimizing the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Sometimes it is impossible to look into every nook and corner to find out hidden errors that may create problems, as many paths will go untested.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924471"/>
                  </a:ext>
                </a:extLst>
              </a:tr>
              <a:tr h="947071">
                <a:tc>
                  <a:txBody>
                    <a:bodyPr/>
                    <a:lstStyle/>
                    <a:p>
                      <a:r>
                        <a:rPr lang="en-US"/>
                        <a:t>Extra lines of code can be removed which can bring in hidden defects.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It is difficult to maintain white-box testing, as it requires specialized tools like code analyzers and debugging tools.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61439"/>
                  </a:ext>
                </a:extLst>
              </a:tr>
              <a:tr h="1352959">
                <a:tc>
                  <a:txBody>
                    <a:bodyPr/>
                    <a:lstStyle/>
                    <a:p>
                      <a:r>
                        <a:rPr lang="en-US"/>
                        <a:t>Due to the tester's knowledge about the code, maximum coverage is attained during test scenario writing.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53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599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97F2-BBF0-49CA-B460-CD854EE6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/>
              <a:t>Grey-Box Testing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1B73-DC92-48A2-AE6E-520DF148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/>
              <a:t>Grey-box testing </a:t>
            </a:r>
            <a:r>
              <a:rPr lang="en-ID" sz="1700" dirty="0" err="1"/>
              <a:t>adalah</a:t>
            </a:r>
            <a:r>
              <a:rPr lang="en-ID" sz="1700" dirty="0"/>
              <a:t> </a:t>
            </a:r>
            <a:r>
              <a:rPr lang="en-ID" sz="1700" dirty="0" err="1"/>
              <a:t>teknik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menguji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pengetahuan</a:t>
            </a:r>
            <a:r>
              <a:rPr lang="en-ID" sz="1700" dirty="0"/>
              <a:t> </a:t>
            </a:r>
            <a:r>
              <a:rPr lang="en-ID" sz="1700" dirty="0" err="1"/>
              <a:t>terbatas</a:t>
            </a:r>
            <a:r>
              <a:rPr lang="en-ID" sz="1700" dirty="0"/>
              <a:t> </a:t>
            </a:r>
            <a:r>
              <a:rPr lang="en-ID" sz="1700" dirty="0" err="1"/>
              <a:t>tentang</a:t>
            </a:r>
            <a:r>
              <a:rPr lang="en-ID" sz="1700" dirty="0"/>
              <a:t> </a:t>
            </a:r>
            <a:r>
              <a:rPr lang="en-ID" sz="1700" dirty="0" err="1"/>
              <a:t>cara</a:t>
            </a:r>
            <a:r>
              <a:rPr lang="en-ID" sz="1700" dirty="0"/>
              <a:t> </a:t>
            </a:r>
            <a:r>
              <a:rPr lang="en-ID" sz="1700" dirty="0" err="1"/>
              <a:t>kerja</a:t>
            </a:r>
            <a:r>
              <a:rPr lang="en-ID" sz="1700" dirty="0"/>
              <a:t> internal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aplikasi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, </a:t>
            </a:r>
            <a:r>
              <a:rPr lang="en-ID" sz="1700" dirty="0" err="1"/>
              <a:t>semakin</a:t>
            </a:r>
            <a:r>
              <a:rPr lang="en-ID" sz="1700" dirty="0"/>
              <a:t> </a:t>
            </a:r>
            <a:r>
              <a:rPr lang="en-ID" sz="1700" dirty="0" err="1"/>
              <a:t>banyak</a:t>
            </a:r>
            <a:r>
              <a:rPr lang="en-ID" sz="1700" dirty="0"/>
              <a:t> </a:t>
            </a:r>
            <a:r>
              <a:rPr lang="en-ID" sz="1700" dirty="0" err="1"/>
              <a:t>tahu</a:t>
            </a:r>
            <a:r>
              <a:rPr lang="en-ID" sz="1700" dirty="0"/>
              <a:t> phrase, </a:t>
            </a:r>
            <a:r>
              <a:rPr lang="en-ID" sz="1700" dirty="0" err="1"/>
              <a:t>semakin</a:t>
            </a:r>
            <a:r>
              <a:rPr lang="en-ID" sz="1700" dirty="0"/>
              <a:t> </a:t>
            </a:r>
            <a:r>
              <a:rPr lang="en-ID" sz="1700" dirty="0" err="1"/>
              <a:t>bagus</a:t>
            </a:r>
            <a:r>
              <a:rPr lang="en-ID" sz="1700" dirty="0"/>
              <a:t> dan </a:t>
            </a:r>
            <a:r>
              <a:rPr lang="en-ID" sz="1700" dirty="0" err="1"/>
              <a:t>meningkatkan</a:t>
            </a:r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proses testing</a:t>
            </a:r>
          </a:p>
          <a:p>
            <a:pPr algn="just"/>
            <a:r>
              <a:rPr lang="en-ID" sz="1700" dirty="0" err="1"/>
              <a:t>Menguasai</a:t>
            </a:r>
            <a:r>
              <a:rPr lang="en-ID" sz="1700" dirty="0"/>
              <a:t> domain </a:t>
            </a:r>
            <a:r>
              <a:rPr lang="en-ID" sz="1700" dirty="0" err="1"/>
              <a:t>suatu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</a:t>
            </a:r>
            <a:r>
              <a:rPr lang="en-ID" sz="1700" dirty="0" err="1"/>
              <a:t>selalu</a:t>
            </a:r>
            <a:r>
              <a:rPr lang="en-ID" sz="1700" dirty="0"/>
              <a:t> </a:t>
            </a:r>
            <a:r>
              <a:rPr lang="en-ID" sz="1700" dirty="0" err="1"/>
              <a:t>memberikan</a:t>
            </a:r>
            <a:r>
              <a:rPr lang="en-ID" sz="1700" dirty="0"/>
              <a:t> tester </a:t>
            </a:r>
            <a:r>
              <a:rPr lang="en-ID" sz="1700" dirty="0" err="1"/>
              <a:t>keunggulan</a:t>
            </a:r>
            <a:r>
              <a:rPr lang="en-ID" sz="1700" dirty="0"/>
              <a:t> </a:t>
            </a:r>
            <a:r>
              <a:rPr lang="en-ID" sz="1700" dirty="0" err="1"/>
              <a:t>atas</a:t>
            </a:r>
            <a:r>
              <a:rPr lang="en-ID" sz="1700" dirty="0"/>
              <a:t> </a:t>
            </a:r>
            <a:r>
              <a:rPr lang="en-ID" sz="1700" dirty="0" err="1"/>
              <a:t>seseorang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pengetahuan</a:t>
            </a:r>
            <a:r>
              <a:rPr lang="en-ID" sz="1700" dirty="0"/>
              <a:t> domain </a:t>
            </a:r>
            <a:r>
              <a:rPr lang="en-ID" sz="1700" dirty="0" err="1"/>
              <a:t>terbatas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ID" sz="1700" dirty="0" err="1"/>
              <a:t>Blax</a:t>
            </a:r>
            <a:r>
              <a:rPr lang="en-ID" sz="1700" dirty="0"/>
              <a:t>-box testing, di mana tester </a:t>
            </a:r>
            <a:r>
              <a:rPr lang="en-ID" sz="1700" dirty="0" err="1"/>
              <a:t>hanya</a:t>
            </a:r>
            <a:r>
              <a:rPr lang="en-ID" sz="1700" dirty="0"/>
              <a:t> </a:t>
            </a:r>
            <a:r>
              <a:rPr lang="en-ID" sz="1700" dirty="0" err="1"/>
              <a:t>menguji</a:t>
            </a:r>
            <a:r>
              <a:rPr lang="en-ID" sz="1700" dirty="0"/>
              <a:t> system </a:t>
            </a:r>
            <a:r>
              <a:rPr lang="en-ID" sz="1700" dirty="0" err="1"/>
              <a:t>antarmuka</a:t>
            </a:r>
            <a:r>
              <a:rPr lang="en-ID" sz="1700" dirty="0"/>
              <a:t> user, </a:t>
            </a:r>
            <a:r>
              <a:rPr lang="en-ID" sz="1700" dirty="0" err="1"/>
              <a:t>dalam</a:t>
            </a:r>
            <a:r>
              <a:rPr lang="en-ID" sz="1700" dirty="0"/>
              <a:t> Grey-box testing , tester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akses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</a:t>
            </a:r>
            <a:r>
              <a:rPr lang="en-ID" sz="1700" dirty="0" err="1"/>
              <a:t>dokumen</a:t>
            </a:r>
            <a:r>
              <a:rPr lang="en-ID" sz="1700" dirty="0"/>
              <a:t> </a:t>
            </a:r>
            <a:r>
              <a:rPr lang="en-ID" sz="1700" dirty="0" err="1"/>
              <a:t>desain</a:t>
            </a:r>
            <a:r>
              <a:rPr lang="en-ID" sz="1700" dirty="0"/>
              <a:t> dan database. </a:t>
            </a:r>
          </a:p>
          <a:p>
            <a:pPr algn="just"/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pengetahuan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, </a:t>
            </a:r>
            <a:r>
              <a:rPr lang="en-ID" sz="1700" dirty="0" err="1"/>
              <a:t>seorang</a:t>
            </a:r>
            <a:r>
              <a:rPr lang="en-ID" sz="1700" dirty="0"/>
              <a:t> </a:t>
            </a:r>
            <a:r>
              <a:rPr lang="en-ID" sz="1700" dirty="0" err="1"/>
              <a:t>penguji</a:t>
            </a:r>
            <a:r>
              <a:rPr lang="en-ID" sz="1700" dirty="0"/>
              <a:t>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menyiapkan</a:t>
            </a:r>
            <a:r>
              <a:rPr lang="en-ID" sz="1700" dirty="0"/>
              <a:t> data uji yang </a:t>
            </a:r>
            <a:r>
              <a:rPr lang="en-ID" sz="1700" dirty="0" err="1"/>
              <a:t>lebih</a:t>
            </a:r>
            <a:r>
              <a:rPr lang="en-ID" sz="1700" dirty="0"/>
              <a:t> </a:t>
            </a:r>
            <a:r>
              <a:rPr lang="en-ID" sz="1700" dirty="0" err="1"/>
              <a:t>baik</a:t>
            </a:r>
            <a:r>
              <a:rPr lang="en-ID" sz="1700" dirty="0"/>
              <a:t> dan </a:t>
            </a:r>
            <a:r>
              <a:rPr lang="en-ID" sz="1700" dirty="0" err="1"/>
              <a:t>skenario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sambil</a:t>
            </a:r>
            <a:r>
              <a:rPr lang="en-ID" sz="1700" dirty="0"/>
              <a:t> </a:t>
            </a:r>
            <a:r>
              <a:rPr lang="en-ID" sz="1700" dirty="0" err="1"/>
              <a:t>membuat</a:t>
            </a:r>
            <a:r>
              <a:rPr lang="en-ID" sz="1700" dirty="0"/>
              <a:t> </a:t>
            </a:r>
            <a:r>
              <a:rPr lang="en-ID" sz="1700" dirty="0" err="1"/>
              <a:t>rencana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55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17DB-D7B1-48B6-9A6B-5147618025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1449387"/>
          </a:xfrm>
        </p:spPr>
        <p:txBody>
          <a:bodyPr>
            <a:normAutofit/>
          </a:bodyPr>
          <a:lstStyle/>
          <a:p>
            <a:r>
              <a:rPr lang="en-US" dirty="0"/>
              <a:t>Advantages and Disadvantages of </a:t>
            </a:r>
            <a:r>
              <a:rPr lang="en-ID" dirty="0"/>
              <a:t>Grey-Box Testing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765C0F-4125-449F-83D4-6D0CCF7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66771"/>
              </p:ext>
            </p:extLst>
          </p:nvPr>
        </p:nvGraphicFramePr>
        <p:xfrm>
          <a:off x="249382" y="1449387"/>
          <a:ext cx="11621193" cy="485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495">
                  <a:extLst>
                    <a:ext uri="{9D8B030D-6E8A-4147-A177-3AD203B41FA5}">
                      <a16:colId xmlns:a16="http://schemas.microsoft.com/office/drawing/2014/main" val="1122641964"/>
                    </a:ext>
                  </a:extLst>
                </a:gridCol>
                <a:gridCol w="5724698">
                  <a:extLst>
                    <a:ext uri="{9D8B030D-6E8A-4147-A177-3AD203B41FA5}">
                      <a16:colId xmlns:a16="http://schemas.microsoft.com/office/drawing/2014/main" val="1578395615"/>
                    </a:ext>
                  </a:extLst>
                </a:gridCol>
              </a:tblGrid>
              <a:tr h="561286">
                <a:tc>
                  <a:txBody>
                    <a:bodyPr/>
                    <a:lstStyle/>
                    <a:p>
                      <a:pPr algn="ctr"/>
                      <a:r>
                        <a:rPr lang="en-ID" dirty="0">
                          <a:effectLst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>
                          <a:effectLst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93478"/>
                  </a:ext>
                </a:extLst>
              </a:tr>
              <a:tr h="968794">
                <a:tc>
                  <a:txBody>
                    <a:bodyPr/>
                    <a:lstStyle/>
                    <a:p>
                      <a:r>
                        <a:rPr lang="en-US"/>
                        <a:t>Offers combined benefits of black-box and white-box testing wherever possible.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Since the access to source code is not available, the ability to go over the code and test coverage is limited.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870018"/>
                  </a:ext>
                </a:extLst>
              </a:tr>
              <a:tr h="968794">
                <a:tc>
                  <a:txBody>
                    <a:bodyPr/>
                    <a:lstStyle/>
                    <a:p>
                      <a:r>
                        <a:rPr lang="en-US"/>
                        <a:t>Grey box testers don't rely on the source code; instead they rely on interface definition and functional specifications.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tests can be redundant if the software designer has already run a test 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935071"/>
                  </a:ext>
                </a:extLst>
              </a:tr>
              <a:tr h="1383992">
                <a:tc>
                  <a:txBody>
                    <a:bodyPr/>
                    <a:lstStyle/>
                    <a:p>
                      <a:r>
                        <a:rPr lang="en-US"/>
                        <a:t>Based on the limited information available, a grey-box tester can design excellent test scenarios especially around communication protocols and data type handling.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Testing every possible input stream is unrealistic because it would take an unreasonable amount of time; therefore, many program paths will go untested.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21839"/>
                  </a:ext>
                </a:extLst>
              </a:tr>
              <a:tr h="968794">
                <a:tc>
                  <a:txBody>
                    <a:bodyPr/>
                    <a:lstStyle/>
                    <a:p>
                      <a:r>
                        <a:rPr lang="en-US"/>
                        <a:t>The test is done from the point of view of the user and not the designer.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65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49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425D-E5D8-4FD4-9F36-51A8A324E3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14493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Comparison of Testing Methods</a:t>
            </a:r>
            <a:br>
              <a:rPr lang="en-US" dirty="0"/>
            </a:br>
            <a:r>
              <a:rPr lang="id-ID" sz="2000" dirty="0"/>
              <a:t>Tabel berikut mencantumkan poin yang membedakan</a:t>
            </a:r>
            <a:r>
              <a:rPr lang="en-US" sz="2000" dirty="0"/>
              <a:t> </a:t>
            </a:r>
            <a:r>
              <a:rPr lang="en-US" sz="1900" dirty="0"/>
              <a:t>black-box testing, grey-box testing, and white-box testing.</a:t>
            </a:r>
            <a:endParaRPr lang="en-ID" sz="19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F482E6-9980-46B7-B10D-B32F29F44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844960"/>
              </p:ext>
            </p:extLst>
          </p:nvPr>
        </p:nvGraphicFramePr>
        <p:xfrm>
          <a:off x="141316" y="1449386"/>
          <a:ext cx="11878888" cy="540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284">
                  <a:extLst>
                    <a:ext uri="{9D8B030D-6E8A-4147-A177-3AD203B41FA5}">
                      <a16:colId xmlns:a16="http://schemas.microsoft.com/office/drawing/2014/main" val="1544350757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3021029248"/>
                    </a:ext>
                  </a:extLst>
                </a:gridCol>
                <a:gridCol w="4156364">
                  <a:extLst>
                    <a:ext uri="{9D8B030D-6E8A-4147-A177-3AD203B41FA5}">
                      <a16:colId xmlns:a16="http://schemas.microsoft.com/office/drawing/2014/main" val="3098921788"/>
                    </a:ext>
                  </a:extLst>
                </a:gridCol>
              </a:tblGrid>
              <a:tr h="390920">
                <a:tc>
                  <a:txBody>
                    <a:bodyPr/>
                    <a:lstStyle/>
                    <a:p>
                      <a:r>
                        <a:rPr lang="en-ID" dirty="0"/>
                        <a:t>Black-Box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Grey-Box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White-Box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426518"/>
                  </a:ext>
                </a:extLst>
              </a:tr>
              <a:tr h="674738">
                <a:tc>
                  <a:txBody>
                    <a:bodyPr/>
                    <a:lstStyle/>
                    <a:p>
                      <a:r>
                        <a:rPr lang="en-US" dirty="0"/>
                        <a:t>The internal workings of an application need not be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tester has limited knowledge of the internal workings of the application.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Tester has full knowledge of the internal workings of the application.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152720"/>
                  </a:ext>
                </a:extLst>
              </a:tr>
              <a:tr h="963911">
                <a:tc>
                  <a:txBody>
                    <a:bodyPr/>
                    <a:lstStyle/>
                    <a:p>
                      <a:r>
                        <a:rPr lang="en-US"/>
                        <a:t>Also known as closed-box testing, data-driven testing, or functional testing.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Also known as translucent testing, as the tester has limited knowledge of the insides of the application.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Also known as clear-box testing, structural testing, or code-based testing.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277725"/>
                  </a:ext>
                </a:extLst>
              </a:tr>
              <a:tr h="674738">
                <a:tc>
                  <a:txBody>
                    <a:bodyPr/>
                    <a:lstStyle/>
                    <a:p>
                      <a:r>
                        <a:rPr lang="en-US"/>
                        <a:t>Performed by end-users and also by testers and developers.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Performed by end-users and also by testers and developers.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Normally done by testers and developers.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497285"/>
                  </a:ext>
                </a:extLst>
              </a:tr>
              <a:tr h="963911">
                <a:tc>
                  <a:txBody>
                    <a:bodyPr/>
                    <a:lstStyle/>
                    <a:p>
                      <a:r>
                        <a:rPr lang="en-US"/>
                        <a:t>Testing is based on external expectations - Internal behavior of the application is unknown.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Testing is done on the basis of high-level database diagrams and data flow diagrams.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Internal workings are fully known and the tester can design test data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350357"/>
                  </a:ext>
                </a:extLst>
              </a:tr>
              <a:tr h="674738">
                <a:tc>
                  <a:txBody>
                    <a:bodyPr/>
                    <a:lstStyle/>
                    <a:p>
                      <a:r>
                        <a:rPr lang="en-US"/>
                        <a:t>It is exhaustive and the least time-consuming.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Partly time-consuming and exhaustive.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most exhaustive and time-consuming type of testing.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4771589"/>
                  </a:ext>
                </a:extLst>
              </a:tr>
              <a:tr h="390920">
                <a:tc>
                  <a:txBody>
                    <a:bodyPr/>
                    <a:lstStyle/>
                    <a:p>
                      <a:r>
                        <a:rPr lang="en-US"/>
                        <a:t>Not suited for algorithm testing.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suited for algorithm testing.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/>
                        <a:t>Suited for algorithm testing.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525248"/>
                  </a:ext>
                </a:extLst>
              </a:tr>
              <a:tr h="674738">
                <a:tc>
                  <a:txBody>
                    <a:bodyPr/>
                    <a:lstStyle/>
                    <a:p>
                      <a:r>
                        <a:rPr lang="en-US"/>
                        <a:t>This can only be done by trial-and-error method.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 domains and internal boundaries can be tested, if known.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domains and internal boundaries can be better tested.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07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03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B333-09C6-43D7-9908-D9A95890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A01A-0676-4805-B643-C67D4F83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dan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201168" lvl="1" indent="0">
              <a:buNone/>
            </a:pPr>
            <a:r>
              <a:rPr lang="en-US" dirty="0"/>
              <a:t>	Source : https://www.tutorialspoint.com/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298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0182-6B98-4D0B-AF73-F7B91331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D" dirty="0"/>
              <a:t>Types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00479-E310-41F3-AC5D-7F09FE2EE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3" y="2108201"/>
            <a:ext cx="10939549" cy="4259348"/>
          </a:xfrm>
        </p:spPr>
        <p:txBody>
          <a:bodyPr>
            <a:noAutofit/>
          </a:bodyPr>
          <a:lstStyle/>
          <a:p>
            <a:pPr algn="just"/>
            <a:r>
              <a:rPr lang="en-ID" sz="1700" dirty="0" err="1"/>
              <a:t>Bagian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menjelaskan</a:t>
            </a:r>
            <a:r>
              <a:rPr lang="en-ID" sz="1700" dirty="0"/>
              <a:t> </a:t>
            </a:r>
            <a:r>
              <a:rPr lang="en-ID" sz="1700" dirty="0" err="1"/>
              <a:t>berbagai</a:t>
            </a:r>
            <a:r>
              <a:rPr lang="en-ID" sz="1700" dirty="0"/>
              <a:t> </a:t>
            </a:r>
            <a:r>
              <a:rPr lang="en-ID" sz="1700" dirty="0" err="1"/>
              <a:t>jenis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yang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menguji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selama</a:t>
            </a:r>
            <a:r>
              <a:rPr lang="en-ID" sz="1700" dirty="0"/>
              <a:t> SDLC.</a:t>
            </a:r>
          </a:p>
          <a:p>
            <a:pPr algn="just"/>
            <a:r>
              <a:rPr lang="en-ID" sz="1700" b="1" dirty="0"/>
              <a:t>Manual Testing / </a:t>
            </a:r>
            <a:r>
              <a:rPr lang="en-ID" sz="1700" b="1" dirty="0" err="1"/>
              <a:t>Pengujian</a:t>
            </a:r>
            <a:r>
              <a:rPr lang="en-ID" sz="1700" b="1" dirty="0"/>
              <a:t> Manual</a:t>
            </a:r>
          </a:p>
          <a:p>
            <a:pPr algn="just"/>
            <a:r>
              <a:rPr lang="en-ID" sz="1700" dirty="0"/>
              <a:t>Manual Testing / </a:t>
            </a:r>
            <a:r>
              <a:rPr lang="en-ID" sz="1700" dirty="0" err="1"/>
              <a:t>Pengujian</a:t>
            </a:r>
            <a:r>
              <a:rPr lang="en-ID" sz="1700" dirty="0"/>
              <a:t> manual </a:t>
            </a:r>
            <a:r>
              <a:rPr lang="en-ID" sz="1700" dirty="0" err="1"/>
              <a:t>mencakup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manual, </a:t>
            </a:r>
            <a:r>
              <a:rPr lang="en-ID" sz="1700" dirty="0" err="1"/>
              <a:t>yaitu</a:t>
            </a:r>
            <a:r>
              <a:rPr lang="en-ID" sz="1700" dirty="0"/>
              <a:t>, </a:t>
            </a:r>
            <a:r>
              <a:rPr lang="en-ID" sz="1700" dirty="0" err="1"/>
              <a:t>tanpa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alat</a:t>
            </a:r>
            <a:r>
              <a:rPr lang="en-ID" sz="1700" dirty="0"/>
              <a:t> </a:t>
            </a:r>
            <a:r>
              <a:rPr lang="en-ID" sz="1700" dirty="0" err="1"/>
              <a:t>otomatis</a:t>
            </a:r>
            <a:r>
              <a:rPr lang="en-ID" sz="1700" dirty="0"/>
              <a:t>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skrip</a:t>
            </a:r>
            <a:r>
              <a:rPr lang="en-ID" sz="1700" dirty="0"/>
              <a:t> </a:t>
            </a:r>
            <a:r>
              <a:rPr lang="en-ID" sz="1700" dirty="0" err="1"/>
              <a:t>apa</a:t>
            </a:r>
            <a:r>
              <a:rPr lang="en-ID" sz="1700" dirty="0"/>
              <a:t> pun. </a:t>
            </a:r>
          </a:p>
          <a:p>
            <a:pPr algn="just"/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tipe</a:t>
            </a:r>
            <a:r>
              <a:rPr lang="en-ID" sz="1700" dirty="0"/>
              <a:t> </a:t>
            </a:r>
            <a:r>
              <a:rPr lang="en-ID" sz="1700" dirty="0" err="1"/>
              <a:t>ini</a:t>
            </a:r>
            <a:r>
              <a:rPr lang="en-ID" sz="1700" dirty="0"/>
              <a:t>, tester </a:t>
            </a:r>
            <a:r>
              <a:rPr lang="en-ID" sz="1700" dirty="0" err="1"/>
              <a:t>mengambil</a:t>
            </a:r>
            <a:r>
              <a:rPr lang="en-ID" sz="1700" dirty="0"/>
              <a:t> </a:t>
            </a:r>
            <a:r>
              <a:rPr lang="en-ID" sz="1700" dirty="0" err="1"/>
              <a:t>alih</a:t>
            </a:r>
            <a:r>
              <a:rPr lang="en-ID" sz="1700" dirty="0"/>
              <a:t> </a:t>
            </a:r>
            <a:r>
              <a:rPr lang="en-ID" sz="1700" dirty="0" err="1"/>
              <a:t>peran</a:t>
            </a:r>
            <a:r>
              <a:rPr lang="en-ID" sz="1700" dirty="0"/>
              <a:t> </a:t>
            </a:r>
            <a:r>
              <a:rPr lang="en-ID" sz="1700" dirty="0" err="1"/>
              <a:t>pengguna</a:t>
            </a:r>
            <a:r>
              <a:rPr lang="en-ID" sz="1700" dirty="0"/>
              <a:t> </a:t>
            </a:r>
            <a:r>
              <a:rPr lang="en-ID" sz="1700" dirty="0" err="1"/>
              <a:t>akhir</a:t>
            </a:r>
            <a:r>
              <a:rPr lang="en-ID" sz="1700" dirty="0"/>
              <a:t> dan </a:t>
            </a:r>
            <a:r>
              <a:rPr lang="en-ID" sz="1700" dirty="0" err="1"/>
              <a:t>menguji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mengidentifikasi</a:t>
            </a:r>
            <a:r>
              <a:rPr lang="en-ID" sz="1700" dirty="0"/>
              <a:t> </a:t>
            </a:r>
            <a:r>
              <a:rPr lang="en-ID" sz="1700" dirty="0" err="1"/>
              <a:t>perilaku</a:t>
            </a:r>
            <a:r>
              <a:rPr lang="en-ID" sz="1700" dirty="0"/>
              <a:t> </a:t>
            </a:r>
            <a:r>
              <a:rPr lang="en-ID" sz="1700" dirty="0" err="1"/>
              <a:t>atau</a:t>
            </a:r>
            <a:r>
              <a:rPr lang="en-ID" sz="1700" dirty="0"/>
              <a:t> bug yang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terduga</a:t>
            </a:r>
            <a:r>
              <a:rPr lang="en-ID" sz="1700" dirty="0"/>
              <a:t>. Ada </a:t>
            </a:r>
            <a:r>
              <a:rPr lang="en-ID" sz="1700" dirty="0" err="1"/>
              <a:t>beberapa</a:t>
            </a:r>
            <a:r>
              <a:rPr lang="en-ID" sz="1700" dirty="0"/>
              <a:t> </a:t>
            </a:r>
            <a:r>
              <a:rPr lang="en-ID" sz="1700" dirty="0" err="1"/>
              <a:t>tahapan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manual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US" sz="1700" dirty="0"/>
              <a:t>unit testing, integration testing, system testing, and user acceptance testing.</a:t>
            </a:r>
          </a:p>
          <a:p>
            <a:pPr algn="just"/>
            <a:r>
              <a:rPr lang="en-ID" sz="1700" dirty="0"/>
              <a:t>Testers / </a:t>
            </a:r>
            <a:r>
              <a:rPr lang="en-ID" sz="1700" dirty="0" err="1"/>
              <a:t>Penguji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US" sz="1700" dirty="0"/>
              <a:t>test plans, test cases, or test scenarios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menguji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memastikan</a:t>
            </a:r>
            <a:r>
              <a:rPr lang="en-ID" sz="1700" dirty="0"/>
              <a:t> </a:t>
            </a:r>
            <a:r>
              <a:rPr lang="en-ID" sz="1700" dirty="0" err="1"/>
              <a:t>kelengkapan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 err="1"/>
              <a:t>Pengujian</a:t>
            </a:r>
            <a:r>
              <a:rPr lang="en-ID" sz="1700" dirty="0"/>
              <a:t> manual juga </a:t>
            </a:r>
            <a:r>
              <a:rPr lang="en-ID" sz="1700" dirty="0" err="1"/>
              <a:t>mencakup</a:t>
            </a:r>
            <a:r>
              <a:rPr lang="en-ID" sz="1700" dirty="0"/>
              <a:t> exploratory testing (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eksplorasi</a:t>
            </a:r>
            <a:r>
              <a:rPr lang="en-ID" sz="1700" dirty="0"/>
              <a:t>),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penguji</a:t>
            </a:r>
            <a:r>
              <a:rPr lang="en-ID" sz="1700" dirty="0"/>
              <a:t> </a:t>
            </a:r>
            <a:r>
              <a:rPr lang="en-ID" sz="1700" dirty="0" err="1"/>
              <a:t>menjelajahi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mengidentifikasi</a:t>
            </a:r>
            <a:r>
              <a:rPr lang="en-ID" sz="1700" dirty="0"/>
              <a:t> </a:t>
            </a:r>
            <a:r>
              <a:rPr lang="en-ID" sz="1700" dirty="0" err="1"/>
              <a:t>kesalahan</a:t>
            </a:r>
            <a:r>
              <a:rPr lang="en-ID" sz="1700" dirty="0"/>
              <a:t> di </a:t>
            </a:r>
            <a:r>
              <a:rPr lang="en-ID" sz="1700" dirty="0" err="1"/>
              <a:t>dalamnya</a:t>
            </a:r>
            <a:r>
              <a:rPr lang="en-ID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645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2092-F355-4835-BE80-7E507F1B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91F7-DAC3-48F7-8738-E62222B0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1700" dirty="0"/>
              <a:t>Automation testing, yang juga dikenal sebagai Test Automation, adalah ketika tester menulis skrip dan menggunakan perangkat lunak lain untuk menguji produk. </a:t>
            </a:r>
            <a:endParaRPr lang="en-US" sz="1700" dirty="0"/>
          </a:p>
          <a:p>
            <a:pPr algn="just"/>
            <a:r>
              <a:rPr lang="id-ID" sz="1700" dirty="0"/>
              <a:t>Proses ini melibatkan otomatisasi proses manual. Automation testing</a:t>
            </a:r>
            <a:r>
              <a:rPr lang="en-US" sz="1700" dirty="0"/>
              <a:t> </a:t>
            </a:r>
            <a:r>
              <a:rPr lang="id-ID" sz="1700" dirty="0"/>
              <a:t>digunakan untuk menjalankan kembali skenario pengujian yang dilakukan secara manually, quickly, and repeatedly</a:t>
            </a:r>
            <a:r>
              <a:rPr lang="en-US" sz="1700" dirty="0"/>
              <a:t> (</a:t>
            </a:r>
            <a:r>
              <a:rPr lang="id-ID" sz="1700" dirty="0"/>
              <a:t>manual, cepat, dan berulang kali</a:t>
            </a:r>
            <a:r>
              <a:rPr lang="en-US" sz="1700" dirty="0"/>
              <a:t>)</a:t>
            </a:r>
            <a:r>
              <a:rPr lang="id-ID" sz="1700" dirty="0"/>
              <a:t>.</a:t>
            </a:r>
            <a:endParaRPr lang="en-US" sz="1700" dirty="0"/>
          </a:p>
          <a:p>
            <a:pPr algn="just"/>
            <a:r>
              <a:rPr lang="id-ID" sz="1700" dirty="0"/>
              <a:t>Terlepas dari</a:t>
            </a:r>
            <a:r>
              <a:rPr lang="en-US" sz="1700" dirty="0"/>
              <a:t> </a:t>
            </a:r>
            <a:r>
              <a:rPr lang="id-ID" sz="1700" dirty="0"/>
              <a:t>regression testing, Automation testing</a:t>
            </a:r>
            <a:r>
              <a:rPr lang="en-US" sz="1700" dirty="0"/>
              <a:t> </a:t>
            </a:r>
            <a:r>
              <a:rPr lang="id-ID" sz="1700" dirty="0"/>
              <a:t>juga digunakan untuk menguji aplikasi dari sudut pandang beban, kinerja, dan tegangan</a:t>
            </a:r>
            <a:r>
              <a:rPr lang="en-US" sz="1700" dirty="0"/>
              <a:t> (load, performance, and stress point of view)</a:t>
            </a:r>
            <a:r>
              <a:rPr lang="id-ID" sz="1700" dirty="0"/>
              <a:t>. </a:t>
            </a:r>
            <a:endParaRPr lang="en-US" sz="1700" dirty="0"/>
          </a:p>
          <a:p>
            <a:pPr algn="just"/>
            <a:r>
              <a:rPr lang="id-ID" sz="1700" dirty="0"/>
              <a:t>Ini meningkatkan cakupan pengujian, meningkatkan akurasi, dan menghemat waktu dan uang dibandingkan dengan</a:t>
            </a:r>
            <a:r>
              <a:rPr lang="en-US" sz="1700" dirty="0"/>
              <a:t> manual testing</a:t>
            </a:r>
            <a:r>
              <a:rPr lang="id-ID" sz="1700" dirty="0"/>
              <a:t>.</a:t>
            </a:r>
          </a:p>
          <a:p>
            <a:pPr algn="just"/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79854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1C5F-66B0-4B41-AD38-AA25112A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D" dirty="0"/>
              <a:t>What to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1086-EEC1-4AF4-95EB-18ACA78F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mungkin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mengotomatiskan</a:t>
            </a:r>
            <a:r>
              <a:rPr lang="en-ID" sz="1700" dirty="0"/>
              <a:t> (automate) </a:t>
            </a:r>
            <a:r>
              <a:rPr lang="en-ID" sz="1700" dirty="0" err="1"/>
              <a:t>segala</a:t>
            </a:r>
            <a:r>
              <a:rPr lang="en-ID" sz="1700" dirty="0"/>
              <a:t> </a:t>
            </a:r>
            <a:r>
              <a:rPr lang="en-ID" sz="1700" dirty="0" err="1"/>
              <a:t>sesuatu</a:t>
            </a:r>
            <a:r>
              <a:rPr lang="en-ID" sz="1700" dirty="0"/>
              <a:t> </a:t>
            </a:r>
            <a:r>
              <a:rPr lang="en-ID" sz="1700" dirty="0" err="1"/>
              <a:t>dalam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Area di mana </a:t>
            </a:r>
            <a:r>
              <a:rPr lang="en-ID" sz="1700" dirty="0" err="1"/>
              <a:t>pengguna</a:t>
            </a:r>
            <a:r>
              <a:rPr lang="en-ID" sz="1700" dirty="0"/>
              <a:t>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</a:t>
            </a:r>
            <a:r>
              <a:rPr lang="en-ID" sz="1700" dirty="0" err="1"/>
              <a:t>transaksi</a:t>
            </a:r>
            <a:r>
              <a:rPr lang="en-ID" sz="1700" dirty="0"/>
              <a:t> </a:t>
            </a:r>
            <a:r>
              <a:rPr lang="en-ID" sz="1700" dirty="0" err="1"/>
              <a:t>seperti</a:t>
            </a:r>
            <a:r>
              <a:rPr lang="en-ID" sz="1700" dirty="0"/>
              <a:t> </a:t>
            </a:r>
            <a:r>
              <a:rPr lang="en-ID" sz="1700" dirty="0" err="1"/>
              <a:t>formulir</a:t>
            </a:r>
            <a:r>
              <a:rPr lang="en-ID" sz="1700" dirty="0"/>
              <a:t> login </a:t>
            </a:r>
            <a:r>
              <a:rPr lang="en-ID" sz="1700" dirty="0" err="1"/>
              <a:t>atau</a:t>
            </a:r>
            <a:r>
              <a:rPr lang="en-ID" sz="1700" dirty="0"/>
              <a:t> </a:t>
            </a:r>
            <a:r>
              <a:rPr lang="en-ID" sz="1700" dirty="0" err="1"/>
              <a:t>formulir</a:t>
            </a:r>
            <a:r>
              <a:rPr lang="en-ID" sz="1700" dirty="0"/>
              <a:t> </a:t>
            </a:r>
            <a:r>
              <a:rPr lang="en-ID" sz="1700" dirty="0" err="1"/>
              <a:t>registrasi</a:t>
            </a:r>
            <a:r>
              <a:rPr lang="en-ID" sz="1700" dirty="0"/>
              <a:t>, area mana </a:t>
            </a:r>
            <a:r>
              <a:rPr lang="en-ID" sz="1700" dirty="0" err="1"/>
              <a:t>saja</a:t>
            </a:r>
            <a:r>
              <a:rPr lang="en-ID" sz="1700" dirty="0"/>
              <a:t> di mana </a:t>
            </a:r>
            <a:r>
              <a:rPr lang="en-ID" sz="1700" dirty="0" err="1"/>
              <a:t>sejumlah</a:t>
            </a:r>
            <a:r>
              <a:rPr lang="en-ID" sz="1700" dirty="0"/>
              <a:t> </a:t>
            </a:r>
            <a:r>
              <a:rPr lang="en-ID" sz="1700" dirty="0" err="1"/>
              <a:t>besar</a:t>
            </a:r>
            <a:r>
              <a:rPr lang="en-ID" sz="1700" dirty="0"/>
              <a:t> </a:t>
            </a:r>
            <a:r>
              <a:rPr lang="en-ID" sz="1700" dirty="0" err="1"/>
              <a:t>pengguna</a:t>
            </a:r>
            <a:r>
              <a:rPr lang="en-ID" sz="1700" dirty="0"/>
              <a:t>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mengakses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bersamaan</a:t>
            </a:r>
            <a:r>
              <a:rPr lang="en-ID" sz="1700" dirty="0"/>
              <a:t> </a:t>
            </a:r>
            <a:r>
              <a:rPr lang="en-ID" sz="1700" dirty="0" err="1"/>
              <a:t>harus</a:t>
            </a:r>
            <a:r>
              <a:rPr lang="en-ID" sz="1700" dirty="0"/>
              <a:t> </a:t>
            </a:r>
            <a:r>
              <a:rPr lang="en-ID" sz="1700" dirty="0" err="1"/>
              <a:t>otomatis</a:t>
            </a:r>
            <a:r>
              <a:rPr lang="en-ID" sz="1700" dirty="0"/>
              <a:t>.</a:t>
            </a:r>
          </a:p>
          <a:p>
            <a:pPr algn="just"/>
            <a:r>
              <a:rPr lang="en-ID" sz="1700" dirty="0" err="1"/>
              <a:t>Selain</a:t>
            </a:r>
            <a:r>
              <a:rPr lang="en-ID" sz="1700" dirty="0"/>
              <a:t> </a:t>
            </a:r>
            <a:r>
              <a:rPr lang="en-ID" sz="1700" dirty="0" err="1"/>
              <a:t>itu</a:t>
            </a:r>
            <a:r>
              <a:rPr lang="en-ID" sz="1700" dirty="0"/>
              <a:t>, </a:t>
            </a:r>
            <a:r>
              <a:rPr lang="en-ID" sz="1700" dirty="0" err="1"/>
              <a:t>semua</a:t>
            </a:r>
            <a:r>
              <a:rPr lang="en-ID" sz="1700" dirty="0"/>
              <a:t> item GUI, </a:t>
            </a:r>
            <a:r>
              <a:rPr lang="en-ID" sz="1700" dirty="0" err="1"/>
              <a:t>koneksi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database, </a:t>
            </a:r>
            <a:r>
              <a:rPr lang="en-ID" sz="1700" dirty="0" err="1"/>
              <a:t>validasi</a:t>
            </a:r>
            <a:r>
              <a:rPr lang="en-ID" sz="1700" dirty="0"/>
              <a:t> </a:t>
            </a:r>
            <a:r>
              <a:rPr lang="en-ID" sz="1700" dirty="0" err="1"/>
              <a:t>lapangan</a:t>
            </a:r>
            <a:r>
              <a:rPr lang="en-ID" sz="1700" dirty="0"/>
              <a:t>, </a:t>
            </a:r>
            <a:r>
              <a:rPr lang="en-ID" sz="1700" dirty="0" err="1"/>
              <a:t>dll</a:t>
            </a:r>
            <a:r>
              <a:rPr lang="en-ID" sz="1700" dirty="0"/>
              <a:t>.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diuji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efisien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automating the manual process.</a:t>
            </a:r>
          </a:p>
        </p:txBody>
      </p:sp>
    </p:spTree>
    <p:extLst>
      <p:ext uri="{BB962C8B-B14F-4D97-AF65-F5344CB8AC3E}">
        <p14:creationId xmlns:p14="http://schemas.microsoft.com/office/powerpoint/2010/main" val="3464055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9F0B-E40A-48CA-8C5F-30A65CB8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When to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E1A3-336A-4643-ADBA-CB5198368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1700" dirty="0"/>
              <a:t>Test Automation</a:t>
            </a:r>
            <a:r>
              <a:rPr lang="en-US" sz="1700" dirty="0"/>
              <a:t> </a:t>
            </a:r>
            <a:r>
              <a:rPr lang="id-ID" sz="1700" dirty="0"/>
              <a:t>harus digunakan dengan mempertimbangkan aspek-aspek perangkat lunak berikut:</a:t>
            </a:r>
            <a:endParaRPr lang="en-US" sz="1700" dirty="0"/>
          </a:p>
          <a:p>
            <a:pPr lvl="1" algn="just"/>
            <a:r>
              <a:rPr lang="en-US" dirty="0"/>
              <a:t>Large and critical projects / </a:t>
            </a:r>
            <a:r>
              <a:rPr lang="id-ID" dirty="0"/>
              <a:t>proyek-proyek besar dan </a:t>
            </a:r>
            <a:r>
              <a:rPr lang="en-US" dirty="0" err="1"/>
              <a:t>kritikal</a:t>
            </a:r>
            <a:endParaRPr lang="en-US" dirty="0"/>
          </a:p>
          <a:p>
            <a:pPr lvl="1" algn="just"/>
            <a:r>
              <a:rPr lang="en-US" dirty="0"/>
              <a:t>Projects that require testing the same areas frequently / </a:t>
            </a:r>
            <a:r>
              <a:rPr lang="id-ID" dirty="0"/>
              <a:t>Proyek yang sering membutuhkan pengujian di area yang sama</a:t>
            </a:r>
            <a:endParaRPr lang="en-US" dirty="0"/>
          </a:p>
          <a:p>
            <a:pPr lvl="1" algn="just"/>
            <a:r>
              <a:rPr lang="en-US" dirty="0"/>
              <a:t>Requirements not changing frequently / </a:t>
            </a:r>
            <a:r>
              <a:rPr lang="id-ID" dirty="0"/>
              <a:t>Persyaratan</a:t>
            </a:r>
            <a:r>
              <a:rPr lang="en-US" dirty="0"/>
              <a:t> / </a:t>
            </a:r>
            <a:r>
              <a:rPr lang="en-US" dirty="0" err="1"/>
              <a:t>kebutuhan</a:t>
            </a:r>
            <a:r>
              <a:rPr lang="id-ID" dirty="0"/>
              <a:t> tidak sering berubah</a:t>
            </a:r>
            <a:endParaRPr lang="en-US" dirty="0"/>
          </a:p>
          <a:p>
            <a:pPr lvl="1" algn="just"/>
            <a:r>
              <a:rPr lang="en-US" dirty="0"/>
              <a:t>Accessing the application for load and performance with many virtual users</a:t>
            </a:r>
          </a:p>
          <a:p>
            <a:pPr lvl="1" algn="just"/>
            <a:r>
              <a:rPr lang="en-US" dirty="0"/>
              <a:t>Stable software with respect to manual testing</a:t>
            </a:r>
          </a:p>
          <a:p>
            <a:pPr lvl="1" algn="just"/>
            <a:r>
              <a:rPr lang="en-US" dirty="0"/>
              <a:t>Availability of time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1081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66CA-7D70-424E-9D00-6B5B6A6C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How to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E22D-ABFA-4690-9B3E-E67609AF0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9472"/>
          </a:xfrm>
        </p:spPr>
        <p:txBody>
          <a:bodyPr>
            <a:noAutofit/>
          </a:bodyPr>
          <a:lstStyle/>
          <a:p>
            <a:pPr algn="just"/>
            <a:r>
              <a:rPr lang="en-ID" sz="1700" dirty="0"/>
              <a:t>Automation </a:t>
            </a:r>
            <a:r>
              <a:rPr lang="en-ID" sz="1700" dirty="0" err="1"/>
              <a:t>dilakukan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menggunakan</a:t>
            </a:r>
            <a:r>
              <a:rPr lang="en-ID" sz="1700" dirty="0"/>
              <a:t> </a:t>
            </a:r>
            <a:r>
              <a:rPr lang="en-ID" sz="1700" dirty="0" err="1"/>
              <a:t>bahasa</a:t>
            </a:r>
            <a:r>
              <a:rPr lang="en-ID" sz="1700" dirty="0"/>
              <a:t> </a:t>
            </a:r>
            <a:r>
              <a:rPr lang="en-ID" sz="1700" dirty="0" err="1"/>
              <a:t>komputer</a:t>
            </a:r>
            <a:r>
              <a:rPr lang="en-ID" sz="1700" dirty="0"/>
              <a:t> yang </a:t>
            </a:r>
            <a:r>
              <a:rPr lang="en-ID" sz="1700" dirty="0" err="1"/>
              <a:t>mendukung</a:t>
            </a:r>
            <a:r>
              <a:rPr lang="en-ID" sz="1700" dirty="0"/>
              <a:t> </a:t>
            </a:r>
            <a:r>
              <a:rPr lang="en-ID" sz="1700" dirty="0" err="1"/>
              <a:t>seperti</a:t>
            </a:r>
            <a:r>
              <a:rPr lang="en-ID" sz="1700" dirty="0"/>
              <a:t> VB scripting dan automated software application. Ada </a:t>
            </a:r>
            <a:r>
              <a:rPr lang="en-ID" sz="1700" dirty="0" err="1"/>
              <a:t>banyak</a:t>
            </a:r>
            <a:r>
              <a:rPr lang="en-ID" sz="1700" dirty="0"/>
              <a:t> </a:t>
            </a:r>
            <a:r>
              <a:rPr lang="en-ID" sz="1700" dirty="0" err="1"/>
              <a:t>alat</a:t>
            </a:r>
            <a:r>
              <a:rPr lang="en-ID" sz="1700" dirty="0"/>
              <a:t> yang </a:t>
            </a:r>
            <a:r>
              <a:rPr lang="en-ID" sz="1700" dirty="0" err="1"/>
              <a:t>tersedia</a:t>
            </a:r>
            <a:r>
              <a:rPr lang="en-ID" sz="1700" dirty="0"/>
              <a:t> yang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menulis</a:t>
            </a:r>
            <a:r>
              <a:rPr lang="en-ID" sz="1700" dirty="0"/>
              <a:t> </a:t>
            </a:r>
            <a:r>
              <a:rPr lang="en-ID" sz="1700" dirty="0" err="1"/>
              <a:t>skrip</a:t>
            </a:r>
            <a:r>
              <a:rPr lang="en-ID" sz="1700" dirty="0"/>
              <a:t> </a:t>
            </a:r>
            <a:r>
              <a:rPr lang="en-ID" sz="1700" dirty="0" err="1"/>
              <a:t>otomatisasi</a:t>
            </a:r>
            <a:r>
              <a:rPr lang="en-ID" sz="1700" dirty="0"/>
              <a:t>.</a:t>
            </a:r>
          </a:p>
          <a:p>
            <a:pPr algn="just"/>
            <a:r>
              <a:rPr lang="en-ID" sz="1700" dirty="0" err="1"/>
              <a:t>Sebelum</a:t>
            </a:r>
            <a:r>
              <a:rPr lang="en-ID" sz="1700" dirty="0"/>
              <a:t> </a:t>
            </a:r>
            <a:r>
              <a:rPr lang="en-ID" sz="1700" dirty="0" err="1"/>
              <a:t>menyebutkan</a:t>
            </a:r>
            <a:r>
              <a:rPr lang="en-ID" sz="1700" dirty="0"/>
              <a:t> </a:t>
            </a:r>
            <a:r>
              <a:rPr lang="en-ID" sz="1700" dirty="0" err="1"/>
              <a:t>alat</a:t>
            </a:r>
            <a:r>
              <a:rPr lang="en-ID" sz="1700" dirty="0"/>
              <a:t>, </a:t>
            </a:r>
            <a:r>
              <a:rPr lang="en-ID" sz="1700" dirty="0" err="1"/>
              <a:t>mari</a:t>
            </a:r>
            <a:r>
              <a:rPr lang="en-ID" sz="1700" dirty="0"/>
              <a:t> </a:t>
            </a:r>
            <a:r>
              <a:rPr lang="en-ID" sz="1700" dirty="0" err="1"/>
              <a:t>kita</a:t>
            </a:r>
            <a:r>
              <a:rPr lang="en-ID" sz="1700" dirty="0"/>
              <a:t> </a:t>
            </a:r>
            <a:r>
              <a:rPr lang="en-ID" sz="1700" dirty="0" err="1"/>
              <a:t>mengidentifikasi</a:t>
            </a:r>
            <a:r>
              <a:rPr lang="en-ID" sz="1700" dirty="0"/>
              <a:t> proses yang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mengotomatiskan</a:t>
            </a:r>
            <a:r>
              <a:rPr lang="en-ID" sz="1700" dirty="0"/>
              <a:t> proses </a:t>
            </a:r>
            <a:r>
              <a:rPr lang="en-ID" sz="1700" dirty="0" err="1"/>
              <a:t>pengujian</a:t>
            </a:r>
            <a:r>
              <a:rPr lang="en-ID" sz="1700" dirty="0"/>
              <a:t> :</a:t>
            </a:r>
          </a:p>
          <a:p>
            <a:pPr lvl="1" algn="just"/>
            <a:r>
              <a:rPr lang="en-US" dirty="0"/>
              <a:t>Identifying areas within a software for automation</a:t>
            </a:r>
          </a:p>
          <a:p>
            <a:pPr lvl="1" algn="just"/>
            <a:r>
              <a:rPr lang="en-US" dirty="0"/>
              <a:t>Selection of appropriate tool for test automation</a:t>
            </a:r>
          </a:p>
          <a:p>
            <a:pPr lvl="1" algn="just"/>
            <a:r>
              <a:rPr lang="en-US" dirty="0"/>
              <a:t>Writing test scripts</a:t>
            </a:r>
          </a:p>
          <a:p>
            <a:pPr lvl="1" algn="just"/>
            <a:r>
              <a:rPr lang="en-US" dirty="0"/>
              <a:t>Development of test suits</a:t>
            </a:r>
          </a:p>
          <a:p>
            <a:pPr lvl="1" algn="just"/>
            <a:r>
              <a:rPr lang="en-US" dirty="0"/>
              <a:t>Execution of scripts</a:t>
            </a:r>
          </a:p>
          <a:p>
            <a:pPr lvl="1" algn="just"/>
            <a:r>
              <a:rPr lang="en-US" dirty="0"/>
              <a:t>Create result reports</a:t>
            </a:r>
          </a:p>
          <a:p>
            <a:pPr lvl="1" algn="just"/>
            <a:r>
              <a:rPr lang="en-US" dirty="0"/>
              <a:t>Identify any potential bug or performance issues</a:t>
            </a:r>
          </a:p>
          <a:p>
            <a:pPr algn="just"/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64915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8FBC-D905-4E22-AC91-6A90D3E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Software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A743-491E-4706-97F8-8EBB349B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i-FI" sz="1700" dirty="0"/>
              <a:t>Alat berikut dapat digunakan untuk automation testing :</a:t>
            </a:r>
          </a:p>
          <a:p>
            <a:pPr lvl="1" algn="just"/>
            <a:r>
              <a:rPr lang="en-ID" dirty="0"/>
              <a:t>HP Quick Test Professional</a:t>
            </a:r>
          </a:p>
          <a:p>
            <a:pPr lvl="1" algn="just"/>
            <a:r>
              <a:rPr lang="en-ID" dirty="0" err="1"/>
              <a:t>SeleniumIBM</a:t>
            </a:r>
            <a:r>
              <a:rPr lang="en-ID" dirty="0"/>
              <a:t> Rational Functional Tester</a:t>
            </a:r>
          </a:p>
          <a:p>
            <a:pPr lvl="1" algn="just"/>
            <a:r>
              <a:rPr lang="en-ID" dirty="0" err="1"/>
              <a:t>SilkTest</a:t>
            </a:r>
            <a:endParaRPr lang="en-ID" dirty="0"/>
          </a:p>
          <a:p>
            <a:pPr lvl="1" algn="just"/>
            <a:r>
              <a:rPr lang="en-ID" dirty="0" err="1"/>
              <a:t>TestComplete</a:t>
            </a:r>
            <a:endParaRPr lang="en-ID" dirty="0"/>
          </a:p>
          <a:p>
            <a:pPr lvl="1" algn="just"/>
            <a:r>
              <a:rPr lang="en-ID" dirty="0"/>
              <a:t>Testing Anywhere</a:t>
            </a:r>
          </a:p>
          <a:p>
            <a:pPr lvl="1" algn="just"/>
            <a:r>
              <a:rPr lang="en-ID" dirty="0"/>
              <a:t>WinRunner</a:t>
            </a:r>
          </a:p>
          <a:p>
            <a:pPr lvl="1" algn="just"/>
            <a:r>
              <a:rPr lang="en-ID" dirty="0"/>
              <a:t>LoadRunner</a:t>
            </a:r>
          </a:p>
          <a:p>
            <a:pPr lvl="1" algn="just"/>
            <a:r>
              <a:rPr lang="en-ID" dirty="0"/>
              <a:t>Visual Studio Test Professional</a:t>
            </a:r>
          </a:p>
          <a:p>
            <a:pPr lvl="1" algn="just"/>
            <a:r>
              <a:rPr lang="en-ID" dirty="0"/>
              <a:t>WATIR</a:t>
            </a:r>
          </a:p>
          <a:p>
            <a:pPr algn="just"/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66015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DA3B-0DB7-4456-8B96-97FB81C0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C046-99D1-493E-AD99-82BFB01E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1700" dirty="0"/>
              <a:t>Ada </a:t>
            </a:r>
            <a:r>
              <a:rPr lang="en-ID" sz="1700" dirty="0" err="1"/>
              <a:t>berbagai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yang </a:t>
            </a:r>
            <a:r>
              <a:rPr lang="en-ID" sz="1700" dirty="0" err="1"/>
              <a:t>dapat</a:t>
            </a:r>
            <a:r>
              <a:rPr lang="en-ID" sz="1700" dirty="0"/>
              <a:t> </a:t>
            </a:r>
            <a:r>
              <a:rPr lang="en-ID" sz="1700" dirty="0" err="1"/>
              <a:t>digunakan</a:t>
            </a:r>
            <a:r>
              <a:rPr lang="en-ID" sz="1700" dirty="0"/>
              <a:t> </a:t>
            </a:r>
            <a:r>
              <a:rPr lang="en-ID" sz="1700" dirty="0" err="1"/>
              <a:t>untuk</a:t>
            </a:r>
            <a:r>
              <a:rPr lang="en-ID" sz="1700" dirty="0"/>
              <a:t> </a:t>
            </a:r>
            <a:r>
              <a:rPr lang="en-ID" sz="1700" dirty="0" err="1"/>
              <a:t>pengujian</a:t>
            </a:r>
            <a:r>
              <a:rPr lang="en-ID" sz="1700" dirty="0"/>
              <a:t> </a:t>
            </a:r>
            <a:r>
              <a:rPr lang="en-ID" sz="1700" dirty="0" err="1"/>
              <a:t>perangkat</a:t>
            </a:r>
            <a:r>
              <a:rPr lang="en-ID" sz="1700" dirty="0"/>
              <a:t> </a:t>
            </a:r>
            <a:r>
              <a:rPr lang="en-ID" sz="1700" dirty="0" err="1"/>
              <a:t>lunak</a:t>
            </a:r>
            <a:r>
              <a:rPr lang="en-ID" sz="1700" dirty="0"/>
              <a:t>. </a:t>
            </a:r>
          </a:p>
          <a:p>
            <a:pPr algn="just"/>
            <a:r>
              <a:rPr lang="en-ID" sz="1700" dirty="0"/>
              <a:t>Bab </a:t>
            </a:r>
            <a:r>
              <a:rPr lang="en-ID" sz="1700" dirty="0" err="1"/>
              <a:t>ini</a:t>
            </a:r>
            <a:r>
              <a:rPr lang="en-ID" sz="1700" dirty="0"/>
              <a:t> </a:t>
            </a:r>
            <a:r>
              <a:rPr lang="en-ID" sz="1700" dirty="0" err="1"/>
              <a:t>menjelaskan</a:t>
            </a:r>
            <a:r>
              <a:rPr lang="en-ID" sz="1700" dirty="0"/>
              <a:t> </a:t>
            </a:r>
            <a:r>
              <a:rPr lang="en-ID" sz="1700" dirty="0" err="1"/>
              <a:t>secara</a:t>
            </a:r>
            <a:r>
              <a:rPr lang="en-ID" sz="1700" dirty="0"/>
              <a:t> </a:t>
            </a:r>
            <a:r>
              <a:rPr lang="en-ID" sz="1700" dirty="0" err="1"/>
              <a:t>singkat</a:t>
            </a:r>
            <a:r>
              <a:rPr lang="en-ID" sz="1700" dirty="0"/>
              <a:t> </a:t>
            </a:r>
            <a:r>
              <a:rPr lang="en-ID" sz="1700" dirty="0" err="1"/>
              <a:t>metode</a:t>
            </a:r>
            <a:r>
              <a:rPr lang="en-ID" sz="1700" dirty="0"/>
              <a:t> yang </a:t>
            </a:r>
            <a:r>
              <a:rPr lang="en-ID" sz="1700" dirty="0" err="1"/>
              <a:t>tersedia</a:t>
            </a:r>
            <a:r>
              <a:rPr lang="en-ID" sz="1700" dirty="0"/>
              <a:t>.</a:t>
            </a:r>
          </a:p>
          <a:p>
            <a:pPr algn="just"/>
            <a:r>
              <a:rPr lang="en-ID" sz="1700" b="1" dirty="0"/>
              <a:t>Black-Box Testing</a:t>
            </a:r>
          </a:p>
          <a:p>
            <a:pPr algn="just"/>
            <a:r>
              <a:rPr lang="en-ID" sz="1700" dirty="0"/>
              <a:t>Teknik testing </a:t>
            </a:r>
            <a:r>
              <a:rPr lang="en-ID" sz="1700" dirty="0" err="1"/>
              <a:t>tanpa</a:t>
            </a:r>
            <a:r>
              <a:rPr lang="en-ID" sz="1700" dirty="0"/>
              <a:t>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pengetahuan</a:t>
            </a:r>
            <a:r>
              <a:rPr lang="en-ID" sz="1700" dirty="0"/>
              <a:t> </a:t>
            </a:r>
            <a:r>
              <a:rPr lang="en-ID" sz="1700" dirty="0" err="1"/>
              <a:t>tentang</a:t>
            </a:r>
            <a:r>
              <a:rPr lang="en-ID" sz="1700" dirty="0"/>
              <a:t> </a:t>
            </a:r>
            <a:r>
              <a:rPr lang="en-ID" sz="1700" dirty="0" err="1"/>
              <a:t>cara</a:t>
            </a:r>
            <a:r>
              <a:rPr lang="en-ID" sz="1700" dirty="0"/>
              <a:t> </a:t>
            </a:r>
            <a:r>
              <a:rPr lang="en-ID" sz="1700" dirty="0" err="1"/>
              <a:t>kerja</a:t>
            </a:r>
            <a:r>
              <a:rPr lang="en-ID" sz="1700" dirty="0"/>
              <a:t> interior </a:t>
            </a:r>
            <a:r>
              <a:rPr lang="en-ID" sz="1700" dirty="0" err="1"/>
              <a:t>aplikasi</a:t>
            </a:r>
            <a:r>
              <a:rPr lang="en-ID" sz="1700" dirty="0"/>
              <a:t> </a:t>
            </a:r>
            <a:r>
              <a:rPr lang="en-ID" sz="1700" dirty="0" err="1"/>
              <a:t>disebut</a:t>
            </a:r>
            <a:r>
              <a:rPr lang="en-ID" sz="1700" dirty="0"/>
              <a:t> black-box testing. Tester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menyadari</a:t>
            </a:r>
            <a:r>
              <a:rPr lang="en-ID" sz="1700" dirty="0"/>
              <a:t> </a:t>
            </a:r>
            <a:r>
              <a:rPr lang="en-ID" sz="1700" dirty="0" err="1"/>
              <a:t>arsitektur</a:t>
            </a:r>
            <a:r>
              <a:rPr lang="en-ID" sz="1700" dirty="0"/>
              <a:t> </a:t>
            </a:r>
            <a:r>
              <a:rPr lang="en-ID" sz="1700" dirty="0" err="1"/>
              <a:t>sistem</a:t>
            </a:r>
            <a:r>
              <a:rPr lang="en-ID" sz="1700" dirty="0"/>
              <a:t> dan </a:t>
            </a:r>
            <a:r>
              <a:rPr lang="en-ID" sz="1700" dirty="0" err="1"/>
              <a:t>tidak</a:t>
            </a:r>
            <a:r>
              <a:rPr lang="en-ID" sz="1700" dirty="0"/>
              <a:t> </a:t>
            </a:r>
            <a:r>
              <a:rPr lang="en-ID" sz="1700" dirty="0" err="1"/>
              <a:t>memiliki</a:t>
            </a:r>
            <a:r>
              <a:rPr lang="en-ID" sz="1700" dirty="0"/>
              <a:t> </a:t>
            </a:r>
            <a:r>
              <a:rPr lang="en-ID" sz="1700" dirty="0" err="1"/>
              <a:t>akses</a:t>
            </a:r>
            <a:r>
              <a:rPr lang="en-ID" sz="1700" dirty="0"/>
              <a:t> </a:t>
            </a:r>
            <a:r>
              <a:rPr lang="en-ID" sz="1700" dirty="0" err="1"/>
              <a:t>ke</a:t>
            </a:r>
            <a:r>
              <a:rPr lang="en-ID" sz="1700" dirty="0"/>
              <a:t> source code. </a:t>
            </a:r>
          </a:p>
          <a:p>
            <a:pPr algn="just"/>
            <a:r>
              <a:rPr lang="en-ID" sz="1700" dirty="0" err="1"/>
              <a:t>Biasanya</a:t>
            </a:r>
            <a:r>
              <a:rPr lang="en-ID" sz="1700" dirty="0"/>
              <a:t>, </a:t>
            </a:r>
            <a:r>
              <a:rPr lang="en-ID" sz="1700" dirty="0" err="1"/>
              <a:t>saat</a:t>
            </a:r>
            <a:r>
              <a:rPr lang="en-ID" sz="1700" dirty="0"/>
              <a:t> </a:t>
            </a:r>
            <a:r>
              <a:rPr lang="en-ID" sz="1700" dirty="0" err="1"/>
              <a:t>melakukan</a:t>
            </a:r>
            <a:r>
              <a:rPr lang="en-ID" sz="1700" dirty="0"/>
              <a:t> black-box test, tester </a:t>
            </a:r>
            <a:r>
              <a:rPr lang="en-ID" sz="1700" dirty="0" err="1"/>
              <a:t>akan</a:t>
            </a:r>
            <a:r>
              <a:rPr lang="en-ID" sz="1700" dirty="0"/>
              <a:t> </a:t>
            </a:r>
            <a:r>
              <a:rPr lang="en-ID" sz="1700" dirty="0" err="1"/>
              <a:t>berinteraksi</a:t>
            </a:r>
            <a:r>
              <a:rPr lang="en-ID" sz="1700" dirty="0"/>
              <a:t> </a:t>
            </a:r>
            <a:r>
              <a:rPr lang="en-ID" sz="1700" dirty="0" err="1"/>
              <a:t>dengan</a:t>
            </a:r>
            <a:r>
              <a:rPr lang="en-ID" sz="1700" dirty="0"/>
              <a:t> system's user interface (system </a:t>
            </a:r>
            <a:r>
              <a:rPr lang="en-ID" sz="1700" dirty="0" err="1"/>
              <a:t>antarmuka</a:t>
            </a:r>
            <a:r>
              <a:rPr lang="en-ID" sz="1700" dirty="0"/>
              <a:t> user) </a:t>
            </a:r>
            <a:r>
              <a:rPr lang="en-ID" sz="1700" dirty="0" err="1"/>
              <a:t>dengan</a:t>
            </a:r>
            <a:r>
              <a:rPr lang="en-ID" sz="1700" dirty="0"/>
              <a:t> </a:t>
            </a:r>
            <a:r>
              <a:rPr lang="en-ID" sz="1700" dirty="0" err="1"/>
              <a:t>memberikan</a:t>
            </a:r>
            <a:r>
              <a:rPr lang="en-ID" sz="1700" dirty="0"/>
              <a:t> input dan </a:t>
            </a:r>
            <a:r>
              <a:rPr lang="en-ID" sz="1700" dirty="0" err="1"/>
              <a:t>memeriksa</a:t>
            </a:r>
            <a:r>
              <a:rPr lang="en-ID" sz="1700" dirty="0"/>
              <a:t> output </a:t>
            </a:r>
            <a:r>
              <a:rPr lang="en-ID" sz="1700" dirty="0" err="1"/>
              <a:t>tanpa</a:t>
            </a:r>
            <a:r>
              <a:rPr lang="en-ID" sz="1700" dirty="0"/>
              <a:t> </a:t>
            </a:r>
            <a:r>
              <a:rPr lang="en-ID" sz="1700" dirty="0" err="1"/>
              <a:t>mengetahui</a:t>
            </a:r>
            <a:r>
              <a:rPr lang="en-ID" sz="1700" dirty="0"/>
              <a:t> </a:t>
            </a:r>
            <a:r>
              <a:rPr lang="en-ID" sz="1700" dirty="0" err="1"/>
              <a:t>bagaimana</a:t>
            </a:r>
            <a:r>
              <a:rPr lang="en-ID" sz="1700" dirty="0"/>
              <a:t> dan di mana input </a:t>
            </a:r>
            <a:r>
              <a:rPr lang="en-ID" sz="1700" dirty="0" err="1"/>
              <a:t>tersebut</a:t>
            </a:r>
            <a:r>
              <a:rPr lang="en-ID" sz="1700" dirty="0"/>
              <a:t> </a:t>
            </a:r>
            <a:r>
              <a:rPr lang="en-ID" sz="1700" dirty="0" err="1"/>
              <a:t>dikerjakan</a:t>
            </a:r>
            <a:r>
              <a:rPr lang="en-ID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48887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{C2108341-38AD-46C7-A654-3F98549E6BBD}tf56160789</Template>
  <TotalTime>0</TotalTime>
  <Words>1465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Bookman Old Style</vt:lpstr>
      <vt:lpstr>Calibri</vt:lpstr>
      <vt:lpstr>Franklin Gothic Book</vt:lpstr>
      <vt:lpstr>1_RetrospectVTI</vt:lpstr>
      <vt:lpstr>Software Testing 4</vt:lpstr>
      <vt:lpstr>Your best quote that reflects your approach… “It’s one small step for man, one giant leap for mankind.”</vt:lpstr>
      <vt:lpstr>Types of Testing</vt:lpstr>
      <vt:lpstr>Automation Testing</vt:lpstr>
      <vt:lpstr>What to Automate?</vt:lpstr>
      <vt:lpstr>When to Automate?</vt:lpstr>
      <vt:lpstr>How to Automate?</vt:lpstr>
      <vt:lpstr>Software Testing Tools</vt:lpstr>
      <vt:lpstr>Methods</vt:lpstr>
      <vt:lpstr>Advantages and Disadvantages of Black-box testing</vt:lpstr>
      <vt:lpstr>White-Box Testing</vt:lpstr>
      <vt:lpstr>Advantages and Disadvantages of White-box testing</vt:lpstr>
      <vt:lpstr>Grey-Box Testing</vt:lpstr>
      <vt:lpstr>Advantages and Disadvantages of Grey-Box Testing</vt:lpstr>
      <vt:lpstr>A Comparison of Testing Methods Tabel berikut mencantumkan poin yang membedakan black-box testing, grey-box testing, and white-box testing.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2020-02-12T08:36:46Z</dcterms:created>
  <dcterms:modified xsi:type="dcterms:W3CDTF">2020-02-13T09:39:39Z</dcterms:modified>
</cp:coreProperties>
</file>