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5" r:id="rId8"/>
    <p:sldId id="264" r:id="rId9"/>
    <p:sldId id="270" r:id="rId10"/>
    <p:sldId id="269" r:id="rId11"/>
    <p:sldId id="267" r:id="rId12"/>
    <p:sldId id="268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1" autoAdjust="0"/>
    <p:restoredTop sz="94660"/>
  </p:normalViewPr>
  <p:slideViewPr>
    <p:cSldViewPr snapToGrid="0">
      <p:cViewPr varScale="1">
        <p:scale>
          <a:sx n="58" d="100"/>
          <a:sy n="58" d="100"/>
        </p:scale>
        <p:origin x="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STLC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Software Testing Life Cycle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D1EF-787A-4237-B8DA-286319DF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Early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1B067-F42D-42C1-9B91-3242DE2E7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D" dirty="0"/>
              <a:t>Testing activities </a:t>
            </a:r>
            <a:r>
              <a:rPr lang="id-ID" dirty="0"/>
              <a:t>harus dimulai sesegera mungkin dan difokuskan pada tujuan yang ditetapkan dalam</a:t>
            </a:r>
            <a:r>
              <a:rPr lang="en-US" dirty="0"/>
              <a:t> Test Strategy and expected results.</a:t>
            </a:r>
          </a:p>
          <a:p>
            <a:pPr algn="just"/>
            <a:r>
              <a:rPr lang="id-ID" dirty="0"/>
              <a:t>Tahap awal </a:t>
            </a:r>
            <a:r>
              <a:rPr lang="en-US" dirty="0"/>
              <a:t>testing </a:t>
            </a:r>
            <a:r>
              <a:rPr lang="id-ID" dirty="0"/>
              <a:t>membantu untuk mengidentifikasi Requirement Defect atau perbedaan tingkat desain.</a:t>
            </a:r>
            <a:endParaRPr lang="en-US" dirty="0"/>
          </a:p>
          <a:p>
            <a:pPr algn="just"/>
            <a:r>
              <a:rPr lang="id-ID" dirty="0"/>
              <a:t>Jika jenis bug ini </a:t>
            </a:r>
            <a:r>
              <a:rPr lang="en-US" dirty="0" err="1"/>
              <a:t>ditemukan</a:t>
            </a:r>
            <a:r>
              <a:rPr lang="en-US" dirty="0"/>
              <a:t> (captured)</a:t>
            </a:r>
            <a:r>
              <a:rPr lang="id-ID" dirty="0"/>
              <a:t> pada tahap awal, ini membantu</a:t>
            </a:r>
            <a:r>
              <a:rPr lang="en-US" dirty="0"/>
              <a:t> </a:t>
            </a:r>
            <a:r>
              <a:rPr lang="id-ID" dirty="0"/>
              <a:t>menghemat waktu dan juga hemat biaya.</a:t>
            </a:r>
            <a:endParaRPr lang="en-US" dirty="0"/>
          </a:p>
          <a:p>
            <a:pPr algn="just"/>
            <a:r>
              <a:rPr lang="en-ID" dirty="0" err="1"/>
              <a:t>Kegiatan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dimulai</a:t>
            </a:r>
            <a:r>
              <a:rPr lang="en-ID" dirty="0"/>
              <a:t> </a:t>
            </a:r>
            <a:r>
              <a:rPr lang="en-ID" dirty="0" err="1"/>
              <a:t>sesegera</a:t>
            </a:r>
            <a:r>
              <a:rPr lang="en-ID" dirty="0"/>
              <a:t> </a:t>
            </a:r>
            <a:r>
              <a:rPr lang="en-ID" dirty="0" err="1"/>
              <a:t>mungkin</a:t>
            </a:r>
            <a:r>
              <a:rPr lang="en-ID" dirty="0"/>
              <a:t> dan </a:t>
            </a:r>
            <a:r>
              <a:rPr lang="en-ID" dirty="0" err="1"/>
              <a:t>difokuskan</a:t>
            </a:r>
            <a:r>
              <a:rPr lang="en-ID" dirty="0"/>
              <a:t> pada </a:t>
            </a:r>
            <a:r>
              <a:rPr lang="en-ID" dirty="0" err="1"/>
              <a:t>tujuan</a:t>
            </a:r>
            <a:r>
              <a:rPr lang="en-ID" dirty="0"/>
              <a:t> yang </a:t>
            </a:r>
            <a:r>
              <a:rPr lang="en-ID" dirty="0" err="1"/>
              <a:t>ditetapkan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Strategi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dan </a:t>
            </a:r>
            <a:r>
              <a:rPr lang="en-ID" dirty="0" err="1"/>
              <a:t>hasil</a:t>
            </a:r>
            <a:r>
              <a:rPr lang="en-ID" dirty="0"/>
              <a:t> yang </a:t>
            </a:r>
            <a:r>
              <a:rPr lang="en-ID" dirty="0" err="1"/>
              <a:t>diharapkan</a:t>
            </a:r>
            <a:r>
              <a:rPr lang="en-ID" dirty="0"/>
              <a:t>.</a:t>
            </a:r>
          </a:p>
          <a:p>
            <a:pPr algn="just"/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mengidentifikasi</a:t>
            </a:r>
            <a:r>
              <a:rPr lang="en-ID" dirty="0"/>
              <a:t> </a:t>
            </a:r>
            <a:r>
              <a:rPr lang="en-ID" dirty="0" err="1"/>
              <a:t>ketidaksempurnaan</a:t>
            </a:r>
            <a:r>
              <a:rPr lang="en-ID" dirty="0"/>
              <a:t> </a:t>
            </a:r>
            <a:r>
              <a:rPr lang="en-ID" dirty="0" err="1"/>
              <a:t>Persyaratan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desain</a:t>
            </a:r>
            <a:r>
              <a:rPr lang="en-ID" dirty="0"/>
              <a:t>.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bug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ditangkap</a:t>
            </a:r>
            <a:r>
              <a:rPr lang="en-ID" dirty="0"/>
              <a:t> pada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,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kami </a:t>
            </a:r>
            <a:r>
              <a:rPr lang="en-ID" dirty="0" err="1"/>
              <a:t>menghemat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dan juga </a:t>
            </a:r>
            <a:r>
              <a:rPr lang="en-ID" dirty="0" err="1"/>
              <a:t>hemat</a:t>
            </a:r>
            <a:r>
              <a:rPr lang="en-ID" dirty="0"/>
              <a:t> </a:t>
            </a:r>
            <a:r>
              <a:rPr lang="en-ID" dirty="0" err="1"/>
              <a:t>biaya</a:t>
            </a:r>
            <a:r>
              <a:rPr lang="en-ID" dirty="0"/>
              <a:t>.</a:t>
            </a:r>
          </a:p>
          <a:p>
            <a:pPr algn="just"/>
            <a:r>
              <a:rPr lang="en-ID" dirty="0" err="1"/>
              <a:t>Jawaban</a:t>
            </a:r>
            <a:r>
              <a:rPr lang="en-ID" dirty="0"/>
              <a:t> </a:t>
            </a:r>
            <a:r>
              <a:rPr lang="en-ID" dirty="0" err="1"/>
              <a:t>mengapa</a:t>
            </a:r>
            <a:r>
              <a:rPr lang="en-ID" dirty="0"/>
              <a:t> testing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dimulai</a:t>
            </a:r>
            <a:r>
              <a:rPr lang="en-ID" dirty="0"/>
              <a:t> pada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sederhana</a:t>
            </a:r>
            <a:r>
              <a:rPr lang="en-ID" dirty="0"/>
              <a:t> - </a:t>
            </a:r>
            <a:r>
              <a:rPr lang="en-ID" dirty="0" err="1"/>
              <a:t>segera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SRD </a:t>
            </a:r>
            <a:r>
              <a:rPr lang="en-ID" dirty="0" err="1"/>
              <a:t>diterima</a:t>
            </a:r>
            <a:r>
              <a:rPr lang="en-ID" dirty="0"/>
              <a:t>, tester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menganalisis</a:t>
            </a:r>
            <a:r>
              <a:rPr lang="en-ID" dirty="0"/>
              <a:t> requirement 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perspektif</a:t>
            </a:r>
            <a:r>
              <a:rPr lang="en-ID" dirty="0"/>
              <a:t> testing dan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perbedaan</a:t>
            </a:r>
            <a:r>
              <a:rPr lang="en-ID" dirty="0"/>
              <a:t> requirement .</a:t>
            </a:r>
          </a:p>
        </p:txBody>
      </p:sp>
    </p:spTree>
    <p:extLst>
      <p:ext uri="{BB962C8B-B14F-4D97-AF65-F5344CB8AC3E}">
        <p14:creationId xmlns:p14="http://schemas.microsoft.com/office/powerpoint/2010/main" val="3011559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4AC19-E8BA-4437-94AB-8429A7FB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Defect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DFE1D-6C33-4EB3-909F-712980661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Berdasarkan</a:t>
            </a:r>
            <a:r>
              <a:rPr lang="en-ID" dirty="0"/>
              <a:t> product defect analysis, </a:t>
            </a:r>
            <a:r>
              <a:rPr lang="id-ID" dirty="0"/>
              <a:t>dapat dikatakan bahwa sebagian besar </a:t>
            </a:r>
            <a:r>
              <a:rPr lang="en-ID" dirty="0"/>
              <a:t>defect</a:t>
            </a:r>
            <a:r>
              <a:rPr lang="id-ID" dirty="0"/>
              <a:t> diidentifikasi dari small set of modules</a:t>
            </a:r>
            <a:r>
              <a:rPr lang="en-US" dirty="0"/>
              <a:t> </a:t>
            </a:r>
            <a:r>
              <a:rPr lang="id-ID" dirty="0"/>
              <a:t>yang penting untuk aplikasi.</a:t>
            </a:r>
            <a:endParaRPr lang="en-US" dirty="0"/>
          </a:p>
          <a:p>
            <a:r>
              <a:rPr lang="id-ID" dirty="0"/>
              <a:t>Modul-modul ini dapat diidentifikasi berdasarkan kompleksitas, interaksi system</a:t>
            </a:r>
            <a:r>
              <a:rPr lang="en-US" dirty="0"/>
              <a:t> (system interaction)</a:t>
            </a:r>
            <a:r>
              <a:rPr lang="id-ID" dirty="0"/>
              <a:t> yang berbeda, atau </a:t>
            </a:r>
            <a:r>
              <a:rPr lang="en-US" dirty="0"/>
              <a:t>(dependency ) </a:t>
            </a:r>
            <a:r>
              <a:rPr lang="id-ID" dirty="0"/>
              <a:t>ketergantungan pada modul lain yang berbeda.</a:t>
            </a:r>
            <a:endParaRPr lang="en-US" dirty="0"/>
          </a:p>
          <a:p>
            <a:r>
              <a:rPr lang="id-ID" dirty="0"/>
              <a:t>Jika </a:t>
            </a:r>
            <a:r>
              <a:rPr lang="en-US" dirty="0"/>
              <a:t>tester</a:t>
            </a:r>
            <a:r>
              <a:rPr lang="id-ID" dirty="0"/>
              <a:t> dapat mengidentifikasi modu</a:t>
            </a:r>
            <a:r>
              <a:rPr lang="en-US" dirty="0"/>
              <a:t>-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id-ID" dirty="0"/>
              <a:t>ini, mereka dapat lebih fokus pada modul ini untuk mengidentifikasi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id-ID" dirty="0"/>
              <a:t>semua bug. </a:t>
            </a:r>
            <a:endParaRPr lang="en-US" dirty="0"/>
          </a:p>
          <a:p>
            <a:r>
              <a:rPr lang="id-ID" dirty="0"/>
              <a:t>Dalam sebuah penelitian, ditemukan bahwa </a:t>
            </a:r>
            <a:r>
              <a:rPr lang="en-US" dirty="0"/>
              <a:t>8 out of 10 defects are identified from 20% functionality of AUT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4968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C915-F48B-400A-8DE5-3A5D9E9F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Pesticide Paradox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7E5D7-BF50-4438-91B1-13D1165F4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Apa itu pesticide paradox - jika pestisida sering digunakan pada tanaman, muncullah ketika serangga mengembangkan semacam resistensi dan secara bertahap pestisida yang disemprotkan tampaknya tidak efektif pada serangga.</a:t>
            </a:r>
            <a:endParaRPr lang="en-US" dirty="0"/>
          </a:p>
          <a:p>
            <a:r>
              <a:rPr lang="id-ID" dirty="0"/>
              <a:t>Konsep yang sama berlaku untuk </a:t>
            </a:r>
            <a:r>
              <a:rPr lang="en-US" dirty="0"/>
              <a:t>testing</a:t>
            </a:r>
            <a:r>
              <a:rPr lang="id-ID" dirty="0"/>
              <a:t> juga. Di sini, serangga adalah </a:t>
            </a:r>
            <a:r>
              <a:rPr lang="en-US" dirty="0"/>
              <a:t>bugs</a:t>
            </a:r>
            <a:r>
              <a:rPr lang="id-ID" dirty="0"/>
              <a:t> sedangkan pestisida adalah test cases</a:t>
            </a:r>
            <a:r>
              <a:rPr lang="en-US" dirty="0"/>
              <a:t> </a:t>
            </a:r>
            <a:r>
              <a:rPr lang="id-ID" dirty="0"/>
              <a:t>yang digunakan untuk berjalan berulang kali. Jika serangkaian test cases</a:t>
            </a:r>
            <a:r>
              <a:rPr lang="en-US" dirty="0"/>
              <a:t> </a:t>
            </a:r>
            <a:r>
              <a:rPr lang="id-ID" dirty="0"/>
              <a:t>yang sama dieksekusi berulang kali, test cases</a:t>
            </a:r>
            <a:r>
              <a:rPr lang="en-US" dirty="0"/>
              <a:t> </a:t>
            </a:r>
            <a:r>
              <a:rPr lang="id-ID" dirty="0"/>
              <a:t>ini menjadi tidak efektif setelah jangka waktu tertentu dan </a:t>
            </a:r>
            <a:r>
              <a:rPr lang="en-US" dirty="0"/>
              <a:t>tester</a:t>
            </a:r>
            <a:r>
              <a:rPr lang="id-ID" dirty="0"/>
              <a:t> tidak akan dapat mengidentifikasi new defects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97019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53C6-4D1E-4D1A-ACFE-797D08F9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Testing is Context Dependent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24CAE-6019-484C-8168-26230365C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Prinsip ini menyatakan bahwa dua jenis aplikasi yang berbeda tidak dapat diuji menggunakan pendekatan yang sama sampai kedua aplikasi memiliki sifat yang sama</a:t>
            </a:r>
            <a:r>
              <a:rPr lang="en-US" dirty="0"/>
              <a:t>.</a:t>
            </a:r>
          </a:p>
          <a:p>
            <a:r>
              <a:rPr lang="id-ID" dirty="0"/>
              <a:t>Misalnya, jika </a:t>
            </a:r>
            <a:r>
              <a:rPr lang="en-US" dirty="0"/>
              <a:t>tester</a:t>
            </a:r>
            <a:r>
              <a:rPr lang="id-ID" dirty="0"/>
              <a:t> menggunakan pendekatan yang sama untuk </a:t>
            </a:r>
            <a:r>
              <a:rPr lang="en-US" dirty="0"/>
              <a:t>Web Based Application dan Mobile Application</a:t>
            </a:r>
            <a:r>
              <a:rPr lang="id-ID" dirty="0"/>
              <a:t>, itu sama sekali salah dan ada risiko tinggi buruknya kualitas product release</a:t>
            </a:r>
            <a:r>
              <a:rPr lang="en-US" dirty="0"/>
              <a:t>.</a:t>
            </a:r>
          </a:p>
          <a:p>
            <a:r>
              <a:rPr lang="en-US" dirty="0"/>
              <a:t>Tester</a:t>
            </a:r>
            <a:r>
              <a:rPr lang="id-ID" dirty="0"/>
              <a:t> harus menggunakan </a:t>
            </a:r>
            <a:r>
              <a:rPr lang="en-US" dirty="0"/>
              <a:t>approaches, methodologies, techniques dan  coverage (</a:t>
            </a:r>
            <a:r>
              <a:rPr lang="id-ID" dirty="0"/>
              <a:t>pendekatan, metodologi, teknik, dan cakupan</a:t>
            </a:r>
            <a:r>
              <a:rPr lang="en-US" dirty="0"/>
              <a:t>)</a:t>
            </a:r>
            <a:r>
              <a:rPr lang="id-ID" dirty="0"/>
              <a:t> yang berbeda untuk berbagai jenis dan sifat aplikasi.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1721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534D-FB15-45AA-A6AE-2711C9D2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Absence of Error – Fallacy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23AE0-F2C6-4840-8832-C88684119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id-ID" dirty="0"/>
              <a:t>Prinsip ini menyatakan menemukan defects dan memperbaikinya sampai aplikasi atau sistem stabil, memakan waktu dan juga memakan resources</a:t>
            </a:r>
            <a:endParaRPr lang="en-US" dirty="0"/>
          </a:p>
          <a:p>
            <a:pPr algn="just"/>
            <a:r>
              <a:rPr lang="id-ID" dirty="0"/>
              <a:t>Bahkan setelah memperbaiki 99% dari defects, ada risiko tinggi aplikasi yang tidak stabil</a:t>
            </a:r>
            <a:r>
              <a:rPr lang="en-US" dirty="0"/>
              <a:t>.</a:t>
            </a:r>
          </a:p>
          <a:p>
            <a:pPr algn="just"/>
            <a:r>
              <a:rPr lang="id-ID" dirty="0"/>
              <a:t>Hal penting pertama adalah memverifikasi stabilitas aplikasi dan </a:t>
            </a:r>
            <a:r>
              <a:rPr lang="en-US" dirty="0"/>
              <a:t>the prerequisites of the environment. </a:t>
            </a:r>
          </a:p>
          <a:p>
            <a:pPr algn="just"/>
            <a:r>
              <a:rPr lang="en-ID" dirty="0" err="1"/>
              <a:t>Prinsip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menyatakan</a:t>
            </a:r>
            <a:r>
              <a:rPr lang="en-ID" dirty="0"/>
              <a:t> </a:t>
            </a:r>
            <a:r>
              <a:rPr lang="en-ID" dirty="0" err="1"/>
              <a:t>menemukan</a:t>
            </a:r>
            <a:r>
              <a:rPr lang="en-ID" dirty="0"/>
              <a:t> </a:t>
            </a:r>
            <a:r>
              <a:rPr lang="en-ID" dirty="0" err="1"/>
              <a:t>cacat</a:t>
            </a:r>
            <a:r>
              <a:rPr lang="en-ID" dirty="0"/>
              <a:t> dan </a:t>
            </a:r>
            <a:r>
              <a:rPr lang="en-ID" dirty="0" err="1"/>
              <a:t>memperbaikinya</a:t>
            </a:r>
            <a:r>
              <a:rPr lang="en-ID" dirty="0"/>
              <a:t> </a:t>
            </a:r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stabil</a:t>
            </a:r>
            <a:r>
              <a:rPr lang="en-ID" dirty="0"/>
              <a:t>, </a:t>
            </a:r>
            <a:r>
              <a:rPr lang="en-ID" dirty="0" err="1"/>
              <a:t>memakan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dan juga </a:t>
            </a:r>
            <a:r>
              <a:rPr lang="en-ID" dirty="0" err="1"/>
              <a:t>memakan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.</a:t>
            </a:r>
          </a:p>
          <a:p>
            <a:pPr algn="just"/>
            <a:r>
              <a:rPr lang="en-ID" dirty="0" err="1"/>
              <a:t>Bahkan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memperbaiki</a:t>
            </a:r>
            <a:r>
              <a:rPr lang="en-ID" dirty="0"/>
              <a:t> 99%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cacat</a:t>
            </a:r>
            <a:r>
              <a:rPr lang="en-ID" dirty="0"/>
              <a:t>,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risiko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stabil</a:t>
            </a:r>
            <a:r>
              <a:rPr lang="en-ID" dirty="0"/>
              <a:t>.</a:t>
            </a:r>
          </a:p>
          <a:p>
            <a:pPr algn="just"/>
            <a:r>
              <a:rPr lang="en-ID" dirty="0"/>
              <a:t>Hal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memverifikasi</a:t>
            </a:r>
            <a:r>
              <a:rPr lang="en-ID" dirty="0"/>
              <a:t> </a:t>
            </a:r>
            <a:r>
              <a:rPr lang="en-ID" dirty="0" err="1"/>
              <a:t>stabilitas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dan </a:t>
            </a:r>
            <a:r>
              <a:rPr lang="en-ID" dirty="0" err="1"/>
              <a:t>prasyarat</a:t>
            </a:r>
            <a:r>
              <a:rPr lang="en-ID" dirty="0"/>
              <a:t> </a:t>
            </a:r>
            <a:r>
              <a:rPr lang="en-ID" dirty="0" err="1"/>
              <a:t>lingkungan</a:t>
            </a:r>
            <a:r>
              <a:rPr lang="en-ID" dirty="0"/>
              <a:t>.</a:t>
            </a:r>
          </a:p>
          <a:p>
            <a:pPr algn="just"/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terpenuhi</a:t>
            </a:r>
            <a:r>
              <a:rPr lang="en-ID" dirty="0"/>
              <a:t>,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mulai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testing yang detail</a:t>
            </a:r>
          </a:p>
        </p:txBody>
      </p:sp>
    </p:spTree>
    <p:extLst>
      <p:ext uri="{BB962C8B-B14F-4D97-AF65-F5344CB8AC3E}">
        <p14:creationId xmlns:p14="http://schemas.microsoft.com/office/powerpoint/2010/main" val="3125937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2811-F445-4D9C-B950-24415B56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8191B-F525-4337-9881-AEDF67183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terjemahan</a:t>
            </a:r>
            <a:r>
              <a:rPr lang="en-US" dirty="0"/>
              <a:t> dan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</a:t>
            </a:r>
          </a:p>
          <a:p>
            <a:pPr marL="201168" lvl="1" indent="0">
              <a:buNone/>
            </a:pPr>
            <a:r>
              <a:rPr lang="en-US" sz="1700" dirty="0"/>
              <a:t>	Source : https://www.tutorialspoint.com/</a:t>
            </a:r>
            <a:endParaRPr lang="en-ID" sz="1700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5709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13AE4-CD9A-41A6-8332-59772187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5400" dirty="0"/>
              <a:t>STLC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E017B-8ED3-4A64-AAAF-E40EA36AB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94560"/>
            <a:ext cx="11173004" cy="4663440"/>
          </a:xfrm>
        </p:spPr>
        <p:txBody>
          <a:bodyPr>
            <a:noAutofit/>
          </a:bodyPr>
          <a:lstStyle/>
          <a:p>
            <a:pPr algn="just"/>
            <a:r>
              <a:rPr lang="en-ID" dirty="0"/>
              <a:t>STLC </a:t>
            </a:r>
            <a:r>
              <a:rPr lang="en-ID" dirty="0" err="1"/>
              <a:t>singkatan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Software Testing Life Cycle. STLC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serangkaian</a:t>
            </a:r>
            <a:r>
              <a:rPr lang="en-ID" dirty="0"/>
              <a:t> </a:t>
            </a:r>
            <a:r>
              <a:rPr lang="en-ID" dirty="0" err="1"/>
              <a:t>aktivitas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oleh </a:t>
            </a:r>
            <a:r>
              <a:rPr lang="en-ID" dirty="0" err="1"/>
              <a:t>tim</a:t>
            </a:r>
            <a:r>
              <a:rPr lang="en-ID" dirty="0"/>
              <a:t> testing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kualitas</a:t>
            </a:r>
            <a:r>
              <a:rPr lang="en-ID" dirty="0"/>
              <a:t> software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.</a:t>
            </a:r>
          </a:p>
          <a:p>
            <a:pPr algn="just"/>
            <a:r>
              <a:rPr lang="en-ID" dirty="0"/>
              <a:t>STLC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integral </a:t>
            </a:r>
            <a:r>
              <a:rPr lang="en-ID" dirty="0" err="1"/>
              <a:t>dari</a:t>
            </a:r>
            <a:r>
              <a:rPr lang="en-ID" dirty="0"/>
              <a:t> Software Development Life Cycle (SDLC). </a:t>
            </a:r>
            <a:r>
              <a:rPr lang="en-ID" dirty="0" err="1"/>
              <a:t>Namun</a:t>
            </a:r>
            <a:r>
              <a:rPr lang="en-ID" dirty="0"/>
              <a:t>, STLC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berurusan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fase</a:t>
            </a:r>
            <a:r>
              <a:rPr lang="en-ID" dirty="0"/>
              <a:t>  testing.</a:t>
            </a:r>
          </a:p>
          <a:p>
            <a:pPr algn="just"/>
            <a:r>
              <a:rPr lang="en-ID" dirty="0"/>
              <a:t>STLC </a:t>
            </a:r>
            <a:r>
              <a:rPr lang="en-ID" dirty="0" err="1"/>
              <a:t>dimulai</a:t>
            </a:r>
            <a:r>
              <a:rPr lang="en-ID" dirty="0"/>
              <a:t> </a:t>
            </a:r>
            <a:r>
              <a:rPr lang="en-ID" dirty="0" err="1"/>
              <a:t>segera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persyaratan</a:t>
            </a:r>
            <a:r>
              <a:rPr lang="en-ID" dirty="0"/>
              <a:t> </a:t>
            </a:r>
            <a:r>
              <a:rPr lang="en-ID" dirty="0" err="1"/>
              <a:t>didefinisikan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SRD (Software Requirement Document) </a:t>
            </a:r>
            <a:r>
              <a:rPr lang="en-ID" dirty="0" err="1"/>
              <a:t>dibagikan</a:t>
            </a:r>
            <a:r>
              <a:rPr lang="en-ID" dirty="0"/>
              <a:t> oleh stakeholders.</a:t>
            </a:r>
          </a:p>
          <a:p>
            <a:pPr algn="just"/>
            <a:r>
              <a:rPr lang="en-ID" dirty="0"/>
              <a:t>STLC </a:t>
            </a:r>
            <a:r>
              <a:rPr lang="en-ID" dirty="0" err="1"/>
              <a:t>menyediakan</a:t>
            </a:r>
            <a:r>
              <a:rPr lang="en-ID" dirty="0"/>
              <a:t> proses </a:t>
            </a:r>
            <a:r>
              <a:rPr lang="en-ID" dirty="0" err="1"/>
              <a:t>langkah</a:t>
            </a:r>
            <a:r>
              <a:rPr lang="en-ID" dirty="0"/>
              <a:t> demi </a:t>
            </a:r>
            <a:r>
              <a:rPr lang="en-ID" dirty="0" err="1"/>
              <a:t>langkah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quality software.</a:t>
            </a:r>
          </a:p>
          <a:p>
            <a:pPr algn="just"/>
            <a:r>
              <a:rPr lang="en-ID" dirty="0"/>
              <a:t>Pada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STLC, </a:t>
            </a:r>
            <a:r>
              <a:rPr lang="en-ID" dirty="0" err="1"/>
              <a:t>ketika</a:t>
            </a:r>
            <a:r>
              <a:rPr lang="en-ID" dirty="0"/>
              <a:t> software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berkembang</a:t>
            </a:r>
            <a:r>
              <a:rPr lang="en-ID" dirty="0"/>
              <a:t>, tester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menganalisis</a:t>
            </a:r>
            <a:r>
              <a:rPr lang="en-ID" dirty="0"/>
              <a:t> dan </a:t>
            </a:r>
            <a:r>
              <a:rPr lang="en-ID" dirty="0" err="1"/>
              <a:t>menentukan</a:t>
            </a:r>
            <a:r>
              <a:rPr lang="en-ID" dirty="0"/>
              <a:t> scope of testing (</a:t>
            </a:r>
            <a:r>
              <a:rPr lang="en-ID" dirty="0" err="1"/>
              <a:t>ruang</a:t>
            </a:r>
            <a:r>
              <a:rPr lang="en-ID" dirty="0"/>
              <a:t> </a:t>
            </a:r>
            <a:r>
              <a:rPr lang="en-ID" dirty="0" err="1"/>
              <a:t>lingkup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), </a:t>
            </a:r>
            <a:r>
              <a:rPr lang="en-ID" dirty="0" err="1"/>
              <a:t>kriteria</a:t>
            </a:r>
            <a:r>
              <a:rPr lang="en-ID" dirty="0"/>
              <a:t> </a:t>
            </a:r>
            <a:r>
              <a:rPr lang="en-ID" dirty="0" err="1"/>
              <a:t>masuk</a:t>
            </a:r>
            <a:r>
              <a:rPr lang="en-ID" dirty="0"/>
              <a:t> dan </a:t>
            </a:r>
            <a:r>
              <a:rPr lang="en-ID" dirty="0" err="1"/>
              <a:t>keluar</a:t>
            </a:r>
            <a:r>
              <a:rPr lang="en-ID" dirty="0"/>
              <a:t> dan juga Test Cases.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mengurangi</a:t>
            </a:r>
            <a:r>
              <a:rPr lang="en-ID" dirty="0"/>
              <a:t> test cycle time </a:t>
            </a:r>
            <a:r>
              <a:rPr lang="en-ID" dirty="0" err="1"/>
              <a:t>bersama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kualitas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.</a:t>
            </a:r>
          </a:p>
          <a:p>
            <a:pPr algn="just"/>
            <a:r>
              <a:rPr lang="en-ID" dirty="0" err="1"/>
              <a:t>Segera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fase</a:t>
            </a:r>
            <a:r>
              <a:rPr lang="en-ID" dirty="0"/>
              <a:t> development </a:t>
            </a:r>
            <a:r>
              <a:rPr lang="en-ID" dirty="0" err="1"/>
              <a:t>selesai</a:t>
            </a:r>
            <a:r>
              <a:rPr lang="en-ID" dirty="0"/>
              <a:t>, tester </a:t>
            </a:r>
            <a:r>
              <a:rPr lang="en-ID" dirty="0" err="1"/>
              <a:t>siap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test cases dan </a:t>
            </a:r>
            <a:r>
              <a:rPr lang="en-ID" dirty="0" err="1"/>
              <a:t>mulai</a:t>
            </a:r>
            <a:r>
              <a:rPr lang="en-ID" dirty="0"/>
              <a:t> </a:t>
            </a:r>
            <a:r>
              <a:rPr lang="en-ID" dirty="0" err="1"/>
              <a:t>eksekusi</a:t>
            </a:r>
            <a:r>
              <a:rPr lang="en-ID" dirty="0"/>
              <a:t>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menemukan</a:t>
            </a:r>
            <a:r>
              <a:rPr lang="en-ID" dirty="0"/>
              <a:t> bug di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931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36B68-3CA1-4387-AE52-FEF69D643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STLC Phases / </a:t>
            </a:r>
            <a:r>
              <a:rPr lang="en-ID" dirty="0" err="1"/>
              <a:t>tahap</a:t>
            </a:r>
            <a:r>
              <a:rPr lang="en-ID" dirty="0"/>
              <a:t> / </a:t>
            </a:r>
            <a:r>
              <a:rPr lang="en-ID" dirty="0" err="1"/>
              <a:t>tingkatan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7AF69-73AE-4C5B-9CE8-66C8AC343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1188721"/>
          </a:xfrm>
        </p:spPr>
        <p:txBody>
          <a:bodyPr/>
          <a:lstStyle/>
          <a:p>
            <a:r>
              <a:rPr lang="en-ID" dirty="0"/>
              <a:t>STLC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fase-fase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wajib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fase</a:t>
            </a:r>
            <a:r>
              <a:rPr lang="en-ID" dirty="0"/>
              <a:t>. </a:t>
            </a:r>
            <a:r>
              <a:rPr lang="en-ID" dirty="0" err="1"/>
              <a:t>Fase</a:t>
            </a:r>
            <a:r>
              <a:rPr lang="en-ID" dirty="0"/>
              <a:t> </a:t>
            </a:r>
            <a:r>
              <a:rPr lang="en-ID" dirty="0" err="1"/>
              <a:t>tergantung</a:t>
            </a:r>
            <a:r>
              <a:rPr lang="en-ID" dirty="0"/>
              <a:t> pada </a:t>
            </a:r>
            <a:r>
              <a:rPr lang="en-ID" dirty="0" err="1"/>
              <a:t>sifat</a:t>
            </a:r>
            <a:r>
              <a:rPr lang="en-ID" dirty="0"/>
              <a:t> software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, </a:t>
            </a:r>
            <a:r>
              <a:rPr lang="en-ID" dirty="0" err="1"/>
              <a:t>waktu</a:t>
            </a:r>
            <a:r>
              <a:rPr lang="en-ID" dirty="0"/>
              <a:t> dan resources allocated (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yang </a:t>
            </a:r>
            <a:r>
              <a:rPr lang="en-ID" dirty="0" err="1"/>
              <a:t>dialokasikan</a:t>
            </a:r>
            <a:r>
              <a:rPr lang="en-ID" dirty="0"/>
              <a:t>) </a:t>
            </a:r>
            <a:r>
              <a:rPr lang="en-ID" dirty="0" err="1"/>
              <a:t>untuk</a:t>
            </a:r>
            <a:r>
              <a:rPr lang="en-ID" dirty="0"/>
              <a:t> testing dan model SDLC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diikuti</a:t>
            </a:r>
            <a:r>
              <a:rPr lang="en-ID" dirty="0"/>
              <a:t>.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F8C467CC-C4FE-4C48-8925-4244F133834C}"/>
              </a:ext>
            </a:extLst>
          </p:cNvPr>
          <p:cNvSpPr/>
          <p:nvPr/>
        </p:nvSpPr>
        <p:spPr>
          <a:xfrm>
            <a:off x="332509" y="3697530"/>
            <a:ext cx="1463040" cy="6982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 Analysis</a:t>
            </a:r>
            <a:endParaRPr lang="en-ID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4425344C-7943-4128-8E01-5867EC221CEF}"/>
              </a:ext>
            </a:extLst>
          </p:cNvPr>
          <p:cNvSpPr/>
          <p:nvPr/>
        </p:nvSpPr>
        <p:spPr>
          <a:xfrm>
            <a:off x="2312335" y="3697529"/>
            <a:ext cx="1463040" cy="6982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Planning</a:t>
            </a:r>
            <a:endParaRPr lang="en-ID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43693BD6-9601-4D56-B183-932D9EA6D45E}"/>
              </a:ext>
            </a:extLst>
          </p:cNvPr>
          <p:cNvSpPr/>
          <p:nvPr/>
        </p:nvSpPr>
        <p:spPr>
          <a:xfrm>
            <a:off x="4336472" y="3708209"/>
            <a:ext cx="1463040" cy="6982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Cases Designing</a:t>
            </a:r>
            <a:endParaRPr lang="en-ID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9597D0E9-7A4C-4570-B65B-EB63EA428B16}"/>
              </a:ext>
            </a:extLst>
          </p:cNvPr>
          <p:cNvSpPr/>
          <p:nvPr/>
        </p:nvSpPr>
        <p:spPr>
          <a:xfrm>
            <a:off x="6360609" y="3708209"/>
            <a:ext cx="1463040" cy="6982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Environment Setup</a:t>
            </a:r>
            <a:endParaRPr lang="en-ID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B32E0DB9-69F8-4DC4-8E02-7315680EF2D6}"/>
              </a:ext>
            </a:extLst>
          </p:cNvPr>
          <p:cNvSpPr/>
          <p:nvPr/>
        </p:nvSpPr>
        <p:spPr>
          <a:xfrm>
            <a:off x="8384746" y="3697528"/>
            <a:ext cx="1463040" cy="6982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Execution</a:t>
            </a:r>
            <a:endParaRPr lang="en-ID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D40C569C-33B7-490C-AF82-EA6E7CE8D455}"/>
              </a:ext>
            </a:extLst>
          </p:cNvPr>
          <p:cNvSpPr/>
          <p:nvPr/>
        </p:nvSpPr>
        <p:spPr>
          <a:xfrm>
            <a:off x="10404716" y="3697527"/>
            <a:ext cx="1463040" cy="6982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Closure</a:t>
            </a:r>
            <a:endParaRPr lang="en-ID" dirty="0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21877B46-1767-493F-91ED-B7BCE4300D18}"/>
              </a:ext>
            </a:extLst>
          </p:cNvPr>
          <p:cNvSpPr/>
          <p:nvPr/>
        </p:nvSpPr>
        <p:spPr>
          <a:xfrm>
            <a:off x="8384746" y="5261841"/>
            <a:ext cx="1463040" cy="6982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Defect Reporting</a:t>
            </a:r>
            <a:endParaRPr lang="en-ID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6850F9-8DBD-471F-A47B-D0F6E15A60C0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1795549" y="4046664"/>
            <a:ext cx="5167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424AE0-F927-463D-ABD6-F5861992A9F0}"/>
              </a:ext>
            </a:extLst>
          </p:cNvPr>
          <p:cNvCxnSpPr/>
          <p:nvPr/>
        </p:nvCxnSpPr>
        <p:spPr>
          <a:xfrm flipV="1">
            <a:off x="3797530" y="4046663"/>
            <a:ext cx="5167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CDD70B-48F7-4F4B-8249-4C4A6077CEFC}"/>
              </a:ext>
            </a:extLst>
          </p:cNvPr>
          <p:cNvCxnSpPr/>
          <p:nvPr/>
        </p:nvCxnSpPr>
        <p:spPr>
          <a:xfrm flipV="1">
            <a:off x="5823750" y="4076391"/>
            <a:ext cx="5167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D92941-BD09-436D-8119-81E592EDCCF1}"/>
              </a:ext>
            </a:extLst>
          </p:cNvPr>
          <p:cNvCxnSpPr/>
          <p:nvPr/>
        </p:nvCxnSpPr>
        <p:spPr>
          <a:xfrm flipV="1">
            <a:off x="7867960" y="4076391"/>
            <a:ext cx="5167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5BC45CB-ADEB-4A9D-A111-6D4E25B2EDA7}"/>
              </a:ext>
            </a:extLst>
          </p:cNvPr>
          <p:cNvCxnSpPr/>
          <p:nvPr/>
        </p:nvCxnSpPr>
        <p:spPr>
          <a:xfrm flipV="1">
            <a:off x="9867858" y="4076391"/>
            <a:ext cx="5167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F21946-B024-4CD1-A28F-4AD3A9E22F5E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9116266" y="4395797"/>
            <a:ext cx="0" cy="8660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43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F33E7-160A-4C06-A515-AD0EDCE2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Ada 6 fase utama STLC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4BE0C-2A63-4353-A158-31A06E838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Requirement Analysis - k</a:t>
            </a:r>
            <a:r>
              <a:rPr lang="id-ID" dirty="0"/>
              <a:t>etika SRD siap dan dibagikan dengan stakeholders, tim </a:t>
            </a:r>
            <a:r>
              <a:rPr lang="en-US" dirty="0"/>
              <a:t>testing</a:t>
            </a:r>
            <a:r>
              <a:rPr lang="id-ID" dirty="0"/>
              <a:t> memulai analisis tingkat tinggi mengenai AUT (Application under Test).</a:t>
            </a:r>
          </a:p>
          <a:p>
            <a:r>
              <a:rPr lang="id-ID" dirty="0"/>
              <a:t>Test Planning</a:t>
            </a:r>
            <a:r>
              <a:rPr lang="en-US" dirty="0"/>
              <a:t> - </a:t>
            </a:r>
            <a:r>
              <a:rPr lang="id-ID" dirty="0"/>
              <a:t>Tim Tes merencanakan strategi dan pendekatan</a:t>
            </a:r>
            <a:r>
              <a:rPr lang="en-US" dirty="0"/>
              <a:t> (strategy and approach)</a:t>
            </a:r>
            <a:r>
              <a:rPr lang="id-ID" dirty="0"/>
              <a:t>.</a:t>
            </a:r>
            <a:endParaRPr lang="en-US" dirty="0"/>
          </a:p>
          <a:p>
            <a:r>
              <a:rPr lang="id-ID" dirty="0"/>
              <a:t>Test Case Designing</a:t>
            </a:r>
            <a:r>
              <a:rPr lang="en-US" dirty="0"/>
              <a:t> - </a:t>
            </a:r>
            <a:r>
              <a:rPr lang="id-ID" dirty="0"/>
              <a:t>Mengembangkan </a:t>
            </a:r>
            <a:r>
              <a:rPr lang="en-US" dirty="0"/>
              <a:t>test case </a:t>
            </a:r>
            <a:r>
              <a:rPr lang="id-ID" dirty="0"/>
              <a:t>berdasarkan ruang lingkup</a:t>
            </a:r>
            <a:r>
              <a:rPr lang="en-US" dirty="0"/>
              <a:t> (scope)</a:t>
            </a:r>
            <a:r>
              <a:rPr lang="id-ID" dirty="0"/>
              <a:t> dan kriteria.</a:t>
            </a:r>
            <a:endParaRPr lang="en-US" dirty="0"/>
          </a:p>
          <a:p>
            <a:r>
              <a:rPr lang="id-ID" dirty="0"/>
              <a:t>Test Environment Setup</a:t>
            </a:r>
            <a:r>
              <a:rPr lang="en-US" dirty="0"/>
              <a:t> - When integrated environment is ready to validate the product.</a:t>
            </a:r>
          </a:p>
          <a:p>
            <a:r>
              <a:rPr lang="id-ID" dirty="0"/>
              <a:t>Test Execution</a:t>
            </a:r>
            <a:r>
              <a:rPr lang="en-US" dirty="0"/>
              <a:t> - Real-time validation of </a:t>
            </a:r>
            <a:r>
              <a:rPr lang="en-US" dirty="0" err="1"/>
              <a:t>produk</a:t>
            </a:r>
            <a:r>
              <a:rPr lang="en-US" dirty="0"/>
              <a:t> dan </a:t>
            </a:r>
            <a:r>
              <a:rPr lang="en-US" dirty="0" err="1"/>
              <a:t>menemukan</a:t>
            </a:r>
            <a:r>
              <a:rPr lang="en-US" dirty="0"/>
              <a:t> bug.</a:t>
            </a:r>
          </a:p>
          <a:p>
            <a:r>
              <a:rPr lang="id-ID" dirty="0"/>
              <a:t>Test Closure</a:t>
            </a:r>
            <a:r>
              <a:rPr lang="en-US" dirty="0"/>
              <a:t> - </a:t>
            </a:r>
            <a:r>
              <a:rPr lang="id-ID" dirty="0"/>
              <a:t>Setelah </a:t>
            </a:r>
            <a:r>
              <a:rPr lang="en-US" dirty="0"/>
              <a:t>testing</a:t>
            </a:r>
            <a:r>
              <a:rPr lang="id-ID" dirty="0"/>
              <a:t> selesai</a:t>
            </a:r>
            <a:r>
              <a:rPr lang="en-US" dirty="0"/>
              <a:t> matrix, reports, results di </a:t>
            </a:r>
            <a:r>
              <a:rPr lang="en-US" dirty="0" err="1"/>
              <a:t>dokumentasikan</a:t>
            </a:r>
            <a:br>
              <a:rPr lang="id-ID" dirty="0"/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4823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20B92-13BF-4936-B6B9-DF4A1EBC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77509"/>
          </a:xfrm>
        </p:spPr>
        <p:txBody>
          <a:bodyPr>
            <a:normAutofit fontScale="90000"/>
          </a:bodyPr>
          <a:lstStyle/>
          <a:p>
            <a:r>
              <a:rPr lang="en-ID" dirty="0"/>
              <a:t>COMPARISON - STLC and SDLC</a:t>
            </a:r>
            <a:br>
              <a:rPr lang="en-ID" dirty="0"/>
            </a:br>
            <a:endParaRPr lang="en-ID" sz="1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F853C-E612-42A7-9336-211921C95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43336"/>
            <a:ext cx="11029615" cy="1349988"/>
          </a:xfrm>
        </p:spPr>
        <p:txBody>
          <a:bodyPr/>
          <a:lstStyle/>
          <a:p>
            <a:pPr marL="0" indent="0" algn="just">
              <a:buNone/>
            </a:pP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bab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faktor</a:t>
            </a:r>
            <a:r>
              <a:rPr lang="en-ID" dirty="0"/>
              <a:t> </a:t>
            </a:r>
            <a:r>
              <a:rPr lang="en-ID" dirty="0" err="1"/>
              <a:t>perbandingan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STLC dan SDLC. Mari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perhatikan</a:t>
            </a:r>
            <a:r>
              <a:rPr lang="en-ID" dirty="0"/>
              <a:t> </a:t>
            </a:r>
            <a:r>
              <a:rPr lang="en-ID" dirty="0" err="1"/>
              <a:t>poin-poin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dan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demikian</a:t>
            </a:r>
            <a:r>
              <a:rPr lang="en-ID" dirty="0"/>
              <a:t>, </a:t>
            </a:r>
            <a:r>
              <a:rPr lang="en-ID" dirty="0" err="1"/>
              <a:t>bandingkan</a:t>
            </a:r>
            <a:r>
              <a:rPr lang="en-ID" dirty="0"/>
              <a:t> STLC dan SDLC.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176668-4C45-4E43-8AEB-9B037EABE5FB}"/>
              </a:ext>
            </a:extLst>
          </p:cNvPr>
          <p:cNvSpPr txBox="1">
            <a:spLocks/>
          </p:cNvSpPr>
          <p:nvPr/>
        </p:nvSpPr>
        <p:spPr>
          <a:xfrm>
            <a:off x="733592" y="24932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d-ID" dirty="0"/>
              <a:t>STLC adalah bagian dari SDLC. Dapat dikatakan bahwa STLC adalah bagian dari set SDLC.</a:t>
            </a:r>
            <a:endParaRPr lang="en-US" dirty="0"/>
          </a:p>
          <a:p>
            <a:pPr algn="just"/>
            <a:r>
              <a:rPr lang="id-ID" dirty="0"/>
              <a:t>STLC terbatas pada fase </a:t>
            </a:r>
            <a:r>
              <a:rPr lang="en-US" dirty="0"/>
              <a:t>testing</a:t>
            </a:r>
            <a:r>
              <a:rPr lang="id-ID" dirty="0"/>
              <a:t> di mana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id-ID" dirty="0"/>
              <a:t>kualitas </a:t>
            </a:r>
            <a:r>
              <a:rPr lang="en-US" dirty="0"/>
              <a:t>software </a:t>
            </a:r>
            <a:r>
              <a:rPr lang="id-ID" dirty="0"/>
              <a:t>atau produk. SDLC memiliki peran besar dan vital dalam development</a:t>
            </a:r>
            <a:r>
              <a:rPr lang="en-US" dirty="0"/>
              <a:t> software</a:t>
            </a:r>
            <a:r>
              <a:rPr lang="id-ID" dirty="0"/>
              <a:t> atau produk.</a:t>
            </a:r>
            <a:endParaRPr lang="en-US" dirty="0"/>
          </a:p>
          <a:p>
            <a:pPr algn="just"/>
            <a:r>
              <a:rPr lang="id-ID" dirty="0"/>
              <a:t>Namun, STLC adalah fase yang sangat penting dari SDLC dan produk akhir atau </a:t>
            </a:r>
            <a:r>
              <a:rPr lang="en-US" dirty="0"/>
              <a:t>software </a:t>
            </a:r>
            <a:r>
              <a:rPr lang="id-ID" dirty="0"/>
              <a:t>tidak dapat dirilis tanpa melewati proses STLC.</a:t>
            </a:r>
            <a:endParaRPr lang="en-US" dirty="0"/>
          </a:p>
          <a:p>
            <a:pPr algn="just"/>
            <a:r>
              <a:rPr lang="id-ID" dirty="0"/>
              <a:t>STLC juga merupakan bagian dari siklus post-release/ update, fase </a:t>
            </a:r>
            <a:r>
              <a:rPr lang="en-US" dirty="0"/>
              <a:t>maintenance</a:t>
            </a:r>
            <a:r>
              <a:rPr lang="id-ID" dirty="0"/>
              <a:t> SDLC di mana defects yang diketahui diperbaiki atau fungsionalitas baru ditambahkan ke </a:t>
            </a:r>
            <a:r>
              <a:rPr lang="en-US" dirty="0"/>
              <a:t>software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id-ID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0189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94E81-4CE9-42EE-BEF7-17BBC4E00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432262"/>
          </a:xfrm>
        </p:spPr>
        <p:txBody>
          <a:bodyPr>
            <a:normAutofit fontScale="90000"/>
          </a:bodyPr>
          <a:lstStyle/>
          <a:p>
            <a:pPr algn="ctr"/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faktor</a:t>
            </a:r>
            <a:r>
              <a:rPr lang="en-ID" dirty="0"/>
              <a:t> </a:t>
            </a:r>
            <a:r>
              <a:rPr lang="en-ID" dirty="0" err="1"/>
              <a:t>perbandingan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SDLC dan STLC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fase</a:t>
            </a:r>
            <a:r>
              <a:rPr lang="en-ID" dirty="0"/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09205D-1520-49C8-9D80-D586CB8B3C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058216"/>
              </p:ext>
            </p:extLst>
          </p:nvPr>
        </p:nvGraphicFramePr>
        <p:xfrm>
          <a:off x="0" y="731520"/>
          <a:ext cx="12192000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916">
                  <a:extLst>
                    <a:ext uri="{9D8B030D-6E8A-4147-A177-3AD203B41FA5}">
                      <a16:colId xmlns:a16="http://schemas.microsoft.com/office/drawing/2014/main" val="674645643"/>
                    </a:ext>
                  </a:extLst>
                </a:gridCol>
                <a:gridCol w="4788131">
                  <a:extLst>
                    <a:ext uri="{9D8B030D-6E8A-4147-A177-3AD203B41FA5}">
                      <a16:colId xmlns:a16="http://schemas.microsoft.com/office/drawing/2014/main" val="2112481916"/>
                    </a:ext>
                  </a:extLst>
                </a:gridCol>
                <a:gridCol w="5890953">
                  <a:extLst>
                    <a:ext uri="{9D8B030D-6E8A-4147-A177-3AD203B41FA5}">
                      <a16:colId xmlns:a16="http://schemas.microsoft.com/office/drawing/2014/main" val="2598192780"/>
                    </a:ext>
                  </a:extLst>
                </a:gridCol>
              </a:tblGrid>
              <a:tr h="254285"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chemeClr val="tx1"/>
                          </a:solidFill>
                          <a:effectLst/>
                        </a:rPr>
                        <a:t>Phase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chemeClr val="tx1"/>
                          </a:solidFill>
                          <a:effectLst/>
                        </a:rPr>
                        <a:t>SDLC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chemeClr val="tx1"/>
                          </a:solidFill>
                          <a:effectLst/>
                        </a:rPr>
                        <a:t>STLC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1489721"/>
                  </a:ext>
                </a:extLst>
              </a:tr>
              <a:tr h="139857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Requirement Gathering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ID" dirty="0"/>
                        <a:t>Business Analyst </a:t>
                      </a:r>
                      <a:r>
                        <a:rPr lang="en-ID" dirty="0" err="1"/>
                        <a:t>mengumpulkan</a:t>
                      </a:r>
                      <a:r>
                        <a:rPr lang="en-ID" dirty="0"/>
                        <a:t> Requirement.</a:t>
                      </a: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ID" dirty="0"/>
                        <a:t>Tim Development </a:t>
                      </a:r>
                      <a:r>
                        <a:rPr lang="en-ID" dirty="0" err="1"/>
                        <a:t>menganalisis</a:t>
                      </a:r>
                      <a:r>
                        <a:rPr lang="en-ID" dirty="0"/>
                        <a:t> Requirement.</a:t>
                      </a: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ID" dirty="0"/>
                        <a:t>Setelah </a:t>
                      </a:r>
                      <a:r>
                        <a:rPr lang="en-ID" dirty="0" err="1"/>
                        <a:t>tingkat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tinggi</a:t>
                      </a:r>
                      <a:r>
                        <a:rPr lang="en-ID" dirty="0"/>
                        <a:t>, </a:t>
                      </a:r>
                      <a:r>
                        <a:rPr lang="en-ID" dirty="0" err="1"/>
                        <a:t>tim</a:t>
                      </a:r>
                      <a:r>
                        <a:rPr lang="en-ID" dirty="0"/>
                        <a:t> development </a:t>
                      </a:r>
                      <a:r>
                        <a:rPr lang="en-ID" dirty="0" err="1"/>
                        <a:t>mulai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menganalisis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dari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perspektif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arsitektur</a:t>
                      </a:r>
                      <a:r>
                        <a:rPr lang="en-ID" dirty="0"/>
                        <a:t> dan </a:t>
                      </a:r>
                      <a:r>
                        <a:rPr lang="en-ID" dirty="0" err="1"/>
                        <a:t>desain</a:t>
                      </a:r>
                      <a:r>
                        <a:rPr lang="en-ID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ID" dirty="0"/>
                        <a:t>Tim Testing </a:t>
                      </a:r>
                      <a:r>
                        <a:rPr lang="en-ID" dirty="0" err="1"/>
                        <a:t>meninjau</a:t>
                      </a:r>
                      <a:r>
                        <a:rPr lang="en-ID" dirty="0"/>
                        <a:t> dan </a:t>
                      </a:r>
                      <a:r>
                        <a:rPr lang="en-ID" dirty="0" err="1"/>
                        <a:t>menganalisis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dokumen</a:t>
                      </a:r>
                      <a:r>
                        <a:rPr lang="en-ID" dirty="0"/>
                        <a:t> SRD.</a:t>
                      </a: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ID" dirty="0" err="1"/>
                        <a:t>Identifikasi</a:t>
                      </a:r>
                      <a:r>
                        <a:rPr lang="en-ID" dirty="0"/>
                        <a:t> </a:t>
                      </a:r>
                      <a:r>
                        <a:rPr lang="en-US" dirty="0"/>
                        <a:t>testing requirements - Scope, Verification </a:t>
                      </a:r>
                      <a:r>
                        <a:rPr lang="en-ID" dirty="0"/>
                        <a:t>dan </a:t>
                      </a:r>
                      <a:r>
                        <a:rPr lang="en-ID" dirty="0" err="1"/>
                        <a:t>Validasi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poin-poin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utama</a:t>
                      </a:r>
                      <a:r>
                        <a:rPr lang="en-ID" dirty="0"/>
                        <a:t>.</a:t>
                      </a: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Reviews the requirements for logical and functional relationship among various modules. </a:t>
                      </a:r>
                      <a:r>
                        <a:rPr lang="en-ID" dirty="0" err="1"/>
                        <a:t>Ini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membantu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dalam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mengidentifikasi</a:t>
                      </a:r>
                      <a:r>
                        <a:rPr lang="en-ID" dirty="0"/>
                        <a:t> gaps pada </a:t>
                      </a:r>
                      <a:r>
                        <a:rPr lang="en-ID" dirty="0" err="1"/>
                        <a:t>tahap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awal</a:t>
                      </a:r>
                      <a:r>
                        <a:rPr lang="en-ID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053145"/>
                  </a:ext>
                </a:extLst>
              </a:tr>
              <a:tr h="139857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The architecture of SDLC helps you develop a high-level and low-level design of the software based on the requirements.</a:t>
                      </a: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 Business Analyst works on the mocker of UI design.</a:t>
                      </a: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id-ID" dirty="0"/>
                        <a:t>Setelah desain selesai, itu ditandatangani oleh stakeholders.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ID" dirty="0" err="1"/>
                        <a:t>Dalam</a:t>
                      </a:r>
                      <a:r>
                        <a:rPr lang="en-ID" dirty="0"/>
                        <a:t> STLC, </a:t>
                      </a:r>
                      <a:r>
                        <a:rPr lang="en-ID" dirty="0" err="1"/>
                        <a:t>baik</a:t>
                      </a:r>
                      <a:r>
                        <a:rPr lang="en-ID" dirty="0"/>
                        <a:t> Test Architect </a:t>
                      </a:r>
                      <a:r>
                        <a:rPr lang="en-ID" dirty="0" err="1"/>
                        <a:t>atau</a:t>
                      </a:r>
                      <a:r>
                        <a:rPr lang="en-ID" dirty="0"/>
                        <a:t> Test Lead </a:t>
                      </a:r>
                      <a:r>
                        <a:rPr lang="en-ID" dirty="0" err="1"/>
                        <a:t>biasanya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merencanakan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strategi</a:t>
                      </a:r>
                      <a:r>
                        <a:rPr lang="en-ID" dirty="0"/>
                        <a:t> test.</a:t>
                      </a: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ID" dirty="0" err="1"/>
                        <a:t>Identifikasi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poin</a:t>
                      </a:r>
                      <a:r>
                        <a:rPr lang="en-ID" dirty="0"/>
                        <a:t> testing.</a:t>
                      </a: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Resource allocation and timelines are finalized here.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466497"/>
                  </a:ext>
                </a:extLst>
              </a:tr>
              <a:tr h="254285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ID" dirty="0"/>
                        <a:t>Tim Development </a:t>
                      </a:r>
                      <a:r>
                        <a:rPr lang="en-ID" dirty="0" err="1"/>
                        <a:t>mulai</a:t>
                      </a:r>
                      <a:r>
                        <a:rPr lang="en-ID" dirty="0"/>
                        <a:t> developing software.</a:t>
                      </a: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ID" dirty="0" err="1"/>
                        <a:t>Integrasikan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dengan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sistem</a:t>
                      </a:r>
                      <a:r>
                        <a:rPr lang="en-ID" dirty="0"/>
                        <a:t> yang </a:t>
                      </a:r>
                      <a:r>
                        <a:rPr lang="en-ID" dirty="0" err="1"/>
                        <a:t>berbeda</a:t>
                      </a:r>
                      <a:r>
                        <a:rPr lang="en-ID" dirty="0"/>
                        <a:t>.</a:t>
                      </a: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ID" dirty="0"/>
                        <a:t>Setelah </a:t>
                      </a:r>
                      <a:r>
                        <a:rPr lang="en-ID" dirty="0" err="1"/>
                        <a:t>semua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integrasi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dilakukan</a:t>
                      </a:r>
                      <a:r>
                        <a:rPr lang="en-ID" dirty="0"/>
                        <a:t>, software </a:t>
                      </a:r>
                      <a:r>
                        <a:rPr lang="en-ID" dirty="0" err="1"/>
                        <a:t>atau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produk</a:t>
                      </a:r>
                      <a:r>
                        <a:rPr lang="en-ID" dirty="0"/>
                        <a:t> yang </a:t>
                      </a:r>
                      <a:r>
                        <a:rPr lang="en-ID" dirty="0" err="1"/>
                        <a:t>siap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ditest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disediakan</a:t>
                      </a:r>
                      <a:r>
                        <a:rPr lang="en-ID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ID" dirty="0"/>
                        <a:t>Tim Testing </a:t>
                      </a:r>
                      <a:r>
                        <a:rPr lang="en-ID" dirty="0" err="1"/>
                        <a:t>menulis</a:t>
                      </a:r>
                      <a:r>
                        <a:rPr lang="en-ID" dirty="0"/>
                        <a:t> test scenario </a:t>
                      </a:r>
                      <a:r>
                        <a:rPr lang="en-ID" dirty="0" err="1"/>
                        <a:t>untuk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memvalidasi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kualitas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produk</a:t>
                      </a:r>
                      <a:r>
                        <a:rPr lang="en-ID" dirty="0"/>
                        <a:t>.</a:t>
                      </a: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ID" dirty="0"/>
                        <a:t>Detail test cases </a:t>
                      </a:r>
                      <a:r>
                        <a:rPr lang="en-ID" dirty="0" err="1"/>
                        <a:t>ditulis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untuk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semua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modul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bersama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dengan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perilaku</a:t>
                      </a:r>
                      <a:r>
                        <a:rPr lang="en-ID" dirty="0"/>
                        <a:t> yang </a:t>
                      </a:r>
                      <a:r>
                        <a:rPr lang="en-ID" dirty="0" err="1"/>
                        <a:t>diharapkan</a:t>
                      </a:r>
                      <a:r>
                        <a:rPr lang="en-ID" dirty="0"/>
                        <a:t>.</a:t>
                      </a: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The prerequisites and the entry and exit criteria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dari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modul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tes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diidentifikasi</a:t>
                      </a:r>
                      <a:r>
                        <a:rPr lang="en-ID" dirty="0"/>
                        <a:t> di </a:t>
                      </a:r>
                      <a:r>
                        <a:rPr lang="en-ID" dirty="0" err="1"/>
                        <a:t>sini</a:t>
                      </a:r>
                      <a:r>
                        <a:rPr lang="en-ID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758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17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94E81-4CE9-42EE-BEF7-17BBC4E00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432262"/>
          </a:xfrm>
        </p:spPr>
        <p:txBody>
          <a:bodyPr>
            <a:normAutofit fontScale="90000"/>
          </a:bodyPr>
          <a:lstStyle/>
          <a:p>
            <a:pPr algn="ctr"/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faktor</a:t>
            </a:r>
            <a:r>
              <a:rPr lang="en-ID" dirty="0"/>
              <a:t> </a:t>
            </a:r>
            <a:r>
              <a:rPr lang="en-ID" dirty="0" err="1"/>
              <a:t>perbandingan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SDLC dan STLC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fase</a:t>
            </a:r>
            <a:r>
              <a:rPr lang="en-ID" dirty="0"/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09205D-1520-49C8-9D80-D586CB8B3C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714374"/>
              </p:ext>
            </p:extLst>
          </p:nvPr>
        </p:nvGraphicFramePr>
        <p:xfrm>
          <a:off x="0" y="731520"/>
          <a:ext cx="12192000" cy="6153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916">
                  <a:extLst>
                    <a:ext uri="{9D8B030D-6E8A-4147-A177-3AD203B41FA5}">
                      <a16:colId xmlns:a16="http://schemas.microsoft.com/office/drawing/2014/main" val="674645643"/>
                    </a:ext>
                  </a:extLst>
                </a:gridCol>
                <a:gridCol w="4788131">
                  <a:extLst>
                    <a:ext uri="{9D8B030D-6E8A-4147-A177-3AD203B41FA5}">
                      <a16:colId xmlns:a16="http://schemas.microsoft.com/office/drawing/2014/main" val="2112481916"/>
                    </a:ext>
                  </a:extLst>
                </a:gridCol>
                <a:gridCol w="5890953">
                  <a:extLst>
                    <a:ext uri="{9D8B030D-6E8A-4147-A177-3AD203B41FA5}">
                      <a16:colId xmlns:a16="http://schemas.microsoft.com/office/drawing/2014/main" val="2598192780"/>
                    </a:ext>
                  </a:extLst>
                </a:gridCol>
              </a:tblGrid>
              <a:tr h="254285"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chemeClr val="tx1"/>
                          </a:solidFill>
                          <a:effectLst/>
                        </a:rPr>
                        <a:t>Phase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chemeClr val="tx1"/>
                          </a:solidFill>
                          <a:effectLst/>
                        </a:rPr>
                        <a:t>SDLC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chemeClr val="tx1"/>
                          </a:solidFill>
                          <a:effectLst/>
                        </a:rPr>
                        <a:t>STLC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1489721"/>
                  </a:ext>
                </a:extLst>
              </a:tr>
              <a:tr h="139857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Environment Set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ID" dirty="0"/>
                        <a:t>Tim Development </a:t>
                      </a:r>
                      <a:r>
                        <a:rPr lang="en-ID" dirty="0" err="1"/>
                        <a:t>membuat</a:t>
                      </a:r>
                      <a:r>
                        <a:rPr lang="en-ID" dirty="0"/>
                        <a:t> test environment </a:t>
                      </a:r>
                      <a:r>
                        <a:rPr lang="en-ID" dirty="0" err="1"/>
                        <a:t>dengan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produk</a:t>
                      </a:r>
                      <a:r>
                        <a:rPr lang="en-ID" dirty="0"/>
                        <a:t> yang </a:t>
                      </a:r>
                      <a:r>
                        <a:rPr lang="en-ID" dirty="0" err="1"/>
                        <a:t>dikembangkan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untuk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memvalidasi</a:t>
                      </a:r>
                      <a:r>
                        <a:rPr lang="en-ID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The Test team confirms the environment set up based on the prerequisites.</a:t>
                      </a: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Performs smoke testing to make sure the environment is stable for the product to be tested.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053145"/>
                  </a:ext>
                </a:extLst>
              </a:tr>
              <a:tr h="139857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ID" dirty="0"/>
                        <a:t>The actual testing </a:t>
                      </a:r>
                      <a:r>
                        <a:rPr lang="en-ID" dirty="0" err="1"/>
                        <a:t>dilakukan</a:t>
                      </a:r>
                      <a:r>
                        <a:rPr lang="en-ID" dirty="0"/>
                        <a:t> pada </a:t>
                      </a:r>
                      <a:r>
                        <a:rPr lang="en-ID" dirty="0" err="1"/>
                        <a:t>fase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ini</a:t>
                      </a:r>
                      <a:r>
                        <a:rPr lang="en-ID" dirty="0"/>
                        <a:t>. </a:t>
                      </a:r>
                      <a:r>
                        <a:rPr lang="en-ID" dirty="0" err="1"/>
                        <a:t>Termasuk</a:t>
                      </a:r>
                      <a:r>
                        <a:rPr lang="en-ID" dirty="0"/>
                        <a:t>  unit testing, integration testing, system testing, defect retesting, regression testing, </a:t>
                      </a:r>
                      <a:r>
                        <a:rPr lang="en-ID" dirty="0" err="1"/>
                        <a:t>dll</a:t>
                      </a:r>
                      <a:r>
                        <a:rPr lang="en-ID" dirty="0"/>
                        <a:t>.</a:t>
                      </a: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id-ID" dirty="0"/>
                        <a:t>Tim Development memperbaiki bug yang dilaporkan, jika ada dan mengirimkannya kembali ke tester untuk retesting.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System Integration testing </a:t>
                      </a:r>
                      <a:r>
                        <a:rPr lang="en-US" dirty="0" err="1"/>
                        <a:t>dimulai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berdasarkan</a:t>
                      </a:r>
                      <a:r>
                        <a:rPr lang="en-US" dirty="0"/>
                        <a:t> test cases.</a:t>
                      </a: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Defects reported, if any, get retested and fixed.</a:t>
                      </a: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Regression testing is performed here and the product is signed off once it meets the exit criteria.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466497"/>
                  </a:ext>
                </a:extLst>
              </a:tr>
              <a:tr h="254285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Deployment/ Product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Setelah sign-off </a:t>
                      </a:r>
                      <a:r>
                        <a:rPr lang="en-US" dirty="0" err="1"/>
                        <a:t>diterima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berbagai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tim</a:t>
                      </a:r>
                      <a:r>
                        <a:rPr lang="en-US" dirty="0"/>
                        <a:t> testing, </a:t>
                      </a:r>
                      <a:r>
                        <a:rPr lang="en-US" dirty="0" err="1"/>
                        <a:t>aplikasi</a:t>
                      </a:r>
                      <a:r>
                        <a:rPr lang="en-US" dirty="0"/>
                        <a:t> deployed di prod environment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real end users.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Setelah di </a:t>
                      </a:r>
                      <a:r>
                        <a:rPr lang="en-US" dirty="0" err="1"/>
                        <a:t>lakukan</a:t>
                      </a:r>
                      <a:r>
                        <a:rPr lang="en-US" dirty="0"/>
                        <a:t> Smoke and sanity testing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sisi</a:t>
                      </a:r>
                      <a:r>
                        <a:rPr lang="en-US" dirty="0"/>
                        <a:t> production environment </a:t>
                      </a:r>
                      <a:r>
                        <a:rPr lang="en-US" dirty="0" err="1"/>
                        <a:t>telah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lengkap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segera</a:t>
                      </a:r>
                      <a:r>
                        <a:rPr lang="en-US" dirty="0"/>
                        <a:t> deploy </a:t>
                      </a:r>
                      <a:r>
                        <a:rPr lang="en-US" dirty="0" err="1"/>
                        <a:t>produk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tesebut</a:t>
                      </a:r>
                      <a:endParaRPr lang="en-US" dirty="0"/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Test reports and matrix preparation </a:t>
                      </a:r>
                      <a:r>
                        <a:rPr lang="en-US" dirty="0" err="1"/>
                        <a:t>dilakukan</a:t>
                      </a:r>
                      <a:r>
                        <a:rPr lang="en-US" dirty="0"/>
                        <a:t> oleh </a:t>
                      </a:r>
                      <a:r>
                        <a:rPr lang="en-US" dirty="0" err="1"/>
                        <a:t>tim</a:t>
                      </a:r>
                      <a:r>
                        <a:rPr lang="en-US" dirty="0"/>
                        <a:t> testing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menganalisa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produk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758587"/>
                  </a:ext>
                </a:extLst>
              </a:tr>
              <a:tr h="254285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It covers the post deployment supports, enhancement and updates, if any.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ID" dirty="0" err="1"/>
                        <a:t>Dalam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fase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ini</a:t>
                      </a:r>
                      <a:r>
                        <a:rPr lang="en-ID" dirty="0"/>
                        <a:t>, </a:t>
                      </a:r>
                      <a:r>
                        <a:rPr lang="en-US" dirty="0"/>
                        <a:t>maintaining of test cases, regression suits and automation scripts </a:t>
                      </a:r>
                      <a:r>
                        <a:rPr lang="en-ID" dirty="0" err="1"/>
                        <a:t>dilakukan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berdasarkan</a:t>
                      </a:r>
                      <a:r>
                        <a:rPr lang="en-ID" dirty="0"/>
                        <a:t> enhancement dan updates.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162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25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DEA5-C860-4A7C-87DC-0C6419BC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64770"/>
            <a:ext cx="11029616" cy="498765"/>
          </a:xfrm>
        </p:spPr>
        <p:txBody>
          <a:bodyPr>
            <a:noAutofit/>
          </a:bodyPr>
          <a:lstStyle/>
          <a:p>
            <a:r>
              <a:rPr lang="en-ID" sz="2700" dirty="0"/>
              <a:t>Testing Fundamental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5E669-A287-49F1-8981-445D598C5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63536"/>
            <a:ext cx="11029615" cy="1512916"/>
          </a:xfrm>
        </p:spPr>
        <p:txBody>
          <a:bodyPr/>
          <a:lstStyle/>
          <a:p>
            <a:pPr algn="just"/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testing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menemukan</a:t>
            </a:r>
            <a:r>
              <a:rPr lang="en-ID" dirty="0"/>
              <a:t> bug </a:t>
            </a:r>
            <a:r>
              <a:rPr lang="en-ID" dirty="0" err="1"/>
              <a:t>sedini</a:t>
            </a:r>
            <a:r>
              <a:rPr lang="en-ID" dirty="0"/>
              <a:t> </a:t>
            </a:r>
            <a:r>
              <a:rPr lang="en-ID" dirty="0" err="1"/>
              <a:t>mungkin</a:t>
            </a:r>
            <a:r>
              <a:rPr lang="en-ID" dirty="0"/>
              <a:t>. Dan, </a:t>
            </a:r>
            <a:r>
              <a:rPr lang="en-ID" dirty="0" err="1"/>
              <a:t>setelah</a:t>
            </a:r>
            <a:r>
              <a:rPr lang="en-ID" dirty="0"/>
              <a:t> bug </a:t>
            </a:r>
            <a:r>
              <a:rPr lang="en-ID" dirty="0" err="1"/>
              <a:t>diperbaiki</a:t>
            </a:r>
            <a:r>
              <a:rPr lang="en-ID" dirty="0"/>
              <a:t>, </a:t>
            </a:r>
            <a:r>
              <a:rPr lang="en-ID" dirty="0" err="1"/>
              <a:t>pastikan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yang </a:t>
            </a:r>
            <a:r>
              <a:rPr lang="en-ID" dirty="0" err="1"/>
              <a:t>diharapkan</a:t>
            </a:r>
            <a:r>
              <a:rPr lang="en-ID" dirty="0"/>
              <a:t> dan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merusak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.</a:t>
            </a:r>
          </a:p>
          <a:p>
            <a:pPr algn="just"/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mencapai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tujuh</a:t>
            </a:r>
            <a:r>
              <a:rPr lang="en-ID" dirty="0"/>
              <a:t> </a:t>
            </a:r>
            <a:r>
              <a:rPr lang="en-ID" dirty="0" err="1"/>
              <a:t>prinsip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software testing 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ED734A-16CF-4A9F-A065-5F2CC5B29082}"/>
              </a:ext>
            </a:extLst>
          </p:cNvPr>
          <p:cNvSpPr txBox="1">
            <a:spLocks/>
          </p:cNvSpPr>
          <p:nvPr/>
        </p:nvSpPr>
        <p:spPr>
          <a:xfrm>
            <a:off x="581191" y="2776452"/>
            <a:ext cx="11029616" cy="6525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500" dirty="0"/>
              <a:t>What Testing shows?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889090-F3D1-42B1-BDBD-CD36D669891D}"/>
              </a:ext>
            </a:extLst>
          </p:cNvPr>
          <p:cNvSpPr txBox="1">
            <a:spLocks/>
          </p:cNvSpPr>
          <p:nvPr/>
        </p:nvSpPr>
        <p:spPr>
          <a:xfrm>
            <a:off x="581192" y="3428999"/>
            <a:ext cx="11029615" cy="26642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D" dirty="0"/>
              <a:t>Testing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defects 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membuktikan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defects  pada </a:t>
            </a:r>
            <a:r>
              <a:rPr lang="en-ID" dirty="0" err="1"/>
              <a:t>produk</a:t>
            </a:r>
            <a:r>
              <a:rPr lang="en-ID" dirty="0"/>
              <a:t>. </a:t>
            </a:r>
          </a:p>
          <a:p>
            <a:pPr algn="just"/>
            <a:r>
              <a:rPr lang="en-ID" dirty="0" err="1"/>
              <a:t>Fase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diuji</a:t>
            </a:r>
            <a:r>
              <a:rPr lang="en-ID" dirty="0"/>
              <a:t>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persyaratan</a:t>
            </a:r>
            <a:r>
              <a:rPr lang="en-ID" dirty="0"/>
              <a:t> yang </a:t>
            </a:r>
            <a:r>
              <a:rPr lang="en-ID" dirty="0" err="1"/>
              <a:t>diberikan</a:t>
            </a:r>
            <a:r>
              <a:rPr lang="en-ID" dirty="0"/>
              <a:t> dan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kemungkinan</a:t>
            </a:r>
            <a:r>
              <a:rPr lang="en-ID" dirty="0"/>
              <a:t> defects  yang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ditemukan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. </a:t>
            </a:r>
          </a:p>
          <a:p>
            <a:pPr algn="just"/>
            <a:r>
              <a:rPr lang="en-ID" dirty="0" err="1"/>
              <a:t>Tetapi</a:t>
            </a:r>
            <a:r>
              <a:rPr lang="en-ID" dirty="0"/>
              <a:t>, </a:t>
            </a:r>
            <a:r>
              <a:rPr lang="en-ID" dirty="0" err="1"/>
              <a:t>bahkan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defects  yang </a:t>
            </a:r>
            <a:r>
              <a:rPr lang="en-ID" dirty="0" err="1"/>
              <a:t>ditemukan</a:t>
            </a:r>
            <a:r>
              <a:rPr lang="en-ID" dirty="0"/>
              <a:t>,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berarti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absolutely correct. Kami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berasumsi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AUT </a:t>
            </a:r>
            <a:r>
              <a:rPr lang="en-ID" dirty="0" err="1"/>
              <a:t>cocok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exit criteria dan </a:t>
            </a:r>
            <a:r>
              <a:rPr lang="en-ID" dirty="0" err="1"/>
              <a:t>mempertahankan</a:t>
            </a:r>
            <a:r>
              <a:rPr lang="en-ID" dirty="0"/>
              <a:t> requirements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SRD.</a:t>
            </a:r>
          </a:p>
        </p:txBody>
      </p:sp>
    </p:spTree>
    <p:extLst>
      <p:ext uri="{BB962C8B-B14F-4D97-AF65-F5344CB8AC3E}">
        <p14:creationId xmlns:p14="http://schemas.microsoft.com/office/powerpoint/2010/main" val="1872012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AF23-D00A-4670-B9AB-80C5D3EE4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Is </a:t>
            </a:r>
            <a:r>
              <a:rPr lang="en-ID" sz="2400" dirty="0"/>
              <a:t>Exhaustive</a:t>
            </a:r>
            <a:r>
              <a:rPr lang="en-ID" dirty="0"/>
              <a:t> Testing possible?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FD7ED-FCBF-4271-AB25-5168AE4F9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100% coverage or testing of all combinations of inputs and possible combinations are not possible except of trivial cases.</a:t>
            </a:r>
          </a:p>
          <a:p>
            <a:pPr algn="just"/>
            <a:r>
              <a:rPr lang="en-US" dirty="0"/>
              <a:t>Exhaustive testing, risk analysis and priorities </a:t>
            </a:r>
            <a:r>
              <a:rPr lang="id-ID" dirty="0"/>
              <a:t>digunakan untuk menentukan ruang lingkup </a:t>
            </a:r>
            <a:r>
              <a:rPr lang="en-US" dirty="0"/>
              <a:t>testing.</a:t>
            </a:r>
          </a:p>
          <a:p>
            <a:pPr algn="just"/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real time scenarios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mempertimbangkan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negative scenario.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track failure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7303075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{51D86A7E-A9BE-4B08-B240-205BC5199900}tf33552983</Template>
  <TotalTime>0</TotalTime>
  <Words>1587</Words>
  <Application>Microsoft Office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Franklin Gothic Book</vt:lpstr>
      <vt:lpstr>Franklin Gothic Demi</vt:lpstr>
      <vt:lpstr>Wingdings</vt:lpstr>
      <vt:lpstr>Wingdings 2</vt:lpstr>
      <vt:lpstr>DividendVTI</vt:lpstr>
      <vt:lpstr>STLC </vt:lpstr>
      <vt:lpstr>STLC</vt:lpstr>
      <vt:lpstr>STLC Phases / tahap / tingkatan</vt:lpstr>
      <vt:lpstr>Ada 6 fase utama STLC </vt:lpstr>
      <vt:lpstr>COMPARISON - STLC and SDLC </vt:lpstr>
      <vt:lpstr>Tabel faktor perbandingan antara SDLC dan STLC berdasarkan fase </vt:lpstr>
      <vt:lpstr>Tabel faktor perbandingan antara SDLC dan STLC berdasarkan fase </vt:lpstr>
      <vt:lpstr>Testing Fundamental Principles</vt:lpstr>
      <vt:lpstr>Is Exhaustive Testing possible?</vt:lpstr>
      <vt:lpstr>Early Testing</vt:lpstr>
      <vt:lpstr>Defect Clustering</vt:lpstr>
      <vt:lpstr>Pesticide Paradox</vt:lpstr>
      <vt:lpstr>Testing is Context Dependent</vt:lpstr>
      <vt:lpstr>Absence of Error – Fallacy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2020-02-14T02:24:40Z</dcterms:created>
  <dcterms:modified xsi:type="dcterms:W3CDTF">2020-02-14T04:30:19Z</dcterms:modified>
</cp:coreProperties>
</file>