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STLC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ID" dirty="0"/>
              <a:t>Requirement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CDD5-EEFA-45A3-8FD2-B621E2B2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81396"/>
            <a:ext cx="11029615" cy="5193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/>
              <a:t>Acceptance criteria </a:t>
            </a:r>
            <a:r>
              <a:rPr lang="id-ID" dirty="0"/>
              <a:t>didefinisikan berdasarkan atribut berikut </a:t>
            </a:r>
            <a:r>
              <a:rPr lang="en-US" dirty="0"/>
              <a:t>:</a:t>
            </a:r>
          </a:p>
          <a:p>
            <a:r>
              <a:rPr lang="en-US" dirty="0"/>
              <a:t>    Functional Correctness and Completeness</a:t>
            </a:r>
          </a:p>
          <a:p>
            <a:r>
              <a:rPr lang="en-US" dirty="0"/>
              <a:t>    Data Integrity</a:t>
            </a:r>
          </a:p>
          <a:p>
            <a:r>
              <a:rPr lang="en-US" dirty="0"/>
              <a:t>    Data Conversion</a:t>
            </a:r>
          </a:p>
          <a:p>
            <a:r>
              <a:rPr lang="en-US" dirty="0"/>
              <a:t>    Usability</a:t>
            </a:r>
          </a:p>
          <a:p>
            <a:r>
              <a:rPr lang="en-US" dirty="0"/>
              <a:t>    Performance</a:t>
            </a:r>
          </a:p>
          <a:p>
            <a:r>
              <a:rPr lang="en-US" dirty="0"/>
              <a:t>    Timeliness</a:t>
            </a:r>
          </a:p>
          <a:p>
            <a:r>
              <a:rPr lang="en-US" dirty="0"/>
              <a:t>    Confidentiality and Availability</a:t>
            </a:r>
          </a:p>
          <a:p>
            <a:r>
              <a:rPr lang="en-US" dirty="0"/>
              <a:t>    Install and Upgrade ability</a:t>
            </a:r>
          </a:p>
          <a:p>
            <a:r>
              <a:rPr lang="en-US" dirty="0"/>
              <a:t>    Scalability</a:t>
            </a:r>
          </a:p>
          <a:p>
            <a:r>
              <a:rPr lang="en-US" dirty="0"/>
              <a:t>    Documentation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308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2811-F445-4D9C-B950-24415B56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191B-F525-4337-9881-AEDF6718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201168" lvl="1" indent="0">
              <a:buNone/>
            </a:pPr>
            <a:r>
              <a:rPr lang="en-US" sz="1700" dirty="0"/>
              <a:t>	Source : https://www.tutorialspoint.com/</a:t>
            </a:r>
            <a:endParaRPr lang="en-ID" sz="17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70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83B1-9744-4A1D-9C31-9BB2E7E6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4381"/>
          </a:xfrm>
        </p:spPr>
        <p:txBody>
          <a:bodyPr/>
          <a:lstStyle/>
          <a:p>
            <a:r>
              <a:rPr lang="en-ID" dirty="0"/>
              <a:t>Requirement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708B19-C3C1-4292-9556-EA27ECE25640}"/>
              </a:ext>
            </a:extLst>
          </p:cNvPr>
          <p:cNvSpPr txBox="1">
            <a:spLocks/>
          </p:cNvSpPr>
          <p:nvPr/>
        </p:nvSpPr>
        <p:spPr>
          <a:xfrm>
            <a:off x="733592" y="1396537"/>
            <a:ext cx="11029615" cy="101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dirty="0"/>
              <a:t>Requirement Analysis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STLC dan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SRD / SRS </a:t>
            </a:r>
            <a:r>
              <a:rPr lang="en-ID" dirty="0" err="1"/>
              <a:t>dibagikan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testing. 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pertimbangkan</a:t>
            </a:r>
            <a:r>
              <a:rPr lang="en-ID" dirty="0"/>
              <a:t> </a:t>
            </a:r>
            <a:r>
              <a:rPr lang="en-ID" dirty="0" err="1"/>
              <a:t>hal-hal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Requirement Analysis </a:t>
            </a:r>
            <a:r>
              <a:rPr lang="en-ID" dirty="0" err="1"/>
              <a:t>dalam</a:t>
            </a:r>
            <a:r>
              <a:rPr lang="en-ID" dirty="0"/>
              <a:t> STLC.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94B44-2B13-466B-B3E0-0C422265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6" y="2410691"/>
            <a:ext cx="10782132" cy="4256809"/>
          </a:xfrm>
        </p:spPr>
        <p:txBody>
          <a:bodyPr/>
          <a:lstStyle/>
          <a:p>
            <a:pPr algn="just"/>
            <a:r>
              <a:rPr lang="en-US" dirty="0"/>
              <a:t>The entry criteria of this phase is the provision of SRS (Software Requirement Specification); it is also recommended that the application architecture is handy.</a:t>
            </a:r>
          </a:p>
          <a:p>
            <a:pPr algn="just"/>
            <a:r>
              <a:rPr lang="id-ID" dirty="0"/>
              <a:t>Dalam fase ini, tim QA menganalisis pada tingkat yang lebih tinggi apa yang harus </a:t>
            </a:r>
            <a:r>
              <a:rPr lang="en-US" dirty="0"/>
              <a:t>di test</a:t>
            </a:r>
            <a:r>
              <a:rPr lang="id-ID" dirty="0"/>
              <a:t> dan bagaimana cara </a:t>
            </a:r>
            <a:r>
              <a:rPr lang="en-US" dirty="0"/>
              <a:t>test </a:t>
            </a:r>
            <a:r>
              <a:rPr lang="en-US" dirty="0" err="1"/>
              <a:t>nya</a:t>
            </a:r>
            <a:r>
              <a:rPr lang="id-ID" dirty="0"/>
              <a:t>.</a:t>
            </a:r>
            <a:endParaRPr lang="en-US" dirty="0"/>
          </a:p>
          <a:p>
            <a:pPr algn="just"/>
            <a:r>
              <a:rPr lang="en-US" dirty="0"/>
              <a:t>Tim QA follow up </a:t>
            </a:r>
            <a:r>
              <a:rPr lang="en-US" dirty="0" err="1"/>
              <a:t>dengan</a:t>
            </a:r>
            <a:r>
              <a:rPr lang="en-US" dirty="0"/>
              <a:t> stakeholders </a:t>
            </a:r>
            <a:r>
              <a:rPr lang="en-US" dirty="0" err="1"/>
              <a:t>seperti</a:t>
            </a:r>
            <a:r>
              <a:rPr lang="en-US" dirty="0"/>
              <a:t> Business Analyst, System Architecture, Client, Test Manager/Lead </a:t>
            </a:r>
            <a:r>
              <a:rPr lang="id-ID" dirty="0"/>
              <a:t>jika ada pertanyaan atau klarifikasi yang diperlukan untuk memahami requirement.</a:t>
            </a:r>
            <a:endParaRPr lang="en-US" dirty="0"/>
          </a:p>
          <a:p>
            <a:pPr algn="just"/>
            <a:r>
              <a:rPr lang="en-US" dirty="0"/>
              <a:t>Requirements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functional </a:t>
            </a:r>
            <a:r>
              <a:rPr lang="en-US" dirty="0" err="1"/>
              <a:t>atau</a:t>
            </a:r>
            <a:r>
              <a:rPr lang="en-US" dirty="0"/>
              <a:t> non-functional </a:t>
            </a:r>
            <a:r>
              <a:rPr lang="en-US" dirty="0" err="1"/>
              <a:t>seperti</a:t>
            </a:r>
            <a:r>
              <a:rPr lang="en-US" dirty="0"/>
              <a:t> performance, security, usability,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functional dan  non-functional.</a:t>
            </a:r>
          </a:p>
          <a:p>
            <a:pPr algn="just"/>
            <a:r>
              <a:rPr lang="en-US" dirty="0"/>
              <a:t>The exit criteria of this phase is to complete the RTM document, automation feasibility report and a list of questions if applicable to be more specific on the requirements.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876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CC0D-FC3B-478D-B7CF-F42F2DA1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7139"/>
          </a:xfrm>
        </p:spPr>
        <p:txBody>
          <a:bodyPr/>
          <a:lstStyle/>
          <a:p>
            <a:r>
              <a:rPr lang="en-US" dirty="0"/>
              <a:t>Activities Performed for Requirement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B58B-072A-4E43-BBFA-DE5E6FB4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49561"/>
            <a:ext cx="11029615" cy="744257"/>
          </a:xfrm>
        </p:spPr>
        <p:txBody>
          <a:bodyPr/>
          <a:lstStyle/>
          <a:p>
            <a:r>
              <a:rPr lang="id-ID" dirty="0"/>
              <a:t>Ada tiga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id-ID" dirty="0"/>
              <a:t>utama yang dilakukan oleh tim QA dalam fase ini.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E3948-8A84-46C7-BF44-FB4AF7BB04F7}"/>
              </a:ext>
            </a:extLst>
          </p:cNvPr>
          <p:cNvSpPr txBox="1">
            <a:spLocks/>
          </p:cNvSpPr>
          <p:nvPr/>
        </p:nvSpPr>
        <p:spPr>
          <a:xfrm>
            <a:off x="581192" y="2614084"/>
            <a:ext cx="11029616" cy="582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/>
              <a:t>Defining the 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38FA0C-744D-4422-A355-6CD4FB58203D}"/>
              </a:ext>
            </a:extLst>
          </p:cNvPr>
          <p:cNvSpPr txBox="1">
            <a:spLocks/>
          </p:cNvSpPr>
          <p:nvPr/>
        </p:nvSpPr>
        <p:spPr>
          <a:xfrm>
            <a:off x="581192" y="3429000"/>
            <a:ext cx="11029615" cy="2988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/>
              <a:t>Tim QA mengidentifikasi </a:t>
            </a:r>
            <a:r>
              <a:rPr lang="en-US" dirty="0"/>
              <a:t>scope of testing at high levels </a:t>
            </a:r>
            <a:r>
              <a:rPr lang="id-ID" dirty="0"/>
              <a:t>dan membaginya menjadi berbagai</a:t>
            </a:r>
            <a:r>
              <a:rPr lang="en-US" dirty="0"/>
              <a:t> </a:t>
            </a:r>
            <a:r>
              <a:rPr lang="id-ID" dirty="0"/>
              <a:t>functional modules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Tim juga </a:t>
            </a:r>
            <a:r>
              <a:rPr lang="en-US" dirty="0" err="1"/>
              <a:t>megidentifikasikan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testing y</a:t>
            </a:r>
            <a:r>
              <a:rPr lang="id-ID" dirty="0"/>
              <a:t>ang diperlukan untuk melakukan</a:t>
            </a:r>
            <a:r>
              <a:rPr lang="en-US" dirty="0"/>
              <a:t> smoke testing, sanity testing, functional testing, regression testing, </a:t>
            </a:r>
            <a:r>
              <a:rPr lang="en-US" dirty="0" err="1"/>
              <a:t>dll</a:t>
            </a:r>
            <a:endParaRPr lang="en-US" dirty="0"/>
          </a:p>
          <a:p>
            <a:pPr algn="just"/>
            <a:r>
              <a:rPr lang="id-ID" dirty="0"/>
              <a:t>Tim QA menganalisis </a:t>
            </a:r>
            <a:r>
              <a:rPr lang="en-US" dirty="0"/>
              <a:t>prerequisites and the environment details testing.</a:t>
            </a:r>
          </a:p>
          <a:p>
            <a:pPr algn="just"/>
            <a:r>
              <a:rPr lang="id-ID" dirty="0"/>
              <a:t>Tim mengumpulkan rincian tentang prioritas </a:t>
            </a:r>
            <a:r>
              <a:rPr lang="en-US" dirty="0"/>
              <a:t>testing</a:t>
            </a:r>
            <a:r>
              <a:rPr lang="id-ID" dirty="0"/>
              <a:t> dan fokus pada urutan modul yang akan divalidasi</a:t>
            </a:r>
            <a:r>
              <a:rPr lang="en-US" dirty="0"/>
              <a:t>. </a:t>
            </a:r>
            <a:r>
              <a:rPr lang="id-ID" dirty="0"/>
              <a:t>Ini juga mengidentifikasi requirement defects</a:t>
            </a:r>
            <a:r>
              <a:rPr lang="en-US" dirty="0"/>
              <a:t> </a:t>
            </a:r>
            <a:r>
              <a:rPr lang="id-ID" dirty="0"/>
              <a:t>jika modul bertentangan dan fungsionalitas </a:t>
            </a:r>
            <a:r>
              <a:rPr lang="en-US" dirty="0" err="1"/>
              <a:t>berada</a:t>
            </a:r>
            <a:r>
              <a:rPr lang="en-US" dirty="0"/>
              <a:t> pada </a:t>
            </a:r>
            <a:r>
              <a:rPr lang="en-US" dirty="0" err="1"/>
              <a:t>modul</a:t>
            </a:r>
            <a:r>
              <a:rPr lang="en-US" dirty="0"/>
              <a:t> yang lain.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001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E6B7-FA43-4277-AE83-A4375888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Prepare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6DCC-26D5-45F8-BF22-39ABDAD1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Requirements tracing adalah proses mendokumentasikan hubungan antara requirements  dan produk kerja yang dikembangkan untuk menerapkan dan memverifikasi persyaratan tersebut.</a:t>
            </a:r>
            <a:endParaRPr lang="en-US" dirty="0"/>
          </a:p>
          <a:p>
            <a:pPr algn="just"/>
            <a:r>
              <a:rPr lang="id-ID" dirty="0"/>
              <a:t>Matriks dibuat pada awal proyek karena merupakan dasar dari ruang lingkup proyek dan hasil yang akan dihasilkan.</a:t>
            </a:r>
            <a:endParaRPr lang="en-US" dirty="0"/>
          </a:p>
          <a:p>
            <a:pPr algn="just"/>
            <a:r>
              <a:rPr lang="en-ID" dirty="0"/>
              <a:t>Matrix </a:t>
            </a:r>
            <a:r>
              <a:rPr lang="en-ID" dirty="0" err="1"/>
              <a:t>adalah</a:t>
            </a:r>
            <a:r>
              <a:rPr lang="en-ID" dirty="0"/>
              <a:t> bidirectional. </a:t>
            </a:r>
            <a:r>
              <a:rPr lang="id-ID" dirty="0"/>
              <a:t>karena melacak requirement ke depan dengan memeriksa output dari hasil dan </a:t>
            </a:r>
            <a:r>
              <a:rPr lang="en-US" dirty="0" err="1"/>
              <a:t>flasback</a:t>
            </a:r>
            <a:r>
              <a:rPr lang="id-ID" dirty="0"/>
              <a:t> dengan melihat requirement bisnis yang ditentukan untuk fitur tertentu dari produk.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254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15A2-0FEC-479C-9632-A7AC4817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Automation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69B3-E48D-47D3-909D-A044473D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fase</a:t>
            </a:r>
            <a:r>
              <a:rPr lang="en-US" dirty="0"/>
              <a:t> requirement,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qa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scope of automation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regression testing.</a:t>
            </a:r>
          </a:p>
          <a:p>
            <a:pPr algn="just"/>
            <a:r>
              <a:rPr lang="id-ID" dirty="0"/>
              <a:t>Jika otomatisasi ditambahkan dalam </a:t>
            </a:r>
            <a:r>
              <a:rPr lang="en-US" dirty="0"/>
              <a:t>scope</a:t>
            </a:r>
            <a:r>
              <a:rPr lang="id-ID" dirty="0"/>
              <a:t>, tim memutuskan alat mana yang dapat digunakan, fungsi apa yang akan dibahas sebagai otomatisasi, kerangka waktu dan resource allocation</a:t>
            </a:r>
            <a:r>
              <a:rPr lang="en-US" dirty="0"/>
              <a:t> </a:t>
            </a:r>
            <a:r>
              <a:rPr lang="id-ID" dirty="0"/>
              <a:t>yang terlibat untuk automation development</a:t>
            </a:r>
            <a:r>
              <a:rPr lang="en-US" dirty="0"/>
              <a:t>.</a:t>
            </a:r>
          </a:p>
          <a:p>
            <a:pPr algn="just"/>
            <a:r>
              <a:rPr lang="id-ID" dirty="0"/>
              <a:t>Setelah analisis ini selesai, tim QA memberikan Automation Feasibility Report</a:t>
            </a:r>
            <a:r>
              <a:rPr lang="en-US" dirty="0"/>
              <a:t> </a:t>
            </a:r>
            <a:r>
              <a:rPr lang="id-ID" dirty="0"/>
              <a:t>kepada stakeholders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id-ID" dirty="0"/>
              <a:t>untuk memberikan signoff.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251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FA13-62CA-4462-91AD-5D774916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Entry and Exit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E56A-AD81-4302-B74B-06717A1A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Dalam bab ini, kita akan melihat  Entry and Exit Criteria</a:t>
            </a:r>
            <a:r>
              <a:rPr lang="en-US" dirty="0"/>
              <a:t> </a:t>
            </a:r>
            <a:r>
              <a:rPr lang="id-ID" dirty="0"/>
              <a:t>pada level yang berbeda di STLC. Poin-poin berikut perlu dipertimbangkan untuk memahami kriteria.</a:t>
            </a:r>
            <a:endParaRPr lang="en-US" dirty="0"/>
          </a:p>
          <a:p>
            <a:pPr algn="just"/>
            <a:r>
              <a:rPr lang="id-ID" dirty="0"/>
              <a:t>Idealnya, tim QA tidak melanjutkan dengan fase berikutnya sampai exit criteria </a:t>
            </a:r>
            <a:r>
              <a:rPr lang="en-US" dirty="0" err="1"/>
              <a:t>terpenuhi</a:t>
            </a:r>
            <a:r>
              <a:rPr lang="en-US" dirty="0"/>
              <a:t>. E</a:t>
            </a:r>
            <a:r>
              <a:rPr lang="id-ID" dirty="0"/>
              <a:t>ntry criteria</a:t>
            </a:r>
            <a:r>
              <a:rPr lang="en-US" dirty="0"/>
              <a:t> </a:t>
            </a:r>
            <a:r>
              <a:rPr lang="id-ID" dirty="0"/>
              <a:t>harus mencakup penyelesaian exit criteria</a:t>
            </a:r>
            <a:r>
              <a:rPr lang="en-US" dirty="0"/>
              <a:t> </a:t>
            </a:r>
            <a:r>
              <a:rPr lang="id-ID" dirty="0"/>
              <a:t>dari fase sebelumnya.</a:t>
            </a:r>
            <a:endParaRPr lang="en-US" dirty="0"/>
          </a:p>
          <a:p>
            <a:pPr algn="just"/>
            <a:r>
              <a:rPr lang="id-ID" dirty="0"/>
              <a:t>Dalam real time, tidak mungkin untuk menunggu fase berikutnya sampai exit criteria</a:t>
            </a:r>
            <a:r>
              <a:rPr lang="en-US" dirty="0"/>
              <a:t> </a:t>
            </a:r>
            <a:r>
              <a:rPr lang="id-ID" dirty="0"/>
              <a:t>terpenuhi. Sekarang, fase selanjutnya dapat dimulai jika hasil kritis dari fase sebelumnya telah selesai.</a:t>
            </a:r>
            <a:endParaRPr lang="en-US" dirty="0"/>
          </a:p>
          <a:p>
            <a:pPr algn="just"/>
            <a:r>
              <a:rPr lang="id-ID" dirty="0"/>
              <a:t>Dalam setiap fase STLC, entry and exit criteria</a:t>
            </a:r>
            <a:r>
              <a:rPr lang="en-US" dirty="0"/>
              <a:t> </a:t>
            </a:r>
            <a:r>
              <a:rPr lang="id-ID" dirty="0"/>
              <a:t>harus ditentukan.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570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6197-9001-47C3-A38F-90082DD3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7633"/>
          </a:xfrm>
        </p:spPr>
        <p:txBody>
          <a:bodyPr/>
          <a:lstStyle/>
          <a:p>
            <a:r>
              <a:rPr lang="en-ID" dirty="0"/>
              <a:t>Entry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8C64-A3CD-4675-9C1D-1881E54E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79664"/>
            <a:ext cx="11062167" cy="2394067"/>
          </a:xfrm>
        </p:spPr>
        <p:txBody>
          <a:bodyPr/>
          <a:lstStyle/>
          <a:p>
            <a:pPr algn="just"/>
            <a:r>
              <a:rPr lang="id-ID" dirty="0"/>
              <a:t>Entry Criteria </a:t>
            </a:r>
            <a:r>
              <a:rPr lang="en-US" dirty="0" err="1"/>
              <a:t>dalam</a:t>
            </a:r>
            <a:r>
              <a:rPr lang="id-ID" dirty="0"/>
              <a:t> fase STLC dapat didefinisikan sebagai kondisi khusus; atau</a:t>
            </a:r>
            <a:r>
              <a:rPr lang="en-US" dirty="0"/>
              <a:t> </a:t>
            </a:r>
            <a:r>
              <a:rPr lang="id-ID" dirty="0"/>
              <a:t>semua dokumen yang diperlukan </a:t>
            </a:r>
            <a:r>
              <a:rPr lang="en-US" dirty="0" err="1"/>
              <a:t>dalam</a:t>
            </a:r>
            <a:r>
              <a:rPr lang="id-ID" dirty="0"/>
              <a:t> memulai fase STLC tertentu harus ada sebelum memasuki fase STLC.</a:t>
            </a:r>
            <a:endParaRPr lang="en-US" dirty="0"/>
          </a:p>
          <a:p>
            <a:pPr algn="just"/>
            <a:r>
              <a:rPr lang="id-ID" dirty="0"/>
              <a:t>Entry criteria</a:t>
            </a:r>
            <a:r>
              <a:rPr lang="en-US" dirty="0"/>
              <a:t> </a:t>
            </a:r>
            <a:r>
              <a:rPr lang="id-ID" dirty="0"/>
              <a:t>adalah seperangkat kondisi yang memungkinkan</a:t>
            </a:r>
            <a:r>
              <a:rPr lang="en-US" dirty="0"/>
              <a:t> </a:t>
            </a:r>
            <a:r>
              <a:rPr lang="id-ID" dirty="0"/>
              <a:t>untuk melakukan</a:t>
            </a:r>
            <a:r>
              <a:rPr lang="en-US" dirty="0"/>
              <a:t> task</a:t>
            </a:r>
            <a:r>
              <a:rPr lang="id-ID" dirty="0"/>
              <a:t>, atau tanpa adanya kondisi ini, </a:t>
            </a:r>
            <a:r>
              <a:rPr lang="en-US" dirty="0"/>
              <a:t>task</a:t>
            </a:r>
            <a:r>
              <a:rPr lang="id-ID" dirty="0"/>
              <a:t> tidak dapat dilakukan.</a:t>
            </a:r>
            <a:endParaRPr lang="en-US" dirty="0"/>
          </a:p>
          <a:p>
            <a:pPr algn="just"/>
            <a:r>
              <a:rPr lang="id-ID" dirty="0"/>
              <a:t>Saat menetapkan entry criteria, penting juga untuk menentukan</a:t>
            </a:r>
            <a:r>
              <a:rPr lang="en-US" dirty="0"/>
              <a:t> time-frame (</a:t>
            </a:r>
            <a:r>
              <a:rPr lang="id-ID" dirty="0"/>
              <a:t>jangka waktu</a:t>
            </a:r>
            <a:r>
              <a:rPr lang="en-US" dirty="0"/>
              <a:t>) </a:t>
            </a:r>
            <a:r>
              <a:rPr lang="id-ID" dirty="0"/>
              <a:t>ketika item entry criteri</a:t>
            </a:r>
            <a:r>
              <a:rPr lang="en-US" dirty="0"/>
              <a:t>a </a:t>
            </a:r>
            <a:r>
              <a:rPr lang="id-ID" dirty="0"/>
              <a:t>tersedia untuk memulai proses.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7059D2-BF76-48FE-ACEB-A903DBCCC61D}"/>
              </a:ext>
            </a:extLst>
          </p:cNvPr>
          <p:cNvSpPr txBox="1">
            <a:spLocks/>
          </p:cNvSpPr>
          <p:nvPr/>
        </p:nvSpPr>
        <p:spPr>
          <a:xfrm>
            <a:off x="717666" y="3873731"/>
            <a:ext cx="11062167" cy="2410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id-ID" dirty="0"/>
              <a:t>memulai </a:t>
            </a:r>
            <a:r>
              <a:rPr lang="en-US" dirty="0" err="1"/>
              <a:t>fase</a:t>
            </a:r>
            <a:r>
              <a:rPr lang="en-US" dirty="0"/>
              <a:t> T</a:t>
            </a:r>
            <a:r>
              <a:rPr lang="id-ID" dirty="0"/>
              <a:t>est Cases development, kondisi berikut harus dipenuhi </a:t>
            </a:r>
            <a:r>
              <a:rPr lang="en-US" dirty="0"/>
              <a:t>:</a:t>
            </a:r>
          </a:p>
          <a:p>
            <a:pPr algn="just"/>
            <a:r>
              <a:rPr lang="en-ID" dirty="0"/>
              <a:t>Requirement document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tersedia</a:t>
            </a:r>
            <a:endParaRPr lang="en-ID" dirty="0"/>
          </a:p>
          <a:p>
            <a:pPr algn="just"/>
            <a:r>
              <a:rPr lang="id-ID" dirty="0"/>
              <a:t>Diperlukan pemahaman yang lengkap tentang </a:t>
            </a:r>
            <a:r>
              <a:rPr lang="en-US" dirty="0"/>
              <a:t>flow</a:t>
            </a:r>
            <a:r>
              <a:rPr lang="id-ID" dirty="0"/>
              <a:t> aplikasi.</a:t>
            </a:r>
            <a:endParaRPr lang="en-US" dirty="0"/>
          </a:p>
          <a:p>
            <a:pPr algn="just"/>
            <a:r>
              <a:rPr lang="en-ID" dirty="0"/>
              <a:t>Test Plan Document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siap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59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8BDB-385E-4775-A14A-BF05C330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0389"/>
          </a:xfrm>
        </p:spPr>
        <p:txBody>
          <a:bodyPr/>
          <a:lstStyle/>
          <a:p>
            <a:r>
              <a:rPr lang="en-ID" dirty="0"/>
              <a:t>Exit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364F-8393-4E29-9CF4-378A3B6A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91" y="3585556"/>
            <a:ext cx="11029615" cy="176645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id-ID" dirty="0"/>
              <a:t>menyimpulkan fase Test Cases development, expectations berikut harus dipenuhi </a:t>
            </a:r>
            <a:r>
              <a:rPr lang="en-US" dirty="0"/>
              <a:t>:</a:t>
            </a:r>
          </a:p>
          <a:p>
            <a:pPr algn="just"/>
            <a:r>
              <a:rPr lang="en-ID" dirty="0"/>
              <a:t>Test Cases </a:t>
            </a:r>
            <a:r>
              <a:rPr lang="id-ID" dirty="0"/>
              <a:t>harus ditulis dan ditinjau.</a:t>
            </a:r>
            <a:endParaRPr lang="en-US" dirty="0"/>
          </a:p>
          <a:p>
            <a:pPr algn="just"/>
            <a:r>
              <a:rPr lang="en-ID" dirty="0"/>
              <a:t>Test Data </a:t>
            </a:r>
            <a:r>
              <a:rPr lang="id-ID" dirty="0"/>
              <a:t>harus diidentifikasi dan siap.</a:t>
            </a:r>
            <a:endParaRPr lang="en-US" dirty="0"/>
          </a:p>
          <a:p>
            <a:pPr algn="just"/>
            <a:r>
              <a:rPr lang="en-ID" dirty="0"/>
              <a:t>Test automation script </a:t>
            </a:r>
            <a:r>
              <a:rPr lang="id-ID" dirty="0"/>
              <a:t>harus siap jika applicable.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7AFC9C-FE7F-4BBD-A677-1ABCCE246FC6}"/>
              </a:ext>
            </a:extLst>
          </p:cNvPr>
          <p:cNvSpPr txBox="1">
            <a:spLocks/>
          </p:cNvSpPr>
          <p:nvPr/>
        </p:nvSpPr>
        <p:spPr>
          <a:xfrm>
            <a:off x="733592" y="1814945"/>
            <a:ext cx="11029615" cy="1766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/>
              <a:t>Exit Criteria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id-ID" dirty="0"/>
              <a:t> fase STLC dapat didefinisikan sebagai items/documents/actions/tasks</a:t>
            </a:r>
            <a:r>
              <a:rPr lang="en-US" dirty="0"/>
              <a:t> </a:t>
            </a:r>
            <a:r>
              <a:rPr lang="id-ID" dirty="0"/>
              <a:t>yang harus diselesaikan sebelum menyimpulkan fase saat ini dan pindah ke fase berikutnya.</a:t>
            </a:r>
            <a:endParaRPr lang="en-US" dirty="0"/>
          </a:p>
          <a:p>
            <a:pPr algn="just"/>
            <a:r>
              <a:rPr lang="id-ID" dirty="0"/>
              <a:t>Exit criteria adalah a set of expectations; ini harus dipenuhi sebelum menyimpulkan fase STLC.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318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2029-4744-475B-BD0E-23607C0E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Acceptance Criteria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8E42-8014-41D3-B364-DDF95441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45673"/>
            <a:ext cx="11029615" cy="4821381"/>
          </a:xfrm>
        </p:spPr>
        <p:txBody>
          <a:bodyPr>
            <a:noAutofit/>
          </a:bodyPr>
          <a:lstStyle/>
          <a:p>
            <a:pPr algn="just"/>
            <a:r>
              <a:rPr lang="id-ID" dirty="0"/>
              <a:t>Acceptance criteria berarti perilaku yang diharapkan dari fungsionalitas, modul, dan aplikasi sebagaimana tercantum dalam requirement documents.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verification stages/checkpoints </a:t>
            </a:r>
            <a:r>
              <a:rPr lang="id-ID" dirty="0"/>
              <a:t>menentukan apakah</a:t>
            </a:r>
            <a:r>
              <a:rPr lang="en-US" dirty="0"/>
              <a:t> </a:t>
            </a:r>
            <a:r>
              <a:rPr lang="id-ID" dirty="0"/>
              <a:t>software system</a:t>
            </a:r>
            <a:r>
              <a:rPr lang="en-US" dirty="0"/>
              <a:t> </a:t>
            </a:r>
            <a:r>
              <a:rPr lang="id-ID" dirty="0"/>
              <a:t>telah memenuhi spesifikasi requirement atau tidak.</a:t>
            </a:r>
            <a:endParaRPr lang="en-US" dirty="0"/>
          </a:p>
          <a:p>
            <a:pPr algn="just"/>
            <a:r>
              <a:rPr lang="id-ID" dirty="0"/>
              <a:t>Tujuan utama dari tes ini adalah untuk mengevaluasi system</a:t>
            </a:r>
            <a:r>
              <a:rPr lang="en-US" dirty="0"/>
              <a:t> </a:t>
            </a:r>
            <a:r>
              <a:rPr lang="id-ID" dirty="0"/>
              <a:t>compliance dengan business requirements</a:t>
            </a:r>
            <a:r>
              <a:rPr lang="en-US" dirty="0"/>
              <a:t> </a:t>
            </a:r>
            <a:r>
              <a:rPr lang="id-ID" dirty="0"/>
              <a:t>dan memverifikasi apakah telah memenuhi kriteria yang </a:t>
            </a:r>
            <a:r>
              <a:rPr lang="en-US" dirty="0"/>
              <a:t>di </a:t>
            </a:r>
            <a:r>
              <a:rPr lang="en-US" dirty="0" err="1"/>
              <a:t>tentukan</a:t>
            </a:r>
            <a:r>
              <a:rPr lang="id-ID" dirty="0"/>
              <a:t>.</a:t>
            </a:r>
            <a:endParaRPr lang="en-US" dirty="0"/>
          </a:p>
          <a:p>
            <a:pPr algn="just"/>
            <a:r>
              <a:rPr lang="en-US" dirty="0"/>
              <a:t>Acceptance Criteria </a:t>
            </a:r>
            <a:r>
              <a:rPr lang="en-US" dirty="0" err="1"/>
              <a:t>adalah</a:t>
            </a:r>
            <a:r>
              <a:rPr lang="en-US" dirty="0"/>
              <a:t> a set of statements, </a:t>
            </a:r>
            <a:r>
              <a:rPr lang="id-ID" dirty="0"/>
              <a:t>yang menyebutkan dengan jelas tentang expected pass/fail result.</a:t>
            </a:r>
            <a:endParaRPr lang="en-US" dirty="0"/>
          </a:p>
          <a:p>
            <a:pPr algn="just"/>
            <a:r>
              <a:rPr lang="en-ID" dirty="0"/>
              <a:t>Acceptance criteria </a:t>
            </a:r>
            <a:r>
              <a:rPr lang="id-ID" dirty="0"/>
              <a:t>menetapkan persyaratan fungsional dan non-fungsional.</a:t>
            </a:r>
            <a:r>
              <a:rPr lang="en-US" dirty="0"/>
              <a:t> Requirements </a:t>
            </a:r>
            <a:r>
              <a:rPr lang="en-US" dirty="0" err="1"/>
              <a:t>mewakili</a:t>
            </a:r>
            <a:r>
              <a:rPr lang="en-US" dirty="0"/>
              <a:t> “conditions of satisfaction or expected </a:t>
            </a:r>
            <a:r>
              <a:rPr lang="en-US" dirty="0" err="1"/>
              <a:t>behaviour</a:t>
            </a:r>
            <a:r>
              <a:rPr lang="en-US" dirty="0"/>
              <a:t>.”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partial acceptance, </a:t>
            </a:r>
            <a:r>
              <a:rPr lang="id-ID" dirty="0"/>
              <a:t>baik kriteria terpenuhi atau tidak terpenuhi.</a:t>
            </a:r>
            <a:endParaRPr lang="en-US" dirty="0"/>
          </a:p>
          <a:p>
            <a:pPr algn="just"/>
            <a:r>
              <a:rPr lang="id-ID" dirty="0"/>
              <a:t>Kriteria ini mendefinisikan batas-batas dan parameter fungsionalitas / modul dan menentukan apakah fungsionalitas / modul </a:t>
            </a:r>
            <a:r>
              <a:rPr lang="en-US" dirty="0" err="1"/>
              <a:t>lengkap</a:t>
            </a:r>
            <a:r>
              <a:rPr lang="id-ID" dirty="0"/>
              <a:t> dan berfungsi seperti yang diharapkan.</a:t>
            </a:r>
            <a:endParaRPr lang="en-US" dirty="0"/>
          </a:p>
          <a:p>
            <a:pPr algn="just"/>
            <a:r>
              <a:rPr lang="en-US" dirty="0"/>
              <a:t>High Level Acceptance criteria is mentioned at the Test Plan Level</a:t>
            </a:r>
            <a:r>
              <a:rPr lang="en-ID" dirty="0"/>
              <a:t>. Acceptance criteria </a:t>
            </a:r>
            <a:r>
              <a:rPr lang="id-ID" dirty="0"/>
              <a:t>dikonversi ke daftar poin untuk diverifikasi atau hasil yang diharapkan </a:t>
            </a:r>
            <a:r>
              <a:rPr lang="en-US" dirty="0"/>
              <a:t>(expected results) </a:t>
            </a:r>
            <a:r>
              <a:rPr lang="id-ID" dirty="0"/>
              <a:t>pada test cases level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40498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{51D86A7E-A9BE-4B08-B240-205BC5199900}tf33552983</Template>
  <TotalTime>0</TotalTime>
  <Words>916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Franklin Gothic Demi</vt:lpstr>
      <vt:lpstr>Wingdings 2</vt:lpstr>
      <vt:lpstr>DividendVTI</vt:lpstr>
      <vt:lpstr>STLC </vt:lpstr>
      <vt:lpstr>Requirement Analysis</vt:lpstr>
      <vt:lpstr>Activities Performed for Requirement Analysis</vt:lpstr>
      <vt:lpstr>Prepare RTM</vt:lpstr>
      <vt:lpstr>Automation Analysis</vt:lpstr>
      <vt:lpstr>Entry and Exit Criteria</vt:lpstr>
      <vt:lpstr>Entry Criteria</vt:lpstr>
      <vt:lpstr>Exit Criteria</vt:lpstr>
      <vt:lpstr>Acceptance Criteria 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2020-02-14T02:24:40Z</dcterms:created>
  <dcterms:modified xsi:type="dcterms:W3CDTF">2020-02-14T07:48:22Z</dcterms:modified>
</cp:coreProperties>
</file>