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1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STLC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ID" dirty="0"/>
              <a:t>Test Planning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DCA4-8E8D-475F-AFC5-B7A1BB67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 in the Test Case Development Phase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7E37-FD6D-4614-B0BE-4F12C5318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dirty="0"/>
              <a:t>Berikut adalah tiga kegiatan yang dilakukan dalam fase</a:t>
            </a:r>
            <a:r>
              <a:rPr lang="en-US" dirty="0"/>
              <a:t> Test Case Development</a:t>
            </a:r>
          </a:p>
          <a:p>
            <a:pPr algn="just"/>
            <a:r>
              <a:rPr lang="en-ID" dirty="0"/>
              <a:t>Test Scenarios Identification</a:t>
            </a:r>
          </a:p>
          <a:p>
            <a:pPr algn="just"/>
            <a:r>
              <a:rPr lang="en-ID" dirty="0"/>
              <a:t>Test Cases Writing</a:t>
            </a:r>
          </a:p>
          <a:p>
            <a:pPr algn="just"/>
            <a:r>
              <a:rPr lang="en-ID" dirty="0"/>
              <a:t>Test Data Preparation</a:t>
            </a:r>
          </a:p>
          <a:p>
            <a:pPr algn="just"/>
            <a:endParaRPr lang="en-ID" dirty="0"/>
          </a:p>
          <a:p>
            <a:pPr algn="just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729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AA83-5816-4174-B1AE-A9F6D708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400" b="1" dirty="0"/>
              <a:t>Test Scenarios Identification</a:t>
            </a:r>
            <a:br>
              <a:rPr lang="en-ID" sz="2400" b="1" dirty="0"/>
            </a:b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66415-5E0B-415C-A761-703DB0FEE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264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 err="1"/>
              <a:t>Skenario</a:t>
            </a:r>
            <a:r>
              <a:rPr lang="en-ID" dirty="0"/>
              <a:t>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dan </a:t>
            </a:r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kompleks</a:t>
            </a:r>
            <a:r>
              <a:rPr lang="en-ID" dirty="0"/>
              <a:t>. </a:t>
            </a:r>
            <a:r>
              <a:rPr lang="en-ID" dirty="0" err="1"/>
              <a:t>Strategi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skenario</a:t>
            </a:r>
            <a:r>
              <a:rPr lang="en-ID" dirty="0"/>
              <a:t> yang </a:t>
            </a:r>
            <a:r>
              <a:rPr lang="en-ID" dirty="0" err="1"/>
              <a:t>baik</a:t>
            </a:r>
            <a:r>
              <a:rPr lang="en-ID" dirty="0"/>
              <a:t> :</a:t>
            </a:r>
          </a:p>
          <a:p>
            <a:pPr marL="0" indent="0">
              <a:buNone/>
            </a:pPr>
            <a:endParaRPr lang="en-ID" dirty="0"/>
          </a:p>
          <a:p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kemungkinan</a:t>
            </a:r>
            <a:r>
              <a:rPr lang="en-ID" dirty="0"/>
              <a:t> users, </a:t>
            </a:r>
            <a:r>
              <a:rPr lang="en-ID" dirty="0" err="1"/>
              <a:t>tindakan</a:t>
            </a:r>
            <a:r>
              <a:rPr lang="en-ID" dirty="0"/>
              <a:t> dan </a:t>
            </a:r>
            <a:r>
              <a:rPr lang="en-ID" dirty="0" err="1"/>
              <a:t>tujuannya</a:t>
            </a:r>
            <a:r>
              <a:rPr lang="en-ID" dirty="0"/>
              <a:t>.</a:t>
            </a:r>
          </a:p>
          <a:p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pikir</a:t>
            </a:r>
            <a:r>
              <a:rPr lang="en-ID" dirty="0"/>
              <a:t> </a:t>
            </a:r>
            <a:r>
              <a:rPr lang="en-ID" dirty="0" err="1"/>
              <a:t>peretas</a:t>
            </a:r>
            <a:r>
              <a:rPr lang="en-ID" dirty="0"/>
              <a:t> dan </a:t>
            </a:r>
            <a:r>
              <a:rPr lang="en-ID" dirty="0" err="1"/>
              <a:t>buat</a:t>
            </a:r>
            <a:r>
              <a:rPr lang="en-ID" dirty="0"/>
              <a:t> daftar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skenario</a:t>
            </a:r>
            <a:r>
              <a:rPr lang="en-ID" dirty="0"/>
              <a:t> </a:t>
            </a:r>
            <a:r>
              <a:rPr lang="en-ID" dirty="0" err="1"/>
              <a:t>penyalahgunaan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.</a:t>
            </a:r>
          </a:p>
          <a:p>
            <a:r>
              <a:rPr lang="en-ID" dirty="0" err="1"/>
              <a:t>Buat</a:t>
            </a:r>
            <a:r>
              <a:rPr lang="en-ID" dirty="0"/>
              <a:t> daftar </a:t>
            </a:r>
            <a:r>
              <a:rPr lang="en-ID" dirty="0" err="1"/>
              <a:t>peristiwa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dan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menangani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r>
              <a:rPr lang="en-ID" dirty="0" err="1"/>
              <a:t>Buat</a:t>
            </a:r>
            <a:r>
              <a:rPr lang="en-ID" dirty="0"/>
              <a:t> daftar </a:t>
            </a:r>
            <a:r>
              <a:rPr lang="en-ID" dirty="0" err="1"/>
              <a:t>manfaat</a:t>
            </a:r>
            <a:r>
              <a:rPr lang="en-ID" dirty="0"/>
              <a:t> dan </a:t>
            </a:r>
            <a:r>
              <a:rPr lang="en-ID" dirty="0" err="1"/>
              <a:t>buat</a:t>
            </a:r>
            <a:r>
              <a:rPr lang="en-ID" dirty="0"/>
              <a:t> end-to-end task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memeriksanya</a:t>
            </a:r>
            <a:r>
              <a:rPr lang="en-ID" dirty="0"/>
              <a:t>.</a:t>
            </a:r>
          </a:p>
          <a:p>
            <a:r>
              <a:rPr lang="en-ID" dirty="0"/>
              <a:t>Baca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serupa</a:t>
            </a:r>
            <a:r>
              <a:rPr lang="en-ID" dirty="0"/>
              <a:t> dan </a:t>
            </a:r>
            <a:r>
              <a:rPr lang="en-ID" dirty="0" err="1"/>
              <a:t>perilakunya</a:t>
            </a:r>
            <a:r>
              <a:rPr lang="en-ID" dirty="0"/>
              <a:t>.</a:t>
            </a:r>
          </a:p>
          <a:p>
            <a:r>
              <a:rPr lang="en-ID" dirty="0" err="1"/>
              <a:t>Mempelajari</a:t>
            </a:r>
            <a:r>
              <a:rPr lang="en-ID" dirty="0"/>
              <a:t> </a:t>
            </a:r>
            <a:r>
              <a:rPr lang="en-ID" dirty="0" err="1"/>
              <a:t>keluhan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pesaing</a:t>
            </a:r>
            <a:r>
              <a:rPr lang="en-ID" dirty="0"/>
              <a:t> dan </a:t>
            </a:r>
            <a:r>
              <a:rPr lang="en-ID" dirty="0" err="1"/>
              <a:t>pendahulunya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236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B511-B0C9-41A6-8546-ECCA4567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400" b="1" dirty="0"/>
              <a:t>Test Cases Writing</a:t>
            </a:r>
            <a:br>
              <a:rPr lang="en-ID" sz="2400" b="1" dirty="0"/>
            </a:b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D96CF-0B73-4944-A86F-7736D95E4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2626261"/>
          </a:xfrm>
        </p:spPr>
        <p:txBody>
          <a:bodyPr/>
          <a:lstStyle/>
          <a:p>
            <a:r>
              <a:rPr lang="en-US" dirty="0"/>
              <a:t>Test Case </a:t>
            </a:r>
            <a:r>
              <a:rPr lang="en-US" dirty="0" err="1"/>
              <a:t>adalah</a:t>
            </a:r>
            <a:r>
              <a:rPr lang="en-US" dirty="0"/>
              <a:t> document, yang </a:t>
            </a:r>
            <a:r>
              <a:rPr lang="en-US" dirty="0" err="1"/>
              <a:t>mencakup</a:t>
            </a:r>
            <a:r>
              <a:rPr lang="en-US" dirty="0"/>
              <a:t> test data, preconditions, expected results and post conditions</a:t>
            </a:r>
          </a:p>
          <a:p>
            <a:r>
              <a:rPr lang="en-ID" dirty="0"/>
              <a:t>Test Case </a:t>
            </a:r>
            <a:r>
              <a:rPr lang="id-ID" dirty="0"/>
              <a:t>bertindak sebagai titik awal untuk</a:t>
            </a:r>
            <a:r>
              <a:rPr lang="en-US" dirty="0"/>
              <a:t> test execution.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1405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385A-9050-43C7-9D71-A0A4DD2D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400" b="1" dirty="0"/>
              <a:t>Test Data Preparation</a:t>
            </a:r>
            <a:br>
              <a:rPr lang="en-ID" sz="2400" b="1" dirty="0"/>
            </a:b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72FD0-DCB2-44B1-B9A4-657A01652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79417"/>
            <a:ext cx="11029615" cy="49045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dirty="0"/>
              <a:t>Test Data </a:t>
            </a:r>
            <a:r>
              <a:rPr lang="id-ID" dirty="0"/>
              <a:t>digunakan untuk menjalankan tes pada test ware</a:t>
            </a:r>
            <a:r>
              <a:rPr lang="en-US" dirty="0"/>
              <a:t>. Test data precise and exhaustive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defects. </a:t>
            </a:r>
            <a:r>
              <a:rPr lang="id-ID" dirty="0"/>
              <a:t>Untuk mencapai tiga tujuan ini, diikuti oleh pendekatan bertahap seperti yang diberikan di bawah ini </a:t>
            </a:r>
            <a:r>
              <a:rPr lang="en-US" dirty="0"/>
              <a:t>:</a:t>
            </a:r>
          </a:p>
          <a:p>
            <a:r>
              <a:rPr lang="en-US" dirty="0"/>
              <a:t>Identify test resources or requirements</a:t>
            </a:r>
          </a:p>
          <a:p>
            <a:r>
              <a:rPr lang="en-US" dirty="0"/>
              <a:t>Identify conditions/functionality to be tested</a:t>
            </a:r>
          </a:p>
          <a:p>
            <a:r>
              <a:rPr lang="en-US" dirty="0"/>
              <a:t>Set priority test conditions</a:t>
            </a:r>
          </a:p>
          <a:p>
            <a:r>
              <a:rPr lang="en-US" dirty="0"/>
              <a:t>Select conditions for testing</a:t>
            </a:r>
          </a:p>
          <a:p>
            <a:r>
              <a:rPr lang="en-US" dirty="0"/>
              <a:t>Determine expected result of processing of test cases</a:t>
            </a:r>
          </a:p>
          <a:p>
            <a:r>
              <a:rPr lang="en-US" dirty="0"/>
              <a:t>Create Test cases</a:t>
            </a:r>
          </a:p>
          <a:p>
            <a:r>
              <a:rPr lang="en-US" dirty="0"/>
              <a:t>Document test conditions</a:t>
            </a:r>
          </a:p>
          <a:p>
            <a:r>
              <a:rPr lang="en-US" dirty="0"/>
              <a:t>Conduct test</a:t>
            </a:r>
          </a:p>
          <a:p>
            <a:r>
              <a:rPr lang="en-US" dirty="0"/>
              <a:t>Verify and correct test cases based on modifications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92340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8C9B-B58A-4BAE-80C1-792E3EC0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435587"/>
          </a:xfrm>
        </p:spPr>
        <p:txBody>
          <a:bodyPr>
            <a:normAutofit fontScale="90000"/>
          </a:bodyPr>
          <a:lstStyle/>
          <a:p>
            <a:r>
              <a:rPr lang="en-ID" b="1" dirty="0"/>
              <a:t>Activity Block Diagram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66A3-C208-4522-8E60-29B621E07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661692"/>
            <a:ext cx="11029615" cy="435588"/>
          </a:xfrm>
        </p:spPr>
        <p:txBody>
          <a:bodyPr/>
          <a:lstStyle/>
          <a:p>
            <a:pPr marL="0" indent="0" algn="just">
              <a:buNone/>
            </a:pPr>
            <a:r>
              <a:rPr lang="id-ID" dirty="0"/>
              <a:t>Diagram berikut menunjukkan berbagai aktivitas yang membentuk bagian dari Test Case Development</a:t>
            </a:r>
            <a:endParaRPr lang="en-ID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77D908AE-7E0D-41A6-B9A8-B204FE6CA2F3}"/>
              </a:ext>
            </a:extLst>
          </p:cNvPr>
          <p:cNvSpPr/>
          <p:nvPr/>
        </p:nvSpPr>
        <p:spPr>
          <a:xfrm>
            <a:off x="581192" y="1323385"/>
            <a:ext cx="1779623" cy="10307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Cases </a:t>
            </a:r>
          </a:p>
          <a:p>
            <a:pPr algn="ctr"/>
            <a:r>
              <a:rPr lang="en-US" dirty="0"/>
              <a:t>And </a:t>
            </a:r>
          </a:p>
          <a:p>
            <a:pPr algn="ctr"/>
            <a:r>
              <a:rPr lang="en-US" dirty="0"/>
              <a:t>Requirements from</a:t>
            </a:r>
            <a:r>
              <a:rPr lang="en-ID" dirty="0"/>
              <a:t> Client</a:t>
            </a:r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30D403B-A74A-44C0-807E-30514C6081FF}"/>
              </a:ext>
            </a:extLst>
          </p:cNvPr>
          <p:cNvSpPr/>
          <p:nvPr/>
        </p:nvSpPr>
        <p:spPr>
          <a:xfrm>
            <a:off x="5357203" y="1323385"/>
            <a:ext cx="1779623" cy="10307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the approach and  number of test cases</a:t>
            </a:r>
            <a:endParaRPr lang="en-ID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C3965509-3786-4A70-A3CE-382CC8B9E814}"/>
              </a:ext>
            </a:extLst>
          </p:cNvPr>
          <p:cNvSpPr/>
          <p:nvPr/>
        </p:nvSpPr>
        <p:spPr>
          <a:xfrm>
            <a:off x="2970750" y="1323385"/>
            <a:ext cx="1779623" cy="10307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Understand the requirements</a:t>
            </a:r>
            <a:endParaRPr lang="en-ID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302D213-C0CE-47F3-8DF8-1642EF098C50}"/>
              </a:ext>
            </a:extLst>
          </p:cNvPr>
          <p:cNvSpPr/>
          <p:nvPr/>
        </p:nvSpPr>
        <p:spPr>
          <a:xfrm>
            <a:off x="7802513" y="4460057"/>
            <a:ext cx="1779623" cy="10307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review findings</a:t>
            </a:r>
            <a:endParaRPr lang="en-ID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0F8B015-5169-4614-A8EA-9D6670C84E7B}"/>
              </a:ext>
            </a:extLst>
          </p:cNvPr>
          <p:cNvSpPr/>
          <p:nvPr/>
        </p:nvSpPr>
        <p:spPr>
          <a:xfrm>
            <a:off x="5412955" y="4460057"/>
            <a:ext cx="1779623" cy="10307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the scenario for review </a:t>
            </a:r>
            <a:endParaRPr lang="en-ID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A3E3107-5240-4B17-8A56-F5E4B0C080F5}"/>
              </a:ext>
            </a:extLst>
          </p:cNvPr>
          <p:cNvSpPr/>
          <p:nvPr/>
        </p:nvSpPr>
        <p:spPr>
          <a:xfrm>
            <a:off x="2970749" y="4460057"/>
            <a:ext cx="1779623" cy="10307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estimates and plan for testing</a:t>
            </a:r>
            <a:endParaRPr lang="en-ID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D67A5BA-8D22-4128-8E30-0427D4D0CBA8}"/>
              </a:ext>
            </a:extLst>
          </p:cNvPr>
          <p:cNvSpPr/>
          <p:nvPr/>
        </p:nvSpPr>
        <p:spPr>
          <a:xfrm>
            <a:off x="7746760" y="2891721"/>
            <a:ext cx="1779623" cy="10307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Perfom</a:t>
            </a:r>
            <a:r>
              <a:rPr lang="en-US" dirty="0"/>
              <a:t> review on the completed test cases</a:t>
            </a:r>
            <a:endParaRPr lang="en-ID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F3F6B396-3DD3-4A45-B53B-CA4B167C8230}"/>
              </a:ext>
            </a:extLst>
          </p:cNvPr>
          <p:cNvSpPr/>
          <p:nvPr/>
        </p:nvSpPr>
        <p:spPr>
          <a:xfrm>
            <a:off x="5357203" y="2892183"/>
            <a:ext cx="1779623" cy="10307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 high level scenarios for each test case </a:t>
            </a:r>
            <a:endParaRPr lang="en-ID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37448B8A-4B40-443B-8945-5EAC68047C68}"/>
              </a:ext>
            </a:extLst>
          </p:cNvPr>
          <p:cNvSpPr/>
          <p:nvPr/>
        </p:nvSpPr>
        <p:spPr>
          <a:xfrm>
            <a:off x="2970749" y="2894492"/>
            <a:ext cx="1779623" cy="10307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query log for clarifications</a:t>
            </a:r>
            <a:endParaRPr lang="en-ID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1534C4AB-A8FB-4023-893D-159CBE2E3EAD}"/>
              </a:ext>
            </a:extLst>
          </p:cNvPr>
          <p:cNvSpPr/>
          <p:nvPr/>
        </p:nvSpPr>
        <p:spPr>
          <a:xfrm>
            <a:off x="7746761" y="1323385"/>
            <a:ext cx="1779623" cy="10307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 detailed test procedures for scenarios</a:t>
            </a:r>
            <a:endParaRPr lang="en-ID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8906B73-BC25-479C-8C8B-7303CBE9C0AD}"/>
              </a:ext>
            </a:extLst>
          </p:cNvPr>
          <p:cNvSpPr/>
          <p:nvPr/>
        </p:nvSpPr>
        <p:spPr>
          <a:xfrm>
            <a:off x="7799407" y="5827222"/>
            <a:ext cx="1779623" cy="10307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 to client for </a:t>
            </a:r>
            <a:r>
              <a:rPr lang="en-US" dirty="0" err="1"/>
              <a:t>signof</a:t>
            </a:r>
            <a:endParaRPr lang="en-ID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2E1F711-2860-4D82-8C35-95B252B078E6}"/>
              </a:ext>
            </a:extLst>
          </p:cNvPr>
          <p:cNvSpPr/>
          <p:nvPr/>
        </p:nvSpPr>
        <p:spPr>
          <a:xfrm>
            <a:off x="5412955" y="5827222"/>
            <a:ext cx="1779623" cy="10307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and map traceability matrix</a:t>
            </a:r>
            <a:endParaRPr lang="en-ID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E98396-1EC5-4BA7-BC7C-92D669317E5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60815" y="1838774"/>
            <a:ext cx="609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BA05A-164D-4048-9673-579CB71F0BF5}"/>
              </a:ext>
            </a:extLst>
          </p:cNvPr>
          <p:cNvCxnSpPr/>
          <p:nvPr/>
        </p:nvCxnSpPr>
        <p:spPr>
          <a:xfrm>
            <a:off x="4750372" y="1838774"/>
            <a:ext cx="609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930E1B-EAA7-4A0E-9558-EC7E6127D28E}"/>
              </a:ext>
            </a:extLst>
          </p:cNvPr>
          <p:cNvCxnSpPr/>
          <p:nvPr/>
        </p:nvCxnSpPr>
        <p:spPr>
          <a:xfrm>
            <a:off x="7136825" y="1838774"/>
            <a:ext cx="609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BA6C7B-388A-4890-B81C-F53BF8BA94C0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3860561" y="2354163"/>
            <a:ext cx="1" cy="540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B6F8F3-26C8-4D8C-B128-01EABAE7A0FA}"/>
              </a:ext>
            </a:extLst>
          </p:cNvPr>
          <p:cNvCxnSpPr/>
          <p:nvPr/>
        </p:nvCxnSpPr>
        <p:spPr>
          <a:xfrm flipH="1">
            <a:off x="3860560" y="3950209"/>
            <a:ext cx="1" cy="540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B92512-3C30-4FAE-B754-17C062D8A000}"/>
              </a:ext>
            </a:extLst>
          </p:cNvPr>
          <p:cNvCxnSpPr/>
          <p:nvPr/>
        </p:nvCxnSpPr>
        <p:spPr>
          <a:xfrm flipH="1">
            <a:off x="6302766" y="2354162"/>
            <a:ext cx="1" cy="540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5CCACC-7D1B-4E59-9297-4C74D46B156D}"/>
              </a:ext>
            </a:extLst>
          </p:cNvPr>
          <p:cNvCxnSpPr/>
          <p:nvPr/>
        </p:nvCxnSpPr>
        <p:spPr>
          <a:xfrm flipH="1">
            <a:off x="6302765" y="3919728"/>
            <a:ext cx="1" cy="540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D3FFF2-60E4-469C-AEBD-C24E6DD7B4A3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6302767" y="5490835"/>
            <a:ext cx="0" cy="33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69B4A9-D534-49DF-A172-B4282D7CB305}"/>
              </a:ext>
            </a:extLst>
          </p:cNvPr>
          <p:cNvCxnSpPr/>
          <p:nvPr/>
        </p:nvCxnSpPr>
        <p:spPr>
          <a:xfrm flipH="1">
            <a:off x="8689219" y="2340310"/>
            <a:ext cx="1" cy="540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15B169-A142-4557-89D4-94D2DFB07479}"/>
              </a:ext>
            </a:extLst>
          </p:cNvPr>
          <p:cNvCxnSpPr/>
          <p:nvPr/>
        </p:nvCxnSpPr>
        <p:spPr>
          <a:xfrm flipH="1">
            <a:off x="8689219" y="3930578"/>
            <a:ext cx="1" cy="540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14DC45-DD56-4176-AF30-FF936247A427}"/>
              </a:ext>
            </a:extLst>
          </p:cNvPr>
          <p:cNvCxnSpPr>
            <a:cxnSpLocks/>
          </p:cNvCxnSpPr>
          <p:nvPr/>
        </p:nvCxnSpPr>
        <p:spPr>
          <a:xfrm>
            <a:off x="8705485" y="5490835"/>
            <a:ext cx="0" cy="33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96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2811-F445-4D9C-B950-24415B56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191B-F525-4337-9881-AEDF67183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terjemahan</a:t>
            </a:r>
            <a:r>
              <a:rPr lang="en-US" dirty="0"/>
              <a:t> dan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pPr marL="201168" lvl="1" indent="0">
              <a:buNone/>
            </a:pPr>
            <a:r>
              <a:rPr lang="en-US" sz="1700" dirty="0"/>
              <a:t>	Source : https://www.tutorialspoint.com/</a:t>
            </a:r>
            <a:endParaRPr lang="en-ID" sz="1700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5709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5411-CD09-4D44-9CB2-CFBF1C51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Test Planning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34F7-0106-442A-8C87-69CA511BE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</a:t>
            </a:r>
            <a:r>
              <a:rPr lang="id-ID" dirty="0"/>
              <a:t>est plan</a:t>
            </a:r>
            <a:r>
              <a:rPr lang="en-US" dirty="0"/>
              <a:t> </a:t>
            </a:r>
            <a:r>
              <a:rPr lang="id-ID" dirty="0"/>
              <a:t>menguraikan strategi yang akan digunakan untuk menguji aplikasi, resources yang akan digunakan, test environment</a:t>
            </a:r>
            <a:r>
              <a:rPr lang="en-US" dirty="0"/>
              <a:t> </a:t>
            </a:r>
            <a:r>
              <a:rPr lang="id-ID" dirty="0"/>
              <a:t>di mana testing akan dilakukan, dan keterbatasan </a:t>
            </a:r>
            <a:r>
              <a:rPr lang="en-US" dirty="0"/>
              <a:t>testing</a:t>
            </a:r>
            <a:r>
              <a:rPr lang="id-ID" dirty="0"/>
              <a:t> dan schedu</a:t>
            </a:r>
            <a:r>
              <a:rPr lang="en-US" dirty="0"/>
              <a:t>le testing</a:t>
            </a:r>
            <a:r>
              <a:rPr lang="id-ID" dirty="0"/>
              <a:t>. </a:t>
            </a:r>
            <a:endParaRPr lang="en-US" dirty="0"/>
          </a:p>
          <a:p>
            <a:pPr algn="just"/>
            <a:r>
              <a:rPr lang="id-ID" dirty="0"/>
              <a:t>Biasanya, Team Lead</a:t>
            </a:r>
            <a:r>
              <a:rPr lang="en-US" dirty="0"/>
              <a:t> </a:t>
            </a:r>
            <a:r>
              <a:rPr lang="id-ID" dirty="0"/>
              <a:t>Quality Assurance Team Lead</a:t>
            </a:r>
            <a:r>
              <a:rPr lang="en-US" dirty="0"/>
              <a:t> </a:t>
            </a:r>
            <a:r>
              <a:rPr lang="id-ID" dirty="0"/>
              <a:t>akan bertanggung jawab untuk menulis Test Plan.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7301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05FF-E13F-4C5F-B258-2FB34F46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Test Plan Include?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1FD9-F646-4DBF-AE70-A093CDD80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2422"/>
            <a:ext cx="11029615" cy="4572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D" dirty="0"/>
              <a:t>Test Plan </a:t>
            </a:r>
            <a:r>
              <a:rPr lang="id-ID" dirty="0"/>
              <a:t>mencakup yang berikut ini</a:t>
            </a:r>
            <a:r>
              <a:rPr lang="en-US" dirty="0"/>
              <a:t> :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Introduction to the Test Plan document.</a:t>
            </a:r>
          </a:p>
          <a:p>
            <a:pPr algn="just"/>
            <a:r>
              <a:rPr lang="en-US" dirty="0"/>
              <a:t>Assumptions while testing the application.</a:t>
            </a:r>
          </a:p>
          <a:p>
            <a:pPr algn="just"/>
            <a:r>
              <a:rPr lang="en-US" dirty="0"/>
              <a:t>List of test cases included in testing the application.</a:t>
            </a:r>
          </a:p>
          <a:p>
            <a:pPr algn="just"/>
            <a:r>
              <a:rPr lang="en-US" dirty="0"/>
              <a:t>List of features to be tested.</a:t>
            </a:r>
          </a:p>
          <a:p>
            <a:pPr algn="just"/>
            <a:r>
              <a:rPr lang="en-US" dirty="0"/>
              <a:t>The sort of approach to be used while testing the software.</a:t>
            </a:r>
          </a:p>
          <a:p>
            <a:pPr algn="just"/>
            <a:r>
              <a:rPr lang="en-US" dirty="0"/>
              <a:t>List of deliverables that need to be tested.</a:t>
            </a:r>
          </a:p>
          <a:p>
            <a:pPr algn="just"/>
            <a:r>
              <a:rPr lang="en-US" dirty="0"/>
              <a:t>The resources allocated for testing the application.</a:t>
            </a:r>
          </a:p>
          <a:p>
            <a:pPr algn="just"/>
            <a:r>
              <a:rPr lang="en-US" dirty="0"/>
              <a:t>Any risks involved during the testing process.</a:t>
            </a:r>
          </a:p>
          <a:p>
            <a:pPr algn="just"/>
            <a:r>
              <a:rPr lang="en-US" dirty="0"/>
              <a:t>A schedule of tasks and milestones to be achieved.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533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3164-1686-47D4-AC76-544827C8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Points for Test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33FCB-BA84-42F0-8068-229E7A725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1763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d-ID" dirty="0"/>
              <a:t>Poin-poin berikut perlu dipertimbangkan untuk Test Planning di STLC.</a:t>
            </a:r>
            <a:endParaRPr lang="en-US" dirty="0"/>
          </a:p>
          <a:p>
            <a:pPr algn="just"/>
            <a:r>
              <a:rPr lang="id-ID" dirty="0"/>
              <a:t>Idealnya</a:t>
            </a:r>
            <a:r>
              <a:rPr lang="en-US" dirty="0"/>
              <a:t>, Test Analyst (Lead)/ Manager </a:t>
            </a:r>
            <a:r>
              <a:rPr lang="en-US" dirty="0" err="1"/>
              <a:t>menyiapkan</a:t>
            </a:r>
            <a:r>
              <a:rPr lang="en-US" dirty="0"/>
              <a:t> Test Strategy/Test Plan Document.</a:t>
            </a:r>
          </a:p>
          <a:p>
            <a:pPr algn="just"/>
            <a:r>
              <a:rPr lang="id-ID" dirty="0"/>
              <a:t>Analisis lebih fokus pada data / informasi terkait aplikasi.</a:t>
            </a:r>
            <a:endParaRPr lang="en-US" dirty="0"/>
          </a:p>
          <a:p>
            <a:pPr algn="just"/>
            <a:r>
              <a:rPr lang="id-ID" dirty="0"/>
              <a:t>Ini adalah fase pertama dari tugas </a:t>
            </a:r>
            <a:r>
              <a:rPr lang="en-US" dirty="0"/>
              <a:t>testing</a:t>
            </a:r>
            <a:r>
              <a:rPr lang="id-ID" dirty="0"/>
              <a:t> yang sebenarnya.</a:t>
            </a:r>
            <a:endParaRPr lang="en-US" dirty="0"/>
          </a:p>
          <a:p>
            <a:pPr algn="just"/>
            <a:r>
              <a:rPr lang="id-ID" dirty="0"/>
              <a:t>Fase ini menjawab "</a:t>
            </a:r>
            <a:r>
              <a:rPr lang="en-US" dirty="0"/>
              <a:t> WHAT is to be tested </a:t>
            </a:r>
            <a:r>
              <a:rPr lang="id-ID" dirty="0"/>
              <a:t>" dan "</a:t>
            </a:r>
            <a:r>
              <a:rPr lang="en-US" dirty="0"/>
              <a:t> WHAT RESOURCES are required to test </a:t>
            </a:r>
            <a:r>
              <a:rPr lang="id-ID" dirty="0"/>
              <a:t>".</a:t>
            </a:r>
            <a:endParaRPr lang="en-US" dirty="0"/>
          </a:p>
          <a:p>
            <a:pPr algn="just"/>
            <a:r>
              <a:rPr lang="en-US" dirty="0"/>
              <a:t>Dasar entry criteria </a:t>
            </a:r>
            <a:r>
              <a:rPr lang="id-ID" dirty="0"/>
              <a:t>fase ini adalah </a:t>
            </a:r>
            <a:r>
              <a:rPr lang="en-US" dirty="0" err="1"/>
              <a:t>kelengkapan</a:t>
            </a:r>
            <a:r>
              <a:rPr lang="en-US" dirty="0"/>
              <a:t> Requirement Documents (updated version of unclear/missing/clarified requirements) </a:t>
            </a:r>
            <a:r>
              <a:rPr lang="id-ID" dirty="0"/>
              <a:t>bersama dengan Requirement Traceability Matrix.</a:t>
            </a:r>
            <a:endParaRPr lang="en-US" dirty="0"/>
          </a:p>
          <a:p>
            <a:pPr algn="just"/>
            <a:r>
              <a:rPr lang="en-US" dirty="0" err="1"/>
              <a:t>Jika</a:t>
            </a:r>
            <a:r>
              <a:rPr lang="en-US" dirty="0"/>
              <a:t> automation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scope </a:t>
            </a:r>
            <a:r>
              <a:rPr lang="en-US" dirty="0" err="1"/>
              <a:t>ini</a:t>
            </a:r>
            <a:r>
              <a:rPr lang="en-US" dirty="0"/>
              <a:t>, Automation Feasibility </a:t>
            </a:r>
            <a:r>
              <a:rPr lang="id-ID" dirty="0"/>
              <a:t>harus disiapkan sebelum memasuki fase ini.</a:t>
            </a:r>
            <a:endParaRPr lang="en-US" dirty="0"/>
          </a:p>
          <a:p>
            <a:pPr algn="just"/>
            <a:r>
              <a:rPr lang="en-ID" dirty="0"/>
              <a:t>Exit criteria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fase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penyelesaian</a:t>
            </a:r>
            <a:r>
              <a:rPr lang="en-ID" dirty="0"/>
              <a:t> </a:t>
            </a:r>
            <a:r>
              <a:rPr lang="en-US" dirty="0"/>
              <a:t>Test Strategy/Test Plan Document and Test effort Estimation document.</a:t>
            </a:r>
          </a:p>
          <a:p>
            <a:pPr algn="just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4519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0827-BACF-47A8-87E1-BF8B80FD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 of the Test Planning Phase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DAB44-FFF6-4D39-91DF-3A5BC7B75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>
            <a:normAutofit/>
          </a:bodyPr>
          <a:lstStyle/>
          <a:p>
            <a:pPr algn="just"/>
            <a:r>
              <a:rPr lang="id-ID" dirty="0"/>
              <a:t>Tujuan utama dari fase ini adalah untuk mempersiapkan</a:t>
            </a:r>
            <a:r>
              <a:rPr lang="en-US" dirty="0"/>
              <a:t> Test Plan/Test Strategy document.</a:t>
            </a:r>
          </a:p>
          <a:p>
            <a:pPr algn="just"/>
            <a:r>
              <a:rPr lang="id-ID" dirty="0"/>
              <a:t>Ini mencakup tiga aspek utama</a:t>
            </a:r>
            <a:r>
              <a:rPr lang="en-US" dirty="0"/>
              <a:t> 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Scope of Deliverables / </a:t>
            </a:r>
            <a:r>
              <a:rPr lang="id-ID" sz="1800" dirty="0"/>
              <a:t>Lingkup Hasil Kerja</a:t>
            </a:r>
            <a:endParaRPr lang="en-US" sz="17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Effort estimation / </a:t>
            </a:r>
            <a:r>
              <a:rPr lang="en-US" sz="1800" dirty="0"/>
              <a:t>E</a:t>
            </a:r>
            <a:r>
              <a:rPr lang="id-ID" sz="1800" dirty="0"/>
              <a:t>stimasi upaya</a:t>
            </a:r>
            <a:endParaRPr lang="en-US" sz="17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Resource Plan.</a:t>
            </a: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361948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49FB-285B-421E-B010-4D26D5EC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Scope of Deliverables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148-96D4-41AC-82F6-E40BA7C7E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d-ID" dirty="0"/>
              <a:t>Kegiatan berikut perlu dilakukan untuk menyimpulkan scope of deliverables</a:t>
            </a:r>
            <a:endParaRPr lang="en-US" dirty="0"/>
          </a:p>
          <a:p>
            <a:pPr algn="just"/>
            <a:r>
              <a:rPr lang="en-US" dirty="0"/>
              <a:t>Identify suitable engagement and delivery model.</a:t>
            </a:r>
          </a:p>
          <a:p>
            <a:pPr algn="just"/>
            <a:r>
              <a:rPr lang="en-US" dirty="0"/>
              <a:t>Define test objectives, scope of testing, testing phases and activities.</a:t>
            </a:r>
          </a:p>
          <a:p>
            <a:pPr algn="just"/>
            <a:r>
              <a:rPr lang="en-US" dirty="0"/>
              <a:t>Review business requirement and system requirement to identify test feasibility.</a:t>
            </a:r>
          </a:p>
          <a:p>
            <a:pPr algn="just"/>
            <a:r>
              <a:rPr lang="en-US" dirty="0"/>
              <a:t>Define testing process, type of testing and procedures.</a:t>
            </a:r>
          </a:p>
          <a:p>
            <a:pPr algn="just"/>
            <a:r>
              <a:rPr lang="en-US" dirty="0"/>
              <a:t>Define defect management and change management procedures.</a:t>
            </a:r>
          </a:p>
          <a:p>
            <a:pPr algn="just"/>
            <a:r>
              <a:rPr lang="en-US" dirty="0"/>
              <a:t>Identify testing tools, techniques and best practices.</a:t>
            </a:r>
          </a:p>
          <a:p>
            <a:pPr algn="just"/>
            <a:r>
              <a:rPr lang="en-US" dirty="0"/>
              <a:t>Define Risk Analysis.</a:t>
            </a:r>
          </a:p>
          <a:p>
            <a:pPr algn="just"/>
            <a:r>
              <a:rPr lang="en-US" dirty="0"/>
              <a:t>Define automation solution and identify suitable candidates for automation if </a:t>
            </a:r>
            <a:r>
              <a:rPr lang="en-US" dirty="0" err="1"/>
              <a:t>applicabl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6797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2C93-26DF-4DF9-9DF0-1F5CE8FC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1379"/>
          </a:xfrm>
        </p:spPr>
        <p:txBody>
          <a:bodyPr>
            <a:normAutofit/>
          </a:bodyPr>
          <a:lstStyle/>
          <a:p>
            <a:r>
              <a:rPr lang="en-ID" dirty="0"/>
              <a:t>Effort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C9EB5-652E-4BA3-A3AA-96B8FA7CC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9542"/>
            <a:ext cx="11029615" cy="5328458"/>
          </a:xfrm>
        </p:spPr>
        <p:txBody>
          <a:bodyPr>
            <a:noAutofit/>
          </a:bodyPr>
          <a:lstStyle/>
          <a:p>
            <a:pPr algn="just"/>
            <a:r>
              <a:rPr lang="id-ID" dirty="0"/>
              <a:t>Estima</a:t>
            </a:r>
            <a:r>
              <a:rPr lang="en-US" dirty="0" err="1"/>
              <a:t>tion</a:t>
            </a:r>
            <a:r>
              <a:rPr lang="id-ID" dirty="0"/>
              <a:t> adalah proses menemukan estimasi, atau perkiraan, yang merupakan nilai yang dapat digunakan untuk beberapa tujuan bahkan jika input data mungkin tidak lengkap, tidak pasti, atau tidak stabil.</a:t>
            </a:r>
            <a:endParaRPr lang="en-US" dirty="0"/>
          </a:p>
          <a:p>
            <a:pPr algn="just"/>
            <a:r>
              <a:rPr lang="id-ID" dirty="0"/>
              <a:t>Estimasi menentukan berapa banyak</a:t>
            </a:r>
            <a:r>
              <a:rPr lang="en-US" dirty="0"/>
              <a:t> </a:t>
            </a:r>
            <a:r>
              <a:rPr lang="id-ID" dirty="0"/>
              <a:t>money, effort, resources, dan waktu yang diperlukan untuk membangun sistem atau produk tertentu. Estimasi didasarkan pada </a:t>
            </a:r>
            <a:r>
              <a:rPr lang="en-US" dirty="0"/>
              <a:t>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Past Data/Past Experience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Available Documents/Knowledge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Assumptions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Identified Risks</a:t>
            </a:r>
          </a:p>
          <a:p>
            <a:pPr marL="324000" lvl="1" indent="0" algn="just">
              <a:buNone/>
            </a:pPr>
            <a:endParaRPr lang="en-US" sz="1700" dirty="0"/>
          </a:p>
          <a:p>
            <a:pPr algn="just"/>
            <a:r>
              <a:rPr lang="id-ID" dirty="0"/>
              <a:t>Empat langkah dasar dalam</a:t>
            </a:r>
            <a:r>
              <a:rPr lang="en-US" dirty="0"/>
              <a:t> Testing Estimation</a:t>
            </a:r>
            <a:endParaRPr lang="en-US" sz="17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    Estimation of the size of the AUT (Application Under Test).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    Estimation of the effort in person-months or person-hours.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    Estimation of the schedule in calendar months.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    Estimation of the project cost in agreed currency.</a:t>
            </a:r>
          </a:p>
          <a:p>
            <a:pPr marL="324000" lvl="1" indent="0" algn="just">
              <a:buNone/>
            </a:pP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84366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9AAB-8C2F-4A9D-B3CA-EA9AE823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Resource Plan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ECF6-983E-4E94-921B-D51F76EAF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396538"/>
            <a:ext cx="11062167" cy="3011979"/>
          </a:xfrm>
        </p:spPr>
        <p:txBody>
          <a:bodyPr/>
          <a:lstStyle/>
          <a:p>
            <a:pPr algn="just"/>
            <a:r>
              <a:rPr lang="en-US" dirty="0"/>
              <a:t>Resource plans are the key element in testing phases. These plans are inversely proportional to the time taken by the testing team to complete a particular task. </a:t>
            </a:r>
          </a:p>
          <a:p>
            <a:pPr algn="just"/>
            <a:r>
              <a:rPr lang="en-US" dirty="0"/>
              <a:t>Increasing the number of resources will decrease the number of days of completion for a certain limit after that it will be saturated and increasing the resource will not have much impact and might not lead to a decrease in the completion days.</a:t>
            </a:r>
          </a:p>
          <a:p>
            <a:pPr algn="just"/>
            <a:r>
              <a:rPr lang="en-US" dirty="0"/>
              <a:t>A Resource Requester, usually a project manager, creates resource plans to ask for resources, track efforts and costs. A Resource manager can modify and approve resource plans before the plans are used.</a:t>
            </a:r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1B58A7-42AA-4916-8550-E959F6B9F752}"/>
              </a:ext>
            </a:extLst>
          </p:cNvPr>
          <p:cNvSpPr txBox="1">
            <a:spLocks/>
          </p:cNvSpPr>
          <p:nvPr/>
        </p:nvSpPr>
        <p:spPr>
          <a:xfrm>
            <a:off x="581193" y="4073236"/>
            <a:ext cx="11062167" cy="2784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normal workflow for a resource plan is  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Planning by Project Manager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Request raised by Project Manager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Approve/Modify/Reject by Resource Manager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Complete − Closing the request after sign off by Resource Manager</a:t>
            </a:r>
          </a:p>
        </p:txBody>
      </p:sp>
    </p:spTree>
    <p:extLst>
      <p:ext uri="{BB962C8B-B14F-4D97-AF65-F5344CB8AC3E}">
        <p14:creationId xmlns:p14="http://schemas.microsoft.com/office/powerpoint/2010/main" val="425095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BDDD-0B4A-4562-A4AE-541CFC4A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Test Case Development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BEFA4-A112-440E-9DF3-7300CA989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29295"/>
            <a:ext cx="11029615" cy="4705003"/>
          </a:xfrm>
        </p:spPr>
        <p:txBody>
          <a:bodyPr>
            <a:noAutofit/>
          </a:bodyPr>
          <a:lstStyle/>
          <a:p>
            <a:pPr algn="just"/>
            <a:r>
              <a:rPr lang="id-ID" dirty="0"/>
              <a:t>Setelah Test Plan</a:t>
            </a:r>
            <a:r>
              <a:rPr lang="en-US" dirty="0"/>
              <a:t> </a:t>
            </a:r>
            <a:r>
              <a:rPr lang="id-ID" dirty="0"/>
              <a:t>siap, Tim QA memulai development of test cases. Tujuan utama fase ini adalah untuk menyiapkan test cases untuk individual unit. </a:t>
            </a:r>
            <a:r>
              <a:rPr lang="en-US" dirty="0"/>
              <a:t>functional and structural test cases </a:t>
            </a:r>
            <a:r>
              <a:rPr lang="id-ID" dirty="0"/>
              <a:t>ini mencakup fungsionalitas, poin verifikasi, dan validasi yang disebutkan dalam Test Plan.</a:t>
            </a:r>
            <a:endParaRPr lang="en-ID" dirty="0"/>
          </a:p>
          <a:p>
            <a:pPr algn="just"/>
            <a:r>
              <a:rPr lang="id-ID" dirty="0"/>
              <a:t>Poin-poin berikut perlu dipertimbangkan untuk </a:t>
            </a:r>
            <a:r>
              <a:rPr lang="en-US" dirty="0"/>
              <a:t>Test Case Development di STLC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id-ID" sz="1700" dirty="0"/>
              <a:t>Dalam fase ini, tim QA menulis test case dengan pendekatan bertahap</a:t>
            </a:r>
            <a:r>
              <a:rPr lang="en-US" sz="1700" dirty="0"/>
              <a:t>. Test Case </a:t>
            </a:r>
            <a:r>
              <a:rPr lang="id-ID" sz="1700" dirty="0"/>
              <a:t>ditandatangani oleh</a:t>
            </a:r>
            <a:r>
              <a:rPr lang="en-US" sz="1700" dirty="0"/>
              <a:t> Business Analyst </a:t>
            </a:r>
            <a:r>
              <a:rPr lang="id-ID" sz="1700" dirty="0"/>
              <a:t>setelah meninjau atau mengerjakan ulang test cases</a:t>
            </a:r>
            <a:r>
              <a:rPr lang="en-US" sz="1700" dirty="0"/>
              <a:t> </a:t>
            </a:r>
            <a:r>
              <a:rPr lang="id-ID" sz="1700" dirty="0"/>
              <a:t>jika diperlukan modifikasi.</a:t>
            </a:r>
            <a:endParaRPr lang="en-US" sz="17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id-ID" sz="1700" dirty="0"/>
              <a:t>Setelah kasus test cases, tim QA menyiapkan Test Data</a:t>
            </a:r>
            <a:r>
              <a:rPr lang="en-US" sz="1700" dirty="0"/>
              <a:t> </a:t>
            </a:r>
            <a:r>
              <a:rPr lang="id-ID" sz="1700" dirty="0"/>
              <a:t>berdasarkan preconditions.</a:t>
            </a:r>
            <a:endParaRPr lang="en-US" sz="17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Entry criteria </a:t>
            </a:r>
            <a:r>
              <a:rPr lang="id-ID" sz="1700" dirty="0"/>
              <a:t>dari fase ini adalah bahwa kegiatan dalam</a:t>
            </a:r>
            <a:r>
              <a:rPr lang="en-US" sz="1700" dirty="0"/>
              <a:t> test planning </a:t>
            </a:r>
            <a:r>
              <a:rPr lang="id-ID" sz="1700" dirty="0"/>
              <a:t>harus selesai</a:t>
            </a:r>
            <a:r>
              <a:rPr lang="en-US" sz="1700" dirty="0"/>
              <a:t> dan the test plan </a:t>
            </a:r>
            <a:r>
              <a:rPr lang="en-US" sz="1700" dirty="0" err="1"/>
              <a:t>harus</a:t>
            </a:r>
            <a:r>
              <a:rPr lang="en-US" sz="1700" dirty="0"/>
              <a:t> </a:t>
            </a:r>
            <a:r>
              <a:rPr lang="en-US" sz="1700" dirty="0" err="1"/>
              <a:t>siap</a:t>
            </a:r>
            <a:endParaRPr lang="en-US" sz="17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Exit criteria d</a:t>
            </a:r>
            <a:r>
              <a:rPr lang="id-ID" sz="1700" dirty="0"/>
              <a:t>ari fase ini adalah bahwa</a:t>
            </a:r>
            <a:r>
              <a:rPr lang="en-US" sz="1700" dirty="0"/>
              <a:t> test cases </a:t>
            </a:r>
            <a:r>
              <a:rPr lang="id-ID" sz="1700" dirty="0"/>
              <a:t>harus ditandatangani</a:t>
            </a:r>
            <a:r>
              <a:rPr lang="en-US" sz="1700" dirty="0"/>
              <a:t>, test data </a:t>
            </a:r>
            <a:r>
              <a:rPr lang="en-US" sz="1700" dirty="0" err="1"/>
              <a:t>sudah</a:t>
            </a:r>
            <a:r>
              <a:rPr lang="en-US" sz="1700" dirty="0"/>
              <a:t> </a:t>
            </a:r>
            <a:r>
              <a:rPr lang="en-US" sz="1700" dirty="0" err="1"/>
              <a:t>siap</a:t>
            </a:r>
            <a:r>
              <a:rPr lang="en-US" sz="1700" dirty="0"/>
              <a:t> dan test scripts </a:t>
            </a:r>
            <a:r>
              <a:rPr lang="en-US" sz="1700" dirty="0" err="1"/>
              <a:t>sudah</a:t>
            </a:r>
            <a:r>
              <a:rPr lang="en-US" sz="1700" dirty="0"/>
              <a:t> di </a:t>
            </a:r>
            <a:r>
              <a:rPr lang="en-US" sz="1700" dirty="0" err="1"/>
              <a:t>siapkan</a:t>
            </a:r>
            <a:r>
              <a:rPr lang="en-US" sz="1700" dirty="0"/>
              <a:t> </a:t>
            </a:r>
            <a:r>
              <a:rPr lang="en-US" sz="1700" dirty="0" err="1"/>
              <a:t>jika</a:t>
            </a:r>
            <a:r>
              <a:rPr lang="en-US" sz="1700" dirty="0"/>
              <a:t> </a:t>
            </a:r>
            <a:r>
              <a:rPr lang="en-US" sz="1700" dirty="0" err="1"/>
              <a:t>berada</a:t>
            </a:r>
            <a:r>
              <a:rPr lang="en-US" sz="1700" dirty="0"/>
              <a:t> pada scope </a:t>
            </a:r>
            <a:r>
              <a:rPr lang="en-US" sz="1700" dirty="0" err="1"/>
              <a:t>ini</a:t>
            </a:r>
            <a:endParaRPr lang="en-US" sz="17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700" dirty="0"/>
              <a:t>Test cases </a:t>
            </a:r>
            <a:r>
              <a:rPr lang="en-US" sz="1700" dirty="0" err="1"/>
              <a:t>harus</a:t>
            </a:r>
            <a:r>
              <a:rPr lang="en-US" sz="1700" dirty="0"/>
              <a:t> mapped </a:t>
            </a:r>
            <a:r>
              <a:rPr lang="en-US" sz="1700" dirty="0" err="1"/>
              <a:t>dengan</a:t>
            </a:r>
            <a:r>
              <a:rPr lang="en-US" sz="1700" dirty="0"/>
              <a:t> Requirement Traceability Matrix </a:t>
            </a:r>
            <a:r>
              <a:rPr lang="en-US" sz="1700" dirty="0" err="1"/>
              <a:t>untuk</a:t>
            </a:r>
            <a:r>
              <a:rPr lang="en-US" sz="1700" dirty="0"/>
              <a:t> follow up </a:t>
            </a:r>
            <a:r>
              <a:rPr lang="en-US" sz="1700" dirty="0" err="1"/>
              <a:t>ruang</a:t>
            </a:r>
            <a:r>
              <a:rPr lang="en-US" sz="1700" dirty="0"/>
              <a:t> </a:t>
            </a:r>
            <a:r>
              <a:rPr lang="en-US" sz="1700" dirty="0" err="1"/>
              <a:t>lingkup</a:t>
            </a:r>
            <a:r>
              <a:rPr lang="en-US" sz="1700" dirty="0"/>
              <a:t> requirements </a:t>
            </a:r>
            <a:r>
              <a:rPr lang="en-US" sz="1700" dirty="0" err="1"/>
              <a:t>jika</a:t>
            </a:r>
            <a:r>
              <a:rPr lang="en-US" sz="1700" dirty="0"/>
              <a:t> </a:t>
            </a:r>
            <a:r>
              <a:rPr lang="en-US" sz="1700" dirty="0" err="1"/>
              <a:t>ada</a:t>
            </a:r>
            <a:r>
              <a:rPr lang="en-US" sz="1700" dirty="0"/>
              <a:t> yang </a:t>
            </a:r>
            <a:r>
              <a:rPr lang="en-US" sz="1700" dirty="0" err="1"/>
              <a:t>terlewatkan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97840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{51D86A7E-A9BE-4B08-B240-205BC5199900}tf33552983</Template>
  <TotalTime>0</TotalTime>
  <Words>1173</Words>
  <Application>Microsoft Office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Franklin Gothic Book</vt:lpstr>
      <vt:lpstr>Franklin Gothic Demi</vt:lpstr>
      <vt:lpstr>Wingdings</vt:lpstr>
      <vt:lpstr>Wingdings 2</vt:lpstr>
      <vt:lpstr>DividendVTI</vt:lpstr>
      <vt:lpstr>STLC </vt:lpstr>
      <vt:lpstr>Test Planning </vt:lpstr>
      <vt:lpstr>What does a Test Plan Include? </vt:lpstr>
      <vt:lpstr>Important Points for Test Planning</vt:lpstr>
      <vt:lpstr>Aspects of the Test Planning Phase </vt:lpstr>
      <vt:lpstr>Scope of Deliverables </vt:lpstr>
      <vt:lpstr>Effort Estimation</vt:lpstr>
      <vt:lpstr>Resource Plan </vt:lpstr>
      <vt:lpstr>Test Case Development </vt:lpstr>
      <vt:lpstr>Activities in the Test Case Development Phase </vt:lpstr>
      <vt:lpstr>Test Scenarios Identification </vt:lpstr>
      <vt:lpstr>Test Cases Writing </vt:lpstr>
      <vt:lpstr>Test Data Preparation </vt:lpstr>
      <vt:lpstr>Activity Block Diagram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2020-02-14T02:24:40Z</dcterms:created>
  <dcterms:modified xsi:type="dcterms:W3CDTF">2020-02-17T03:10:21Z</dcterms:modified>
</cp:coreProperties>
</file>