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75" r:id="rId3"/>
    <p:sldId id="276" r:id="rId4"/>
    <p:sldId id="277" r:id="rId5"/>
    <p:sldId id="278" r:id="rId6"/>
    <p:sldId id="279" r:id="rId7"/>
    <p:sldId id="280" r:id="rId8"/>
    <p:sldId id="281" r:id="rId9"/>
    <p:sldId id="282" r:id="rId10"/>
    <p:sldId id="283" r:id="rId11"/>
    <p:sldId id="284" r:id="rId12"/>
    <p:sldId id="285" r:id="rId13"/>
    <p:sldId id="28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p:scale>
          <a:sx n="50" d="100"/>
          <a:sy n="50" d="100"/>
        </p:scale>
        <p:origin x="36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STLC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algn="just"/>
            <a:r>
              <a:rPr lang="en-ID" dirty="0"/>
              <a:t>Test Environment Setup</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463C-FAA5-428C-9070-BB0B63CE1690}"/>
              </a:ext>
            </a:extLst>
          </p:cNvPr>
          <p:cNvSpPr>
            <a:spLocks noGrp="1"/>
          </p:cNvSpPr>
          <p:nvPr>
            <p:ph type="title"/>
          </p:nvPr>
        </p:nvSpPr>
        <p:spPr>
          <a:xfrm>
            <a:off x="581192" y="702156"/>
            <a:ext cx="11029616" cy="494877"/>
          </a:xfrm>
        </p:spPr>
        <p:txBody>
          <a:bodyPr>
            <a:normAutofit fontScale="90000"/>
          </a:bodyPr>
          <a:lstStyle/>
          <a:p>
            <a:r>
              <a:rPr lang="en-ID" dirty="0"/>
              <a:t>Defect Mapping</a:t>
            </a:r>
          </a:p>
        </p:txBody>
      </p:sp>
      <p:sp>
        <p:nvSpPr>
          <p:cNvPr id="3" name="Content Placeholder 2">
            <a:extLst>
              <a:ext uri="{FF2B5EF4-FFF2-40B4-BE49-F238E27FC236}">
                <a16:creationId xmlns:a16="http://schemas.microsoft.com/office/drawing/2014/main" id="{3F643FA3-16B0-4639-BF1E-ADE83DB1CE24}"/>
              </a:ext>
            </a:extLst>
          </p:cNvPr>
          <p:cNvSpPr>
            <a:spLocks noGrp="1"/>
          </p:cNvSpPr>
          <p:nvPr>
            <p:ph idx="1"/>
          </p:nvPr>
        </p:nvSpPr>
        <p:spPr>
          <a:xfrm>
            <a:off x="581192" y="1197033"/>
            <a:ext cx="11029615" cy="1546167"/>
          </a:xfrm>
        </p:spPr>
        <p:txBody>
          <a:bodyPr/>
          <a:lstStyle/>
          <a:p>
            <a:pPr algn="just"/>
            <a:r>
              <a:rPr lang="en-US" dirty="0"/>
              <a:t>Once defect is reported and logged, it should be mapped with the concerned failed/blocked test cases and corresponding requirements in Requirement Traceability Matrix. This mapping is done by the Defect Reporter. It helps to make a proper defect report and analyze the impishness in product. Once the test cases and requirements are mapped with the defect, stakeholders can analyze and take a decision on whether to fix/defer the defect based on priority and severity.</a:t>
            </a:r>
            <a:endParaRPr lang="en-ID" dirty="0"/>
          </a:p>
        </p:txBody>
      </p:sp>
      <p:sp>
        <p:nvSpPr>
          <p:cNvPr id="6" name="Title 1">
            <a:extLst>
              <a:ext uri="{FF2B5EF4-FFF2-40B4-BE49-F238E27FC236}">
                <a16:creationId xmlns:a16="http://schemas.microsoft.com/office/drawing/2014/main" id="{914C7ADE-8188-4AE0-896E-5D5E7063098B}"/>
              </a:ext>
            </a:extLst>
          </p:cNvPr>
          <p:cNvSpPr txBox="1">
            <a:spLocks/>
          </p:cNvSpPr>
          <p:nvPr/>
        </p:nvSpPr>
        <p:spPr>
          <a:xfrm>
            <a:off x="716966" y="2934124"/>
            <a:ext cx="11029616" cy="494876"/>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D" dirty="0"/>
              <a:t>Re-testing</a:t>
            </a:r>
          </a:p>
        </p:txBody>
      </p:sp>
      <p:sp>
        <p:nvSpPr>
          <p:cNvPr id="7" name="Content Placeholder 2">
            <a:extLst>
              <a:ext uri="{FF2B5EF4-FFF2-40B4-BE49-F238E27FC236}">
                <a16:creationId xmlns:a16="http://schemas.microsoft.com/office/drawing/2014/main" id="{41A681DD-109F-4563-AAD2-F16C57094F3E}"/>
              </a:ext>
            </a:extLst>
          </p:cNvPr>
          <p:cNvSpPr txBox="1">
            <a:spLocks/>
          </p:cNvSpPr>
          <p:nvPr/>
        </p:nvSpPr>
        <p:spPr>
          <a:xfrm>
            <a:off x="716966" y="3619925"/>
            <a:ext cx="11029615" cy="253592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ID" dirty="0"/>
              <a:t>Re-testing</a:t>
            </a:r>
            <a:r>
              <a:rPr lang="id-ID" dirty="0"/>
              <a:t> menjalankan pengujian yang sebelumnya gagal terhadap AUT untuk memeriksa apakah masalah teratasi.</a:t>
            </a:r>
            <a:endParaRPr lang="en-US" dirty="0"/>
          </a:p>
          <a:p>
            <a:pPr algn="just"/>
            <a:r>
              <a:rPr lang="id-ID" dirty="0"/>
              <a:t>Setelah </a:t>
            </a:r>
            <a:r>
              <a:rPr lang="en-ID" dirty="0"/>
              <a:t>defect</a:t>
            </a:r>
            <a:r>
              <a:rPr lang="id-ID" dirty="0"/>
              <a:t> diperbaiki, pengujian ulang dilakukan untuk memeriksa skenario di bawah kondisi lingkungan yang sama.</a:t>
            </a:r>
            <a:endParaRPr lang="en-US" dirty="0"/>
          </a:p>
          <a:p>
            <a:pPr algn="just"/>
            <a:r>
              <a:rPr lang="id-ID" dirty="0"/>
              <a:t>Selama </a:t>
            </a:r>
            <a:r>
              <a:rPr lang="en-ID" dirty="0"/>
              <a:t>Re-testing</a:t>
            </a:r>
            <a:r>
              <a:rPr lang="id-ID" dirty="0"/>
              <a:t>, </a:t>
            </a:r>
            <a:r>
              <a:rPr lang="en-US" dirty="0"/>
              <a:t>tester</a:t>
            </a:r>
            <a:r>
              <a:rPr lang="id-ID" dirty="0"/>
              <a:t> mencari rincian</a:t>
            </a:r>
            <a:r>
              <a:rPr lang="en-US" dirty="0"/>
              <a:t> </a:t>
            </a:r>
            <a:r>
              <a:rPr lang="id-ID" dirty="0"/>
              <a:t>di bidang fungsionalitas yang berubah, sedangkan regressi</a:t>
            </a:r>
            <a:r>
              <a:rPr lang="en-US" dirty="0"/>
              <a:t>on testing</a:t>
            </a:r>
            <a:r>
              <a:rPr lang="id-ID" dirty="0"/>
              <a:t> mencakup semua fungsi utama untuk memastikan bahwa tidak ada fungsi yang rusak karena perubahan ini.</a:t>
            </a:r>
            <a:endParaRPr lang="en-ID" dirty="0"/>
          </a:p>
        </p:txBody>
      </p:sp>
    </p:spTree>
    <p:extLst>
      <p:ext uri="{BB962C8B-B14F-4D97-AF65-F5344CB8AC3E}">
        <p14:creationId xmlns:p14="http://schemas.microsoft.com/office/powerpoint/2010/main" val="30021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0539-5E52-487A-8BE0-4CBD45DDC2BD}"/>
              </a:ext>
            </a:extLst>
          </p:cNvPr>
          <p:cNvSpPr>
            <a:spLocks noGrp="1"/>
          </p:cNvSpPr>
          <p:nvPr>
            <p:ph type="title"/>
          </p:nvPr>
        </p:nvSpPr>
        <p:spPr/>
        <p:txBody>
          <a:bodyPr/>
          <a:lstStyle/>
          <a:p>
            <a:r>
              <a:rPr lang="en-ID" dirty="0"/>
              <a:t>Regression Testing</a:t>
            </a:r>
            <a:br>
              <a:rPr lang="en-ID" dirty="0"/>
            </a:br>
            <a:endParaRPr lang="en-ID" dirty="0"/>
          </a:p>
        </p:txBody>
      </p:sp>
      <p:sp>
        <p:nvSpPr>
          <p:cNvPr id="3" name="Content Placeholder 2">
            <a:extLst>
              <a:ext uri="{FF2B5EF4-FFF2-40B4-BE49-F238E27FC236}">
                <a16:creationId xmlns:a16="http://schemas.microsoft.com/office/drawing/2014/main" id="{9DDFA648-00BB-4FAB-8875-23B76FDB9583}"/>
              </a:ext>
            </a:extLst>
          </p:cNvPr>
          <p:cNvSpPr>
            <a:spLocks noGrp="1"/>
          </p:cNvSpPr>
          <p:nvPr>
            <p:ph idx="1"/>
          </p:nvPr>
        </p:nvSpPr>
        <p:spPr/>
        <p:txBody>
          <a:bodyPr/>
          <a:lstStyle/>
          <a:p>
            <a:pPr algn="just"/>
            <a:r>
              <a:rPr lang="en-US" dirty="0"/>
              <a:t>Setelah </a:t>
            </a:r>
            <a:r>
              <a:rPr lang="en-US" dirty="0" err="1"/>
              <a:t>semua</a:t>
            </a:r>
            <a:r>
              <a:rPr lang="en-US" dirty="0"/>
              <a:t>  </a:t>
            </a:r>
            <a:r>
              <a:rPr lang="en-US" dirty="0" err="1"/>
              <a:t>berstatus</a:t>
            </a:r>
            <a:r>
              <a:rPr lang="en-US" dirty="0"/>
              <a:t> defects closed, deferred </a:t>
            </a:r>
            <a:r>
              <a:rPr lang="en-US" dirty="0" err="1"/>
              <a:t>atau</a:t>
            </a:r>
            <a:r>
              <a:rPr lang="en-US" dirty="0"/>
              <a:t> rejected dan </a:t>
            </a:r>
            <a:r>
              <a:rPr lang="en-US" dirty="0" err="1"/>
              <a:t>tidak</a:t>
            </a:r>
            <a:r>
              <a:rPr lang="en-US" dirty="0"/>
              <a:t> </a:t>
            </a:r>
            <a:r>
              <a:rPr lang="en-US" dirty="0" err="1"/>
              <a:t>ada</a:t>
            </a:r>
            <a:r>
              <a:rPr lang="en-US" dirty="0"/>
              <a:t> test cases yang </a:t>
            </a:r>
            <a:r>
              <a:rPr lang="en-US" dirty="0" err="1"/>
              <a:t>sedang</a:t>
            </a:r>
            <a:r>
              <a:rPr lang="en-US" dirty="0"/>
              <a:t> </a:t>
            </a:r>
            <a:r>
              <a:rPr lang="en-US" dirty="0" err="1"/>
              <a:t>berstatus</a:t>
            </a:r>
            <a:r>
              <a:rPr lang="en-US" dirty="0"/>
              <a:t> progress/failed/no run. </a:t>
            </a:r>
            <a:r>
              <a:rPr lang="en-US" dirty="0" err="1"/>
              <a:t>Dapat</a:t>
            </a:r>
            <a:r>
              <a:rPr lang="en-US" dirty="0"/>
              <a:t> </a:t>
            </a:r>
            <a:r>
              <a:rPr lang="en-US" dirty="0" err="1"/>
              <a:t>dikatakan</a:t>
            </a:r>
            <a:r>
              <a:rPr lang="en-US" dirty="0"/>
              <a:t> system integration testing </a:t>
            </a:r>
            <a:r>
              <a:rPr lang="en-US" dirty="0" err="1"/>
              <a:t>telah</a:t>
            </a:r>
            <a:r>
              <a:rPr lang="en-US" dirty="0"/>
              <a:t> </a:t>
            </a:r>
            <a:r>
              <a:rPr lang="en-US" dirty="0" err="1"/>
              <a:t>lengkap</a:t>
            </a:r>
            <a:r>
              <a:rPr lang="en-US" dirty="0"/>
              <a:t> </a:t>
            </a:r>
            <a:r>
              <a:rPr lang="en-US" dirty="0" err="1"/>
              <a:t>berdasarkan</a:t>
            </a:r>
            <a:r>
              <a:rPr lang="en-US" dirty="0"/>
              <a:t> test cases dan requirement. </a:t>
            </a:r>
            <a:r>
              <a:rPr lang="en-US" dirty="0" err="1"/>
              <a:t>Tapi</a:t>
            </a:r>
            <a:r>
              <a:rPr lang="en-US" dirty="0"/>
              <a:t> </a:t>
            </a:r>
            <a:r>
              <a:rPr lang="id-ID" dirty="0"/>
              <a:t>satu putaran </a:t>
            </a:r>
            <a:r>
              <a:rPr lang="en-US" dirty="0"/>
              <a:t>testing </a:t>
            </a:r>
            <a:r>
              <a:rPr lang="en-US" dirty="0" err="1"/>
              <a:t>dengan</a:t>
            </a:r>
            <a:r>
              <a:rPr lang="id-ID" dirty="0"/>
              <a:t> cepat diperlukan untuk memastikan bahwa tidak ada fungsi yang rusak karena perubahan kode / defect fixes.</a:t>
            </a:r>
            <a:endParaRPr lang="en-US" dirty="0"/>
          </a:p>
          <a:p>
            <a:pPr algn="just"/>
            <a:r>
              <a:rPr lang="en-ID" dirty="0"/>
              <a:t>Regression testing </a:t>
            </a:r>
            <a:r>
              <a:rPr lang="en-ID" dirty="0" err="1"/>
              <a:t>adalah</a:t>
            </a:r>
            <a:r>
              <a:rPr lang="en-ID" dirty="0"/>
              <a:t> </a:t>
            </a:r>
            <a:r>
              <a:rPr lang="en-ID" dirty="0" err="1"/>
              <a:t>teknik</a:t>
            </a:r>
            <a:r>
              <a:rPr lang="en-ID" dirty="0"/>
              <a:t> black box testing yang </a:t>
            </a:r>
            <a:r>
              <a:rPr lang="en-ID" dirty="0" err="1"/>
              <a:t>terdiri</a:t>
            </a:r>
            <a:r>
              <a:rPr lang="en-ID" dirty="0"/>
              <a:t> </a:t>
            </a:r>
            <a:r>
              <a:rPr lang="en-ID" dirty="0" err="1"/>
              <a:t>dari</a:t>
            </a:r>
            <a:r>
              <a:rPr lang="en-ID" dirty="0"/>
              <a:t> re-executing yang </a:t>
            </a:r>
            <a:r>
              <a:rPr lang="en-ID" dirty="0" err="1"/>
              <a:t>berdampak</a:t>
            </a:r>
            <a:r>
              <a:rPr lang="en-ID" dirty="0"/>
              <a:t> </a:t>
            </a:r>
            <a:r>
              <a:rPr lang="en-ID" dirty="0" err="1"/>
              <a:t>karena</a:t>
            </a:r>
            <a:r>
              <a:rPr lang="en-ID" dirty="0"/>
              <a:t> </a:t>
            </a:r>
            <a:r>
              <a:rPr lang="en-ID" dirty="0" err="1"/>
              <a:t>perubahan</a:t>
            </a:r>
            <a:r>
              <a:rPr lang="en-ID" dirty="0"/>
              <a:t> </a:t>
            </a:r>
            <a:r>
              <a:rPr lang="en-ID" dirty="0" err="1"/>
              <a:t>kode</a:t>
            </a:r>
            <a:r>
              <a:rPr lang="en-ID" dirty="0"/>
              <a:t>. </a:t>
            </a:r>
            <a:r>
              <a:rPr lang="en-ID" dirty="0" err="1"/>
              <a:t>Tes</a:t>
            </a:r>
            <a:r>
              <a:rPr lang="en-ID" dirty="0"/>
              <a:t> </a:t>
            </a:r>
            <a:r>
              <a:rPr lang="en-ID" dirty="0" err="1"/>
              <a:t>ini</a:t>
            </a:r>
            <a:r>
              <a:rPr lang="en-ID" dirty="0"/>
              <a:t> </a:t>
            </a:r>
            <a:r>
              <a:rPr lang="en-ID" dirty="0" err="1"/>
              <a:t>harus</a:t>
            </a:r>
            <a:r>
              <a:rPr lang="en-ID" dirty="0"/>
              <a:t> </a:t>
            </a:r>
            <a:r>
              <a:rPr lang="en-ID" dirty="0" err="1"/>
              <a:t>dilaksanakan</a:t>
            </a:r>
            <a:r>
              <a:rPr lang="en-ID" dirty="0"/>
              <a:t> </a:t>
            </a:r>
            <a:r>
              <a:rPr lang="en-ID" dirty="0" err="1"/>
              <a:t>sesering</a:t>
            </a:r>
            <a:r>
              <a:rPr lang="en-ID" dirty="0"/>
              <a:t> </a:t>
            </a:r>
            <a:r>
              <a:rPr lang="en-ID" dirty="0" err="1"/>
              <a:t>mungkin</a:t>
            </a:r>
            <a:r>
              <a:rPr lang="en-ID" dirty="0"/>
              <a:t> </a:t>
            </a:r>
            <a:r>
              <a:rPr lang="en-ID" dirty="0" err="1"/>
              <a:t>sepanjang</a:t>
            </a:r>
            <a:r>
              <a:rPr lang="en-ID" dirty="0"/>
              <a:t> software development life cycle.</a:t>
            </a:r>
          </a:p>
        </p:txBody>
      </p:sp>
    </p:spTree>
    <p:extLst>
      <p:ext uri="{BB962C8B-B14F-4D97-AF65-F5344CB8AC3E}">
        <p14:creationId xmlns:p14="http://schemas.microsoft.com/office/powerpoint/2010/main" val="283843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101A-D20F-4B46-8690-664B8E3407F3}"/>
              </a:ext>
            </a:extLst>
          </p:cNvPr>
          <p:cNvSpPr>
            <a:spLocks noGrp="1"/>
          </p:cNvSpPr>
          <p:nvPr>
            <p:ph type="title"/>
          </p:nvPr>
        </p:nvSpPr>
        <p:spPr/>
        <p:txBody>
          <a:bodyPr/>
          <a:lstStyle/>
          <a:p>
            <a:r>
              <a:rPr lang="en-ID" dirty="0"/>
              <a:t>Types of Regression Tests</a:t>
            </a:r>
          </a:p>
        </p:txBody>
      </p:sp>
      <p:sp>
        <p:nvSpPr>
          <p:cNvPr id="3" name="Content Placeholder 2">
            <a:extLst>
              <a:ext uri="{FF2B5EF4-FFF2-40B4-BE49-F238E27FC236}">
                <a16:creationId xmlns:a16="http://schemas.microsoft.com/office/drawing/2014/main" id="{AD998F24-716B-45B8-8C1E-8FFF031A41BC}"/>
              </a:ext>
            </a:extLst>
          </p:cNvPr>
          <p:cNvSpPr>
            <a:spLocks noGrp="1"/>
          </p:cNvSpPr>
          <p:nvPr>
            <p:ph idx="1"/>
          </p:nvPr>
        </p:nvSpPr>
        <p:spPr/>
        <p:txBody>
          <a:bodyPr/>
          <a:lstStyle/>
          <a:p>
            <a:r>
              <a:rPr lang="en-ID" b="1" dirty="0"/>
              <a:t>Final Regression Tests</a:t>
            </a:r>
          </a:p>
          <a:p>
            <a:pPr marL="0" indent="0">
              <a:buNone/>
            </a:pPr>
            <a:r>
              <a:rPr lang="en-US" dirty="0"/>
              <a:t>A "final regression testing" is performed to validate the build that has not undergone a change for a period of time. This build is deployed or shipped to customers.</a:t>
            </a:r>
            <a:endParaRPr lang="en-ID" dirty="0"/>
          </a:p>
          <a:p>
            <a:r>
              <a:rPr lang="en-ID" b="1" dirty="0"/>
              <a:t>Regression Tests</a:t>
            </a:r>
          </a:p>
          <a:p>
            <a:pPr marL="0" indent="0">
              <a:buNone/>
            </a:pPr>
            <a:r>
              <a:rPr lang="en-US" dirty="0"/>
              <a:t>A normal regression testing is performed to verify if the build has NOT broken any other parts of the application by the recent code changes for defect fixing or for enhancement.</a:t>
            </a:r>
            <a:endParaRPr lang="en-ID" b="1" dirty="0"/>
          </a:p>
        </p:txBody>
      </p:sp>
    </p:spTree>
    <p:extLst>
      <p:ext uri="{BB962C8B-B14F-4D97-AF65-F5344CB8AC3E}">
        <p14:creationId xmlns:p14="http://schemas.microsoft.com/office/powerpoint/2010/main" val="315659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7D1E-E229-4677-8625-1BAF44F12AF3}"/>
              </a:ext>
            </a:extLst>
          </p:cNvPr>
          <p:cNvSpPr>
            <a:spLocks noGrp="1"/>
          </p:cNvSpPr>
          <p:nvPr>
            <p:ph type="title"/>
          </p:nvPr>
        </p:nvSpPr>
        <p:spPr>
          <a:xfrm>
            <a:off x="360174" y="-160409"/>
            <a:ext cx="9243146" cy="648037"/>
          </a:xfrm>
        </p:spPr>
        <p:txBody>
          <a:bodyPr>
            <a:normAutofit/>
          </a:bodyPr>
          <a:lstStyle/>
          <a:p>
            <a:r>
              <a:rPr lang="en-ID" b="1" dirty="0"/>
              <a:t>Activity Block Diagram</a:t>
            </a:r>
            <a:endParaRPr lang="en-ID" sz="1900" dirty="0">
              <a:latin typeface="+mn-lt"/>
            </a:endParaRPr>
          </a:p>
        </p:txBody>
      </p:sp>
      <p:sp>
        <p:nvSpPr>
          <p:cNvPr id="26" name="Rectangle 25">
            <a:extLst>
              <a:ext uri="{FF2B5EF4-FFF2-40B4-BE49-F238E27FC236}">
                <a16:creationId xmlns:a16="http://schemas.microsoft.com/office/drawing/2014/main" id="{941007A8-3C60-4AFD-A2CB-CE7876F02467}"/>
              </a:ext>
            </a:extLst>
          </p:cNvPr>
          <p:cNvSpPr/>
          <p:nvPr/>
        </p:nvSpPr>
        <p:spPr>
          <a:xfrm>
            <a:off x="9762603" y="1328307"/>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regression testing</a:t>
            </a:r>
            <a:endParaRPr lang="en-ID" dirty="0"/>
          </a:p>
        </p:txBody>
      </p:sp>
      <p:sp>
        <p:nvSpPr>
          <p:cNvPr id="27" name="Rectangle 26">
            <a:extLst>
              <a:ext uri="{FF2B5EF4-FFF2-40B4-BE49-F238E27FC236}">
                <a16:creationId xmlns:a16="http://schemas.microsoft.com/office/drawing/2014/main" id="{571A3E91-27A1-4F75-9240-F5F192086FE6}"/>
              </a:ext>
            </a:extLst>
          </p:cNvPr>
          <p:cNvSpPr/>
          <p:nvPr/>
        </p:nvSpPr>
        <p:spPr>
          <a:xfrm>
            <a:off x="9762603" y="2572444"/>
            <a:ext cx="2078182" cy="75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Record test results and log defect if any </a:t>
            </a:r>
            <a:endParaRPr lang="en-ID" dirty="0"/>
          </a:p>
        </p:txBody>
      </p:sp>
      <p:sp>
        <p:nvSpPr>
          <p:cNvPr id="29" name="Rectangle 28">
            <a:extLst>
              <a:ext uri="{FF2B5EF4-FFF2-40B4-BE49-F238E27FC236}">
                <a16:creationId xmlns:a16="http://schemas.microsoft.com/office/drawing/2014/main" id="{DE2F6246-5EE2-424B-8560-1C7EC7120ACE}"/>
              </a:ext>
            </a:extLst>
          </p:cNvPr>
          <p:cNvSpPr/>
          <p:nvPr/>
        </p:nvSpPr>
        <p:spPr>
          <a:xfrm>
            <a:off x="9762603" y="6021883"/>
            <a:ext cx="2078182" cy="75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 the results to stakeholders</a:t>
            </a:r>
            <a:endParaRPr lang="en-ID" dirty="0"/>
          </a:p>
        </p:txBody>
      </p:sp>
      <p:sp>
        <p:nvSpPr>
          <p:cNvPr id="30" name="Rectangle 29">
            <a:extLst>
              <a:ext uri="{FF2B5EF4-FFF2-40B4-BE49-F238E27FC236}">
                <a16:creationId xmlns:a16="http://schemas.microsoft.com/office/drawing/2014/main" id="{B3E54CE9-4922-4DFF-B05A-FECCE1126704}"/>
              </a:ext>
            </a:extLst>
          </p:cNvPr>
          <p:cNvSpPr/>
          <p:nvPr/>
        </p:nvSpPr>
        <p:spPr>
          <a:xfrm>
            <a:off x="9762603" y="5052409"/>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test results</a:t>
            </a:r>
            <a:endParaRPr lang="en-ID" dirty="0"/>
          </a:p>
        </p:txBody>
      </p:sp>
      <p:sp>
        <p:nvSpPr>
          <p:cNvPr id="31" name="Rectangle 30">
            <a:extLst>
              <a:ext uri="{FF2B5EF4-FFF2-40B4-BE49-F238E27FC236}">
                <a16:creationId xmlns:a16="http://schemas.microsoft.com/office/drawing/2014/main" id="{D130EF72-1D41-4671-8F77-23F706E6359B}"/>
              </a:ext>
            </a:extLst>
          </p:cNvPr>
          <p:cNvSpPr/>
          <p:nvPr/>
        </p:nvSpPr>
        <p:spPr>
          <a:xfrm>
            <a:off x="9762603" y="3863775"/>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Retest defect fixed</a:t>
            </a:r>
            <a:endParaRPr lang="en-ID" dirty="0"/>
          </a:p>
        </p:txBody>
      </p:sp>
      <p:sp>
        <p:nvSpPr>
          <p:cNvPr id="32" name="Rectangle 31">
            <a:extLst>
              <a:ext uri="{FF2B5EF4-FFF2-40B4-BE49-F238E27FC236}">
                <a16:creationId xmlns:a16="http://schemas.microsoft.com/office/drawing/2014/main" id="{6DCD1FE5-6924-4C67-9204-129F930C72A2}"/>
              </a:ext>
            </a:extLst>
          </p:cNvPr>
          <p:cNvSpPr/>
          <p:nvPr/>
        </p:nvSpPr>
        <p:spPr>
          <a:xfrm>
            <a:off x="6874107" y="1336618"/>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functional testing</a:t>
            </a:r>
            <a:endParaRPr lang="en-ID" dirty="0"/>
          </a:p>
        </p:txBody>
      </p:sp>
      <p:sp>
        <p:nvSpPr>
          <p:cNvPr id="33" name="Rectangle 32">
            <a:extLst>
              <a:ext uri="{FF2B5EF4-FFF2-40B4-BE49-F238E27FC236}">
                <a16:creationId xmlns:a16="http://schemas.microsoft.com/office/drawing/2014/main" id="{DBDED09D-B043-4EF4-9E74-C7E8892909B4}"/>
              </a:ext>
            </a:extLst>
          </p:cNvPr>
          <p:cNvSpPr/>
          <p:nvPr/>
        </p:nvSpPr>
        <p:spPr>
          <a:xfrm>
            <a:off x="6874107" y="2564134"/>
            <a:ext cx="2078182" cy="75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Record / screenshots test result</a:t>
            </a:r>
            <a:endParaRPr lang="en-ID" dirty="0"/>
          </a:p>
        </p:txBody>
      </p:sp>
      <p:sp>
        <p:nvSpPr>
          <p:cNvPr id="35" name="Rectangle 34">
            <a:extLst>
              <a:ext uri="{FF2B5EF4-FFF2-40B4-BE49-F238E27FC236}">
                <a16:creationId xmlns:a16="http://schemas.microsoft.com/office/drawing/2014/main" id="{91032150-D57B-4BD9-95CA-5199B4735FC6}"/>
              </a:ext>
            </a:extLst>
          </p:cNvPr>
          <p:cNvSpPr/>
          <p:nvPr/>
        </p:nvSpPr>
        <p:spPr>
          <a:xfrm>
            <a:off x="6874107" y="5052408"/>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Retest defect fixes</a:t>
            </a:r>
            <a:endParaRPr lang="en-ID" dirty="0"/>
          </a:p>
        </p:txBody>
      </p:sp>
      <p:sp>
        <p:nvSpPr>
          <p:cNvPr id="36" name="Rectangle 35">
            <a:extLst>
              <a:ext uri="{FF2B5EF4-FFF2-40B4-BE49-F238E27FC236}">
                <a16:creationId xmlns:a16="http://schemas.microsoft.com/office/drawing/2014/main" id="{6C3DAF67-D382-40CD-A76A-7BF0D415933C}"/>
              </a:ext>
            </a:extLst>
          </p:cNvPr>
          <p:cNvSpPr/>
          <p:nvPr/>
        </p:nvSpPr>
        <p:spPr>
          <a:xfrm>
            <a:off x="6874107" y="3816583"/>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defects</a:t>
            </a:r>
            <a:endParaRPr lang="en-ID" dirty="0"/>
          </a:p>
        </p:txBody>
      </p:sp>
      <p:sp>
        <p:nvSpPr>
          <p:cNvPr id="37" name="Rectangle 36">
            <a:extLst>
              <a:ext uri="{FF2B5EF4-FFF2-40B4-BE49-F238E27FC236}">
                <a16:creationId xmlns:a16="http://schemas.microsoft.com/office/drawing/2014/main" id="{80434E02-C5F3-454B-8425-E71938294D55}"/>
              </a:ext>
            </a:extLst>
          </p:cNvPr>
          <p:cNvSpPr/>
          <p:nvPr/>
        </p:nvSpPr>
        <p:spPr>
          <a:xfrm>
            <a:off x="3931575" y="1336618"/>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 test data requirements</a:t>
            </a:r>
            <a:endParaRPr lang="en-ID" dirty="0"/>
          </a:p>
        </p:txBody>
      </p:sp>
      <p:sp>
        <p:nvSpPr>
          <p:cNvPr id="38" name="Rectangle 37">
            <a:extLst>
              <a:ext uri="{FF2B5EF4-FFF2-40B4-BE49-F238E27FC236}">
                <a16:creationId xmlns:a16="http://schemas.microsoft.com/office/drawing/2014/main" id="{767066F8-3C9A-428D-9BFF-53BCDA7A5132}"/>
              </a:ext>
            </a:extLst>
          </p:cNvPr>
          <p:cNvSpPr/>
          <p:nvPr/>
        </p:nvSpPr>
        <p:spPr>
          <a:xfrm>
            <a:off x="3931575" y="2572444"/>
            <a:ext cx="2078182" cy="761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test data and perform smoke testing</a:t>
            </a:r>
            <a:endParaRPr lang="en-ID" dirty="0"/>
          </a:p>
        </p:txBody>
      </p:sp>
      <p:sp>
        <p:nvSpPr>
          <p:cNvPr id="42" name="Rectangle 41">
            <a:extLst>
              <a:ext uri="{FF2B5EF4-FFF2-40B4-BE49-F238E27FC236}">
                <a16:creationId xmlns:a16="http://schemas.microsoft.com/office/drawing/2014/main" id="{193D75A7-7183-4E45-A596-A585D97B4BED}"/>
              </a:ext>
            </a:extLst>
          </p:cNvPr>
          <p:cNvSpPr/>
          <p:nvPr/>
        </p:nvSpPr>
        <p:spPr>
          <a:xfrm>
            <a:off x="774467" y="1336618"/>
            <a:ext cx="2078182" cy="6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Off Cases</a:t>
            </a:r>
            <a:endParaRPr lang="en-ID" dirty="0"/>
          </a:p>
        </p:txBody>
      </p:sp>
      <p:cxnSp>
        <p:nvCxnSpPr>
          <p:cNvPr id="48" name="Straight Connector 47">
            <a:extLst>
              <a:ext uri="{FF2B5EF4-FFF2-40B4-BE49-F238E27FC236}">
                <a16:creationId xmlns:a16="http://schemas.microsoft.com/office/drawing/2014/main" id="{81FE7C89-8FEF-49EA-BCCC-97DAFB0DD310}"/>
              </a:ext>
            </a:extLst>
          </p:cNvPr>
          <p:cNvCxnSpPr>
            <a:stCxn id="42" idx="3"/>
            <a:endCxn id="37" idx="1"/>
          </p:cNvCxnSpPr>
          <p:nvPr/>
        </p:nvCxnSpPr>
        <p:spPr>
          <a:xfrm>
            <a:off x="2852649" y="1664970"/>
            <a:ext cx="1078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E3B56E8-1D9D-4804-8615-C6939783E325}"/>
              </a:ext>
            </a:extLst>
          </p:cNvPr>
          <p:cNvCxnSpPr>
            <a:stCxn id="37" idx="3"/>
            <a:endCxn id="32" idx="1"/>
          </p:cNvCxnSpPr>
          <p:nvPr/>
        </p:nvCxnSpPr>
        <p:spPr>
          <a:xfrm>
            <a:off x="6009757" y="1664970"/>
            <a:ext cx="86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BC1AD4-8B51-4D22-B9C5-7645B8D93381}"/>
              </a:ext>
            </a:extLst>
          </p:cNvPr>
          <p:cNvCxnSpPr>
            <a:cxnSpLocks/>
            <a:endCxn id="26" idx="1"/>
          </p:cNvCxnSpPr>
          <p:nvPr/>
        </p:nvCxnSpPr>
        <p:spPr>
          <a:xfrm>
            <a:off x="8974451" y="1654754"/>
            <a:ext cx="788152"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70FE61C-808A-489C-B524-94FC83653C1C}"/>
              </a:ext>
            </a:extLst>
          </p:cNvPr>
          <p:cNvCxnSpPr>
            <a:cxnSpLocks/>
            <a:stCxn id="38" idx="0"/>
            <a:endCxn id="37" idx="2"/>
          </p:cNvCxnSpPr>
          <p:nvPr/>
        </p:nvCxnSpPr>
        <p:spPr>
          <a:xfrm flipV="1">
            <a:off x="4970666" y="1993321"/>
            <a:ext cx="0" cy="57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49E6B1-F0EE-45E9-B45E-BF4B1CB6375A}"/>
              </a:ext>
            </a:extLst>
          </p:cNvPr>
          <p:cNvCxnSpPr>
            <a:cxnSpLocks/>
            <a:stCxn id="33" idx="0"/>
            <a:endCxn id="32" idx="2"/>
          </p:cNvCxnSpPr>
          <p:nvPr/>
        </p:nvCxnSpPr>
        <p:spPr>
          <a:xfrm flipV="1">
            <a:off x="7913198" y="1993321"/>
            <a:ext cx="0" cy="570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FAD79D-F0A1-4536-B0B1-1A8B4128CE15}"/>
              </a:ext>
            </a:extLst>
          </p:cNvPr>
          <p:cNvCxnSpPr>
            <a:cxnSpLocks/>
            <a:stCxn id="36" idx="0"/>
            <a:endCxn id="33" idx="2"/>
          </p:cNvCxnSpPr>
          <p:nvPr/>
        </p:nvCxnSpPr>
        <p:spPr>
          <a:xfrm flipV="1">
            <a:off x="7913198" y="3323535"/>
            <a:ext cx="0" cy="49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170E54D-01F4-4D97-89BF-019528D4D5B8}"/>
              </a:ext>
            </a:extLst>
          </p:cNvPr>
          <p:cNvCxnSpPr>
            <a:cxnSpLocks/>
            <a:stCxn id="35" idx="0"/>
            <a:endCxn id="36" idx="2"/>
          </p:cNvCxnSpPr>
          <p:nvPr/>
        </p:nvCxnSpPr>
        <p:spPr>
          <a:xfrm flipV="1">
            <a:off x="7913198" y="4473286"/>
            <a:ext cx="0" cy="57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3CE3C5-AE61-4B1E-84A7-9A081128BECA}"/>
              </a:ext>
            </a:extLst>
          </p:cNvPr>
          <p:cNvCxnSpPr>
            <a:cxnSpLocks/>
            <a:stCxn id="27" idx="0"/>
            <a:endCxn id="26" idx="2"/>
          </p:cNvCxnSpPr>
          <p:nvPr/>
        </p:nvCxnSpPr>
        <p:spPr>
          <a:xfrm flipV="1">
            <a:off x="10801694" y="1985010"/>
            <a:ext cx="0" cy="587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9BE86-85E1-40EC-87AF-8D1E124DB5AB}"/>
              </a:ext>
            </a:extLst>
          </p:cNvPr>
          <p:cNvCxnSpPr>
            <a:cxnSpLocks/>
            <a:stCxn id="31" idx="0"/>
            <a:endCxn id="27" idx="2"/>
          </p:cNvCxnSpPr>
          <p:nvPr/>
        </p:nvCxnSpPr>
        <p:spPr>
          <a:xfrm flipV="1">
            <a:off x="10801694" y="3331845"/>
            <a:ext cx="0" cy="53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C8F8D52-F0E2-44FE-92E1-4371D5B0ACF6}"/>
              </a:ext>
            </a:extLst>
          </p:cNvPr>
          <p:cNvCxnSpPr>
            <a:cxnSpLocks/>
            <a:stCxn id="30" idx="0"/>
            <a:endCxn id="31" idx="2"/>
          </p:cNvCxnSpPr>
          <p:nvPr/>
        </p:nvCxnSpPr>
        <p:spPr>
          <a:xfrm flipV="1">
            <a:off x="10801694" y="4520478"/>
            <a:ext cx="0" cy="531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7D71F4-EFCE-4F78-BF4C-24C5D1257926}"/>
              </a:ext>
            </a:extLst>
          </p:cNvPr>
          <p:cNvCxnSpPr>
            <a:cxnSpLocks/>
            <a:stCxn id="29" idx="0"/>
            <a:endCxn id="30" idx="2"/>
          </p:cNvCxnSpPr>
          <p:nvPr/>
        </p:nvCxnSpPr>
        <p:spPr>
          <a:xfrm flipV="1">
            <a:off x="10801694" y="5709112"/>
            <a:ext cx="0" cy="31277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45D8651D-B16A-47DC-9F1D-0F2A286C73C4}"/>
              </a:ext>
            </a:extLst>
          </p:cNvPr>
          <p:cNvSpPr txBox="1">
            <a:spLocks/>
          </p:cNvSpPr>
          <p:nvPr/>
        </p:nvSpPr>
        <p:spPr>
          <a:xfrm>
            <a:off x="360174" y="495938"/>
            <a:ext cx="9243146" cy="648037"/>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700" dirty="0">
                <a:latin typeface="+mn-lt"/>
              </a:rPr>
              <a:t>Following block diagram shows the important activities performed in this </a:t>
            </a:r>
            <a:r>
              <a:rPr lang="en-US" sz="1700" dirty="0" err="1">
                <a:latin typeface="+mn-lt"/>
              </a:rPr>
              <a:t>phaase</a:t>
            </a:r>
            <a:r>
              <a:rPr lang="en-US" sz="1700" dirty="0">
                <a:latin typeface="+mn-lt"/>
              </a:rPr>
              <a:t>; </a:t>
            </a:r>
            <a:br>
              <a:rPr lang="en-US" sz="1700" dirty="0">
                <a:latin typeface="+mn-lt"/>
              </a:rPr>
            </a:br>
            <a:r>
              <a:rPr lang="en-US" sz="1700" dirty="0">
                <a:latin typeface="+mn-lt"/>
              </a:rPr>
              <a:t>it also shows the dependency from the previous phases </a:t>
            </a:r>
            <a:endParaRPr lang="en-ID" sz="1700" dirty="0">
              <a:latin typeface="+mn-lt"/>
            </a:endParaRPr>
          </a:p>
        </p:txBody>
      </p:sp>
    </p:spTree>
    <p:extLst>
      <p:ext uri="{BB962C8B-B14F-4D97-AF65-F5344CB8AC3E}">
        <p14:creationId xmlns:p14="http://schemas.microsoft.com/office/powerpoint/2010/main" val="262523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2811-F445-4D9C-B950-24415B56E6E5}"/>
              </a:ext>
            </a:extLst>
          </p:cNvPr>
          <p:cNvSpPr>
            <a:spLocks noGrp="1"/>
          </p:cNvSpPr>
          <p:nvPr>
            <p:ph type="title"/>
          </p:nvPr>
        </p:nvSpPr>
        <p:spPr/>
        <p:txBody>
          <a:bodyPr/>
          <a:lstStyle/>
          <a:p>
            <a:r>
              <a:rPr lang="en-US" dirty="0" err="1"/>
              <a:t>Referensi</a:t>
            </a:r>
            <a:endParaRPr lang="en-ID" dirty="0"/>
          </a:p>
        </p:txBody>
      </p:sp>
      <p:sp>
        <p:nvSpPr>
          <p:cNvPr id="3" name="Content Placeholder 2">
            <a:extLst>
              <a:ext uri="{FF2B5EF4-FFF2-40B4-BE49-F238E27FC236}">
                <a16:creationId xmlns:a16="http://schemas.microsoft.com/office/drawing/2014/main" id="{3638191B-F525-4337-9881-AEDF6718361B}"/>
              </a:ext>
            </a:extLst>
          </p:cNvPr>
          <p:cNvSpPr>
            <a:spLocks noGrp="1"/>
          </p:cNvSpPr>
          <p:nvPr>
            <p:ph idx="1"/>
          </p:nvPr>
        </p:nvSpPr>
        <p:spPr/>
        <p:txBody>
          <a:bodyPr>
            <a:normAutofit/>
          </a:bodyPr>
          <a:lstStyle/>
          <a:p>
            <a:r>
              <a:rPr lang="en-US" dirty="0" err="1"/>
              <a:t>Artikel</a:t>
            </a:r>
            <a:r>
              <a:rPr lang="en-US" dirty="0"/>
              <a:t> </a:t>
            </a:r>
            <a:r>
              <a:rPr lang="en-US" dirty="0" err="1"/>
              <a:t>ini</a:t>
            </a:r>
            <a:r>
              <a:rPr lang="en-US" dirty="0"/>
              <a:t> </a:t>
            </a:r>
            <a:r>
              <a:rPr lang="en-US" dirty="0" err="1"/>
              <a:t>merupakan</a:t>
            </a:r>
            <a:r>
              <a:rPr lang="en-US" dirty="0"/>
              <a:t> </a:t>
            </a:r>
            <a:r>
              <a:rPr lang="en-US" dirty="0" err="1"/>
              <a:t>terjemahan</a:t>
            </a:r>
            <a:r>
              <a:rPr lang="en-US" dirty="0"/>
              <a:t> dan </a:t>
            </a:r>
            <a:r>
              <a:rPr lang="en-US" dirty="0" err="1"/>
              <a:t>pemahaman</a:t>
            </a:r>
            <a:r>
              <a:rPr lang="en-US" dirty="0"/>
              <a:t> </a:t>
            </a:r>
            <a:r>
              <a:rPr lang="en-US" dirty="0" err="1"/>
              <a:t>penulis</a:t>
            </a:r>
            <a:r>
              <a:rPr lang="en-US" dirty="0"/>
              <a:t> </a:t>
            </a:r>
            <a:r>
              <a:rPr lang="en-US" dirty="0" err="1"/>
              <a:t>dari</a:t>
            </a:r>
            <a:r>
              <a:rPr lang="en-US" dirty="0"/>
              <a:t> :</a:t>
            </a:r>
          </a:p>
          <a:p>
            <a:pPr marL="201168" lvl="1" indent="0">
              <a:buNone/>
            </a:pPr>
            <a:r>
              <a:rPr lang="en-US" sz="1700" dirty="0"/>
              <a:t>	Source : https://www.tutorialspoint.com/</a:t>
            </a:r>
            <a:endParaRPr lang="en-ID" sz="1700" dirty="0"/>
          </a:p>
          <a:p>
            <a:pPr marL="0" indent="0">
              <a:buNone/>
            </a:pPr>
            <a:endParaRPr lang="en-ID" dirty="0"/>
          </a:p>
        </p:txBody>
      </p:sp>
    </p:spTree>
    <p:extLst>
      <p:ext uri="{BB962C8B-B14F-4D97-AF65-F5344CB8AC3E}">
        <p14:creationId xmlns:p14="http://schemas.microsoft.com/office/powerpoint/2010/main" val="225709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1F05-DB3C-4640-90CF-4886F23CA5FC}"/>
              </a:ext>
            </a:extLst>
          </p:cNvPr>
          <p:cNvSpPr>
            <a:spLocks noGrp="1"/>
          </p:cNvSpPr>
          <p:nvPr>
            <p:ph type="title"/>
          </p:nvPr>
        </p:nvSpPr>
        <p:spPr/>
        <p:txBody>
          <a:bodyPr/>
          <a:lstStyle/>
          <a:p>
            <a:r>
              <a:rPr lang="en-ID" dirty="0"/>
              <a:t>Test Environment</a:t>
            </a:r>
          </a:p>
        </p:txBody>
      </p:sp>
      <p:sp>
        <p:nvSpPr>
          <p:cNvPr id="3" name="Content Placeholder 2">
            <a:extLst>
              <a:ext uri="{FF2B5EF4-FFF2-40B4-BE49-F238E27FC236}">
                <a16:creationId xmlns:a16="http://schemas.microsoft.com/office/drawing/2014/main" id="{A3AF8200-205E-4452-965E-D98B658891F0}"/>
              </a:ext>
            </a:extLst>
          </p:cNvPr>
          <p:cNvSpPr>
            <a:spLocks noGrp="1"/>
          </p:cNvSpPr>
          <p:nvPr>
            <p:ph idx="1"/>
          </p:nvPr>
        </p:nvSpPr>
        <p:spPr/>
        <p:txBody>
          <a:bodyPr>
            <a:normAutofit lnSpcReduction="10000"/>
          </a:bodyPr>
          <a:lstStyle/>
          <a:p>
            <a:pPr algn="just"/>
            <a:r>
              <a:rPr lang="en-ID" dirty="0"/>
              <a:t>Test Environment </a:t>
            </a:r>
            <a:r>
              <a:rPr lang="en-ID" dirty="0" err="1"/>
              <a:t>terdiri</a:t>
            </a:r>
            <a:r>
              <a:rPr lang="en-ID" dirty="0"/>
              <a:t> </a:t>
            </a:r>
            <a:r>
              <a:rPr lang="en-ID" dirty="0" err="1"/>
              <a:t>dari</a:t>
            </a:r>
            <a:r>
              <a:rPr lang="en-ID" dirty="0"/>
              <a:t> </a:t>
            </a:r>
            <a:r>
              <a:rPr lang="en-ID" dirty="0" err="1"/>
              <a:t>elemen</a:t>
            </a:r>
            <a:r>
              <a:rPr lang="en-ID" dirty="0"/>
              <a:t> yang </a:t>
            </a:r>
            <a:r>
              <a:rPr lang="en-ID" dirty="0" err="1"/>
              <a:t>mendukung</a:t>
            </a:r>
            <a:r>
              <a:rPr lang="en-ID" dirty="0"/>
              <a:t> </a:t>
            </a:r>
            <a:r>
              <a:rPr lang="en-ID" dirty="0" err="1"/>
              <a:t>pelaksanaan</a:t>
            </a:r>
            <a:r>
              <a:rPr lang="en-ID" dirty="0"/>
              <a:t> </a:t>
            </a:r>
            <a:r>
              <a:rPr lang="en-ID" dirty="0" err="1"/>
              <a:t>tes</a:t>
            </a:r>
            <a:r>
              <a:rPr lang="en-ID" dirty="0"/>
              <a:t> </a:t>
            </a:r>
            <a:r>
              <a:rPr lang="en-ID" dirty="0" err="1"/>
              <a:t>dengan</a:t>
            </a:r>
            <a:r>
              <a:rPr lang="en-ID" dirty="0"/>
              <a:t> </a:t>
            </a:r>
            <a:r>
              <a:rPr lang="en-US" dirty="0"/>
              <a:t>software, hardware dan network configured</a:t>
            </a:r>
            <a:r>
              <a:rPr lang="en-ID" dirty="0"/>
              <a:t>. </a:t>
            </a:r>
            <a:r>
              <a:rPr lang="en-ID" dirty="0" err="1"/>
              <a:t>Konfigurasi</a:t>
            </a:r>
            <a:r>
              <a:rPr lang="en-ID" dirty="0"/>
              <a:t> test environment </a:t>
            </a:r>
            <a:r>
              <a:rPr lang="en-ID" dirty="0" err="1"/>
              <a:t>harus</a:t>
            </a:r>
            <a:r>
              <a:rPr lang="en-ID" dirty="0"/>
              <a:t> </a:t>
            </a:r>
            <a:r>
              <a:rPr lang="en-ID" dirty="0" err="1"/>
              <a:t>meniru</a:t>
            </a:r>
            <a:r>
              <a:rPr lang="en-ID" dirty="0"/>
              <a:t> </a:t>
            </a:r>
            <a:r>
              <a:rPr lang="en-ID" dirty="0" err="1"/>
              <a:t>lingkungan</a:t>
            </a:r>
            <a:r>
              <a:rPr lang="en-ID" dirty="0"/>
              <a:t> </a:t>
            </a:r>
            <a:r>
              <a:rPr lang="en-ID" dirty="0" err="1"/>
              <a:t>produksi</a:t>
            </a:r>
            <a:r>
              <a:rPr lang="en-ID" dirty="0"/>
              <a:t> </a:t>
            </a:r>
            <a:r>
              <a:rPr lang="en-ID" dirty="0" err="1"/>
              <a:t>untuk</a:t>
            </a:r>
            <a:r>
              <a:rPr lang="en-ID" dirty="0"/>
              <a:t> </a:t>
            </a:r>
            <a:r>
              <a:rPr lang="en-ID" dirty="0" err="1"/>
              <a:t>mengungkap</a:t>
            </a:r>
            <a:r>
              <a:rPr lang="en-ID" dirty="0"/>
              <a:t> </a:t>
            </a:r>
            <a:r>
              <a:rPr lang="en-ID" dirty="0" err="1"/>
              <a:t>masalah</a:t>
            </a:r>
            <a:r>
              <a:rPr lang="en-ID" dirty="0"/>
              <a:t> </a:t>
            </a:r>
            <a:r>
              <a:rPr lang="en-ID" dirty="0" err="1"/>
              <a:t>terkait</a:t>
            </a:r>
            <a:r>
              <a:rPr lang="en-ID" dirty="0"/>
              <a:t>  environment/configuration.</a:t>
            </a:r>
          </a:p>
          <a:p>
            <a:pPr algn="just"/>
            <a:r>
              <a:rPr lang="id-ID" dirty="0"/>
              <a:t>Poin-poin berikut perlu dipertimbangkan dalam Test Environment Setup</a:t>
            </a:r>
            <a:r>
              <a:rPr lang="en-US" dirty="0"/>
              <a:t> :</a:t>
            </a:r>
          </a:p>
          <a:p>
            <a:pPr lvl="1" algn="just">
              <a:buFont typeface="Wingdings" panose="05000000000000000000" pitchFamily="2" charset="2"/>
              <a:buChar char="ü"/>
            </a:pPr>
            <a:r>
              <a:rPr lang="id-ID" sz="1700" dirty="0"/>
              <a:t>Secara praktis, tim QA tidak dapat memulai pekerjaan yang sebenarnya tanpa memiliki lingkungan yang tepat untuk diuji.</a:t>
            </a:r>
            <a:endParaRPr lang="en-US" sz="1700" dirty="0"/>
          </a:p>
          <a:p>
            <a:pPr lvl="1" algn="just">
              <a:buFont typeface="Wingdings" panose="05000000000000000000" pitchFamily="2" charset="2"/>
              <a:buChar char="ü"/>
            </a:pPr>
            <a:r>
              <a:rPr lang="id-ID" sz="1800" dirty="0"/>
              <a:t>Kesiapan lingkungan pengujian dapat divalidasi dengan smoke testing, dan dilakukan oleh tim QA.</a:t>
            </a:r>
            <a:endParaRPr lang="en-US" sz="1800" dirty="0"/>
          </a:p>
          <a:p>
            <a:pPr lvl="1" algn="just">
              <a:buFont typeface="Wingdings" panose="05000000000000000000" pitchFamily="2" charset="2"/>
              <a:buChar char="ü"/>
            </a:pPr>
            <a:r>
              <a:rPr lang="id-ID" sz="1800" dirty="0"/>
              <a:t>Idealnya, kita dapat mengatakan bahwa Entry Criteria</a:t>
            </a:r>
            <a:r>
              <a:rPr lang="en-US" sz="1800" dirty="0"/>
              <a:t> </a:t>
            </a:r>
            <a:r>
              <a:rPr lang="id-ID" sz="1800" dirty="0"/>
              <a:t>dari fase ini adalah penyediaan Test Plan, kesiapan Smoke Test </a:t>
            </a:r>
            <a:r>
              <a:rPr lang="en-US" sz="1800" dirty="0"/>
              <a:t>S</a:t>
            </a:r>
            <a:r>
              <a:rPr lang="id-ID" sz="1800" dirty="0"/>
              <a:t>ases</a:t>
            </a:r>
            <a:r>
              <a:rPr lang="en-US" sz="1800" dirty="0"/>
              <a:t> </a:t>
            </a:r>
            <a:r>
              <a:rPr lang="id-ID" sz="1800" dirty="0"/>
              <a:t>dan persiapan </a:t>
            </a:r>
            <a:r>
              <a:rPr lang="en-US" sz="1800" dirty="0"/>
              <a:t>test data</a:t>
            </a:r>
            <a:r>
              <a:rPr lang="id-ID" sz="1800" dirty="0"/>
              <a:t>.</a:t>
            </a:r>
            <a:endParaRPr lang="en-US" sz="1800" dirty="0"/>
          </a:p>
          <a:p>
            <a:pPr lvl="1" algn="just">
              <a:buFont typeface="Wingdings" panose="05000000000000000000" pitchFamily="2" charset="2"/>
              <a:buChar char="ü"/>
            </a:pPr>
            <a:r>
              <a:rPr lang="en-US" sz="1800" dirty="0"/>
              <a:t>E</a:t>
            </a:r>
            <a:r>
              <a:rPr lang="id-ID" sz="1800" dirty="0"/>
              <a:t>xit criteria</a:t>
            </a:r>
            <a:r>
              <a:rPr lang="en-US" sz="1800" dirty="0"/>
              <a:t> </a:t>
            </a:r>
            <a:r>
              <a:rPr lang="id-ID" sz="1800" dirty="0"/>
              <a:t>dari fase ini adalah bahwa test environment</a:t>
            </a:r>
            <a:r>
              <a:rPr lang="en-US" sz="1800" dirty="0"/>
              <a:t> </a:t>
            </a:r>
            <a:r>
              <a:rPr lang="id-ID" sz="1800" dirty="0"/>
              <a:t>harus siap dan smoke testing</a:t>
            </a:r>
            <a:r>
              <a:rPr lang="en-US" sz="1800" dirty="0"/>
              <a:t> </a:t>
            </a:r>
            <a:r>
              <a:rPr lang="id-ID" sz="1800" dirty="0"/>
              <a:t>harus dilakukan dengan sukses dengan hasil yang diharapkan.</a:t>
            </a:r>
            <a:endParaRPr lang="en-ID" sz="1700" dirty="0"/>
          </a:p>
        </p:txBody>
      </p:sp>
    </p:spTree>
    <p:extLst>
      <p:ext uri="{BB962C8B-B14F-4D97-AF65-F5344CB8AC3E}">
        <p14:creationId xmlns:p14="http://schemas.microsoft.com/office/powerpoint/2010/main" val="401204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7E4B-92C0-44D4-9574-D5FDC0213E81}"/>
              </a:ext>
            </a:extLst>
          </p:cNvPr>
          <p:cNvSpPr>
            <a:spLocks noGrp="1"/>
          </p:cNvSpPr>
          <p:nvPr>
            <p:ph type="title"/>
          </p:nvPr>
        </p:nvSpPr>
        <p:spPr>
          <a:xfrm>
            <a:off x="581192" y="702156"/>
            <a:ext cx="11029616" cy="594629"/>
          </a:xfrm>
        </p:spPr>
        <p:txBody>
          <a:bodyPr/>
          <a:lstStyle/>
          <a:p>
            <a:pPr algn="just"/>
            <a:r>
              <a:rPr lang="en-US" dirty="0"/>
              <a:t>Activities Performed for Test Environment Setup</a:t>
            </a:r>
            <a:endParaRPr lang="en-ID" dirty="0"/>
          </a:p>
        </p:txBody>
      </p:sp>
      <p:sp>
        <p:nvSpPr>
          <p:cNvPr id="3" name="Content Placeholder 2">
            <a:extLst>
              <a:ext uri="{FF2B5EF4-FFF2-40B4-BE49-F238E27FC236}">
                <a16:creationId xmlns:a16="http://schemas.microsoft.com/office/drawing/2014/main" id="{2892B657-C136-48E7-9401-EF2F6B065134}"/>
              </a:ext>
            </a:extLst>
          </p:cNvPr>
          <p:cNvSpPr>
            <a:spLocks noGrp="1"/>
          </p:cNvSpPr>
          <p:nvPr>
            <p:ph idx="1"/>
          </p:nvPr>
        </p:nvSpPr>
        <p:spPr/>
        <p:txBody>
          <a:bodyPr>
            <a:normAutofit/>
          </a:bodyPr>
          <a:lstStyle/>
          <a:p>
            <a:r>
              <a:rPr lang="id-ID" dirty="0"/>
              <a:t>Faktor-faktor berikut memainkan peran penting untuk merancang test environment.</a:t>
            </a:r>
            <a:endParaRPr lang="en-US" dirty="0"/>
          </a:p>
          <a:p>
            <a:pPr lvl="1">
              <a:buFont typeface="Wingdings" panose="05000000000000000000" pitchFamily="2" charset="2"/>
              <a:buChar char="ü"/>
            </a:pPr>
            <a:r>
              <a:rPr lang="en-US" sz="1700" dirty="0" err="1"/>
              <a:t>Tentukan</a:t>
            </a:r>
            <a:r>
              <a:rPr lang="en-US" sz="1700" dirty="0"/>
              <a:t> </a:t>
            </a:r>
            <a:r>
              <a:rPr lang="en-US" sz="1700" dirty="0" err="1"/>
              <a:t>apakah</a:t>
            </a:r>
            <a:r>
              <a:rPr lang="en-US" sz="1700" dirty="0"/>
              <a:t> test environment  </a:t>
            </a:r>
            <a:r>
              <a:rPr lang="en-US" sz="1700" dirty="0" err="1"/>
              <a:t>perlu</a:t>
            </a:r>
            <a:r>
              <a:rPr lang="en-US" sz="1700" dirty="0"/>
              <a:t> backups</a:t>
            </a:r>
          </a:p>
          <a:p>
            <a:pPr lvl="1">
              <a:buFont typeface="Wingdings" panose="05000000000000000000" pitchFamily="2" charset="2"/>
              <a:buChar char="ü"/>
            </a:pPr>
            <a:r>
              <a:rPr lang="en-ID" sz="1700" dirty="0"/>
              <a:t>Verify the network configuration.</a:t>
            </a:r>
          </a:p>
          <a:p>
            <a:pPr lvl="1">
              <a:buFont typeface="Wingdings" panose="05000000000000000000" pitchFamily="2" charset="2"/>
              <a:buChar char="ü"/>
            </a:pPr>
            <a:r>
              <a:rPr lang="en-US" sz="1700" dirty="0"/>
              <a:t> Identify the required server operating system, databases and other components.</a:t>
            </a:r>
          </a:p>
          <a:p>
            <a:pPr lvl="1">
              <a:buFont typeface="Wingdings" panose="05000000000000000000" pitchFamily="2" charset="2"/>
              <a:buChar char="ü"/>
            </a:pPr>
            <a:r>
              <a:rPr lang="en-US" sz="1700" dirty="0"/>
              <a:t> Identify the number of license required by the test team.</a:t>
            </a:r>
            <a:endParaRPr lang="en-ID" sz="1700" dirty="0"/>
          </a:p>
        </p:txBody>
      </p:sp>
      <p:sp>
        <p:nvSpPr>
          <p:cNvPr id="5" name="Title 1">
            <a:extLst>
              <a:ext uri="{FF2B5EF4-FFF2-40B4-BE49-F238E27FC236}">
                <a16:creationId xmlns:a16="http://schemas.microsoft.com/office/drawing/2014/main" id="{D53CB449-E49B-46B5-8B5B-20AC683746BB}"/>
              </a:ext>
            </a:extLst>
          </p:cNvPr>
          <p:cNvSpPr txBox="1">
            <a:spLocks/>
          </p:cNvSpPr>
          <p:nvPr/>
        </p:nvSpPr>
        <p:spPr>
          <a:xfrm>
            <a:off x="581192" y="1496292"/>
            <a:ext cx="11029616" cy="59463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D" sz="2400" dirty="0"/>
              <a:t>Design Test Environment</a:t>
            </a:r>
          </a:p>
        </p:txBody>
      </p:sp>
    </p:spTree>
    <p:extLst>
      <p:ext uri="{BB962C8B-B14F-4D97-AF65-F5344CB8AC3E}">
        <p14:creationId xmlns:p14="http://schemas.microsoft.com/office/powerpoint/2010/main" val="174675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38FD-B70E-4811-A9CF-090025EA4C40}"/>
              </a:ext>
            </a:extLst>
          </p:cNvPr>
          <p:cNvSpPr>
            <a:spLocks noGrp="1"/>
          </p:cNvSpPr>
          <p:nvPr>
            <p:ph type="title"/>
          </p:nvPr>
        </p:nvSpPr>
        <p:spPr>
          <a:xfrm>
            <a:off x="581192" y="2712723"/>
            <a:ext cx="11029616" cy="594629"/>
          </a:xfrm>
        </p:spPr>
        <p:txBody>
          <a:bodyPr/>
          <a:lstStyle/>
          <a:p>
            <a:pPr algn="just"/>
            <a:r>
              <a:rPr lang="en-US" dirty="0"/>
              <a:t>Smoke Testing</a:t>
            </a:r>
          </a:p>
        </p:txBody>
      </p:sp>
      <p:sp>
        <p:nvSpPr>
          <p:cNvPr id="3" name="Content Placeholder 2">
            <a:extLst>
              <a:ext uri="{FF2B5EF4-FFF2-40B4-BE49-F238E27FC236}">
                <a16:creationId xmlns:a16="http://schemas.microsoft.com/office/drawing/2014/main" id="{3B34FBFA-385B-45A7-B567-BA2FC78C1C73}"/>
              </a:ext>
            </a:extLst>
          </p:cNvPr>
          <p:cNvSpPr>
            <a:spLocks noGrp="1"/>
          </p:cNvSpPr>
          <p:nvPr>
            <p:ph idx="1"/>
          </p:nvPr>
        </p:nvSpPr>
        <p:spPr>
          <a:xfrm>
            <a:off x="581192" y="1496292"/>
            <a:ext cx="11029615" cy="864524"/>
          </a:xfrm>
        </p:spPr>
        <p:txBody>
          <a:bodyPr/>
          <a:lstStyle/>
          <a:p>
            <a:pPr algn="just"/>
            <a:r>
              <a:rPr lang="en-US" dirty="0"/>
              <a:t>Analyze the environment setup requirements and prepare a list of software and hardware requirements for the setup. Get the official confirmation for setup of the test environment and configure to access the test environment.</a:t>
            </a:r>
            <a:endParaRPr lang="en-ID" dirty="0"/>
          </a:p>
        </p:txBody>
      </p:sp>
      <p:sp>
        <p:nvSpPr>
          <p:cNvPr id="4" name="Title 1">
            <a:extLst>
              <a:ext uri="{FF2B5EF4-FFF2-40B4-BE49-F238E27FC236}">
                <a16:creationId xmlns:a16="http://schemas.microsoft.com/office/drawing/2014/main" id="{2792B0D5-056B-48AD-97DC-7587A9543001}"/>
              </a:ext>
            </a:extLst>
          </p:cNvPr>
          <p:cNvSpPr txBox="1">
            <a:spLocks/>
          </p:cNvSpPr>
          <p:nvPr/>
        </p:nvSpPr>
        <p:spPr>
          <a:xfrm>
            <a:off x="581192" y="847070"/>
            <a:ext cx="11029616" cy="59462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Set Up of the Environment</a:t>
            </a:r>
          </a:p>
        </p:txBody>
      </p:sp>
      <p:sp>
        <p:nvSpPr>
          <p:cNvPr id="5" name="Content Placeholder 2">
            <a:extLst>
              <a:ext uri="{FF2B5EF4-FFF2-40B4-BE49-F238E27FC236}">
                <a16:creationId xmlns:a16="http://schemas.microsoft.com/office/drawing/2014/main" id="{1D98A3F0-D2ED-459F-A97F-33203552EA9C}"/>
              </a:ext>
            </a:extLst>
          </p:cNvPr>
          <p:cNvSpPr txBox="1">
            <a:spLocks/>
          </p:cNvSpPr>
          <p:nvPr/>
        </p:nvSpPr>
        <p:spPr>
          <a:xfrm>
            <a:off x="581192" y="3550649"/>
            <a:ext cx="11029615" cy="864524"/>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t>Once the environment is set up and the QA team has the access to it, a quick round of smoke testing should be performed for validation of test environment build stability. If the results are as expected, the QA team can move to the next phase else point out the discrepancies and wait for deployment after fixes.</a:t>
            </a:r>
            <a:endParaRPr lang="en-ID" dirty="0"/>
          </a:p>
        </p:txBody>
      </p:sp>
    </p:spTree>
    <p:extLst>
      <p:ext uri="{BB962C8B-B14F-4D97-AF65-F5344CB8AC3E}">
        <p14:creationId xmlns:p14="http://schemas.microsoft.com/office/powerpoint/2010/main" val="7608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3060-A8AF-4163-B855-5A0AC16A8947}"/>
              </a:ext>
            </a:extLst>
          </p:cNvPr>
          <p:cNvSpPr>
            <a:spLocks noGrp="1"/>
          </p:cNvSpPr>
          <p:nvPr>
            <p:ph type="title"/>
          </p:nvPr>
        </p:nvSpPr>
        <p:spPr/>
        <p:txBody>
          <a:bodyPr/>
          <a:lstStyle/>
          <a:p>
            <a:pPr algn="just"/>
            <a:r>
              <a:rPr lang="en-ID" b="1" dirty="0"/>
              <a:t>Test Execution</a:t>
            </a:r>
            <a:endParaRPr lang="en-ID" dirty="0"/>
          </a:p>
        </p:txBody>
      </p:sp>
      <p:sp>
        <p:nvSpPr>
          <p:cNvPr id="3" name="Content Placeholder 2">
            <a:extLst>
              <a:ext uri="{FF2B5EF4-FFF2-40B4-BE49-F238E27FC236}">
                <a16:creationId xmlns:a16="http://schemas.microsoft.com/office/drawing/2014/main" id="{0FE96AB3-356A-4291-8DB5-F6762BFF2E52}"/>
              </a:ext>
            </a:extLst>
          </p:cNvPr>
          <p:cNvSpPr>
            <a:spLocks noGrp="1"/>
          </p:cNvSpPr>
          <p:nvPr>
            <p:ph idx="1"/>
          </p:nvPr>
        </p:nvSpPr>
        <p:spPr/>
        <p:txBody>
          <a:bodyPr>
            <a:normAutofit/>
          </a:bodyPr>
          <a:lstStyle/>
          <a:p>
            <a:pPr algn="just"/>
            <a:r>
              <a:rPr lang="en-ID" dirty="0"/>
              <a:t>Test execution a</a:t>
            </a:r>
            <a:r>
              <a:rPr lang="id-ID" dirty="0"/>
              <a:t>dalah proses mengeksekusi kode dan membandingkan hasil yang diharapkan dan aktual</a:t>
            </a:r>
            <a:endParaRPr lang="en-US" dirty="0"/>
          </a:p>
          <a:p>
            <a:pPr algn="just"/>
            <a:r>
              <a:rPr lang="id-ID" dirty="0"/>
              <a:t>Faktor-faktor berikut perlu dipertimbangkan untuk proses</a:t>
            </a:r>
            <a:r>
              <a:rPr lang="en-US" dirty="0"/>
              <a:t> Test Execution :</a:t>
            </a:r>
            <a:endParaRPr lang="en-ID" dirty="0"/>
          </a:p>
          <a:p>
            <a:pPr lvl="1" algn="just">
              <a:buFont typeface="Wingdings" panose="05000000000000000000" pitchFamily="2" charset="2"/>
              <a:buChar char="ü"/>
            </a:pPr>
            <a:r>
              <a:rPr lang="en-US" sz="1700" dirty="0"/>
              <a:t>Based on a risk, select a subset of test suite to be executed for this cycle.</a:t>
            </a:r>
          </a:p>
          <a:p>
            <a:pPr lvl="1" algn="just">
              <a:buFont typeface="Wingdings" panose="05000000000000000000" pitchFamily="2" charset="2"/>
              <a:buChar char="ü"/>
            </a:pPr>
            <a:r>
              <a:rPr lang="en-US" sz="1700" dirty="0"/>
              <a:t>Assign the test cases in each test suite to testers for execution.</a:t>
            </a:r>
          </a:p>
          <a:p>
            <a:pPr lvl="1" algn="just">
              <a:buFont typeface="Wingdings" panose="05000000000000000000" pitchFamily="2" charset="2"/>
              <a:buChar char="ü"/>
            </a:pPr>
            <a:r>
              <a:rPr lang="en-US" sz="1700" dirty="0"/>
              <a:t>Execute tests, report bugs, and capture test status continuously.</a:t>
            </a:r>
          </a:p>
          <a:p>
            <a:pPr lvl="1" algn="just">
              <a:buFont typeface="Wingdings" panose="05000000000000000000" pitchFamily="2" charset="2"/>
              <a:buChar char="ü"/>
            </a:pPr>
            <a:r>
              <a:rPr lang="en-US" sz="1700" dirty="0"/>
              <a:t>Resolve blocking issues as they arise.</a:t>
            </a:r>
          </a:p>
          <a:p>
            <a:pPr lvl="1" algn="just">
              <a:buFont typeface="Wingdings" panose="05000000000000000000" pitchFamily="2" charset="2"/>
              <a:buChar char="ü"/>
            </a:pPr>
            <a:r>
              <a:rPr lang="en-US" sz="1700" dirty="0"/>
              <a:t>Report status, adjust assignments, and reconsider plans and priorities daily.</a:t>
            </a:r>
          </a:p>
          <a:p>
            <a:pPr lvl="1" algn="just">
              <a:buFont typeface="Wingdings" panose="05000000000000000000" pitchFamily="2" charset="2"/>
              <a:buChar char="ü"/>
            </a:pPr>
            <a:r>
              <a:rPr lang="en-US" sz="1700" dirty="0"/>
              <a:t>Report test cycle findings and status.</a:t>
            </a:r>
          </a:p>
        </p:txBody>
      </p:sp>
    </p:spTree>
    <p:extLst>
      <p:ext uri="{BB962C8B-B14F-4D97-AF65-F5344CB8AC3E}">
        <p14:creationId xmlns:p14="http://schemas.microsoft.com/office/powerpoint/2010/main" val="117793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11195-22D8-480C-88E1-23A56F8C6537}"/>
              </a:ext>
            </a:extLst>
          </p:cNvPr>
          <p:cNvSpPr>
            <a:spLocks noGrp="1"/>
          </p:cNvSpPr>
          <p:nvPr>
            <p:ph idx="1"/>
          </p:nvPr>
        </p:nvSpPr>
        <p:spPr/>
        <p:txBody>
          <a:bodyPr>
            <a:normAutofit/>
          </a:bodyPr>
          <a:lstStyle/>
          <a:p>
            <a:pPr algn="just"/>
            <a:r>
              <a:rPr lang="id-ID" dirty="0"/>
              <a:t>Poin-poin berikut perlu dipertimbangkan untuk</a:t>
            </a:r>
            <a:r>
              <a:rPr lang="en-US" dirty="0"/>
              <a:t> Test Execution :</a:t>
            </a:r>
          </a:p>
          <a:p>
            <a:pPr lvl="1" algn="just">
              <a:buFont typeface="Wingdings" panose="05000000000000000000" pitchFamily="2" charset="2"/>
              <a:buChar char="ü"/>
            </a:pPr>
            <a:r>
              <a:rPr lang="id-ID" sz="1700" dirty="0"/>
              <a:t>Dalam fase ini, tim QA melakukan validasi AUT aktual berdasarkan pada kasus uji yang disiapkan dan membandingkan hasil bertahap dengan hasil yang diharapkan</a:t>
            </a:r>
            <a:r>
              <a:rPr lang="en-US" sz="1700" dirty="0"/>
              <a:t> (expected result)</a:t>
            </a:r>
            <a:r>
              <a:rPr lang="id-ID" sz="1700" dirty="0"/>
              <a:t>.</a:t>
            </a:r>
            <a:endParaRPr lang="en-US" sz="1700" dirty="0"/>
          </a:p>
          <a:p>
            <a:pPr lvl="1" algn="just">
              <a:buFont typeface="Wingdings" panose="05000000000000000000" pitchFamily="2" charset="2"/>
              <a:buChar char="ü"/>
            </a:pPr>
            <a:r>
              <a:rPr lang="en-US" sz="1800" dirty="0"/>
              <a:t>E</a:t>
            </a:r>
            <a:r>
              <a:rPr lang="id-ID" sz="1800" dirty="0"/>
              <a:t>ntry criteria</a:t>
            </a:r>
            <a:r>
              <a:rPr lang="en-US" sz="1800" dirty="0"/>
              <a:t> </a:t>
            </a:r>
            <a:r>
              <a:rPr lang="id-ID" sz="1800" dirty="0"/>
              <a:t>fase ini adalah penyelesaian </a:t>
            </a:r>
            <a:r>
              <a:rPr lang="en-US" sz="1800" dirty="0"/>
              <a:t>Test Plan dan Test Cases Development</a:t>
            </a:r>
            <a:r>
              <a:rPr lang="id-ID" sz="1800" dirty="0"/>
              <a:t>, data tes juga harus siap.</a:t>
            </a:r>
            <a:endParaRPr lang="en-US" sz="1800" dirty="0"/>
          </a:p>
          <a:p>
            <a:pPr lvl="1" algn="just">
              <a:buFont typeface="Wingdings" panose="05000000000000000000" pitchFamily="2" charset="2"/>
              <a:buChar char="ü"/>
            </a:pPr>
            <a:r>
              <a:rPr lang="id-ID" sz="1800" dirty="0"/>
              <a:t>Validasi pengaturan Test Environment setup</a:t>
            </a:r>
            <a:r>
              <a:rPr lang="en-US" sz="1800" dirty="0"/>
              <a:t> </a:t>
            </a:r>
            <a:r>
              <a:rPr lang="id-ID" sz="1800" dirty="0"/>
              <a:t>selalu disarankan melalui smoke testing</a:t>
            </a:r>
            <a:r>
              <a:rPr lang="en-US" sz="1800" dirty="0"/>
              <a:t> </a:t>
            </a:r>
            <a:r>
              <a:rPr lang="id-ID" sz="1800" dirty="0"/>
              <a:t>sebelum secara resmi memasuki </a:t>
            </a:r>
            <a:r>
              <a:rPr lang="en-US" sz="1800" dirty="0"/>
              <a:t>Test Execution</a:t>
            </a:r>
            <a:r>
              <a:rPr lang="id-ID" sz="1800" dirty="0"/>
              <a:t>.</a:t>
            </a:r>
            <a:endParaRPr lang="en-US" sz="1800" dirty="0"/>
          </a:p>
          <a:p>
            <a:pPr lvl="1">
              <a:buFont typeface="Wingdings" panose="05000000000000000000" pitchFamily="2" charset="2"/>
              <a:buChar char="ü"/>
            </a:pPr>
            <a:r>
              <a:rPr lang="en-US" sz="1800" dirty="0"/>
              <a:t>E</a:t>
            </a:r>
            <a:r>
              <a:rPr lang="id-ID" sz="1800" dirty="0"/>
              <a:t>xit criteria membutuhkan validasi yang berhasil dari semua Test Cases; Defects harus </a:t>
            </a:r>
            <a:r>
              <a:rPr lang="en-US" sz="1800" dirty="0"/>
              <a:t>di </a:t>
            </a:r>
            <a:r>
              <a:rPr lang="id-ID" sz="1800" dirty="0"/>
              <a:t>closed </a:t>
            </a:r>
            <a:r>
              <a:rPr lang="en-US" sz="1800" dirty="0" err="1"/>
              <a:t>atau</a:t>
            </a:r>
            <a:r>
              <a:rPr lang="id-ID" sz="1800" dirty="0"/>
              <a:t> deferred; test case execution dan defect summary repor</a:t>
            </a:r>
            <a:r>
              <a:rPr lang="en-US" sz="1800" dirty="0"/>
              <a:t>t </a:t>
            </a:r>
            <a:r>
              <a:rPr lang="id-ID" sz="1800" dirty="0"/>
              <a:t>harus siap.</a:t>
            </a:r>
            <a:br>
              <a:rPr lang="id-ID" sz="1800" dirty="0"/>
            </a:br>
            <a:endParaRPr lang="en-ID" sz="1700" dirty="0"/>
          </a:p>
        </p:txBody>
      </p:sp>
    </p:spTree>
    <p:extLst>
      <p:ext uri="{BB962C8B-B14F-4D97-AF65-F5344CB8AC3E}">
        <p14:creationId xmlns:p14="http://schemas.microsoft.com/office/powerpoint/2010/main" val="363545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81F-DF4D-426B-BB3B-D86D1C8BA700}"/>
              </a:ext>
            </a:extLst>
          </p:cNvPr>
          <p:cNvSpPr>
            <a:spLocks noGrp="1"/>
          </p:cNvSpPr>
          <p:nvPr>
            <p:ph type="title"/>
          </p:nvPr>
        </p:nvSpPr>
        <p:spPr/>
        <p:txBody>
          <a:bodyPr/>
          <a:lstStyle/>
          <a:p>
            <a:r>
              <a:rPr lang="en-ID" dirty="0"/>
              <a:t>Activities for Test Execution</a:t>
            </a:r>
            <a:br>
              <a:rPr lang="en-ID" dirty="0"/>
            </a:br>
            <a:endParaRPr lang="en-ID" dirty="0"/>
          </a:p>
        </p:txBody>
      </p:sp>
      <p:sp>
        <p:nvSpPr>
          <p:cNvPr id="3" name="Content Placeholder 2">
            <a:extLst>
              <a:ext uri="{FF2B5EF4-FFF2-40B4-BE49-F238E27FC236}">
                <a16:creationId xmlns:a16="http://schemas.microsoft.com/office/drawing/2014/main" id="{B5EA87E3-B6EA-4699-945A-9B1E83F3877F}"/>
              </a:ext>
            </a:extLst>
          </p:cNvPr>
          <p:cNvSpPr>
            <a:spLocks noGrp="1"/>
          </p:cNvSpPr>
          <p:nvPr>
            <p:ph idx="1"/>
          </p:nvPr>
        </p:nvSpPr>
        <p:spPr>
          <a:xfrm>
            <a:off x="581192" y="1596044"/>
            <a:ext cx="11029615" cy="4379306"/>
          </a:xfrm>
        </p:spPr>
        <p:txBody>
          <a:bodyPr/>
          <a:lstStyle/>
          <a:p>
            <a:pPr algn="just"/>
            <a:r>
              <a:rPr lang="id-ID" dirty="0"/>
              <a:t>Tujuan fase ini adalah validasi AUT secara real time sebelum beralih ke produksi / rilis.</a:t>
            </a:r>
            <a:r>
              <a:rPr lang="en-US" dirty="0"/>
              <a:t> </a:t>
            </a:r>
          </a:p>
          <a:p>
            <a:pPr algn="just"/>
            <a:r>
              <a:rPr lang="id-ID" dirty="0"/>
              <a:t>Untuk keluar dari fase ini, tim QA melakukan berbagai jenis </a:t>
            </a:r>
            <a:r>
              <a:rPr lang="en-US" dirty="0"/>
              <a:t>testing / type of testing</a:t>
            </a:r>
            <a:r>
              <a:rPr lang="id-ID" dirty="0"/>
              <a:t> untuk memastikan kualitas produk</a:t>
            </a:r>
            <a:endParaRPr lang="en-US" dirty="0"/>
          </a:p>
          <a:p>
            <a:pPr algn="just"/>
            <a:r>
              <a:rPr lang="id-ID" dirty="0"/>
              <a:t>Seiring dengan defect reporting</a:t>
            </a:r>
            <a:r>
              <a:rPr lang="en-US" dirty="0"/>
              <a:t> </a:t>
            </a:r>
            <a:r>
              <a:rPr lang="id-ID" dirty="0"/>
              <a:t>dan retesting</a:t>
            </a:r>
            <a:r>
              <a:rPr lang="en-US" dirty="0"/>
              <a:t>, </a:t>
            </a:r>
            <a:r>
              <a:rPr lang="id-ID" dirty="0"/>
              <a:t>juga merupakan kegiatan penting dalam fase ini</a:t>
            </a:r>
            <a:r>
              <a:rPr lang="en-US" dirty="0"/>
              <a:t> </a:t>
            </a:r>
            <a:r>
              <a:rPr lang="en-US" dirty="0" err="1"/>
              <a:t>adalah</a:t>
            </a:r>
            <a:r>
              <a:rPr lang="en-US" dirty="0"/>
              <a:t> :</a:t>
            </a:r>
            <a:endParaRPr lang="en-ID" dirty="0"/>
          </a:p>
        </p:txBody>
      </p:sp>
    </p:spTree>
    <p:extLst>
      <p:ext uri="{BB962C8B-B14F-4D97-AF65-F5344CB8AC3E}">
        <p14:creationId xmlns:p14="http://schemas.microsoft.com/office/powerpoint/2010/main" val="140789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E0D4-55FF-4010-B05B-9AFD76076B7C}"/>
              </a:ext>
            </a:extLst>
          </p:cNvPr>
          <p:cNvSpPr>
            <a:spLocks noGrp="1"/>
          </p:cNvSpPr>
          <p:nvPr>
            <p:ph type="title"/>
          </p:nvPr>
        </p:nvSpPr>
        <p:spPr/>
        <p:txBody>
          <a:bodyPr/>
          <a:lstStyle/>
          <a:p>
            <a:r>
              <a:rPr lang="en-ID" dirty="0"/>
              <a:t>System Integration Testing</a:t>
            </a:r>
            <a:br>
              <a:rPr lang="en-ID" dirty="0"/>
            </a:br>
            <a:endParaRPr lang="en-ID" dirty="0"/>
          </a:p>
        </p:txBody>
      </p:sp>
      <p:sp>
        <p:nvSpPr>
          <p:cNvPr id="3" name="Content Placeholder 2">
            <a:extLst>
              <a:ext uri="{FF2B5EF4-FFF2-40B4-BE49-F238E27FC236}">
                <a16:creationId xmlns:a16="http://schemas.microsoft.com/office/drawing/2014/main" id="{1AF1436C-1C7D-4DCB-AA40-8BE87345DB07}"/>
              </a:ext>
            </a:extLst>
          </p:cNvPr>
          <p:cNvSpPr>
            <a:spLocks noGrp="1"/>
          </p:cNvSpPr>
          <p:nvPr>
            <p:ph idx="1"/>
          </p:nvPr>
        </p:nvSpPr>
        <p:spPr>
          <a:xfrm>
            <a:off x="581192" y="1645919"/>
            <a:ext cx="11029615" cy="4971011"/>
          </a:xfrm>
        </p:spPr>
        <p:txBody>
          <a:bodyPr>
            <a:noAutofit/>
          </a:bodyPr>
          <a:lstStyle/>
          <a:p>
            <a:pPr algn="just"/>
            <a:r>
              <a:rPr lang="id-ID" dirty="0"/>
              <a:t>Validasi nyata produk / AUT dimulai </a:t>
            </a:r>
            <a:r>
              <a:rPr lang="en-US" dirty="0" err="1"/>
              <a:t>dari</a:t>
            </a:r>
            <a:r>
              <a:rPr lang="id-ID" dirty="0"/>
              <a:t> sini. System Integration Testing (SIT) adalah teknik black box testing</a:t>
            </a:r>
            <a:r>
              <a:rPr lang="en-US" dirty="0"/>
              <a:t> </a:t>
            </a:r>
            <a:r>
              <a:rPr lang="id-ID" dirty="0"/>
              <a:t>yang mengevaluasi </a:t>
            </a:r>
            <a:r>
              <a:rPr lang="en-US" dirty="0" err="1"/>
              <a:t>kesesuaian</a:t>
            </a:r>
            <a:r>
              <a:rPr lang="id-ID" dirty="0"/>
              <a:t> sistem terhadap black box testing yang disiapkan.</a:t>
            </a:r>
            <a:endParaRPr lang="en-US" dirty="0"/>
          </a:p>
          <a:p>
            <a:pPr algn="just"/>
            <a:r>
              <a:rPr lang="id-ID" dirty="0"/>
              <a:t>System Integration Testing</a:t>
            </a:r>
            <a:r>
              <a:rPr lang="en-US" dirty="0"/>
              <a:t> </a:t>
            </a:r>
            <a:r>
              <a:rPr lang="id-ID" dirty="0"/>
              <a:t>biasanya dilakukan pada subset sistem. SIT dapat dilakukan dengan penggunaan minimum testing tools, diverifikasi untuk interactions exchanged dan </a:t>
            </a:r>
            <a:r>
              <a:rPr lang="en-US" dirty="0"/>
              <a:t>behavior of each data field within individual layer</a:t>
            </a:r>
            <a:r>
              <a:rPr lang="id-ID" dirty="0"/>
              <a:t> juga diselidiki.</a:t>
            </a:r>
            <a:endParaRPr lang="en-US" dirty="0"/>
          </a:p>
          <a:p>
            <a:pPr algn="just"/>
            <a:r>
              <a:rPr lang="id-ID" dirty="0"/>
              <a:t>Setelah integrasi, ada tiga kondisi utama </a:t>
            </a:r>
            <a:r>
              <a:rPr lang="en-US" dirty="0"/>
              <a:t>data flow :</a:t>
            </a:r>
          </a:p>
          <a:p>
            <a:pPr lvl="1" algn="just">
              <a:buFont typeface="Wingdings" panose="05000000000000000000" pitchFamily="2" charset="2"/>
              <a:buChar char="ü"/>
            </a:pPr>
            <a:r>
              <a:rPr lang="en-US" sz="1700" dirty="0"/>
              <a:t>Data state within the integration layer</a:t>
            </a:r>
          </a:p>
          <a:p>
            <a:pPr lvl="1" algn="just">
              <a:buFont typeface="Wingdings" panose="05000000000000000000" pitchFamily="2" charset="2"/>
              <a:buChar char="ü"/>
            </a:pPr>
            <a:r>
              <a:rPr lang="en-US" sz="1700" dirty="0"/>
              <a:t>Data state within the database layer</a:t>
            </a:r>
          </a:p>
          <a:p>
            <a:pPr lvl="1" algn="just">
              <a:buFont typeface="Wingdings" panose="05000000000000000000" pitchFamily="2" charset="2"/>
              <a:buChar char="ü"/>
            </a:pPr>
            <a:r>
              <a:rPr lang="en-US" sz="1700" dirty="0"/>
              <a:t>Data state within the Application layer</a:t>
            </a:r>
          </a:p>
          <a:p>
            <a:pPr algn="just"/>
            <a:r>
              <a:rPr lang="id-ID" dirty="0"/>
              <a:t>Dalam pengujian SIT, tim QA mencoba menemukan sebanyak mungkin defects untuk memastikan kualitasnya. Tujuan utama di sini adalah menemukan bugs sebanyak mungkin.</a:t>
            </a:r>
            <a:endParaRPr lang="en-US" dirty="0"/>
          </a:p>
          <a:p>
            <a:pPr marL="324000" lvl="1" indent="0" algn="just">
              <a:buNone/>
            </a:pPr>
            <a:endParaRPr lang="en-US" sz="1700" dirty="0"/>
          </a:p>
        </p:txBody>
      </p:sp>
    </p:spTree>
    <p:extLst>
      <p:ext uri="{BB962C8B-B14F-4D97-AF65-F5344CB8AC3E}">
        <p14:creationId xmlns:p14="http://schemas.microsoft.com/office/powerpoint/2010/main" val="227928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7B86-0C5E-46A0-9C7B-791CC38AAFEF}"/>
              </a:ext>
            </a:extLst>
          </p:cNvPr>
          <p:cNvSpPr>
            <a:spLocks noGrp="1"/>
          </p:cNvSpPr>
          <p:nvPr>
            <p:ph type="title"/>
          </p:nvPr>
        </p:nvSpPr>
        <p:spPr>
          <a:xfrm>
            <a:off x="581192" y="702156"/>
            <a:ext cx="11029616" cy="594629"/>
          </a:xfrm>
        </p:spPr>
        <p:txBody>
          <a:bodyPr/>
          <a:lstStyle/>
          <a:p>
            <a:pPr algn="just"/>
            <a:r>
              <a:rPr lang="en-ID" dirty="0"/>
              <a:t>Defect Reporting</a:t>
            </a:r>
          </a:p>
        </p:txBody>
      </p:sp>
      <p:sp>
        <p:nvSpPr>
          <p:cNvPr id="3" name="Content Placeholder 2">
            <a:extLst>
              <a:ext uri="{FF2B5EF4-FFF2-40B4-BE49-F238E27FC236}">
                <a16:creationId xmlns:a16="http://schemas.microsoft.com/office/drawing/2014/main" id="{66FAF3E1-43AC-4ADF-A0EA-3DEB358062DD}"/>
              </a:ext>
            </a:extLst>
          </p:cNvPr>
          <p:cNvSpPr>
            <a:spLocks noGrp="1"/>
          </p:cNvSpPr>
          <p:nvPr>
            <p:ph idx="1"/>
          </p:nvPr>
        </p:nvSpPr>
        <p:spPr>
          <a:xfrm>
            <a:off x="581192" y="1296785"/>
            <a:ext cx="11029615" cy="5561215"/>
          </a:xfrm>
        </p:spPr>
        <p:txBody>
          <a:bodyPr>
            <a:noAutofit/>
          </a:bodyPr>
          <a:lstStyle/>
          <a:p>
            <a:pPr algn="just"/>
            <a:r>
              <a:rPr lang="id-ID" dirty="0"/>
              <a:t>Bug</a:t>
            </a:r>
            <a:r>
              <a:rPr lang="en-US" dirty="0"/>
              <a:t> </a:t>
            </a:r>
            <a:r>
              <a:rPr lang="id-ID" dirty="0"/>
              <a:t>muncul ketika hasil yang diharapkan tidak sesuai dengan hasil yang sebenarnya. Ini bisa menjadi </a:t>
            </a:r>
            <a:r>
              <a:rPr lang="en-US" dirty="0"/>
              <a:t>error, flaw, failure </a:t>
            </a:r>
            <a:r>
              <a:rPr lang="id-ID" dirty="0"/>
              <a:t>atau kesalahan dalam program komputer. Sebagian besar bug muncul dari kesalahan dan kesalahan yang dilakukan oleh developers</a:t>
            </a:r>
            <a:r>
              <a:rPr lang="en-US" dirty="0"/>
              <a:t>.</a:t>
            </a:r>
          </a:p>
          <a:p>
            <a:pPr algn="just"/>
            <a:r>
              <a:rPr lang="id-ID" dirty="0"/>
              <a:t>Saat melakukan pengujian SIT, tim QA menemukan jenis defects</a:t>
            </a:r>
            <a:r>
              <a:rPr lang="en-US" dirty="0"/>
              <a:t> </a:t>
            </a:r>
            <a:r>
              <a:rPr lang="id-ID" dirty="0"/>
              <a:t>dan ini perlu dilaporkan kepada anggota tim yang bersangkutan. Anggota mengambil tindakan lebih lanjut dan memperbaiki cacat. Keuntungan lain dari pelaporan adalah memudahkan pelacakan status cacat. Ada banyak alat populer ALM, QC, JIRA, Version One, Bugzilla</a:t>
            </a:r>
            <a:r>
              <a:rPr lang="en-US" dirty="0"/>
              <a:t> </a:t>
            </a:r>
            <a:r>
              <a:rPr lang="id-ID" dirty="0"/>
              <a:t>yang mendukung defect reporting and tracking</a:t>
            </a:r>
            <a:endParaRPr lang="en-US" dirty="0"/>
          </a:p>
          <a:p>
            <a:pPr algn="just"/>
            <a:r>
              <a:rPr lang="en-US" dirty="0"/>
              <a:t>Defect Reporting is a process of finding defects in the application under test or product by testing or recording feedback from customers and making new versions of the product that fix the defects based on the client’s feedback.</a:t>
            </a:r>
          </a:p>
          <a:p>
            <a:pPr algn="just"/>
            <a:r>
              <a:rPr lang="en-ID" dirty="0"/>
              <a:t>Defect tracking juga proses </a:t>
            </a:r>
            <a:r>
              <a:rPr lang="en-ID" dirty="0" err="1"/>
              <a:t>penting</a:t>
            </a:r>
            <a:r>
              <a:rPr lang="en-ID" dirty="0"/>
              <a:t>. </a:t>
            </a:r>
            <a:endParaRPr lang="en-US" dirty="0"/>
          </a:p>
          <a:p>
            <a:pPr algn="just"/>
            <a:r>
              <a:rPr lang="en-US" dirty="0"/>
              <a:t>Defect tracking is also an important process in software engineering as complex and business critical systems have hundreds of defects. One of the most challenging factors is managing, evaluating and prioritizing these defects. The number of defects gets multiplied over a period of time and to effectively manage them, defect tracking system is used to make the job easier.</a:t>
            </a:r>
            <a:endParaRPr lang="en-ID" dirty="0"/>
          </a:p>
        </p:txBody>
      </p:sp>
    </p:spTree>
    <p:extLst>
      <p:ext uri="{BB962C8B-B14F-4D97-AF65-F5344CB8AC3E}">
        <p14:creationId xmlns:p14="http://schemas.microsoft.com/office/powerpoint/2010/main" val="4173746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{51D86A7E-A9BE-4B08-B240-205BC5199900}tf33552983</Template>
  <TotalTime>0</TotalTime>
  <Words>1289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Franklin Gothic Book</vt:lpstr>
      <vt:lpstr>Franklin Gothic Demi</vt:lpstr>
      <vt:lpstr>Wingdings</vt:lpstr>
      <vt:lpstr>Wingdings 2</vt:lpstr>
      <vt:lpstr>DividendVTI</vt:lpstr>
      <vt:lpstr>STLC </vt:lpstr>
      <vt:lpstr>Test Environment</vt:lpstr>
      <vt:lpstr>Activities Performed for Test Environment Setup</vt:lpstr>
      <vt:lpstr>Smoke Testing</vt:lpstr>
      <vt:lpstr>Test Execution</vt:lpstr>
      <vt:lpstr>PowerPoint Presentation</vt:lpstr>
      <vt:lpstr>Activities for Test Execution </vt:lpstr>
      <vt:lpstr>System Integration Testing </vt:lpstr>
      <vt:lpstr>Defect Reporting</vt:lpstr>
      <vt:lpstr>Defect Mapping</vt:lpstr>
      <vt:lpstr>Regression Testing </vt:lpstr>
      <vt:lpstr>Types of Regression Tests</vt:lpstr>
      <vt:lpstr>Activity Block Diagram</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2020-02-14T02:24:40Z</dcterms:created>
  <dcterms:modified xsi:type="dcterms:W3CDTF">2020-02-17T08:56:13Z</dcterms:modified>
</cp:coreProperties>
</file>