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72" r:id="rId4"/>
    <p:sldId id="273" r:id="rId5"/>
    <p:sldId id="274" r:id="rId6"/>
    <p:sldId id="275" r:id="rId7"/>
    <p:sldId id="276" r:id="rId8"/>
    <p:sldId id="277" r:id="rId9"/>
    <p:sldId id="278" r:id="rId10"/>
    <p:sldId id="279" r:id="rId11"/>
    <p:sldId id="280" r:id="rId12"/>
    <p:sldId id="281"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6" autoAdjust="0"/>
    <p:restoredTop sz="94660"/>
  </p:normalViewPr>
  <p:slideViewPr>
    <p:cSldViewPr snapToGrid="0">
      <p:cViewPr varScale="1">
        <p:scale>
          <a:sx n="58" d="100"/>
          <a:sy n="58" d="100"/>
        </p:scale>
        <p:origin x="8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Software Testing 6</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Resume testing / </a:t>
            </a:r>
            <a:r>
              <a:rPr lang="en-ID" dirty="0">
                <a:solidFill>
                  <a:schemeClr val="tx1">
                    <a:lumMod val="85000"/>
                    <a:lumOff val="15000"/>
                  </a:schemeClr>
                </a:solidFill>
              </a:rPr>
              <a:t>levels 2</a:t>
            </a:r>
            <a:endParaRPr lang="en-ID" dirty="0"/>
          </a:p>
          <a:p>
            <a:endParaRPr lang="en-US"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F524-86B4-4B4A-80E7-1FFD1F034C35}"/>
              </a:ext>
            </a:extLst>
          </p:cNvPr>
          <p:cNvSpPr>
            <a:spLocks noGrp="1"/>
          </p:cNvSpPr>
          <p:nvPr>
            <p:ph type="title"/>
          </p:nvPr>
        </p:nvSpPr>
        <p:spPr>
          <a:xfrm>
            <a:off x="1097280" y="286603"/>
            <a:ext cx="10058400" cy="1542197"/>
          </a:xfrm>
        </p:spPr>
        <p:txBody>
          <a:bodyPr>
            <a:normAutofit/>
          </a:bodyPr>
          <a:lstStyle/>
          <a:p>
            <a:r>
              <a:rPr lang="en-US" sz="4800" dirty="0"/>
              <a:t>Security Testing</a:t>
            </a:r>
            <a:br>
              <a:rPr lang="en-US" sz="4800" dirty="0"/>
            </a:br>
            <a:r>
              <a:rPr lang="en-US" sz="1900" dirty="0"/>
              <a:t>Security testing involves testing a software in order to identify any flaws and gaps from security and vulnerability point of view. Listed below are the main aspects that security testing should ensure </a:t>
            </a:r>
            <a:endParaRPr lang="en-ID" sz="1900" dirty="0"/>
          </a:p>
        </p:txBody>
      </p:sp>
      <p:sp>
        <p:nvSpPr>
          <p:cNvPr id="3" name="Content Placeholder 2">
            <a:extLst>
              <a:ext uri="{FF2B5EF4-FFF2-40B4-BE49-F238E27FC236}">
                <a16:creationId xmlns:a16="http://schemas.microsoft.com/office/drawing/2014/main" id="{4BB54514-5BBA-477E-AF42-AB6DA66D1502}"/>
              </a:ext>
            </a:extLst>
          </p:cNvPr>
          <p:cNvSpPr>
            <a:spLocks noGrp="1"/>
          </p:cNvSpPr>
          <p:nvPr>
            <p:ph idx="1"/>
          </p:nvPr>
        </p:nvSpPr>
        <p:spPr>
          <a:xfrm>
            <a:off x="1097280" y="2108201"/>
            <a:ext cx="10058400" cy="4226097"/>
          </a:xfrm>
        </p:spPr>
        <p:txBody>
          <a:bodyPr numCol="2">
            <a:noAutofit/>
          </a:bodyPr>
          <a:lstStyle/>
          <a:p>
            <a:pPr algn="just"/>
            <a:r>
              <a:rPr lang="en-US" sz="1700" dirty="0"/>
              <a:t>Confidentiality</a:t>
            </a:r>
          </a:p>
          <a:p>
            <a:pPr algn="just"/>
            <a:r>
              <a:rPr lang="en-US" sz="1700" dirty="0"/>
              <a:t>Integrity</a:t>
            </a:r>
          </a:p>
          <a:p>
            <a:pPr algn="just"/>
            <a:r>
              <a:rPr lang="en-US" sz="1700" dirty="0"/>
              <a:t>Authentication</a:t>
            </a:r>
          </a:p>
          <a:p>
            <a:pPr algn="just"/>
            <a:r>
              <a:rPr lang="en-US" sz="1700" dirty="0"/>
              <a:t>Availability</a:t>
            </a:r>
          </a:p>
          <a:p>
            <a:pPr algn="just"/>
            <a:r>
              <a:rPr lang="en-US" sz="1700" dirty="0"/>
              <a:t>Authorization</a:t>
            </a:r>
          </a:p>
          <a:p>
            <a:pPr algn="just"/>
            <a:r>
              <a:rPr lang="en-US" sz="1700" dirty="0"/>
              <a:t>Non-repudiation</a:t>
            </a:r>
          </a:p>
          <a:p>
            <a:pPr algn="just"/>
            <a:r>
              <a:rPr lang="en-US" sz="1700" dirty="0"/>
              <a:t>Software is secure against known and unknown vulnerabilities</a:t>
            </a:r>
          </a:p>
          <a:p>
            <a:pPr algn="just"/>
            <a:r>
              <a:rPr lang="en-US" sz="1700" dirty="0"/>
              <a:t>Software data is secure</a:t>
            </a:r>
          </a:p>
          <a:p>
            <a:pPr algn="just"/>
            <a:r>
              <a:rPr lang="en-US" sz="1700" dirty="0"/>
              <a:t>Software is according to all security regulations</a:t>
            </a:r>
          </a:p>
          <a:p>
            <a:pPr algn="just"/>
            <a:r>
              <a:rPr lang="en-US" sz="1700" dirty="0"/>
              <a:t>Input checking and validation</a:t>
            </a:r>
          </a:p>
          <a:p>
            <a:pPr algn="just"/>
            <a:r>
              <a:rPr lang="en-US" sz="1700" dirty="0"/>
              <a:t>SQL insertion attacks</a:t>
            </a:r>
          </a:p>
          <a:p>
            <a:pPr algn="just"/>
            <a:r>
              <a:rPr lang="en-US" sz="1700" dirty="0"/>
              <a:t>Injection flaws</a:t>
            </a:r>
          </a:p>
          <a:p>
            <a:pPr algn="just"/>
            <a:r>
              <a:rPr lang="en-US" sz="1700" dirty="0"/>
              <a:t>Session management issues</a:t>
            </a:r>
          </a:p>
          <a:p>
            <a:pPr algn="just"/>
            <a:r>
              <a:rPr lang="en-US" sz="1700" dirty="0"/>
              <a:t>Cross-site scripting attacks</a:t>
            </a:r>
          </a:p>
          <a:p>
            <a:pPr algn="just"/>
            <a:r>
              <a:rPr lang="en-US" sz="1700" dirty="0"/>
              <a:t>Buffer overflows vulnerabilities</a:t>
            </a:r>
          </a:p>
          <a:p>
            <a:pPr algn="just"/>
            <a:r>
              <a:rPr lang="en-US" sz="1700" dirty="0"/>
              <a:t>Directory traversal attacks</a:t>
            </a:r>
          </a:p>
          <a:p>
            <a:pPr algn="just"/>
            <a:endParaRPr lang="en-ID" sz="1700" dirty="0"/>
          </a:p>
        </p:txBody>
      </p:sp>
    </p:spTree>
    <p:extLst>
      <p:ext uri="{BB962C8B-B14F-4D97-AF65-F5344CB8AC3E}">
        <p14:creationId xmlns:p14="http://schemas.microsoft.com/office/powerpoint/2010/main" val="2071929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6915-186E-41FF-ABA6-901EB3D66E72}"/>
              </a:ext>
            </a:extLst>
          </p:cNvPr>
          <p:cNvSpPr>
            <a:spLocks noGrp="1"/>
          </p:cNvSpPr>
          <p:nvPr>
            <p:ph type="title"/>
          </p:nvPr>
        </p:nvSpPr>
        <p:spPr/>
        <p:txBody>
          <a:bodyPr/>
          <a:lstStyle/>
          <a:p>
            <a:r>
              <a:rPr lang="en-ID" dirty="0"/>
              <a:t>Portability Testing</a:t>
            </a:r>
          </a:p>
        </p:txBody>
      </p:sp>
      <p:sp>
        <p:nvSpPr>
          <p:cNvPr id="3" name="Content Placeholder 2">
            <a:extLst>
              <a:ext uri="{FF2B5EF4-FFF2-40B4-BE49-F238E27FC236}">
                <a16:creationId xmlns:a16="http://schemas.microsoft.com/office/drawing/2014/main" id="{4179108C-8DA3-471D-84F8-340BE131EC13}"/>
              </a:ext>
            </a:extLst>
          </p:cNvPr>
          <p:cNvSpPr>
            <a:spLocks noGrp="1"/>
          </p:cNvSpPr>
          <p:nvPr>
            <p:ph idx="1"/>
          </p:nvPr>
        </p:nvSpPr>
        <p:spPr/>
        <p:txBody>
          <a:bodyPr>
            <a:normAutofit/>
          </a:bodyPr>
          <a:lstStyle/>
          <a:p>
            <a:pPr algn="just"/>
            <a:r>
              <a:rPr lang="id-ID" sz="1700" dirty="0"/>
              <a:t>Portability testing</a:t>
            </a:r>
            <a:r>
              <a:rPr lang="en-US" sz="1700" dirty="0"/>
              <a:t> </a:t>
            </a:r>
            <a:r>
              <a:rPr lang="id-ID" sz="1700" dirty="0"/>
              <a:t>mencakup </a:t>
            </a:r>
            <a:r>
              <a:rPr lang="en-US" sz="1700" dirty="0"/>
              <a:t>testing</a:t>
            </a:r>
            <a:r>
              <a:rPr lang="id-ID" sz="1700" dirty="0"/>
              <a:t> suatu perangkat lunak dengan tujuan untuk memastikan penggunaannya kembali dan dapat dipindahkan dari perangkat lunak lain juga. Berikut ini adalah strategi yang dapat digunakan untuk </a:t>
            </a:r>
            <a:r>
              <a:rPr lang="en-US" sz="1700" dirty="0"/>
              <a:t>p</a:t>
            </a:r>
            <a:r>
              <a:rPr lang="id-ID" sz="1700" dirty="0"/>
              <a:t>ortability testing</a:t>
            </a:r>
            <a:r>
              <a:rPr lang="en-US" sz="1700" dirty="0"/>
              <a:t> :</a:t>
            </a:r>
          </a:p>
          <a:p>
            <a:pPr algn="just"/>
            <a:endParaRPr lang="en-US" sz="1700" dirty="0"/>
          </a:p>
          <a:p>
            <a:pPr lvl="1" algn="just"/>
            <a:r>
              <a:rPr lang="en-US" dirty="0"/>
              <a:t>Transferring an installed software from one computer to another.</a:t>
            </a:r>
          </a:p>
          <a:p>
            <a:pPr lvl="1" algn="just"/>
            <a:r>
              <a:rPr lang="en-US" dirty="0"/>
              <a:t>Building executable (.exe) to run the software on different platforms.</a:t>
            </a:r>
          </a:p>
          <a:p>
            <a:pPr marL="201168" lvl="1" indent="0" algn="just">
              <a:buNone/>
            </a:pPr>
            <a:endParaRPr lang="en-ID" dirty="0"/>
          </a:p>
        </p:txBody>
      </p:sp>
    </p:spTree>
    <p:extLst>
      <p:ext uri="{BB962C8B-B14F-4D97-AF65-F5344CB8AC3E}">
        <p14:creationId xmlns:p14="http://schemas.microsoft.com/office/powerpoint/2010/main" val="799889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7F44A-93C5-4B80-B298-E41281122A10}"/>
              </a:ext>
            </a:extLst>
          </p:cNvPr>
          <p:cNvSpPr>
            <a:spLocks noGrp="1"/>
          </p:cNvSpPr>
          <p:nvPr>
            <p:ph idx="1"/>
          </p:nvPr>
        </p:nvSpPr>
        <p:spPr/>
        <p:txBody>
          <a:bodyPr>
            <a:normAutofit/>
          </a:bodyPr>
          <a:lstStyle/>
          <a:p>
            <a:r>
              <a:rPr lang="id-ID" sz="1700" dirty="0"/>
              <a:t>Portability testing</a:t>
            </a:r>
            <a:r>
              <a:rPr lang="en-US" sz="1700" dirty="0"/>
              <a:t> </a:t>
            </a:r>
            <a:r>
              <a:rPr lang="id-ID" sz="1700" dirty="0"/>
              <a:t>dapat dianggap sebagai salah satu sub-bagian dari system testing, karena tipe pengujian ini mencakup pengujian keseluruhan perangkat lunak sehubungan dengan penggunaannya di lingkungan yang berbeda. Perangkat keras komputer, sistem operasi, dan browser adalah fokus utama portability testing. </a:t>
            </a:r>
            <a:endParaRPr lang="en-US" sz="1700" dirty="0"/>
          </a:p>
          <a:p>
            <a:r>
              <a:rPr lang="id-ID" sz="1700" dirty="0"/>
              <a:t>Beberapa pre-conditions </a:t>
            </a:r>
            <a:r>
              <a:rPr lang="en-US" sz="1700" dirty="0" err="1"/>
              <a:t>untuk</a:t>
            </a:r>
            <a:r>
              <a:rPr lang="en-US" sz="1700" dirty="0"/>
              <a:t> </a:t>
            </a:r>
            <a:r>
              <a:rPr lang="id-ID" sz="1700" dirty="0"/>
              <a:t>portability testing</a:t>
            </a:r>
            <a:r>
              <a:rPr lang="en-US" sz="1700" dirty="0"/>
              <a:t> </a:t>
            </a:r>
            <a:r>
              <a:rPr lang="id-ID" sz="1700" dirty="0"/>
              <a:t>adalah sebagai berikut </a:t>
            </a:r>
            <a:r>
              <a:rPr lang="en-US" sz="1700" dirty="0"/>
              <a:t>:</a:t>
            </a:r>
          </a:p>
          <a:p>
            <a:pPr lvl="1"/>
            <a:r>
              <a:rPr lang="en-US" dirty="0"/>
              <a:t>Software should be designed and coded, keeping in mind the portability requirements.</a:t>
            </a:r>
          </a:p>
          <a:p>
            <a:pPr lvl="1"/>
            <a:r>
              <a:rPr lang="en-US" dirty="0"/>
              <a:t>Unit testing has been performed on the associated components.</a:t>
            </a:r>
          </a:p>
          <a:p>
            <a:pPr lvl="1"/>
            <a:r>
              <a:rPr lang="en-US" dirty="0"/>
              <a:t>Integration testing has been performed.</a:t>
            </a:r>
          </a:p>
          <a:p>
            <a:pPr lvl="1"/>
            <a:r>
              <a:rPr lang="en-US" dirty="0"/>
              <a:t>Test environment has been established.</a:t>
            </a:r>
            <a:endParaRPr lang="en-ID" dirty="0"/>
          </a:p>
        </p:txBody>
      </p:sp>
    </p:spTree>
    <p:extLst>
      <p:ext uri="{BB962C8B-B14F-4D97-AF65-F5344CB8AC3E}">
        <p14:creationId xmlns:p14="http://schemas.microsoft.com/office/powerpoint/2010/main" val="331284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B333-09C6-43D7-9908-D9A95890E199}"/>
              </a:ext>
            </a:extLst>
          </p:cNvPr>
          <p:cNvSpPr>
            <a:spLocks noGrp="1"/>
          </p:cNvSpPr>
          <p:nvPr>
            <p:ph type="title"/>
          </p:nvPr>
        </p:nvSpPr>
        <p:spPr/>
        <p:txBody>
          <a:bodyPr/>
          <a:lstStyle/>
          <a:p>
            <a:r>
              <a:rPr lang="en-US" dirty="0" err="1"/>
              <a:t>Referensi</a:t>
            </a:r>
            <a:endParaRPr lang="en-ID" dirty="0"/>
          </a:p>
        </p:txBody>
      </p:sp>
      <p:sp>
        <p:nvSpPr>
          <p:cNvPr id="3" name="Content Placeholder 2">
            <a:extLst>
              <a:ext uri="{FF2B5EF4-FFF2-40B4-BE49-F238E27FC236}">
                <a16:creationId xmlns:a16="http://schemas.microsoft.com/office/drawing/2014/main" id="{C9BBA01A-0676-4805-B643-C67D4F838611}"/>
              </a:ext>
            </a:extLst>
          </p:cNvPr>
          <p:cNvSpPr>
            <a:spLocks noGrp="1"/>
          </p:cNvSpPr>
          <p:nvPr>
            <p:ph idx="1"/>
          </p:nvPr>
        </p:nvSpPr>
        <p:spPr/>
        <p:txBody>
          <a:bodyPr/>
          <a:lstStyle/>
          <a:p>
            <a:r>
              <a:rPr lang="en-US" dirty="0" err="1"/>
              <a:t>Artikel</a:t>
            </a:r>
            <a:r>
              <a:rPr lang="en-US" dirty="0"/>
              <a:t> </a:t>
            </a:r>
            <a:r>
              <a:rPr lang="en-US" dirty="0" err="1"/>
              <a:t>ini</a:t>
            </a:r>
            <a:r>
              <a:rPr lang="en-US" dirty="0"/>
              <a:t> </a:t>
            </a:r>
            <a:r>
              <a:rPr lang="en-US" dirty="0" err="1"/>
              <a:t>merupakan</a:t>
            </a:r>
            <a:r>
              <a:rPr lang="en-US" dirty="0"/>
              <a:t> </a:t>
            </a:r>
            <a:r>
              <a:rPr lang="en-US" dirty="0" err="1"/>
              <a:t>terjemahan</a:t>
            </a:r>
            <a:r>
              <a:rPr lang="en-US" dirty="0"/>
              <a:t> dan </a:t>
            </a:r>
            <a:r>
              <a:rPr lang="en-US" dirty="0" err="1"/>
              <a:t>pemahaman</a:t>
            </a:r>
            <a:r>
              <a:rPr lang="en-US" dirty="0"/>
              <a:t> </a:t>
            </a:r>
            <a:r>
              <a:rPr lang="en-US" dirty="0" err="1"/>
              <a:t>penulis</a:t>
            </a:r>
            <a:r>
              <a:rPr lang="en-US" dirty="0"/>
              <a:t> </a:t>
            </a:r>
            <a:r>
              <a:rPr lang="en-US" dirty="0" err="1"/>
              <a:t>dari</a:t>
            </a:r>
            <a:r>
              <a:rPr lang="en-US" dirty="0"/>
              <a:t> :</a:t>
            </a:r>
          </a:p>
          <a:p>
            <a:pPr marL="201168" lvl="1" indent="0">
              <a:buNone/>
            </a:pPr>
            <a:r>
              <a:rPr lang="en-US" dirty="0"/>
              <a:t>	Source : https://www.tutorialspoint.com/</a:t>
            </a:r>
            <a:endParaRPr lang="en-ID" dirty="0"/>
          </a:p>
        </p:txBody>
      </p:sp>
    </p:spTree>
    <p:extLst>
      <p:ext uri="{BB962C8B-B14F-4D97-AF65-F5344CB8AC3E}">
        <p14:creationId xmlns:p14="http://schemas.microsoft.com/office/powerpoint/2010/main" val="53298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5820-D48B-407D-B3F5-C1E6CCCC530C}"/>
              </a:ext>
            </a:extLst>
          </p:cNvPr>
          <p:cNvSpPr>
            <a:spLocks noGrp="1"/>
          </p:cNvSpPr>
          <p:nvPr>
            <p:ph type="title"/>
          </p:nvPr>
        </p:nvSpPr>
        <p:spPr/>
        <p:txBody>
          <a:bodyPr/>
          <a:lstStyle/>
          <a:p>
            <a:r>
              <a:rPr lang="en-ID" b="1" dirty="0"/>
              <a:t>Non-Functional Testing</a:t>
            </a:r>
            <a:endParaRPr lang="en-ID" dirty="0"/>
          </a:p>
        </p:txBody>
      </p:sp>
      <p:sp>
        <p:nvSpPr>
          <p:cNvPr id="3" name="Content Placeholder 2">
            <a:extLst>
              <a:ext uri="{FF2B5EF4-FFF2-40B4-BE49-F238E27FC236}">
                <a16:creationId xmlns:a16="http://schemas.microsoft.com/office/drawing/2014/main" id="{C17A5589-A4CD-4867-9063-E997BEC7D6A0}"/>
              </a:ext>
            </a:extLst>
          </p:cNvPr>
          <p:cNvSpPr>
            <a:spLocks noGrp="1"/>
          </p:cNvSpPr>
          <p:nvPr>
            <p:ph idx="1"/>
          </p:nvPr>
        </p:nvSpPr>
        <p:spPr/>
        <p:txBody>
          <a:bodyPr/>
          <a:lstStyle/>
          <a:p>
            <a:pPr algn="just"/>
            <a:r>
              <a:rPr lang="en-ID" dirty="0" err="1"/>
              <a:t>Bagian</a:t>
            </a:r>
            <a:r>
              <a:rPr lang="en-ID" dirty="0"/>
              <a:t> </a:t>
            </a:r>
            <a:r>
              <a:rPr lang="en-ID" dirty="0" err="1"/>
              <a:t>ini</a:t>
            </a:r>
            <a:r>
              <a:rPr lang="en-ID" dirty="0"/>
              <a:t> </a:t>
            </a:r>
            <a:r>
              <a:rPr lang="en-ID" dirty="0" err="1"/>
              <a:t>didasarkan</a:t>
            </a:r>
            <a:r>
              <a:rPr lang="en-ID" dirty="0"/>
              <a:t> pada </a:t>
            </a:r>
            <a:r>
              <a:rPr lang="en-ID" dirty="0" err="1"/>
              <a:t>pengujian</a:t>
            </a:r>
            <a:r>
              <a:rPr lang="en-ID" dirty="0"/>
              <a:t> </a:t>
            </a:r>
            <a:r>
              <a:rPr lang="en-ID" dirty="0" err="1"/>
              <a:t>suatu</a:t>
            </a:r>
            <a:r>
              <a:rPr lang="en-ID" dirty="0"/>
              <a:t> </a:t>
            </a:r>
            <a:r>
              <a:rPr lang="en-ID" dirty="0" err="1"/>
              <a:t>aplikasi</a:t>
            </a:r>
            <a:r>
              <a:rPr lang="en-ID" dirty="0"/>
              <a:t> </a:t>
            </a:r>
            <a:r>
              <a:rPr lang="en-ID" dirty="0" err="1"/>
              <a:t>dari</a:t>
            </a:r>
            <a:r>
              <a:rPr lang="en-ID" dirty="0"/>
              <a:t> </a:t>
            </a:r>
            <a:r>
              <a:rPr lang="en-ID" dirty="0" err="1"/>
              <a:t>atribut</a:t>
            </a:r>
            <a:r>
              <a:rPr lang="en-ID" dirty="0"/>
              <a:t> non-</a:t>
            </a:r>
            <a:r>
              <a:rPr lang="en-ID" dirty="0" err="1"/>
              <a:t>fungsionalnya</a:t>
            </a:r>
            <a:r>
              <a:rPr lang="en-ID" dirty="0"/>
              <a:t>. </a:t>
            </a:r>
            <a:r>
              <a:rPr lang="en-ID" dirty="0" err="1"/>
              <a:t>Pengujian</a:t>
            </a:r>
            <a:r>
              <a:rPr lang="en-ID" dirty="0"/>
              <a:t> non-</a:t>
            </a:r>
            <a:r>
              <a:rPr lang="en-ID" dirty="0" err="1"/>
              <a:t>fungsional</a:t>
            </a:r>
            <a:r>
              <a:rPr lang="en-ID" dirty="0"/>
              <a:t> </a:t>
            </a:r>
            <a:r>
              <a:rPr lang="en-ID" dirty="0" err="1"/>
              <a:t>melibatkan</a:t>
            </a:r>
            <a:r>
              <a:rPr lang="en-ID" dirty="0"/>
              <a:t> </a:t>
            </a:r>
            <a:r>
              <a:rPr lang="en-ID" dirty="0" err="1"/>
              <a:t>pengujian</a:t>
            </a:r>
            <a:r>
              <a:rPr lang="en-ID" dirty="0"/>
              <a:t> </a:t>
            </a:r>
            <a:r>
              <a:rPr lang="en-ID" dirty="0" err="1"/>
              <a:t>perangkat</a:t>
            </a:r>
            <a:r>
              <a:rPr lang="en-ID" dirty="0"/>
              <a:t> </a:t>
            </a:r>
            <a:r>
              <a:rPr lang="en-ID" dirty="0" err="1"/>
              <a:t>lunak</a:t>
            </a:r>
            <a:r>
              <a:rPr lang="en-ID" dirty="0"/>
              <a:t> </a:t>
            </a:r>
            <a:r>
              <a:rPr lang="en-ID" dirty="0" err="1"/>
              <a:t>dari</a:t>
            </a:r>
            <a:r>
              <a:rPr lang="en-ID" dirty="0"/>
              <a:t> </a:t>
            </a:r>
            <a:r>
              <a:rPr lang="en-ID" dirty="0" err="1"/>
              <a:t>persyaratan</a:t>
            </a:r>
            <a:r>
              <a:rPr lang="en-ID" dirty="0"/>
              <a:t> yang </a:t>
            </a:r>
            <a:r>
              <a:rPr lang="en-ID" dirty="0" err="1"/>
              <a:t>bersifat</a:t>
            </a:r>
            <a:r>
              <a:rPr lang="en-ID" dirty="0"/>
              <a:t> </a:t>
            </a:r>
            <a:r>
              <a:rPr lang="en-ID" dirty="0" err="1"/>
              <a:t>nonfungsional</a:t>
            </a:r>
            <a:r>
              <a:rPr lang="en-ID" dirty="0"/>
              <a:t> </a:t>
            </a:r>
            <a:r>
              <a:rPr lang="en-ID" dirty="0" err="1"/>
              <a:t>tetapi</a:t>
            </a:r>
            <a:r>
              <a:rPr lang="en-ID" dirty="0"/>
              <a:t> </a:t>
            </a:r>
            <a:r>
              <a:rPr lang="en-ID" dirty="0" err="1"/>
              <a:t>penting</a:t>
            </a:r>
            <a:r>
              <a:rPr lang="en-ID" dirty="0"/>
              <a:t> </a:t>
            </a:r>
            <a:r>
              <a:rPr lang="en-ID" dirty="0" err="1"/>
              <a:t>seperti</a:t>
            </a:r>
            <a:r>
              <a:rPr lang="en-ID" dirty="0"/>
              <a:t> performance, security, user interface, </a:t>
            </a:r>
            <a:r>
              <a:rPr lang="en-ID" dirty="0" err="1"/>
              <a:t>dll</a:t>
            </a:r>
            <a:r>
              <a:rPr lang="en-ID" dirty="0"/>
              <a:t>.</a:t>
            </a:r>
          </a:p>
          <a:p>
            <a:pPr algn="just"/>
            <a:r>
              <a:rPr lang="en-ID" dirty="0" err="1"/>
              <a:t>Beberapa</a:t>
            </a:r>
            <a:r>
              <a:rPr lang="en-ID" dirty="0"/>
              <a:t> </a:t>
            </a:r>
            <a:r>
              <a:rPr lang="en-ID" dirty="0" err="1"/>
              <a:t>jenis</a:t>
            </a:r>
            <a:r>
              <a:rPr lang="en-ID" dirty="0"/>
              <a:t> </a:t>
            </a:r>
            <a:r>
              <a:rPr lang="en-ID" dirty="0" err="1"/>
              <a:t>pengujian</a:t>
            </a:r>
            <a:r>
              <a:rPr lang="en-ID" dirty="0"/>
              <a:t> non-</a:t>
            </a:r>
            <a:r>
              <a:rPr lang="en-ID" dirty="0" err="1"/>
              <a:t>fungsional</a:t>
            </a:r>
            <a:r>
              <a:rPr lang="en-ID" dirty="0"/>
              <a:t> yang </a:t>
            </a:r>
            <a:r>
              <a:rPr lang="en-ID" dirty="0" err="1"/>
              <a:t>penting</a:t>
            </a:r>
            <a:r>
              <a:rPr lang="en-ID" dirty="0"/>
              <a:t> dan </a:t>
            </a:r>
            <a:r>
              <a:rPr lang="en-ID" dirty="0" err="1"/>
              <a:t>umum</a:t>
            </a:r>
            <a:r>
              <a:rPr lang="en-ID" dirty="0"/>
              <a:t> </a:t>
            </a:r>
            <a:r>
              <a:rPr lang="en-ID" dirty="0" err="1"/>
              <a:t>digunakan</a:t>
            </a:r>
            <a:r>
              <a:rPr lang="en-ID" dirty="0"/>
              <a:t> </a:t>
            </a:r>
            <a:r>
              <a:rPr lang="en-ID" dirty="0" err="1"/>
              <a:t>dibahas</a:t>
            </a:r>
            <a:r>
              <a:rPr lang="en-ID" dirty="0"/>
              <a:t> di </a:t>
            </a:r>
            <a:r>
              <a:rPr lang="en-ID" dirty="0" err="1"/>
              <a:t>bawah</a:t>
            </a:r>
            <a:r>
              <a:rPr lang="en-ID" dirty="0"/>
              <a:t> </a:t>
            </a:r>
            <a:r>
              <a:rPr lang="en-ID" dirty="0" err="1"/>
              <a:t>ini</a:t>
            </a:r>
            <a:r>
              <a:rPr lang="en-ID" dirty="0"/>
              <a:t>.</a:t>
            </a:r>
          </a:p>
        </p:txBody>
      </p:sp>
    </p:spTree>
    <p:extLst>
      <p:ext uri="{BB962C8B-B14F-4D97-AF65-F5344CB8AC3E}">
        <p14:creationId xmlns:p14="http://schemas.microsoft.com/office/powerpoint/2010/main" val="399944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9F88-FB34-482C-BB00-E7CFBE2B730A}"/>
              </a:ext>
            </a:extLst>
          </p:cNvPr>
          <p:cNvSpPr>
            <a:spLocks noGrp="1"/>
          </p:cNvSpPr>
          <p:nvPr>
            <p:ph type="title"/>
          </p:nvPr>
        </p:nvSpPr>
        <p:spPr/>
        <p:txBody>
          <a:bodyPr/>
          <a:lstStyle/>
          <a:p>
            <a:r>
              <a:rPr lang="en-ID" dirty="0"/>
              <a:t>Performance Testing</a:t>
            </a:r>
          </a:p>
        </p:txBody>
      </p:sp>
      <p:sp>
        <p:nvSpPr>
          <p:cNvPr id="3" name="Content Placeholder 2">
            <a:extLst>
              <a:ext uri="{FF2B5EF4-FFF2-40B4-BE49-F238E27FC236}">
                <a16:creationId xmlns:a16="http://schemas.microsoft.com/office/drawing/2014/main" id="{DE298179-3F9C-4714-B5A8-BC03DDE8EA65}"/>
              </a:ext>
            </a:extLst>
          </p:cNvPr>
          <p:cNvSpPr>
            <a:spLocks noGrp="1"/>
          </p:cNvSpPr>
          <p:nvPr>
            <p:ph idx="1"/>
          </p:nvPr>
        </p:nvSpPr>
        <p:spPr/>
        <p:txBody>
          <a:bodyPr>
            <a:noAutofit/>
          </a:bodyPr>
          <a:lstStyle/>
          <a:p>
            <a:pPr algn="just"/>
            <a:r>
              <a:rPr lang="en-US" sz="1700" dirty="0"/>
              <a:t>It is mostly used to identify any bottlenecks or performance issues rather than finding bugs in a software.</a:t>
            </a:r>
          </a:p>
          <a:p>
            <a:pPr algn="just"/>
            <a:r>
              <a:rPr lang="id-ID" sz="1700" dirty="0"/>
              <a:t>Ada berbagai penyebab yang berkontribusi dalam menurunkan kinerja suatu perangkat lunak</a:t>
            </a:r>
            <a:r>
              <a:rPr lang="en-US" sz="1700" dirty="0"/>
              <a:t> (software)</a:t>
            </a:r>
            <a:r>
              <a:rPr lang="id-ID" sz="1700" dirty="0"/>
              <a:t> </a:t>
            </a:r>
            <a:r>
              <a:rPr lang="en-US" sz="1700" dirty="0"/>
              <a:t>:</a:t>
            </a:r>
          </a:p>
          <a:p>
            <a:pPr algn="just"/>
            <a:endParaRPr lang="en-US" sz="1700" dirty="0"/>
          </a:p>
          <a:p>
            <a:pPr lvl="1" algn="just"/>
            <a:r>
              <a:rPr lang="en-US" sz="1500" dirty="0"/>
              <a:t>Network delay</a:t>
            </a:r>
          </a:p>
          <a:p>
            <a:pPr lvl="1" algn="just"/>
            <a:r>
              <a:rPr lang="en-US" sz="1700" dirty="0"/>
              <a:t>Client-side processing</a:t>
            </a:r>
          </a:p>
          <a:p>
            <a:pPr lvl="1" algn="just"/>
            <a:r>
              <a:rPr lang="en-US" sz="1500" dirty="0"/>
              <a:t>Database transaction processing</a:t>
            </a:r>
          </a:p>
          <a:p>
            <a:pPr lvl="1" algn="just"/>
            <a:r>
              <a:rPr lang="en-US" sz="1700" dirty="0"/>
              <a:t>Load balancing between servers</a:t>
            </a:r>
          </a:p>
          <a:p>
            <a:pPr lvl="1" algn="just"/>
            <a:r>
              <a:rPr lang="en-US" sz="1700" dirty="0"/>
              <a:t>Data rendering</a:t>
            </a:r>
            <a:endParaRPr lang="en-ID" sz="1700" dirty="0"/>
          </a:p>
        </p:txBody>
      </p:sp>
    </p:spTree>
    <p:extLst>
      <p:ext uri="{BB962C8B-B14F-4D97-AF65-F5344CB8AC3E}">
        <p14:creationId xmlns:p14="http://schemas.microsoft.com/office/powerpoint/2010/main" val="198054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B9867-16A5-477A-9827-8D7C1130D5D1}"/>
              </a:ext>
            </a:extLst>
          </p:cNvPr>
          <p:cNvSpPr>
            <a:spLocks noGrp="1"/>
          </p:cNvSpPr>
          <p:nvPr>
            <p:ph idx="1"/>
          </p:nvPr>
        </p:nvSpPr>
        <p:spPr/>
        <p:txBody>
          <a:bodyPr>
            <a:normAutofit/>
          </a:bodyPr>
          <a:lstStyle/>
          <a:p>
            <a:pPr marL="201168" lvl="1" indent="0" algn="just">
              <a:buNone/>
            </a:pPr>
            <a:r>
              <a:rPr lang="en-ID" dirty="0"/>
              <a:t>Performance testing </a:t>
            </a:r>
            <a:r>
              <a:rPr lang="id-ID" dirty="0"/>
              <a:t>dianggap sebagai salah satu </a:t>
            </a:r>
            <a:r>
              <a:rPr lang="en-US" dirty="0" err="1"/>
              <a:t>tipe</a:t>
            </a:r>
            <a:r>
              <a:rPr lang="en-US" dirty="0"/>
              <a:t> testing (</a:t>
            </a:r>
            <a:r>
              <a:rPr lang="id-ID" dirty="0"/>
              <a:t>jenis pengujian</a:t>
            </a:r>
            <a:r>
              <a:rPr lang="en-US" dirty="0"/>
              <a:t>) </a:t>
            </a:r>
            <a:r>
              <a:rPr lang="id-ID" dirty="0"/>
              <a:t>yang penting dan wajib dalam hal aspek-aspek berikut </a:t>
            </a:r>
            <a:r>
              <a:rPr lang="en-US" dirty="0"/>
              <a:t>:</a:t>
            </a:r>
          </a:p>
          <a:p>
            <a:pPr lvl="1" algn="just"/>
            <a:r>
              <a:rPr lang="en-US" dirty="0"/>
              <a:t>Speed (i.e. Response Time, data rendering and accessing)</a:t>
            </a:r>
          </a:p>
          <a:p>
            <a:pPr lvl="1" algn="just"/>
            <a:r>
              <a:rPr lang="en-US" dirty="0"/>
              <a:t>Capacity</a:t>
            </a:r>
          </a:p>
          <a:p>
            <a:pPr lvl="1" algn="just"/>
            <a:r>
              <a:rPr lang="en-US" dirty="0"/>
              <a:t>Stability</a:t>
            </a:r>
          </a:p>
          <a:p>
            <a:pPr lvl="1" algn="just"/>
            <a:r>
              <a:rPr lang="en-US" dirty="0"/>
              <a:t>Scalability</a:t>
            </a:r>
          </a:p>
          <a:p>
            <a:pPr marL="201168" lvl="1" indent="0" algn="just">
              <a:buNone/>
            </a:pPr>
            <a:r>
              <a:rPr lang="en-ID" dirty="0"/>
              <a:t>Performance testing </a:t>
            </a:r>
            <a:r>
              <a:rPr lang="en-ID" dirty="0" err="1"/>
              <a:t>dapat</a:t>
            </a:r>
            <a:r>
              <a:rPr lang="en-ID" dirty="0"/>
              <a:t> </a:t>
            </a:r>
            <a:r>
              <a:rPr lang="en-ID" dirty="0" err="1"/>
              <a:t>berupa</a:t>
            </a:r>
            <a:r>
              <a:rPr lang="en-ID" dirty="0"/>
              <a:t> </a:t>
            </a:r>
            <a:r>
              <a:rPr lang="en-ID" dirty="0" err="1"/>
              <a:t>kualitatif</a:t>
            </a:r>
            <a:r>
              <a:rPr lang="en-ID" dirty="0"/>
              <a:t> </a:t>
            </a:r>
            <a:r>
              <a:rPr lang="en-ID" dirty="0" err="1"/>
              <a:t>atau</a:t>
            </a:r>
            <a:r>
              <a:rPr lang="en-ID" dirty="0"/>
              <a:t> </a:t>
            </a:r>
            <a:r>
              <a:rPr lang="en-ID" dirty="0" err="1"/>
              <a:t>kuantitatif</a:t>
            </a:r>
            <a:r>
              <a:rPr lang="en-ID" dirty="0"/>
              <a:t> dan </a:t>
            </a:r>
            <a:r>
              <a:rPr lang="en-ID" dirty="0" err="1"/>
              <a:t>dapat</a:t>
            </a:r>
            <a:r>
              <a:rPr lang="en-ID" dirty="0"/>
              <a:t> </a:t>
            </a:r>
            <a:r>
              <a:rPr lang="en-ID" dirty="0" err="1"/>
              <a:t>dibagi</a:t>
            </a:r>
            <a:r>
              <a:rPr lang="en-ID" dirty="0"/>
              <a:t> </a:t>
            </a:r>
            <a:r>
              <a:rPr lang="en-ID" dirty="0" err="1"/>
              <a:t>menjadi</a:t>
            </a:r>
            <a:r>
              <a:rPr lang="en-ID" dirty="0"/>
              <a:t> </a:t>
            </a:r>
            <a:r>
              <a:rPr lang="en-ID" dirty="0" err="1"/>
              <a:t>beberapa</a:t>
            </a:r>
            <a:r>
              <a:rPr lang="en-ID" dirty="0"/>
              <a:t> sub-</a:t>
            </a:r>
            <a:r>
              <a:rPr lang="en-ID" dirty="0" err="1"/>
              <a:t>tipe</a:t>
            </a:r>
            <a:r>
              <a:rPr lang="en-ID" dirty="0"/>
              <a:t> yang </a:t>
            </a:r>
            <a:r>
              <a:rPr lang="en-ID" dirty="0" err="1"/>
              <a:t>berbeda</a:t>
            </a:r>
            <a:r>
              <a:rPr lang="en-ID" dirty="0"/>
              <a:t> </a:t>
            </a:r>
            <a:r>
              <a:rPr lang="en-ID" dirty="0" err="1"/>
              <a:t>seperti</a:t>
            </a:r>
            <a:r>
              <a:rPr lang="en-ID" dirty="0"/>
              <a:t> </a:t>
            </a:r>
            <a:r>
              <a:rPr lang="en-US" dirty="0"/>
              <a:t>Load testing dan Stress testing.</a:t>
            </a:r>
            <a:endParaRPr lang="en-ID" dirty="0"/>
          </a:p>
        </p:txBody>
      </p:sp>
    </p:spTree>
    <p:extLst>
      <p:ext uri="{BB962C8B-B14F-4D97-AF65-F5344CB8AC3E}">
        <p14:creationId xmlns:p14="http://schemas.microsoft.com/office/powerpoint/2010/main" val="9229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7A63-CBD2-47B7-BF60-986A5F304A40}"/>
              </a:ext>
            </a:extLst>
          </p:cNvPr>
          <p:cNvSpPr>
            <a:spLocks noGrp="1"/>
          </p:cNvSpPr>
          <p:nvPr>
            <p:ph type="title"/>
          </p:nvPr>
        </p:nvSpPr>
        <p:spPr/>
        <p:txBody>
          <a:bodyPr/>
          <a:lstStyle/>
          <a:p>
            <a:r>
              <a:rPr lang="en-ID" dirty="0"/>
              <a:t>Load Testing</a:t>
            </a:r>
          </a:p>
        </p:txBody>
      </p:sp>
      <p:sp>
        <p:nvSpPr>
          <p:cNvPr id="3" name="Content Placeholder 2">
            <a:extLst>
              <a:ext uri="{FF2B5EF4-FFF2-40B4-BE49-F238E27FC236}">
                <a16:creationId xmlns:a16="http://schemas.microsoft.com/office/drawing/2014/main" id="{F38FF5F0-28EF-4016-A603-C8ABBBE9FC98}"/>
              </a:ext>
            </a:extLst>
          </p:cNvPr>
          <p:cNvSpPr>
            <a:spLocks noGrp="1"/>
          </p:cNvSpPr>
          <p:nvPr>
            <p:ph idx="1"/>
          </p:nvPr>
        </p:nvSpPr>
        <p:spPr/>
        <p:txBody>
          <a:bodyPr>
            <a:normAutofit/>
          </a:bodyPr>
          <a:lstStyle/>
          <a:p>
            <a:pPr algn="just"/>
            <a:r>
              <a:rPr lang="en-US" sz="1700" dirty="0"/>
              <a:t>It is a process of testing the behavior of a software by applying maximum load in terms of software accessing and manipulating large input data. It can be done at both normal and peak load conditions. This type of testing identifies the maximum capacity of software and its behavior at peak time.</a:t>
            </a:r>
          </a:p>
          <a:p>
            <a:pPr algn="just"/>
            <a:r>
              <a:rPr lang="en-US" sz="1700" dirty="0"/>
              <a:t>Most of the time, load testing is performed with the help of automated tools such as Load Runner, </a:t>
            </a:r>
            <a:r>
              <a:rPr lang="en-US" sz="1700" dirty="0" err="1"/>
              <a:t>AppLoader</a:t>
            </a:r>
            <a:r>
              <a:rPr lang="en-US" sz="1700" dirty="0"/>
              <a:t>, IBM Rational Performance Tester, Apache JMeter, Silk Performer, Visual Studio Load Test, etc.</a:t>
            </a:r>
          </a:p>
          <a:p>
            <a:pPr algn="just"/>
            <a:r>
              <a:rPr lang="en-US" sz="1700" dirty="0"/>
              <a:t>Virtual users (</a:t>
            </a:r>
            <a:r>
              <a:rPr lang="en-US" sz="1700" dirty="0" err="1"/>
              <a:t>VUsers</a:t>
            </a:r>
            <a:r>
              <a:rPr lang="en-US" sz="1700" dirty="0"/>
              <a:t>) are defined in the automated testing tool and the script is executed to verify the load testing for the software. The number of users can be increased or decreased concurrently or incrementally based upon the requirements.</a:t>
            </a:r>
            <a:endParaRPr lang="en-ID" sz="1700" dirty="0"/>
          </a:p>
        </p:txBody>
      </p:sp>
    </p:spTree>
    <p:extLst>
      <p:ext uri="{BB962C8B-B14F-4D97-AF65-F5344CB8AC3E}">
        <p14:creationId xmlns:p14="http://schemas.microsoft.com/office/powerpoint/2010/main" val="278842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7EC2-04CC-4F5B-AD3D-2EC1C638A4B2}"/>
              </a:ext>
            </a:extLst>
          </p:cNvPr>
          <p:cNvSpPr>
            <a:spLocks noGrp="1"/>
          </p:cNvSpPr>
          <p:nvPr>
            <p:ph type="title"/>
          </p:nvPr>
        </p:nvSpPr>
        <p:spPr/>
        <p:txBody>
          <a:bodyPr/>
          <a:lstStyle/>
          <a:p>
            <a:r>
              <a:rPr lang="en-US" sz="4800" dirty="0"/>
              <a:t>Stress Testing</a:t>
            </a:r>
            <a:endParaRPr lang="en-ID" dirty="0"/>
          </a:p>
        </p:txBody>
      </p:sp>
      <p:sp>
        <p:nvSpPr>
          <p:cNvPr id="3" name="Content Placeholder 2">
            <a:extLst>
              <a:ext uri="{FF2B5EF4-FFF2-40B4-BE49-F238E27FC236}">
                <a16:creationId xmlns:a16="http://schemas.microsoft.com/office/drawing/2014/main" id="{542865CF-647C-4D8C-8F80-B0AED6DDB9F8}"/>
              </a:ext>
            </a:extLst>
          </p:cNvPr>
          <p:cNvSpPr>
            <a:spLocks noGrp="1"/>
          </p:cNvSpPr>
          <p:nvPr>
            <p:ph idx="1"/>
          </p:nvPr>
        </p:nvSpPr>
        <p:spPr/>
        <p:txBody>
          <a:bodyPr>
            <a:noAutofit/>
          </a:bodyPr>
          <a:lstStyle/>
          <a:p>
            <a:pPr algn="just"/>
            <a:r>
              <a:rPr lang="en-US" sz="1700" dirty="0"/>
              <a:t>Stress testing includes testing the behavior of a software under abnormal conditions. For example, it may include taking away some resources or applying a load beyond the actual load limit.</a:t>
            </a:r>
          </a:p>
          <a:p>
            <a:pPr algn="just"/>
            <a:r>
              <a:rPr lang="en-US" sz="1700" dirty="0"/>
              <a:t>The aim of stress testing is to test the software by applying the load to the system and taking over the resources used by the software to identify the breaking point. This testing can be performed by testing different scenarios such as </a:t>
            </a:r>
          </a:p>
          <a:p>
            <a:pPr lvl="1" algn="just"/>
            <a:r>
              <a:rPr lang="en-US" dirty="0"/>
              <a:t>Shutdown or restart of network ports randomly</a:t>
            </a:r>
          </a:p>
          <a:p>
            <a:pPr lvl="1" algn="just"/>
            <a:r>
              <a:rPr lang="en-US" dirty="0"/>
              <a:t>Turning the database on or off</a:t>
            </a:r>
          </a:p>
          <a:p>
            <a:pPr lvl="1" algn="just"/>
            <a:r>
              <a:rPr lang="en-US" dirty="0"/>
              <a:t>Running different processes that consume resources such as CPU, memory, server, etc.</a:t>
            </a:r>
          </a:p>
          <a:p>
            <a:pPr algn="just"/>
            <a:endParaRPr lang="en-ID" sz="1700" dirty="0"/>
          </a:p>
        </p:txBody>
      </p:sp>
    </p:spTree>
    <p:extLst>
      <p:ext uri="{BB962C8B-B14F-4D97-AF65-F5344CB8AC3E}">
        <p14:creationId xmlns:p14="http://schemas.microsoft.com/office/powerpoint/2010/main" val="199299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63F8-E751-4FD6-B8E0-B0041BD1634C}"/>
              </a:ext>
            </a:extLst>
          </p:cNvPr>
          <p:cNvSpPr>
            <a:spLocks noGrp="1"/>
          </p:cNvSpPr>
          <p:nvPr>
            <p:ph type="title"/>
          </p:nvPr>
        </p:nvSpPr>
        <p:spPr/>
        <p:txBody>
          <a:bodyPr/>
          <a:lstStyle/>
          <a:p>
            <a:r>
              <a:rPr lang="en-ID" dirty="0"/>
              <a:t>Usability Testing</a:t>
            </a:r>
          </a:p>
        </p:txBody>
      </p:sp>
      <p:sp>
        <p:nvSpPr>
          <p:cNvPr id="3" name="Content Placeholder 2">
            <a:extLst>
              <a:ext uri="{FF2B5EF4-FFF2-40B4-BE49-F238E27FC236}">
                <a16:creationId xmlns:a16="http://schemas.microsoft.com/office/drawing/2014/main" id="{1281C653-2641-40F2-A355-A790799D1A0B}"/>
              </a:ext>
            </a:extLst>
          </p:cNvPr>
          <p:cNvSpPr>
            <a:spLocks noGrp="1"/>
          </p:cNvSpPr>
          <p:nvPr>
            <p:ph idx="1"/>
          </p:nvPr>
        </p:nvSpPr>
        <p:spPr>
          <a:xfrm>
            <a:off x="881149" y="2108201"/>
            <a:ext cx="10889673" cy="4242723"/>
          </a:xfrm>
        </p:spPr>
        <p:txBody>
          <a:bodyPr>
            <a:noAutofit/>
          </a:bodyPr>
          <a:lstStyle/>
          <a:p>
            <a:r>
              <a:rPr lang="en-ID" sz="1700" dirty="0"/>
              <a:t>Usability Testing</a:t>
            </a:r>
            <a:r>
              <a:rPr lang="en-US" sz="1700" dirty="0"/>
              <a:t> </a:t>
            </a:r>
            <a:r>
              <a:rPr lang="id-ID" sz="1700" dirty="0"/>
              <a:t>adalah teknik black-box dan digunakan untuk mengidentifikasi kesalahan dan perbaikan dalam perangkat lunak dengan mengamati pengguna melalui penggunaan dan operasi mereka</a:t>
            </a:r>
            <a:r>
              <a:rPr lang="en-US" sz="1700" dirty="0"/>
              <a:t>.</a:t>
            </a:r>
          </a:p>
          <a:p>
            <a:r>
              <a:rPr lang="en-US" sz="1700" dirty="0"/>
              <a:t>“According to Nielsen, usability can be defined in terms of five factors, i.e. efficiency of use, learn-ability, memory-ability, errors/safety, and satisfaction. According to him, the usability of a product will be good and the system is usable if it possesses the above factors.”</a:t>
            </a:r>
          </a:p>
          <a:p>
            <a:r>
              <a:rPr lang="en-US" sz="1700" dirty="0"/>
              <a:t>“Nigel Bevan and Macleod considered that usability is the quality requirement that can be measured as the outcome of interactions with a computer system. This requirement can be fulfilled and the end-user will be satisfied if the intended goals are achieved effectively with the use of proper resources.”</a:t>
            </a:r>
          </a:p>
          <a:p>
            <a:r>
              <a:rPr lang="en-US" sz="1700" dirty="0"/>
              <a:t>“</a:t>
            </a:r>
            <a:r>
              <a:rPr lang="en-US" sz="1700" dirty="0" err="1"/>
              <a:t>Molich</a:t>
            </a:r>
            <a:r>
              <a:rPr lang="en-US" sz="1700" dirty="0"/>
              <a:t> in 2000 stated that a user-friendly system should fulfill the following five goals, i.e., easy to Learn, easy to remember, efficient to use, satisfactory to use, and easy to understand.”</a:t>
            </a:r>
          </a:p>
          <a:p>
            <a:r>
              <a:rPr lang="id-ID" sz="1700" dirty="0"/>
              <a:t>Selain definisi </a:t>
            </a:r>
            <a:r>
              <a:rPr lang="en-US" sz="1700" dirty="0"/>
              <a:t>usability</a:t>
            </a:r>
            <a:r>
              <a:rPr lang="id-ID" sz="1700" dirty="0"/>
              <a:t> yang berbeda, ada beberapa standar dan kualitas model dan metode yang mendefinisikan </a:t>
            </a:r>
            <a:r>
              <a:rPr lang="en-US" sz="1700" dirty="0"/>
              <a:t>usability</a:t>
            </a:r>
            <a:r>
              <a:rPr lang="id-ID" sz="1700" dirty="0"/>
              <a:t> dalam bentuk atribut dan sub-atribut seperti ISO-9126, ISO-9241-11, ISO-13407, dan IEEE std. 610.12, dll.</a:t>
            </a:r>
            <a:endParaRPr lang="en-ID" sz="1700" dirty="0"/>
          </a:p>
        </p:txBody>
      </p:sp>
    </p:spTree>
    <p:extLst>
      <p:ext uri="{BB962C8B-B14F-4D97-AF65-F5344CB8AC3E}">
        <p14:creationId xmlns:p14="http://schemas.microsoft.com/office/powerpoint/2010/main" val="342892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3F9C-87A7-407C-9B9E-84B459E50CB6}"/>
              </a:ext>
            </a:extLst>
          </p:cNvPr>
          <p:cNvSpPr>
            <a:spLocks noGrp="1"/>
          </p:cNvSpPr>
          <p:nvPr>
            <p:ph type="title"/>
          </p:nvPr>
        </p:nvSpPr>
        <p:spPr/>
        <p:txBody>
          <a:bodyPr/>
          <a:lstStyle/>
          <a:p>
            <a:r>
              <a:rPr lang="en-ID" dirty="0"/>
              <a:t>UI vs Usability Testing</a:t>
            </a:r>
          </a:p>
        </p:txBody>
      </p:sp>
      <p:sp>
        <p:nvSpPr>
          <p:cNvPr id="3" name="Content Placeholder 2">
            <a:extLst>
              <a:ext uri="{FF2B5EF4-FFF2-40B4-BE49-F238E27FC236}">
                <a16:creationId xmlns:a16="http://schemas.microsoft.com/office/drawing/2014/main" id="{D8CE411C-124D-4438-9055-93BFDD947C24}"/>
              </a:ext>
            </a:extLst>
          </p:cNvPr>
          <p:cNvSpPr>
            <a:spLocks noGrp="1"/>
          </p:cNvSpPr>
          <p:nvPr>
            <p:ph idx="1"/>
          </p:nvPr>
        </p:nvSpPr>
        <p:spPr/>
        <p:txBody>
          <a:bodyPr>
            <a:normAutofit/>
          </a:bodyPr>
          <a:lstStyle/>
          <a:p>
            <a:pPr algn="just"/>
            <a:r>
              <a:rPr lang="en-ID" sz="1700" dirty="0"/>
              <a:t>UI testing </a:t>
            </a:r>
            <a:r>
              <a:rPr lang="en-ID" sz="1700" dirty="0" err="1"/>
              <a:t>melibatkan</a:t>
            </a:r>
            <a:r>
              <a:rPr lang="en-ID" sz="1700" dirty="0"/>
              <a:t> </a:t>
            </a:r>
            <a:r>
              <a:rPr lang="en-ID" sz="1700" dirty="0" err="1"/>
              <a:t>pengujian</a:t>
            </a:r>
            <a:r>
              <a:rPr lang="en-ID" sz="1700" dirty="0"/>
              <a:t> Graphical User Interface </a:t>
            </a:r>
            <a:r>
              <a:rPr lang="en-ID" sz="1700" dirty="0" err="1"/>
              <a:t>dari</a:t>
            </a:r>
            <a:r>
              <a:rPr lang="en-ID" sz="1700" dirty="0"/>
              <a:t> </a:t>
            </a:r>
            <a:r>
              <a:rPr lang="en-ID" sz="1700" dirty="0" err="1"/>
              <a:t>Perangkat</a:t>
            </a:r>
            <a:r>
              <a:rPr lang="en-ID" sz="1700" dirty="0"/>
              <a:t> </a:t>
            </a:r>
            <a:r>
              <a:rPr lang="en-ID" sz="1700" dirty="0" err="1"/>
              <a:t>Lunak</a:t>
            </a:r>
            <a:r>
              <a:rPr lang="en-ID" sz="1700" dirty="0"/>
              <a:t>. UI testing </a:t>
            </a:r>
            <a:r>
              <a:rPr lang="en-ID" sz="1700" dirty="0" err="1"/>
              <a:t>memastikan</a:t>
            </a:r>
            <a:r>
              <a:rPr lang="en-ID" sz="1700" dirty="0"/>
              <a:t> </a:t>
            </a:r>
            <a:r>
              <a:rPr lang="en-ID" sz="1700" dirty="0" err="1"/>
              <a:t>bahwa</a:t>
            </a:r>
            <a:r>
              <a:rPr lang="en-ID" sz="1700" dirty="0"/>
              <a:t> </a:t>
            </a:r>
            <a:r>
              <a:rPr lang="en-ID" sz="1700" dirty="0" err="1"/>
              <a:t>fungsi</a:t>
            </a:r>
            <a:r>
              <a:rPr lang="en-ID" sz="1700" dirty="0"/>
              <a:t> GUI </a:t>
            </a:r>
            <a:r>
              <a:rPr lang="en-ID" sz="1700" dirty="0" err="1"/>
              <a:t>sesuai</a:t>
            </a:r>
            <a:r>
              <a:rPr lang="en-ID" sz="1700" dirty="0"/>
              <a:t> </a:t>
            </a:r>
            <a:r>
              <a:rPr lang="en-ID" sz="1700" dirty="0" err="1"/>
              <a:t>dengan</a:t>
            </a:r>
            <a:r>
              <a:rPr lang="en-ID" sz="1700" dirty="0"/>
              <a:t> </a:t>
            </a:r>
            <a:r>
              <a:rPr lang="en-ID" sz="1700" dirty="0" err="1"/>
              <a:t>persyaratan</a:t>
            </a:r>
            <a:r>
              <a:rPr lang="en-ID" sz="1700" dirty="0"/>
              <a:t> dan </a:t>
            </a:r>
            <a:r>
              <a:rPr lang="en-US" sz="1700" dirty="0"/>
              <a:t>tested in terms of color, alignment, size, and other properties. (</a:t>
            </a:r>
            <a:r>
              <a:rPr lang="en-ID" sz="1700" dirty="0" err="1"/>
              <a:t>diuji</a:t>
            </a:r>
            <a:r>
              <a:rPr lang="en-ID" sz="1700" dirty="0"/>
              <a:t> </a:t>
            </a:r>
            <a:r>
              <a:rPr lang="en-ID" sz="1700" dirty="0" err="1"/>
              <a:t>dalam</a:t>
            </a:r>
            <a:r>
              <a:rPr lang="en-ID" sz="1700" dirty="0"/>
              <a:t> </a:t>
            </a:r>
            <a:r>
              <a:rPr lang="en-ID" sz="1700" dirty="0" err="1"/>
              <a:t>hal</a:t>
            </a:r>
            <a:r>
              <a:rPr lang="en-ID" sz="1700" dirty="0"/>
              <a:t> </a:t>
            </a:r>
            <a:r>
              <a:rPr lang="en-ID" sz="1700" dirty="0" err="1"/>
              <a:t>warna</a:t>
            </a:r>
            <a:r>
              <a:rPr lang="en-ID" sz="1700" dirty="0"/>
              <a:t>, </a:t>
            </a:r>
            <a:r>
              <a:rPr lang="en-ID" sz="1700" dirty="0" err="1"/>
              <a:t>penyelarasan</a:t>
            </a:r>
            <a:r>
              <a:rPr lang="en-ID" sz="1700" dirty="0"/>
              <a:t>, </a:t>
            </a:r>
            <a:r>
              <a:rPr lang="en-ID" sz="1700" dirty="0" err="1"/>
              <a:t>ukuran</a:t>
            </a:r>
            <a:r>
              <a:rPr lang="en-ID" sz="1700" dirty="0"/>
              <a:t>, dan </a:t>
            </a:r>
            <a:r>
              <a:rPr lang="en-ID" sz="1700" dirty="0" err="1"/>
              <a:t>properti</a:t>
            </a:r>
            <a:r>
              <a:rPr lang="en-ID" sz="1700" dirty="0"/>
              <a:t> </a:t>
            </a:r>
            <a:r>
              <a:rPr lang="en-ID" sz="1700" dirty="0" err="1"/>
              <a:t>lainnya</a:t>
            </a:r>
            <a:r>
              <a:rPr lang="en-ID" sz="1700" dirty="0"/>
              <a:t>)</a:t>
            </a:r>
          </a:p>
          <a:p>
            <a:pPr algn="just"/>
            <a:r>
              <a:rPr lang="en-ID" sz="1700" dirty="0"/>
              <a:t>Di </a:t>
            </a:r>
            <a:r>
              <a:rPr lang="en-ID" sz="1700" dirty="0" err="1"/>
              <a:t>sisi</a:t>
            </a:r>
            <a:r>
              <a:rPr lang="en-ID" sz="1700" dirty="0"/>
              <a:t> lain, usability testing </a:t>
            </a:r>
            <a:r>
              <a:rPr lang="en-US" sz="1700" dirty="0"/>
              <a:t>ensures a good and user-friendly GUI</a:t>
            </a:r>
            <a:r>
              <a:rPr lang="en-ID" sz="1700" dirty="0"/>
              <a:t> yang </a:t>
            </a:r>
            <a:r>
              <a:rPr lang="en-ID" sz="1700" dirty="0" err="1"/>
              <a:t>dapat</a:t>
            </a:r>
            <a:r>
              <a:rPr lang="en-ID" sz="1700" dirty="0"/>
              <a:t> </a:t>
            </a:r>
            <a:r>
              <a:rPr lang="en-ID" sz="1700" dirty="0" err="1"/>
              <a:t>dengan</a:t>
            </a:r>
            <a:r>
              <a:rPr lang="en-ID" sz="1700" dirty="0"/>
              <a:t> </a:t>
            </a:r>
            <a:r>
              <a:rPr lang="en-ID" sz="1700" dirty="0" err="1"/>
              <a:t>mudah</a:t>
            </a:r>
            <a:r>
              <a:rPr lang="en-ID" sz="1700" dirty="0"/>
              <a:t> </a:t>
            </a:r>
            <a:r>
              <a:rPr lang="en-ID" sz="1700" dirty="0" err="1"/>
              <a:t>ditangani</a:t>
            </a:r>
            <a:r>
              <a:rPr lang="en-ID" sz="1700" dirty="0"/>
              <a:t>. UI testing </a:t>
            </a:r>
            <a:r>
              <a:rPr lang="en-ID" sz="1700" dirty="0" err="1"/>
              <a:t>dapat</a:t>
            </a:r>
            <a:r>
              <a:rPr lang="en-ID" sz="1700" dirty="0"/>
              <a:t> </a:t>
            </a:r>
            <a:r>
              <a:rPr lang="en-ID" sz="1700" dirty="0" err="1"/>
              <a:t>dianggap</a:t>
            </a:r>
            <a:r>
              <a:rPr lang="en-ID" sz="1700" dirty="0"/>
              <a:t> </a:t>
            </a:r>
            <a:r>
              <a:rPr lang="en-ID" sz="1700" dirty="0" err="1"/>
              <a:t>sebagai</a:t>
            </a:r>
            <a:r>
              <a:rPr lang="en-ID" sz="1700" dirty="0"/>
              <a:t> </a:t>
            </a:r>
            <a:r>
              <a:rPr lang="en-ID" sz="1700" dirty="0" err="1"/>
              <a:t>bagian</a:t>
            </a:r>
            <a:r>
              <a:rPr lang="en-ID" sz="1700" dirty="0"/>
              <a:t> </a:t>
            </a:r>
            <a:r>
              <a:rPr lang="en-ID" sz="1700" dirty="0" err="1"/>
              <a:t>dari</a:t>
            </a:r>
            <a:r>
              <a:rPr lang="en-ID" sz="1700" dirty="0"/>
              <a:t> usability testing.</a:t>
            </a:r>
          </a:p>
        </p:txBody>
      </p:sp>
    </p:spTree>
    <p:extLst>
      <p:ext uri="{BB962C8B-B14F-4D97-AF65-F5344CB8AC3E}">
        <p14:creationId xmlns:p14="http://schemas.microsoft.com/office/powerpoint/2010/main" val="33952406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{C2108341-38AD-46C7-A654-3F98549E6BBD}tf56160789</Template>
  <TotalTime>0</TotalTime>
  <Words>984</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Bookman Old Style</vt:lpstr>
      <vt:lpstr>Calibri</vt:lpstr>
      <vt:lpstr>Franklin Gothic Book</vt:lpstr>
      <vt:lpstr>1_RetrospectVTI</vt:lpstr>
      <vt:lpstr>Software Testing 6</vt:lpstr>
      <vt:lpstr>Your best quote that reflects your approach… “It’s one small step for man, one giant leap for mankind.”</vt:lpstr>
      <vt:lpstr>Non-Functional Testing</vt:lpstr>
      <vt:lpstr>Performance Testing</vt:lpstr>
      <vt:lpstr>PowerPoint Presentation</vt:lpstr>
      <vt:lpstr>Load Testing</vt:lpstr>
      <vt:lpstr>Stress Testing</vt:lpstr>
      <vt:lpstr>Usability Testing</vt:lpstr>
      <vt:lpstr>UI vs Usability Testing</vt:lpstr>
      <vt:lpstr>Security Testing Security testing involves testing a software in order to identify any flaws and gaps from security and vulnerability point of view. Listed below are the main aspects that security testing should ensure </vt:lpstr>
      <vt:lpstr>Portability Testing</vt:lpstr>
      <vt:lpstr>PowerPoint Presentation</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2020-02-12T08:36:46Z</dcterms:created>
  <dcterms:modified xsi:type="dcterms:W3CDTF">2020-02-13T09:00:50Z</dcterms:modified>
</cp:coreProperties>
</file>