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70" r:id="rId4"/>
    <p:sldId id="271" r:id="rId5"/>
    <p:sldId id="272" r:id="rId6"/>
    <p:sldId id="273" r:id="rId7"/>
    <p:sldId id="274" r:id="rId8"/>
    <p:sldId id="275" r:id="rId9"/>
    <p:sldId id="276" r:id="rId10"/>
    <p:sldId id="277" r:id="rId11"/>
    <p:sldId id="278" r:id="rId12"/>
    <p:sldId id="279"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varScale="1">
        <p:scale>
          <a:sx n="58" d="100"/>
          <a:sy n="58" d="100"/>
        </p:scale>
        <p:origin x="8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Software Testing 7</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Resume testing / </a:t>
            </a:r>
            <a:r>
              <a:rPr lang="en-ID" dirty="0"/>
              <a:t>Documentation</a:t>
            </a:r>
          </a:p>
          <a:p>
            <a:endParaRPr lang="en-ID" dirty="0"/>
          </a:p>
          <a:p>
            <a:endParaRPr lang="en-US"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6A81-B827-4591-ACCB-4CCEF24BF02B}"/>
              </a:ext>
            </a:extLst>
          </p:cNvPr>
          <p:cNvSpPr>
            <a:spLocks noGrp="1"/>
          </p:cNvSpPr>
          <p:nvPr>
            <p:ph type="title"/>
          </p:nvPr>
        </p:nvSpPr>
        <p:spPr/>
        <p:txBody>
          <a:bodyPr/>
          <a:lstStyle/>
          <a:p>
            <a:r>
              <a:rPr lang="en-US" dirty="0"/>
              <a:t>Test Point Analysis</a:t>
            </a:r>
            <a:endParaRPr lang="en-ID" dirty="0"/>
          </a:p>
        </p:txBody>
      </p:sp>
      <p:sp>
        <p:nvSpPr>
          <p:cNvPr id="3" name="Content Placeholder 2">
            <a:extLst>
              <a:ext uri="{FF2B5EF4-FFF2-40B4-BE49-F238E27FC236}">
                <a16:creationId xmlns:a16="http://schemas.microsoft.com/office/drawing/2014/main" id="{26355730-1BA7-44AA-82C9-37B4D2C7C8C3}"/>
              </a:ext>
            </a:extLst>
          </p:cNvPr>
          <p:cNvSpPr>
            <a:spLocks noGrp="1"/>
          </p:cNvSpPr>
          <p:nvPr>
            <p:ph idx="1"/>
          </p:nvPr>
        </p:nvSpPr>
        <p:spPr/>
        <p:txBody>
          <a:bodyPr>
            <a:normAutofit/>
          </a:bodyPr>
          <a:lstStyle/>
          <a:p>
            <a:pPr algn="just"/>
            <a:r>
              <a:rPr lang="en-US" sz="1700" dirty="0"/>
              <a:t>This estimation process is used for function point analysis for black-box or acceptance testing. The main elements of this method are: Size, Productivity, Strategy, Interfacing, Complexity, and Uniformity.</a:t>
            </a:r>
          </a:p>
          <a:p>
            <a:pPr algn="just"/>
            <a:endParaRPr lang="en-ID" sz="1700" dirty="0"/>
          </a:p>
        </p:txBody>
      </p:sp>
    </p:spTree>
    <p:extLst>
      <p:ext uri="{BB962C8B-B14F-4D97-AF65-F5344CB8AC3E}">
        <p14:creationId xmlns:p14="http://schemas.microsoft.com/office/powerpoint/2010/main" val="309390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19FB-674E-40D8-9DCB-F497A48FA8D3}"/>
              </a:ext>
            </a:extLst>
          </p:cNvPr>
          <p:cNvSpPr>
            <a:spLocks noGrp="1"/>
          </p:cNvSpPr>
          <p:nvPr>
            <p:ph type="title"/>
          </p:nvPr>
        </p:nvSpPr>
        <p:spPr/>
        <p:txBody>
          <a:bodyPr/>
          <a:lstStyle/>
          <a:p>
            <a:r>
              <a:rPr lang="en-ID" dirty="0"/>
              <a:t>Mark-II Method</a:t>
            </a:r>
          </a:p>
        </p:txBody>
      </p:sp>
      <p:sp>
        <p:nvSpPr>
          <p:cNvPr id="3" name="Content Placeholder 2">
            <a:extLst>
              <a:ext uri="{FF2B5EF4-FFF2-40B4-BE49-F238E27FC236}">
                <a16:creationId xmlns:a16="http://schemas.microsoft.com/office/drawing/2014/main" id="{A4E427D7-0E4B-4567-9905-058EC4EC68F3}"/>
              </a:ext>
            </a:extLst>
          </p:cNvPr>
          <p:cNvSpPr>
            <a:spLocks noGrp="1"/>
          </p:cNvSpPr>
          <p:nvPr>
            <p:ph idx="1"/>
          </p:nvPr>
        </p:nvSpPr>
        <p:spPr/>
        <p:txBody>
          <a:bodyPr>
            <a:noAutofit/>
          </a:bodyPr>
          <a:lstStyle/>
          <a:p>
            <a:pPr algn="just"/>
            <a:r>
              <a:rPr lang="en-US" sz="1700" dirty="0"/>
              <a:t>It is an estimation method used for analyzing and measuring the estimation based on end-user’s functional view. The procedure for Mark-II method is as follows :</a:t>
            </a:r>
          </a:p>
          <a:p>
            <a:pPr lvl="1" algn="just"/>
            <a:r>
              <a:rPr lang="en-US" sz="1500" dirty="0"/>
              <a:t>Determine the viewpoint</a:t>
            </a:r>
          </a:p>
          <a:p>
            <a:pPr lvl="1" algn="just"/>
            <a:r>
              <a:rPr lang="en-US" sz="1700" dirty="0"/>
              <a:t>Purpose and type of count</a:t>
            </a:r>
          </a:p>
          <a:p>
            <a:pPr lvl="1" algn="just"/>
            <a:r>
              <a:rPr lang="en-US" sz="1700" dirty="0"/>
              <a:t>Define the boundary of count</a:t>
            </a:r>
          </a:p>
          <a:p>
            <a:pPr lvl="1" algn="just"/>
            <a:r>
              <a:rPr lang="en-US" sz="1700" dirty="0"/>
              <a:t>Identify the logical transactions</a:t>
            </a:r>
          </a:p>
          <a:p>
            <a:pPr lvl="1" algn="just"/>
            <a:r>
              <a:rPr lang="en-US" sz="1700" dirty="0"/>
              <a:t>Identify and categorize data entity types</a:t>
            </a:r>
          </a:p>
          <a:p>
            <a:pPr lvl="1" algn="just"/>
            <a:r>
              <a:rPr lang="en-US" sz="1700" dirty="0"/>
              <a:t>Count the input data element types</a:t>
            </a:r>
          </a:p>
          <a:p>
            <a:pPr lvl="1" algn="just"/>
            <a:r>
              <a:rPr lang="en-US" sz="1700" dirty="0"/>
              <a:t>Count the functional size</a:t>
            </a:r>
            <a:endParaRPr lang="en-ID" sz="1700" dirty="0"/>
          </a:p>
        </p:txBody>
      </p:sp>
    </p:spTree>
    <p:extLst>
      <p:ext uri="{BB962C8B-B14F-4D97-AF65-F5344CB8AC3E}">
        <p14:creationId xmlns:p14="http://schemas.microsoft.com/office/powerpoint/2010/main" val="279004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D2E9-0C9B-4D81-B3B8-3D37876E061D}"/>
              </a:ext>
            </a:extLst>
          </p:cNvPr>
          <p:cNvSpPr>
            <a:spLocks noGrp="1"/>
          </p:cNvSpPr>
          <p:nvPr>
            <p:ph type="title"/>
          </p:nvPr>
        </p:nvSpPr>
        <p:spPr/>
        <p:txBody>
          <a:bodyPr/>
          <a:lstStyle/>
          <a:p>
            <a:r>
              <a:rPr lang="en-ID" dirty="0"/>
              <a:t>Miscellaneous</a:t>
            </a:r>
          </a:p>
        </p:txBody>
      </p:sp>
      <p:sp>
        <p:nvSpPr>
          <p:cNvPr id="3" name="Content Placeholder 2">
            <a:extLst>
              <a:ext uri="{FF2B5EF4-FFF2-40B4-BE49-F238E27FC236}">
                <a16:creationId xmlns:a16="http://schemas.microsoft.com/office/drawing/2014/main" id="{908CFC96-44A5-473E-ADD4-40E43EDAECBC}"/>
              </a:ext>
            </a:extLst>
          </p:cNvPr>
          <p:cNvSpPr>
            <a:spLocks noGrp="1"/>
          </p:cNvSpPr>
          <p:nvPr>
            <p:ph idx="1"/>
          </p:nvPr>
        </p:nvSpPr>
        <p:spPr/>
        <p:txBody>
          <a:bodyPr>
            <a:normAutofit/>
          </a:bodyPr>
          <a:lstStyle/>
          <a:p>
            <a:r>
              <a:rPr lang="en-US" sz="1700" dirty="0"/>
              <a:t>You can use other popular estimation techniques such as :</a:t>
            </a:r>
          </a:p>
          <a:p>
            <a:pPr lvl="1"/>
            <a:r>
              <a:rPr lang="en-US" dirty="0"/>
              <a:t>Delphi Technique</a:t>
            </a:r>
          </a:p>
          <a:p>
            <a:pPr lvl="1"/>
            <a:r>
              <a:rPr lang="en-US" dirty="0"/>
              <a:t>Analogy Based Estimation</a:t>
            </a:r>
          </a:p>
          <a:p>
            <a:pPr lvl="1"/>
            <a:r>
              <a:rPr lang="en-US" dirty="0"/>
              <a:t>Test Case Enumeration Based Estimation</a:t>
            </a:r>
          </a:p>
          <a:p>
            <a:pPr lvl="1"/>
            <a:r>
              <a:rPr lang="en-US" dirty="0"/>
              <a:t>Task (Activity) based Estimation</a:t>
            </a:r>
          </a:p>
          <a:p>
            <a:pPr lvl="1"/>
            <a:r>
              <a:rPr lang="en-US" dirty="0"/>
              <a:t>IFPUG method</a:t>
            </a:r>
            <a:endParaRPr lang="en-ID" dirty="0"/>
          </a:p>
        </p:txBody>
      </p:sp>
    </p:spTree>
    <p:extLst>
      <p:ext uri="{BB962C8B-B14F-4D97-AF65-F5344CB8AC3E}">
        <p14:creationId xmlns:p14="http://schemas.microsoft.com/office/powerpoint/2010/main" val="52503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B333-09C6-43D7-9908-D9A95890E199}"/>
              </a:ext>
            </a:extLst>
          </p:cNvPr>
          <p:cNvSpPr>
            <a:spLocks noGrp="1"/>
          </p:cNvSpPr>
          <p:nvPr>
            <p:ph type="title"/>
          </p:nvPr>
        </p:nvSpPr>
        <p:spPr/>
        <p:txBody>
          <a:bodyPr/>
          <a:lstStyle/>
          <a:p>
            <a:r>
              <a:rPr lang="en-US" dirty="0" err="1"/>
              <a:t>Referensi</a:t>
            </a:r>
            <a:endParaRPr lang="en-ID" dirty="0"/>
          </a:p>
        </p:txBody>
      </p:sp>
      <p:sp>
        <p:nvSpPr>
          <p:cNvPr id="3" name="Content Placeholder 2">
            <a:extLst>
              <a:ext uri="{FF2B5EF4-FFF2-40B4-BE49-F238E27FC236}">
                <a16:creationId xmlns:a16="http://schemas.microsoft.com/office/drawing/2014/main" id="{C9BBA01A-0676-4805-B643-C67D4F838611}"/>
              </a:ext>
            </a:extLst>
          </p:cNvPr>
          <p:cNvSpPr>
            <a:spLocks noGrp="1"/>
          </p:cNvSpPr>
          <p:nvPr>
            <p:ph idx="1"/>
          </p:nvPr>
        </p:nvSpPr>
        <p:spPr/>
        <p:txBody>
          <a:bodyPr/>
          <a:lstStyle/>
          <a:p>
            <a:r>
              <a:rPr lang="en-US" dirty="0" err="1"/>
              <a:t>Artikel</a:t>
            </a:r>
            <a:r>
              <a:rPr lang="en-US" dirty="0"/>
              <a:t> </a:t>
            </a:r>
            <a:r>
              <a:rPr lang="en-US" dirty="0" err="1"/>
              <a:t>ini</a:t>
            </a:r>
            <a:r>
              <a:rPr lang="en-US" dirty="0"/>
              <a:t> </a:t>
            </a:r>
            <a:r>
              <a:rPr lang="en-US" dirty="0" err="1"/>
              <a:t>merupakan</a:t>
            </a:r>
            <a:r>
              <a:rPr lang="en-US" dirty="0"/>
              <a:t> </a:t>
            </a:r>
            <a:r>
              <a:rPr lang="en-US" dirty="0" err="1"/>
              <a:t>terjemahan</a:t>
            </a:r>
            <a:r>
              <a:rPr lang="en-US" dirty="0"/>
              <a:t> dan </a:t>
            </a:r>
            <a:r>
              <a:rPr lang="en-US" dirty="0" err="1"/>
              <a:t>pemahaman</a:t>
            </a:r>
            <a:r>
              <a:rPr lang="en-US" dirty="0"/>
              <a:t> </a:t>
            </a:r>
            <a:r>
              <a:rPr lang="en-US" dirty="0" err="1"/>
              <a:t>penulis</a:t>
            </a:r>
            <a:r>
              <a:rPr lang="en-US" dirty="0"/>
              <a:t> </a:t>
            </a:r>
            <a:r>
              <a:rPr lang="en-US" dirty="0" err="1"/>
              <a:t>dari</a:t>
            </a:r>
            <a:r>
              <a:rPr lang="en-US" dirty="0"/>
              <a:t> :</a:t>
            </a:r>
          </a:p>
          <a:p>
            <a:pPr marL="201168" lvl="1" indent="0">
              <a:buNone/>
            </a:pPr>
            <a:r>
              <a:rPr lang="en-US" dirty="0"/>
              <a:t>	Source : https://www.tutorialspoint.com/</a:t>
            </a:r>
            <a:endParaRPr lang="en-ID" dirty="0"/>
          </a:p>
        </p:txBody>
      </p:sp>
    </p:spTree>
    <p:extLst>
      <p:ext uri="{BB962C8B-B14F-4D97-AF65-F5344CB8AC3E}">
        <p14:creationId xmlns:p14="http://schemas.microsoft.com/office/powerpoint/2010/main" val="53298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A291-04C7-44CF-B102-FAD5488B41FC}"/>
              </a:ext>
            </a:extLst>
          </p:cNvPr>
          <p:cNvSpPr>
            <a:spLocks noGrp="1"/>
          </p:cNvSpPr>
          <p:nvPr>
            <p:ph type="title"/>
          </p:nvPr>
        </p:nvSpPr>
        <p:spPr/>
        <p:txBody>
          <a:bodyPr/>
          <a:lstStyle/>
          <a:p>
            <a:r>
              <a:rPr lang="en-ID" dirty="0"/>
              <a:t>Documentation</a:t>
            </a:r>
          </a:p>
        </p:txBody>
      </p:sp>
      <p:sp>
        <p:nvSpPr>
          <p:cNvPr id="3" name="Content Placeholder 2">
            <a:extLst>
              <a:ext uri="{FF2B5EF4-FFF2-40B4-BE49-F238E27FC236}">
                <a16:creationId xmlns:a16="http://schemas.microsoft.com/office/drawing/2014/main" id="{B9F0E53A-41D9-44FC-93EB-5D06050A7D19}"/>
              </a:ext>
            </a:extLst>
          </p:cNvPr>
          <p:cNvSpPr>
            <a:spLocks noGrp="1"/>
          </p:cNvSpPr>
          <p:nvPr>
            <p:ph idx="1"/>
          </p:nvPr>
        </p:nvSpPr>
        <p:spPr/>
        <p:txBody>
          <a:bodyPr>
            <a:normAutofit/>
          </a:bodyPr>
          <a:lstStyle/>
          <a:p>
            <a:pPr algn="ctr"/>
            <a:r>
              <a:rPr lang="id-ID" sz="1700" dirty="0"/>
              <a:t>Testing documentation</a:t>
            </a:r>
            <a:r>
              <a:rPr lang="en-US" sz="1700" dirty="0"/>
              <a:t> </a:t>
            </a:r>
            <a:r>
              <a:rPr lang="id-ID" sz="1700" dirty="0"/>
              <a:t>melibatkan dokumentasi artefak yang harus dikembangkan sebelum atau selama pengujian Perangkat</a:t>
            </a:r>
            <a:r>
              <a:rPr lang="en-US" sz="1700" dirty="0"/>
              <a:t> </a:t>
            </a:r>
            <a:r>
              <a:rPr lang="id-ID" sz="1700" dirty="0"/>
              <a:t>Lunak.</a:t>
            </a:r>
            <a:br>
              <a:rPr lang="id-ID" sz="1700" dirty="0"/>
            </a:br>
            <a:br>
              <a:rPr lang="id-ID" sz="1700" dirty="0"/>
            </a:br>
            <a:r>
              <a:rPr lang="id-ID" sz="1700" dirty="0"/>
              <a:t>Dokumentasi untuk pengujian perangkat lunak membantu dalam memperkirakan upaya </a:t>
            </a:r>
            <a:r>
              <a:rPr lang="en-US" sz="1700" dirty="0"/>
              <a:t>testing effort required, test coverage, requirement tracking/tracing</a:t>
            </a:r>
            <a:r>
              <a:rPr lang="id-ID" sz="1700" dirty="0"/>
              <a:t>, dll. Bagian ini menjelaskan beberapa artefak terdokumentasi yang umum digunakan terkait dengan pengujian perangkat lunak sepert</a:t>
            </a:r>
            <a:r>
              <a:rPr lang="en-US" sz="1700" dirty="0" err="1"/>
              <a:t>i</a:t>
            </a:r>
            <a:r>
              <a:rPr lang="en-US" sz="1700" dirty="0"/>
              <a:t> :</a:t>
            </a:r>
          </a:p>
          <a:p>
            <a:pPr algn="ctr"/>
            <a:r>
              <a:rPr lang="en-US" sz="1700" dirty="0"/>
              <a:t> Test Plan</a:t>
            </a:r>
          </a:p>
          <a:p>
            <a:pPr algn="ctr"/>
            <a:r>
              <a:rPr lang="en-US" sz="1700" dirty="0"/>
              <a:t>    Test Scenario</a:t>
            </a:r>
          </a:p>
          <a:p>
            <a:pPr algn="ctr"/>
            <a:r>
              <a:rPr lang="en-US" sz="1700" dirty="0"/>
              <a:t>    Test Case</a:t>
            </a:r>
          </a:p>
          <a:p>
            <a:pPr algn="ctr"/>
            <a:r>
              <a:rPr lang="en-US" sz="1700" dirty="0"/>
              <a:t>    Traceability Matrix</a:t>
            </a:r>
          </a:p>
        </p:txBody>
      </p:sp>
    </p:spTree>
    <p:extLst>
      <p:ext uri="{BB962C8B-B14F-4D97-AF65-F5344CB8AC3E}">
        <p14:creationId xmlns:p14="http://schemas.microsoft.com/office/powerpoint/2010/main" val="75229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BA02-8F1F-416B-BEA3-781617F55CE4}"/>
              </a:ext>
            </a:extLst>
          </p:cNvPr>
          <p:cNvSpPr>
            <a:spLocks noGrp="1"/>
          </p:cNvSpPr>
          <p:nvPr>
            <p:ph type="title"/>
          </p:nvPr>
        </p:nvSpPr>
        <p:spPr/>
        <p:txBody>
          <a:bodyPr/>
          <a:lstStyle/>
          <a:p>
            <a:r>
              <a:rPr lang="en-ID" dirty="0"/>
              <a:t>Test Plan</a:t>
            </a:r>
          </a:p>
        </p:txBody>
      </p:sp>
      <p:sp>
        <p:nvSpPr>
          <p:cNvPr id="3" name="Content Placeholder 2">
            <a:extLst>
              <a:ext uri="{FF2B5EF4-FFF2-40B4-BE49-F238E27FC236}">
                <a16:creationId xmlns:a16="http://schemas.microsoft.com/office/drawing/2014/main" id="{24B96071-D3D6-4770-91BB-8886CB14C19B}"/>
              </a:ext>
            </a:extLst>
          </p:cNvPr>
          <p:cNvSpPr>
            <a:spLocks noGrp="1"/>
          </p:cNvSpPr>
          <p:nvPr>
            <p:ph idx="1"/>
          </p:nvPr>
        </p:nvSpPr>
        <p:spPr>
          <a:xfrm>
            <a:off x="432261" y="1911927"/>
            <a:ext cx="11421687" cy="4659470"/>
          </a:xfrm>
        </p:spPr>
        <p:txBody>
          <a:bodyPr>
            <a:noAutofit/>
          </a:bodyPr>
          <a:lstStyle/>
          <a:p>
            <a:pPr algn="just"/>
            <a:r>
              <a:rPr lang="en-US" sz="1700" dirty="0"/>
              <a:t>A test plan outlines the strategy that will be used to test an application, the resources that will be used, the test environment in which testing will be performed, and the limitations of the testing and the schedule of testing activities. Typically the Quality Assurance Team Lead will be responsible for writing a Test Plan.</a:t>
            </a:r>
          </a:p>
          <a:p>
            <a:pPr algn="just"/>
            <a:r>
              <a:rPr lang="en-US" sz="1700" dirty="0"/>
              <a:t>A test plan includes the following :</a:t>
            </a:r>
          </a:p>
          <a:p>
            <a:pPr lvl="1" algn="just"/>
            <a:r>
              <a:rPr lang="en-US" dirty="0"/>
              <a:t>Introduction to the Test Plan document</a:t>
            </a:r>
          </a:p>
          <a:p>
            <a:pPr lvl="1" algn="just"/>
            <a:r>
              <a:rPr lang="en-US" dirty="0"/>
              <a:t>Assumptions while testing the application</a:t>
            </a:r>
          </a:p>
          <a:p>
            <a:pPr lvl="1" algn="just"/>
            <a:r>
              <a:rPr lang="en-US" dirty="0"/>
              <a:t>List of test cases included in testing the application</a:t>
            </a:r>
          </a:p>
          <a:p>
            <a:pPr lvl="1" algn="just"/>
            <a:r>
              <a:rPr lang="en-US" dirty="0"/>
              <a:t>List of features to be tested</a:t>
            </a:r>
          </a:p>
          <a:p>
            <a:pPr lvl="1" algn="just"/>
            <a:r>
              <a:rPr lang="en-US" dirty="0"/>
              <a:t>What sort of approach to use while testing the software</a:t>
            </a:r>
          </a:p>
          <a:p>
            <a:pPr lvl="1" algn="just"/>
            <a:r>
              <a:rPr lang="en-US" dirty="0"/>
              <a:t>List of deliverables that need to be tested</a:t>
            </a:r>
          </a:p>
          <a:p>
            <a:pPr lvl="1" algn="just"/>
            <a:r>
              <a:rPr lang="en-US" dirty="0"/>
              <a:t>The resources allocated for testing the application</a:t>
            </a:r>
          </a:p>
          <a:p>
            <a:pPr lvl="1" algn="just"/>
            <a:r>
              <a:rPr lang="en-US" dirty="0"/>
              <a:t>Any risks involved during the testing process</a:t>
            </a:r>
          </a:p>
          <a:p>
            <a:pPr lvl="1" algn="just"/>
            <a:r>
              <a:rPr lang="en-US" dirty="0"/>
              <a:t>A schedule of tasks and milestones to be achieved</a:t>
            </a:r>
          </a:p>
          <a:p>
            <a:pPr algn="just"/>
            <a:endParaRPr lang="en-ID" sz="1700" dirty="0"/>
          </a:p>
        </p:txBody>
      </p:sp>
    </p:spTree>
    <p:extLst>
      <p:ext uri="{BB962C8B-B14F-4D97-AF65-F5344CB8AC3E}">
        <p14:creationId xmlns:p14="http://schemas.microsoft.com/office/powerpoint/2010/main" val="82528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FA54-3376-41DF-BDCE-4E56802596B0}"/>
              </a:ext>
            </a:extLst>
          </p:cNvPr>
          <p:cNvSpPr>
            <a:spLocks noGrp="1"/>
          </p:cNvSpPr>
          <p:nvPr>
            <p:ph type="title"/>
          </p:nvPr>
        </p:nvSpPr>
        <p:spPr/>
        <p:txBody>
          <a:bodyPr/>
          <a:lstStyle/>
          <a:p>
            <a:r>
              <a:rPr lang="en-ID" dirty="0"/>
              <a:t>Test Scenario</a:t>
            </a:r>
          </a:p>
        </p:txBody>
      </p:sp>
      <p:sp>
        <p:nvSpPr>
          <p:cNvPr id="3" name="Content Placeholder 2">
            <a:extLst>
              <a:ext uri="{FF2B5EF4-FFF2-40B4-BE49-F238E27FC236}">
                <a16:creationId xmlns:a16="http://schemas.microsoft.com/office/drawing/2014/main" id="{94D3C90F-C2D9-46CF-AC4B-3484237243FD}"/>
              </a:ext>
            </a:extLst>
          </p:cNvPr>
          <p:cNvSpPr>
            <a:spLocks noGrp="1"/>
          </p:cNvSpPr>
          <p:nvPr>
            <p:ph idx="1"/>
          </p:nvPr>
        </p:nvSpPr>
        <p:spPr/>
        <p:txBody>
          <a:bodyPr>
            <a:normAutofit/>
          </a:bodyPr>
          <a:lstStyle/>
          <a:p>
            <a:pPr algn="just"/>
            <a:r>
              <a:rPr lang="en-US" sz="1700" dirty="0"/>
              <a:t>It is a one line statement that notifies what area in the application will be tested. Test scenarios are used to ensure that all process flows are tested from end to end. A particular area of an application can have as little as one test scenario to a few hundred scenarios depending on the magnitude and complexity of the application.</a:t>
            </a:r>
          </a:p>
          <a:p>
            <a:pPr algn="just"/>
            <a:r>
              <a:rPr lang="en-US" sz="1700" dirty="0"/>
              <a:t>The terms 'test scenario' and 'test cases' are used interchangeably, however a test scenario has several steps, whereas a test case has a single step. Viewed from this perspective, test scenarios are test cases, but they include several test cases and the sequence that they should be executed. Apart from this, each test is dependent on the output from the previous test.</a:t>
            </a:r>
            <a:endParaRPr lang="en-ID" sz="1700" dirty="0"/>
          </a:p>
        </p:txBody>
      </p:sp>
    </p:spTree>
    <p:extLst>
      <p:ext uri="{BB962C8B-B14F-4D97-AF65-F5344CB8AC3E}">
        <p14:creationId xmlns:p14="http://schemas.microsoft.com/office/powerpoint/2010/main" val="7963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F4AF-28DD-4BA6-87A9-E8DB44F9E563}"/>
              </a:ext>
            </a:extLst>
          </p:cNvPr>
          <p:cNvSpPr>
            <a:spLocks noGrp="1"/>
          </p:cNvSpPr>
          <p:nvPr>
            <p:ph type="title"/>
          </p:nvPr>
        </p:nvSpPr>
        <p:spPr/>
        <p:txBody>
          <a:bodyPr/>
          <a:lstStyle/>
          <a:p>
            <a:r>
              <a:rPr lang="en-ID" dirty="0"/>
              <a:t>Test Case</a:t>
            </a:r>
          </a:p>
        </p:txBody>
      </p:sp>
      <p:sp>
        <p:nvSpPr>
          <p:cNvPr id="3" name="Content Placeholder 2">
            <a:extLst>
              <a:ext uri="{FF2B5EF4-FFF2-40B4-BE49-F238E27FC236}">
                <a16:creationId xmlns:a16="http://schemas.microsoft.com/office/drawing/2014/main" id="{0B6226DC-033B-4A95-995B-16D27AA19CD0}"/>
              </a:ext>
            </a:extLst>
          </p:cNvPr>
          <p:cNvSpPr>
            <a:spLocks noGrp="1"/>
          </p:cNvSpPr>
          <p:nvPr>
            <p:ph idx="1"/>
          </p:nvPr>
        </p:nvSpPr>
        <p:spPr>
          <a:xfrm>
            <a:off x="465513" y="1945179"/>
            <a:ext cx="11355185" cy="2214416"/>
          </a:xfrm>
        </p:spPr>
        <p:txBody>
          <a:bodyPr>
            <a:normAutofit/>
          </a:bodyPr>
          <a:lstStyle/>
          <a:p>
            <a:pPr algn="just"/>
            <a:r>
              <a:rPr lang="en-US" sz="1700" dirty="0"/>
              <a:t>Test cases involve a set of steps, conditions, and inputs that can be used while performing testing tasks. The main intent of this activity is to ensure whether a software passes or fails in terms of its functionality and other aspects. There are many types of test cases such as functional, negative, error, logical test cases, physical test cases, UI test cases, etc.</a:t>
            </a:r>
          </a:p>
          <a:p>
            <a:pPr algn="just"/>
            <a:r>
              <a:rPr lang="en-US" sz="1700" dirty="0"/>
              <a:t>Furthermore, test cases are written to keep track of the testing coverage of a software. Generally, there are no formal templates that can be used during test case writing. However, the following components are always available and included in every test case :</a:t>
            </a:r>
          </a:p>
          <a:p>
            <a:pPr algn="just"/>
            <a:endParaRPr lang="en-US" sz="1700" dirty="0"/>
          </a:p>
          <a:p>
            <a:pPr marL="0" indent="0" algn="just">
              <a:buNone/>
            </a:pPr>
            <a:endParaRPr lang="en-ID" sz="1700" dirty="0"/>
          </a:p>
        </p:txBody>
      </p:sp>
      <p:sp>
        <p:nvSpPr>
          <p:cNvPr id="4" name="Content Placeholder 2">
            <a:extLst>
              <a:ext uri="{FF2B5EF4-FFF2-40B4-BE49-F238E27FC236}">
                <a16:creationId xmlns:a16="http://schemas.microsoft.com/office/drawing/2014/main" id="{589362A2-2582-4AC2-88E5-B913AF6DC3EE}"/>
              </a:ext>
            </a:extLst>
          </p:cNvPr>
          <p:cNvSpPr txBox="1">
            <a:spLocks/>
          </p:cNvSpPr>
          <p:nvPr/>
        </p:nvSpPr>
        <p:spPr>
          <a:xfrm>
            <a:off x="465513" y="4159596"/>
            <a:ext cx="11355185" cy="2411802"/>
          </a:xfrm>
          <a:prstGeom prst="rect">
            <a:avLst/>
          </a:prstGeom>
        </p:spPr>
        <p:txBody>
          <a:bodyPr vert="horz" lIns="0" tIns="45720" rIns="0" bIns="45720" numCol="3"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700" dirty="0"/>
              <a:t>	Test case ID</a:t>
            </a:r>
          </a:p>
          <a:p>
            <a:pPr marL="0" indent="0" algn="just">
              <a:buNone/>
            </a:pPr>
            <a:r>
              <a:rPr lang="en-US" sz="1700" dirty="0"/>
              <a:t>    	Product module</a:t>
            </a:r>
          </a:p>
          <a:p>
            <a:pPr marL="0" indent="0" algn="just">
              <a:buNone/>
            </a:pPr>
            <a:r>
              <a:rPr lang="en-US" sz="1700" dirty="0"/>
              <a:t>    	Product version</a:t>
            </a:r>
          </a:p>
          <a:p>
            <a:pPr marL="0" indent="0" algn="just">
              <a:buNone/>
            </a:pPr>
            <a:r>
              <a:rPr lang="en-US" sz="1700" dirty="0"/>
              <a:t>    	Revision history</a:t>
            </a:r>
          </a:p>
          <a:p>
            <a:pPr marL="0" indent="0" algn="just">
              <a:buNone/>
            </a:pPr>
            <a:r>
              <a:rPr lang="en-US" sz="1700" dirty="0"/>
              <a:t>    	Purpose</a:t>
            </a:r>
          </a:p>
          <a:p>
            <a:pPr marL="0" indent="0" algn="just">
              <a:buNone/>
            </a:pPr>
            <a:r>
              <a:rPr lang="en-US" sz="1700" dirty="0"/>
              <a:t>    Assumptions</a:t>
            </a:r>
          </a:p>
          <a:p>
            <a:pPr marL="0" indent="0" algn="just">
              <a:buNone/>
            </a:pPr>
            <a:r>
              <a:rPr lang="en-US" sz="1700" dirty="0"/>
              <a:t>    Pre-conditions</a:t>
            </a:r>
          </a:p>
          <a:p>
            <a:pPr marL="0" indent="0" algn="just">
              <a:buNone/>
            </a:pPr>
            <a:r>
              <a:rPr lang="en-US" sz="1700" dirty="0"/>
              <a:t>    Steps</a:t>
            </a:r>
          </a:p>
          <a:p>
            <a:pPr marL="0" indent="0" algn="just">
              <a:buNone/>
            </a:pPr>
            <a:r>
              <a:rPr lang="en-US" sz="1700" dirty="0"/>
              <a:t>    Expected outcome</a:t>
            </a:r>
          </a:p>
          <a:p>
            <a:pPr marL="0" indent="0" algn="just">
              <a:buNone/>
            </a:pPr>
            <a:r>
              <a:rPr lang="en-US" sz="1700" dirty="0"/>
              <a:t>    Actual outcome</a:t>
            </a:r>
          </a:p>
          <a:p>
            <a:pPr marL="0" indent="0" algn="just">
              <a:buNone/>
            </a:pPr>
            <a:r>
              <a:rPr lang="en-US" sz="1700" dirty="0"/>
              <a:t>    Post-conditions</a:t>
            </a:r>
            <a:endParaRPr lang="en-ID" sz="1700" dirty="0"/>
          </a:p>
        </p:txBody>
      </p:sp>
    </p:spTree>
    <p:extLst>
      <p:ext uri="{BB962C8B-B14F-4D97-AF65-F5344CB8AC3E}">
        <p14:creationId xmlns:p14="http://schemas.microsoft.com/office/powerpoint/2010/main" val="413204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12111-2BAB-47F0-ABC7-66B9FE1951AD}"/>
              </a:ext>
            </a:extLst>
          </p:cNvPr>
          <p:cNvSpPr>
            <a:spLocks noGrp="1"/>
          </p:cNvSpPr>
          <p:nvPr>
            <p:ph idx="1"/>
          </p:nvPr>
        </p:nvSpPr>
        <p:spPr/>
        <p:txBody>
          <a:bodyPr/>
          <a:lstStyle/>
          <a:p>
            <a:pPr algn="ctr"/>
            <a:r>
              <a:rPr lang="en-US" dirty="0"/>
              <a:t>Many test cases can be derived from a single test scenario. In addition, sometimes multiple test cases are written for a single software which are collectively known as test suites.</a:t>
            </a:r>
          </a:p>
          <a:p>
            <a:pPr marL="0" indent="0" algn="ctr">
              <a:buNone/>
            </a:pPr>
            <a:endParaRPr lang="en-ID" dirty="0"/>
          </a:p>
        </p:txBody>
      </p:sp>
    </p:spTree>
    <p:extLst>
      <p:ext uri="{BB962C8B-B14F-4D97-AF65-F5344CB8AC3E}">
        <p14:creationId xmlns:p14="http://schemas.microsoft.com/office/powerpoint/2010/main" val="41080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B91C-1AA2-46BB-89E3-413C914F9137}"/>
              </a:ext>
            </a:extLst>
          </p:cNvPr>
          <p:cNvSpPr>
            <a:spLocks noGrp="1"/>
          </p:cNvSpPr>
          <p:nvPr>
            <p:ph type="title"/>
          </p:nvPr>
        </p:nvSpPr>
        <p:spPr/>
        <p:txBody>
          <a:bodyPr/>
          <a:lstStyle/>
          <a:p>
            <a:r>
              <a:rPr lang="en-ID" dirty="0"/>
              <a:t>Estimation Techniques</a:t>
            </a:r>
          </a:p>
        </p:txBody>
      </p:sp>
      <p:sp>
        <p:nvSpPr>
          <p:cNvPr id="3" name="Content Placeholder 2">
            <a:extLst>
              <a:ext uri="{FF2B5EF4-FFF2-40B4-BE49-F238E27FC236}">
                <a16:creationId xmlns:a16="http://schemas.microsoft.com/office/drawing/2014/main" id="{166114D7-483F-4346-84D6-560F64BE43D3}"/>
              </a:ext>
            </a:extLst>
          </p:cNvPr>
          <p:cNvSpPr>
            <a:spLocks noGrp="1"/>
          </p:cNvSpPr>
          <p:nvPr>
            <p:ph idx="1"/>
          </p:nvPr>
        </p:nvSpPr>
        <p:spPr/>
        <p:txBody>
          <a:bodyPr>
            <a:normAutofit/>
          </a:bodyPr>
          <a:lstStyle/>
          <a:p>
            <a:pPr algn="just"/>
            <a:r>
              <a:rPr lang="en-ID" sz="1700" dirty="0" err="1"/>
              <a:t>Memperkirakan</a:t>
            </a:r>
            <a:r>
              <a:rPr lang="en-ID" sz="1700" dirty="0"/>
              <a:t> </a:t>
            </a:r>
            <a:r>
              <a:rPr lang="en-ID" sz="1700" dirty="0" err="1"/>
              <a:t>upaya</a:t>
            </a:r>
            <a:r>
              <a:rPr lang="en-ID" sz="1700" dirty="0"/>
              <a:t> yang </a:t>
            </a:r>
            <a:r>
              <a:rPr lang="en-ID" sz="1700" dirty="0" err="1"/>
              <a:t>diperlukan</a:t>
            </a:r>
            <a:r>
              <a:rPr lang="en-ID" sz="1700" dirty="0"/>
              <a:t> </a:t>
            </a:r>
            <a:r>
              <a:rPr lang="en-ID" sz="1700" dirty="0" err="1"/>
              <a:t>untuk</a:t>
            </a:r>
            <a:r>
              <a:rPr lang="en-ID" sz="1700" dirty="0"/>
              <a:t> </a:t>
            </a:r>
            <a:r>
              <a:rPr lang="en-ID" sz="1700" dirty="0" err="1"/>
              <a:t>pengujian</a:t>
            </a:r>
            <a:r>
              <a:rPr lang="en-ID" sz="1700" dirty="0"/>
              <a:t> </a:t>
            </a:r>
            <a:r>
              <a:rPr lang="en-ID" sz="1700" dirty="0" err="1"/>
              <a:t>adalah</a:t>
            </a:r>
            <a:r>
              <a:rPr lang="en-ID" sz="1700" dirty="0"/>
              <a:t> salah </a:t>
            </a:r>
            <a:r>
              <a:rPr lang="en-ID" sz="1700" dirty="0" err="1"/>
              <a:t>satu</a:t>
            </a:r>
            <a:r>
              <a:rPr lang="en-ID" sz="1700" dirty="0"/>
              <a:t> </a:t>
            </a:r>
            <a:r>
              <a:rPr lang="en-ID" sz="1700" dirty="0" err="1"/>
              <a:t>tugas</a:t>
            </a:r>
            <a:r>
              <a:rPr lang="en-ID" sz="1700" dirty="0"/>
              <a:t> </a:t>
            </a:r>
            <a:r>
              <a:rPr lang="en-ID" sz="1700" dirty="0" err="1"/>
              <a:t>utama</a:t>
            </a:r>
            <a:r>
              <a:rPr lang="en-ID" sz="1700" dirty="0"/>
              <a:t> dan </a:t>
            </a:r>
            <a:r>
              <a:rPr lang="en-ID" sz="1700" dirty="0" err="1"/>
              <a:t>penting</a:t>
            </a:r>
            <a:r>
              <a:rPr lang="en-ID" sz="1700" dirty="0"/>
              <a:t> </a:t>
            </a:r>
            <a:r>
              <a:rPr lang="en-ID" sz="1700" dirty="0" err="1"/>
              <a:t>dalam</a:t>
            </a:r>
            <a:r>
              <a:rPr lang="en-ID" sz="1700" dirty="0"/>
              <a:t> SDLC. </a:t>
            </a:r>
            <a:r>
              <a:rPr lang="en-ID" sz="1700" dirty="0" err="1"/>
              <a:t>Estimasi</a:t>
            </a:r>
            <a:r>
              <a:rPr lang="en-ID" sz="1700" dirty="0"/>
              <a:t> yang </a:t>
            </a:r>
            <a:r>
              <a:rPr lang="en-ID" sz="1700" dirty="0" err="1"/>
              <a:t>benar</a:t>
            </a:r>
            <a:r>
              <a:rPr lang="en-ID" sz="1700" dirty="0"/>
              <a:t> </a:t>
            </a:r>
            <a:r>
              <a:rPr lang="en-ID" sz="1700" dirty="0" err="1"/>
              <a:t>membantu</a:t>
            </a:r>
            <a:r>
              <a:rPr lang="en-ID" sz="1700" dirty="0"/>
              <a:t> </a:t>
            </a:r>
            <a:r>
              <a:rPr lang="en-ID" sz="1700" dirty="0" err="1"/>
              <a:t>dalam</a:t>
            </a:r>
            <a:r>
              <a:rPr lang="en-ID" sz="1700" dirty="0"/>
              <a:t> </a:t>
            </a:r>
            <a:r>
              <a:rPr lang="en-ID" sz="1700" dirty="0" err="1"/>
              <a:t>menguji</a:t>
            </a:r>
            <a:r>
              <a:rPr lang="en-ID" sz="1700" dirty="0"/>
              <a:t> </a:t>
            </a:r>
            <a:r>
              <a:rPr lang="en-ID" sz="1700" dirty="0" err="1"/>
              <a:t>perangkat</a:t>
            </a:r>
            <a:r>
              <a:rPr lang="en-ID" sz="1700" dirty="0"/>
              <a:t> </a:t>
            </a:r>
            <a:r>
              <a:rPr lang="en-ID" sz="1700" dirty="0" err="1"/>
              <a:t>lunak</a:t>
            </a:r>
            <a:r>
              <a:rPr lang="en-ID" sz="1700" dirty="0"/>
              <a:t> </a:t>
            </a:r>
            <a:r>
              <a:rPr lang="en-ID" sz="1700" dirty="0" err="1"/>
              <a:t>dengan</a:t>
            </a:r>
            <a:r>
              <a:rPr lang="en-ID" sz="1700" dirty="0"/>
              <a:t> </a:t>
            </a:r>
            <a:r>
              <a:rPr lang="en-ID" sz="1700" dirty="0" err="1"/>
              <a:t>cakupan</a:t>
            </a:r>
            <a:r>
              <a:rPr lang="en-ID" sz="1700" dirty="0"/>
              <a:t> </a:t>
            </a:r>
            <a:r>
              <a:rPr lang="en-ID" sz="1700" dirty="0" err="1"/>
              <a:t>maksimum</a:t>
            </a:r>
            <a:r>
              <a:rPr lang="en-ID" sz="1700" dirty="0"/>
              <a:t> (maximum coverage). </a:t>
            </a:r>
          </a:p>
          <a:p>
            <a:pPr algn="just"/>
            <a:r>
              <a:rPr lang="en-ID" sz="1700" dirty="0" err="1"/>
              <a:t>Bagian</a:t>
            </a:r>
            <a:r>
              <a:rPr lang="en-ID" sz="1700" dirty="0"/>
              <a:t> </a:t>
            </a:r>
            <a:r>
              <a:rPr lang="en-ID" sz="1700" dirty="0" err="1"/>
              <a:t>ini</a:t>
            </a:r>
            <a:r>
              <a:rPr lang="en-ID" sz="1700" dirty="0"/>
              <a:t> </a:t>
            </a:r>
            <a:r>
              <a:rPr lang="en-ID" sz="1700" dirty="0" err="1"/>
              <a:t>menjelaskan</a:t>
            </a:r>
            <a:r>
              <a:rPr lang="en-ID" sz="1700" dirty="0"/>
              <a:t> </a:t>
            </a:r>
            <a:r>
              <a:rPr lang="en-ID" sz="1700" dirty="0" err="1"/>
              <a:t>beberapa</a:t>
            </a:r>
            <a:r>
              <a:rPr lang="en-ID" sz="1700" dirty="0"/>
              <a:t> </a:t>
            </a:r>
            <a:r>
              <a:rPr lang="en-ID" sz="1700" dirty="0" err="1"/>
              <a:t>teknik</a:t>
            </a:r>
            <a:r>
              <a:rPr lang="en-ID" sz="1700" dirty="0"/>
              <a:t> yang </a:t>
            </a:r>
            <a:r>
              <a:rPr lang="en-ID" sz="1700" dirty="0" err="1"/>
              <a:t>dapat</a:t>
            </a:r>
            <a:r>
              <a:rPr lang="en-ID" sz="1700" dirty="0"/>
              <a:t> </a:t>
            </a:r>
            <a:r>
              <a:rPr lang="en-ID" sz="1700" dirty="0" err="1"/>
              <a:t>berguna</a:t>
            </a:r>
            <a:r>
              <a:rPr lang="en-ID" sz="1700" dirty="0"/>
              <a:t> </a:t>
            </a:r>
            <a:r>
              <a:rPr lang="en-ID" sz="1700" dirty="0" err="1"/>
              <a:t>dalam</a:t>
            </a:r>
            <a:r>
              <a:rPr lang="en-ID" sz="1700" dirty="0"/>
              <a:t> </a:t>
            </a:r>
            <a:r>
              <a:rPr lang="en-ID" sz="1700" dirty="0" err="1"/>
              <a:t>memperkirakan</a:t>
            </a:r>
            <a:r>
              <a:rPr lang="en-ID" sz="1700" dirty="0"/>
              <a:t> </a:t>
            </a:r>
            <a:r>
              <a:rPr lang="en-ID" sz="1700" dirty="0" err="1"/>
              <a:t>upaya</a:t>
            </a:r>
            <a:r>
              <a:rPr lang="en-ID" sz="1700" dirty="0"/>
              <a:t> yang </a:t>
            </a:r>
            <a:r>
              <a:rPr lang="en-ID" sz="1700" dirty="0" err="1"/>
              <a:t>diperlukan</a:t>
            </a:r>
            <a:r>
              <a:rPr lang="en-ID" sz="1700" dirty="0"/>
              <a:t> </a:t>
            </a:r>
            <a:r>
              <a:rPr lang="en-ID" sz="1700" dirty="0" err="1"/>
              <a:t>untuk</a:t>
            </a:r>
            <a:r>
              <a:rPr lang="en-ID" sz="1700" dirty="0"/>
              <a:t> testing.</a:t>
            </a:r>
          </a:p>
        </p:txBody>
      </p:sp>
    </p:spTree>
    <p:extLst>
      <p:ext uri="{BB962C8B-B14F-4D97-AF65-F5344CB8AC3E}">
        <p14:creationId xmlns:p14="http://schemas.microsoft.com/office/powerpoint/2010/main" val="385828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B687-C2EB-4804-9ABF-67FDE8514288}"/>
              </a:ext>
            </a:extLst>
          </p:cNvPr>
          <p:cNvSpPr>
            <a:spLocks noGrp="1"/>
          </p:cNvSpPr>
          <p:nvPr>
            <p:ph type="title"/>
          </p:nvPr>
        </p:nvSpPr>
        <p:spPr/>
        <p:txBody>
          <a:bodyPr/>
          <a:lstStyle/>
          <a:p>
            <a:r>
              <a:rPr lang="en-ID" dirty="0"/>
              <a:t>Functional Point Analysis</a:t>
            </a:r>
          </a:p>
        </p:txBody>
      </p:sp>
      <p:sp>
        <p:nvSpPr>
          <p:cNvPr id="3" name="Content Placeholder 2">
            <a:extLst>
              <a:ext uri="{FF2B5EF4-FFF2-40B4-BE49-F238E27FC236}">
                <a16:creationId xmlns:a16="http://schemas.microsoft.com/office/drawing/2014/main" id="{251A9769-A890-43CD-B818-E2ED9DF09170}"/>
              </a:ext>
            </a:extLst>
          </p:cNvPr>
          <p:cNvSpPr>
            <a:spLocks noGrp="1"/>
          </p:cNvSpPr>
          <p:nvPr>
            <p:ph idx="1"/>
          </p:nvPr>
        </p:nvSpPr>
        <p:spPr/>
        <p:txBody>
          <a:bodyPr>
            <a:normAutofit/>
          </a:bodyPr>
          <a:lstStyle/>
          <a:p>
            <a:pPr algn="just"/>
            <a:r>
              <a:rPr lang="en-US" sz="1700" dirty="0"/>
              <a:t>This method is based on the analysis of functional user requirements of the software with the following categories :</a:t>
            </a:r>
          </a:p>
          <a:p>
            <a:pPr algn="just"/>
            <a:r>
              <a:rPr lang="en-US" sz="1700" dirty="0"/>
              <a:t>    Outputs</a:t>
            </a:r>
          </a:p>
          <a:p>
            <a:pPr algn="just"/>
            <a:r>
              <a:rPr lang="en-US" sz="1700" dirty="0"/>
              <a:t>    Inquiries</a:t>
            </a:r>
          </a:p>
          <a:p>
            <a:pPr algn="just"/>
            <a:r>
              <a:rPr lang="en-US" sz="1700" dirty="0"/>
              <a:t>    Inputs</a:t>
            </a:r>
          </a:p>
          <a:p>
            <a:pPr algn="just"/>
            <a:r>
              <a:rPr lang="en-US" sz="1700" dirty="0"/>
              <a:t>    Internal files</a:t>
            </a:r>
          </a:p>
          <a:p>
            <a:pPr algn="just"/>
            <a:r>
              <a:rPr lang="en-US" sz="1700" dirty="0"/>
              <a:t>    External files</a:t>
            </a:r>
            <a:endParaRPr lang="en-ID" sz="1700" dirty="0"/>
          </a:p>
        </p:txBody>
      </p:sp>
    </p:spTree>
    <p:extLst>
      <p:ext uri="{BB962C8B-B14F-4D97-AF65-F5344CB8AC3E}">
        <p14:creationId xmlns:p14="http://schemas.microsoft.com/office/powerpoint/2010/main" val="324208119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{C2108341-38AD-46C7-A654-3F98549E6BBD}tf56160789</Template>
  <TotalTime>0</TotalTime>
  <Words>799</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Bookman Old Style</vt:lpstr>
      <vt:lpstr>Calibri</vt:lpstr>
      <vt:lpstr>Franklin Gothic Book</vt:lpstr>
      <vt:lpstr>1_RetrospectVTI</vt:lpstr>
      <vt:lpstr>Software Testing 7</vt:lpstr>
      <vt:lpstr>Your best quote that reflects your approach… “It’s one small step for man, one giant leap for mankind.”</vt:lpstr>
      <vt:lpstr>Documentation</vt:lpstr>
      <vt:lpstr>Test Plan</vt:lpstr>
      <vt:lpstr>Test Scenario</vt:lpstr>
      <vt:lpstr>Test Case</vt:lpstr>
      <vt:lpstr>PowerPoint Presentation</vt:lpstr>
      <vt:lpstr>Estimation Techniques</vt:lpstr>
      <vt:lpstr>Functional Point Analysis</vt:lpstr>
      <vt:lpstr>Test Point Analysis</vt:lpstr>
      <vt:lpstr>Mark-II Method</vt:lpstr>
      <vt:lpstr>Miscellaneous</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2020-02-12T08:36:46Z</dcterms:created>
  <dcterms:modified xsi:type="dcterms:W3CDTF">2020-02-13T09:29:13Z</dcterms:modified>
</cp:coreProperties>
</file>