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5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580" autoAdjust="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17812-5C28-43BE-995D-741CD435F92B}" type="datetimeFigureOut">
              <a:rPr lang="en-ID" smtClean="0"/>
              <a:t>18/02/2020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8B86-2003-4277-BF6C-2091CD23D3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09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58B86-2003-4277-BF6C-2091CD23D3D9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444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STLC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ID" dirty="0"/>
              <a:t>Defect Life Cycle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A994-2DD0-41BC-B138-AC001892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4011"/>
          </a:xfrm>
        </p:spPr>
        <p:txBody>
          <a:bodyPr/>
          <a:lstStyle/>
          <a:p>
            <a:r>
              <a:rPr lang="en-ID" dirty="0"/>
              <a:t>Test Completion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3DDD-4AD9-4F47-B3EC-019DF296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5673"/>
            <a:ext cx="11029615" cy="5112327"/>
          </a:xfrm>
        </p:spPr>
        <p:txBody>
          <a:bodyPr>
            <a:noAutofit/>
          </a:bodyPr>
          <a:lstStyle/>
          <a:p>
            <a:pPr algn="just"/>
            <a:r>
              <a:rPr lang="en-ID" dirty="0"/>
              <a:t>Test completion reporting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proses. </a:t>
            </a:r>
            <a:r>
              <a:rPr lang="en-ID" dirty="0" err="1"/>
              <a:t>Dimana</a:t>
            </a:r>
            <a:r>
              <a:rPr lang="en-ID" dirty="0"/>
              <a:t> test metrics di </a:t>
            </a:r>
            <a:r>
              <a:rPr lang="en-ID" dirty="0" err="1"/>
              <a:t>laporkan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summarized format ( format </a:t>
            </a:r>
            <a:r>
              <a:rPr lang="en-ID" dirty="0" err="1"/>
              <a:t>ringkasan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pudate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stakeholders. </a:t>
            </a:r>
            <a:r>
              <a:rPr lang="id-ID" dirty="0"/>
              <a:t>Ini memungkinkan mereka untuk mengambil keputusan yang tepat.</a:t>
            </a:r>
            <a:endParaRPr lang="en-US" dirty="0"/>
          </a:p>
          <a:p>
            <a:pPr algn="just"/>
            <a:r>
              <a:rPr lang="en-ID" dirty="0"/>
              <a:t>Test Completion Report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Test Summary Report Identifier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Summary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Variances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Summary Results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Evaluation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Planned vs Actual Efforts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Sign off</a:t>
            </a:r>
            <a:endParaRPr lang="en-US" dirty="0"/>
          </a:p>
          <a:p>
            <a:pPr algn="just"/>
            <a:r>
              <a:rPr lang="en-US" dirty="0"/>
              <a:t>Test Completion Report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quality, measures outstanding risks dan identifies the level of a tested software.</a:t>
            </a:r>
          </a:p>
          <a:p>
            <a:pPr marL="324000" lvl="1" indent="0" algn="just">
              <a:buNone/>
            </a:pP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10399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8EA8-DCAA-459D-A4C1-071B02A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757"/>
          </a:xfrm>
        </p:spPr>
        <p:txBody>
          <a:bodyPr>
            <a:normAutofit/>
          </a:bodyPr>
          <a:lstStyle/>
          <a:p>
            <a:r>
              <a:rPr lang="en-ID" dirty="0"/>
              <a:t>Test Completion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0279-F8D3-4235-9287-A8C18642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6291"/>
            <a:ext cx="11029615" cy="5137265"/>
          </a:xfrm>
        </p:spPr>
        <p:txBody>
          <a:bodyPr>
            <a:noAutofit/>
          </a:bodyPr>
          <a:lstStyle/>
          <a:p>
            <a:pPr algn="just"/>
            <a:r>
              <a:rPr lang="id-ID" dirty="0"/>
              <a:t>Setelah menyelesaikan </a:t>
            </a:r>
            <a:r>
              <a:rPr lang="en-US" dirty="0"/>
              <a:t>testing</a:t>
            </a:r>
            <a:r>
              <a:rPr lang="id-ID" dirty="0"/>
              <a:t>, berbagai matriks dikumpulkan untuk menyiapkan laporan </a:t>
            </a:r>
            <a:r>
              <a:rPr lang="en-US" dirty="0"/>
              <a:t>testing</a:t>
            </a:r>
            <a:r>
              <a:rPr lang="id-ID" dirty="0"/>
              <a:t>. Kriteria untuk mempersiapkan laporan meliputi yang berikut 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Tests Executed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Tests Passed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Tests Failed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 Failed based on each module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 Defects Raised during the execution cycle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 Defects Accepted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 Defects Rejected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Number of Test Defects Deferred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Status of Active defects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Calculating Quality Index of the Build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67735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E083-FB55-4B3D-B39E-8D4C9D8F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Test Results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6CFA-8424-44D1-A2C0-E55B553E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577798"/>
          </a:xfrm>
        </p:spPr>
        <p:txBody>
          <a:bodyPr/>
          <a:lstStyle/>
          <a:p>
            <a:pPr algn="just"/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test case, re-testing defects dan performing regression test case. Test results articulate </a:t>
            </a:r>
            <a:r>
              <a:rPr lang="id-ID" dirty="0"/>
              <a:t>harus disimpan dan dapat diproduksi bersama dengan</a:t>
            </a:r>
            <a:r>
              <a:rPr lang="en-US" dirty="0"/>
              <a:t> test cycle closure documents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completion of test execution.</a:t>
            </a:r>
          </a:p>
          <a:p>
            <a:pPr algn="just"/>
            <a:r>
              <a:rPr lang="en-ID" dirty="0"/>
              <a:t>Articulates  </a:t>
            </a:r>
            <a:r>
              <a:rPr lang="id-ID" dirty="0"/>
              <a:t>dapat berupa</a:t>
            </a:r>
            <a:r>
              <a:rPr lang="en-US" dirty="0"/>
              <a:t> screenshots, database query results, recording, log files,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8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811-F445-4D9C-B950-24415B56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191B-F525-4337-9881-AEDF6718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sz="1700" dirty="0"/>
              <a:t>	Source : https://www.tutorialspoint.com/</a:t>
            </a:r>
            <a:endParaRPr lang="en-ID" sz="17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70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30C5-1C77-47B7-99D1-AD835207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Defect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19D7-B63A-488B-9F2B-EAEE42C1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Defect Life Cycle, juga dikenal sebagai Bug Life Cycle, adalah perjalanan </a:t>
            </a:r>
            <a:r>
              <a:rPr lang="en-US" dirty="0"/>
              <a:t>bug/defects</a:t>
            </a:r>
            <a:r>
              <a:rPr lang="id-ID" dirty="0"/>
              <a:t>, siklus yang dilalui </a:t>
            </a:r>
            <a:r>
              <a:rPr lang="en-US" dirty="0"/>
              <a:t>defect/bug</a:t>
            </a:r>
            <a:r>
              <a:rPr lang="id-ID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/>
              <a:t>I</a:t>
            </a:r>
            <a:r>
              <a:rPr lang="id-ID" dirty="0"/>
              <a:t>ni bervariasi dari organisasi ke organisasi dan juga dari proyek ke proyek, karena diatur oleh proses </a:t>
            </a:r>
            <a:r>
              <a:rPr lang="en-US" dirty="0"/>
              <a:t>software testing </a:t>
            </a:r>
            <a:r>
              <a:rPr lang="id-ID" dirty="0"/>
              <a:t>dan juga tergantung pada </a:t>
            </a:r>
            <a:r>
              <a:rPr lang="en-US" dirty="0"/>
              <a:t>tools</a:t>
            </a:r>
            <a:r>
              <a:rPr lang="id-ID" dirty="0"/>
              <a:t> yang digunakan.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022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E5D9-2424-4478-AC22-9EF1CD7D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12" y="0"/>
            <a:ext cx="11029616" cy="502089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Defect Life Cycle –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204D4-076E-4A03-B09D-1326B4F6F833}"/>
              </a:ext>
            </a:extLst>
          </p:cNvPr>
          <p:cNvSpPr/>
          <p:nvPr/>
        </p:nvSpPr>
        <p:spPr>
          <a:xfrm>
            <a:off x="4566458" y="5174992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34AE7-8761-41A3-9237-CC16453A01B9}"/>
              </a:ext>
            </a:extLst>
          </p:cNvPr>
          <p:cNvSpPr/>
          <p:nvPr/>
        </p:nvSpPr>
        <p:spPr>
          <a:xfrm>
            <a:off x="4566458" y="3553778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8FC5E-7A04-4B05-A30D-212502ACAD45}"/>
              </a:ext>
            </a:extLst>
          </p:cNvPr>
          <p:cNvSpPr/>
          <p:nvPr/>
        </p:nvSpPr>
        <p:spPr>
          <a:xfrm>
            <a:off x="4566458" y="2707745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7EE61-AC9E-4686-B1DA-0DC6F5DC672A}"/>
              </a:ext>
            </a:extLst>
          </p:cNvPr>
          <p:cNvSpPr/>
          <p:nvPr/>
        </p:nvSpPr>
        <p:spPr>
          <a:xfrm>
            <a:off x="4566458" y="4364385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20718-7613-459E-8452-C60FFF1802FA}"/>
              </a:ext>
            </a:extLst>
          </p:cNvPr>
          <p:cNvSpPr/>
          <p:nvPr/>
        </p:nvSpPr>
        <p:spPr>
          <a:xfrm>
            <a:off x="4566458" y="1908602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CFC10-3576-43C7-A2E8-877ED72BB9ED}"/>
              </a:ext>
            </a:extLst>
          </p:cNvPr>
          <p:cNvSpPr/>
          <p:nvPr/>
        </p:nvSpPr>
        <p:spPr>
          <a:xfrm>
            <a:off x="4566458" y="1062569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D9C12-12A5-4323-A207-BD24718286A4}"/>
              </a:ext>
            </a:extLst>
          </p:cNvPr>
          <p:cNvSpPr/>
          <p:nvPr/>
        </p:nvSpPr>
        <p:spPr>
          <a:xfrm>
            <a:off x="4566458" y="5985599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1ED2C-253C-4A2F-B488-47AF269738C5}"/>
              </a:ext>
            </a:extLst>
          </p:cNvPr>
          <p:cNvSpPr/>
          <p:nvPr/>
        </p:nvSpPr>
        <p:spPr>
          <a:xfrm>
            <a:off x="8376458" y="2205656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B03098-E112-49D1-810A-4B42CEC254B7}"/>
              </a:ext>
            </a:extLst>
          </p:cNvPr>
          <p:cNvSpPr/>
          <p:nvPr/>
        </p:nvSpPr>
        <p:spPr>
          <a:xfrm>
            <a:off x="8376458" y="3209834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Deffered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5BC6F-DFA6-4B45-A7E5-E4B3D96C8C35}"/>
              </a:ext>
            </a:extLst>
          </p:cNvPr>
          <p:cNvSpPr/>
          <p:nvPr/>
        </p:nvSpPr>
        <p:spPr>
          <a:xfrm>
            <a:off x="756458" y="3553777"/>
            <a:ext cx="2211884" cy="50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Reopened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0A016A-E845-484A-9608-FC5768C699A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672400" y="1564658"/>
            <a:ext cx="0" cy="3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9E4C5-EDCF-405A-BC7E-E176B8EA78B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672400" y="2410691"/>
            <a:ext cx="0" cy="29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3E007D-BEA1-44D9-99AA-29106D14E66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672400" y="3209834"/>
            <a:ext cx="0" cy="3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BE6208-F4AF-4DAB-872E-F56700255C7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72400" y="4055867"/>
            <a:ext cx="0" cy="3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C49A7F-930D-4F05-999D-1F0D196D505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672400" y="4866474"/>
            <a:ext cx="0" cy="3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7C5D0B-3A0F-4D49-BEB4-8FB25D98522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672400" y="5677081"/>
            <a:ext cx="0" cy="3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43A1E-F46D-49F5-9BC2-93940BA8382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82400" y="2707745"/>
            <a:ext cx="0" cy="502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A4186E-EAB5-4674-A285-6E4BC9FC4B50}"/>
              </a:ext>
            </a:extLst>
          </p:cNvPr>
          <p:cNvCxnSpPr>
            <a:cxnSpLocks/>
          </p:cNvCxnSpPr>
          <p:nvPr/>
        </p:nvCxnSpPr>
        <p:spPr>
          <a:xfrm>
            <a:off x="6778342" y="2961172"/>
            <a:ext cx="270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72B38-ECAB-4BCA-93EF-71C43CD25138}"/>
              </a:ext>
            </a:extLst>
          </p:cNvPr>
          <p:cNvCxnSpPr>
            <a:stCxn id="5" idx="1"/>
            <a:endCxn id="13" idx="3"/>
          </p:cNvCxnSpPr>
          <p:nvPr/>
        </p:nvCxnSpPr>
        <p:spPr>
          <a:xfrm flipH="1" flipV="1">
            <a:off x="2968342" y="3804822"/>
            <a:ext cx="1598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30A10D8-E7EE-4A00-9274-076FE42D8D6E}"/>
              </a:ext>
            </a:extLst>
          </p:cNvPr>
          <p:cNvCxnSpPr>
            <a:stCxn id="13" idx="0"/>
            <a:endCxn id="6" idx="1"/>
          </p:cNvCxnSpPr>
          <p:nvPr/>
        </p:nvCxnSpPr>
        <p:spPr>
          <a:xfrm rot="5400000" flipH="1" flipV="1">
            <a:off x="2916936" y="1904255"/>
            <a:ext cx="594987" cy="270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407E-C07C-4822-856B-9D74C93A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of a Defect Life Cycle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11E1-2C9E-4E3F-859E-B2AF6745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9542"/>
            <a:ext cx="11029615" cy="532845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Following are the different states of a Defect Life Cycle 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New , </a:t>
            </a:r>
            <a:r>
              <a:rPr lang="id-ID" sz="1700" dirty="0"/>
              <a:t>Potensi </a:t>
            </a:r>
            <a:r>
              <a:rPr lang="en-US" sz="1700" dirty="0"/>
              <a:t>defect</a:t>
            </a:r>
            <a:r>
              <a:rPr lang="id-ID" sz="1700" dirty="0"/>
              <a:t> yang dimunculkan dan belum divalidasi.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Assigned , </a:t>
            </a:r>
            <a:r>
              <a:rPr lang="en-ID" sz="1700" dirty="0" err="1"/>
              <a:t>Ditugaskan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</a:t>
            </a:r>
            <a:r>
              <a:rPr lang="en-ID" sz="1700" dirty="0" err="1"/>
              <a:t>tim</a:t>
            </a:r>
            <a:r>
              <a:rPr lang="en-ID" sz="1700" dirty="0"/>
              <a:t> development </a:t>
            </a:r>
            <a:r>
              <a:rPr lang="en-ID" sz="1700" dirty="0" err="1"/>
              <a:t>untuk</a:t>
            </a:r>
            <a:r>
              <a:rPr lang="en-ID" sz="1700" dirty="0"/>
              <a:t> di </a:t>
            </a:r>
            <a:r>
              <a:rPr lang="en-ID" sz="1700" dirty="0" err="1"/>
              <a:t>tangani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Active , Defect  </a:t>
            </a:r>
            <a:r>
              <a:rPr lang="en-ID" sz="1700" dirty="0" err="1"/>
              <a:t>sedang</a:t>
            </a:r>
            <a:r>
              <a:rPr lang="en-ID" sz="1700" dirty="0"/>
              <a:t> di </a:t>
            </a:r>
            <a:r>
              <a:rPr lang="en-ID" sz="1700" dirty="0" err="1"/>
              <a:t>tangani</a:t>
            </a:r>
            <a:r>
              <a:rPr lang="en-ID" sz="1700" dirty="0"/>
              <a:t> oleh </a:t>
            </a:r>
            <a:r>
              <a:rPr lang="en-ID" sz="1700" dirty="0" err="1"/>
              <a:t>tim</a:t>
            </a:r>
            <a:r>
              <a:rPr lang="en-ID" sz="1700" dirty="0"/>
              <a:t> development dan </a:t>
            </a:r>
            <a:r>
              <a:rPr lang="en-ID" sz="1700" dirty="0" err="1"/>
              <a:t>investigasi</a:t>
            </a:r>
            <a:r>
              <a:rPr lang="en-ID" sz="1700" dirty="0"/>
              <a:t> </a:t>
            </a:r>
            <a:r>
              <a:rPr lang="en-ID" sz="1700" dirty="0" err="1"/>
              <a:t>sedang</a:t>
            </a:r>
            <a:r>
              <a:rPr lang="en-ID" sz="1700" dirty="0"/>
              <a:t> </a:t>
            </a:r>
            <a:r>
              <a:rPr lang="en-ID" sz="1700" dirty="0" err="1"/>
              <a:t>berlangsung</a:t>
            </a:r>
            <a:r>
              <a:rPr lang="en-ID" sz="1700" dirty="0"/>
              <a:t>. Pada </a:t>
            </a:r>
            <a:r>
              <a:rPr lang="en-ID" sz="1700" dirty="0" err="1"/>
              <a:t>tahap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. Ada 2 </a:t>
            </a:r>
            <a:r>
              <a:rPr lang="en-ID" sz="1700" dirty="0" err="1"/>
              <a:t>kemungkinan</a:t>
            </a:r>
            <a:r>
              <a:rPr lang="en-ID" sz="1700" dirty="0"/>
              <a:t> </a:t>
            </a:r>
            <a:r>
              <a:rPr lang="en-ID" sz="1700" dirty="0" err="1"/>
              <a:t>hasil</a:t>
            </a:r>
            <a:r>
              <a:rPr lang="en-ID" sz="1700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 deferred </a:t>
            </a:r>
            <a:r>
              <a:rPr lang="en-ID" sz="1700" dirty="0" err="1"/>
              <a:t>atau</a:t>
            </a:r>
            <a:r>
              <a:rPr lang="en-ID" sz="1700" dirty="0"/>
              <a:t> rejected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700" dirty="0"/>
              <a:t>Test / Fixed / Ready for Retest, Defect  </a:t>
            </a:r>
            <a:r>
              <a:rPr lang="id-ID" sz="1700" dirty="0"/>
              <a:t>diperbaiki dan siap untuk testing.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Verified , </a:t>
            </a:r>
            <a:r>
              <a:rPr lang="en-ID" sz="1700" dirty="0" err="1"/>
              <a:t>diverivikasi</a:t>
            </a:r>
            <a:r>
              <a:rPr lang="en-ID" sz="1700" dirty="0"/>
              <a:t> , Defect yang retested dan test </a:t>
            </a:r>
            <a:r>
              <a:rPr lang="en-ID" sz="1700" dirty="0" err="1"/>
              <a:t>telah</a:t>
            </a:r>
            <a:r>
              <a:rPr lang="en-ID" sz="1700" dirty="0"/>
              <a:t> di </a:t>
            </a:r>
            <a:r>
              <a:rPr lang="en-ID" sz="1700" dirty="0" err="1"/>
              <a:t>verifikasi</a:t>
            </a:r>
            <a:r>
              <a:rPr lang="en-ID" sz="1700" dirty="0"/>
              <a:t> oleh QA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Closed , </a:t>
            </a:r>
            <a:r>
              <a:rPr lang="en-US" sz="1700" dirty="0" err="1"/>
              <a:t>tahap</a:t>
            </a:r>
            <a:r>
              <a:rPr lang="id-ID" sz="1700" dirty="0"/>
              <a:t> akhir dari </a:t>
            </a:r>
            <a:r>
              <a:rPr lang="en-US" sz="1700" dirty="0"/>
              <a:t>defects</a:t>
            </a:r>
            <a:r>
              <a:rPr lang="id-ID" sz="1700" dirty="0"/>
              <a:t> yang dapat </a:t>
            </a:r>
            <a:r>
              <a:rPr lang="en-US" sz="1700" dirty="0"/>
              <a:t>di closed </a:t>
            </a:r>
            <a:r>
              <a:rPr lang="id-ID" sz="1700" dirty="0"/>
              <a:t>setelah retesting QA atau dapat </a:t>
            </a:r>
            <a:r>
              <a:rPr lang="en-US" sz="1700" dirty="0"/>
              <a:t>di closed</a:t>
            </a:r>
            <a:r>
              <a:rPr lang="id-ID" sz="1700" dirty="0"/>
              <a:t> jika </a:t>
            </a:r>
            <a:r>
              <a:rPr lang="en-US" sz="1700" dirty="0"/>
              <a:t>defects</a:t>
            </a:r>
            <a:r>
              <a:rPr lang="id-ID" sz="1700" dirty="0"/>
              <a:t> tersebut duplikat atau dianggap sebagai BUKAN </a:t>
            </a:r>
            <a:r>
              <a:rPr lang="en-US" sz="1700" dirty="0"/>
              <a:t>defect</a:t>
            </a:r>
            <a:r>
              <a:rPr lang="id-ID" sz="1700" dirty="0"/>
              <a:t>.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Reopened , </a:t>
            </a:r>
            <a:r>
              <a:rPr lang="id-ID" sz="1700" dirty="0"/>
              <a:t>Ketika defect NOT fixed, QA reopens/reactivates </a:t>
            </a:r>
            <a:r>
              <a:rPr lang="en-US" sz="1700" dirty="0"/>
              <a:t> defect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Deferred , </a:t>
            </a:r>
            <a:r>
              <a:rPr lang="id-ID" sz="1700" dirty="0"/>
              <a:t>Ketika </a:t>
            </a:r>
            <a:r>
              <a:rPr lang="en-US" sz="1700" dirty="0"/>
              <a:t>defect</a:t>
            </a:r>
            <a:r>
              <a:rPr lang="id-ID" sz="1700" dirty="0"/>
              <a:t> tidak dapat diatasi dalam siklus tertentu itu ditangguhkan</a:t>
            </a:r>
            <a:r>
              <a:rPr lang="en-US" sz="1700" dirty="0"/>
              <a:t>/</a:t>
            </a:r>
            <a:r>
              <a:rPr lang="en-US" sz="1700" dirty="0" err="1"/>
              <a:t>ditunda</a:t>
            </a:r>
            <a:r>
              <a:rPr lang="id-ID" sz="1700" dirty="0"/>
              <a:t> untuk rilis di masa depan.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D" sz="1700" dirty="0"/>
              <a:t>Rejected , defect  </a:t>
            </a:r>
            <a:r>
              <a:rPr lang="id-ID" sz="1700" dirty="0"/>
              <a:t>dapat ditolak karena salah satu dari tiga alasan </a:t>
            </a:r>
            <a:r>
              <a:rPr lang="en-US" sz="1700" dirty="0"/>
              <a:t>=duplicate defect, NOT a Defect, Non Reproducible.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11729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3E73-01AC-4B58-AA93-3EFC7A6D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7880"/>
          </a:xfrm>
        </p:spPr>
        <p:txBody>
          <a:bodyPr/>
          <a:lstStyle/>
          <a:p>
            <a:r>
              <a:rPr lang="en-ID" dirty="0"/>
              <a:t>Defect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37EC-A548-4404-9E61-DB6F8A15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0036"/>
            <a:ext cx="11029615" cy="1911928"/>
          </a:xfrm>
        </p:spPr>
        <p:txBody>
          <a:bodyPr/>
          <a:lstStyle/>
          <a:p>
            <a:r>
              <a:rPr lang="id-ID" dirty="0"/>
              <a:t>Defects  diklasifikasikan dari perspektif tim QA sebagai Priority  dan dari perspektif development  sebagai Severity  (</a:t>
            </a:r>
            <a:r>
              <a:rPr lang="en-US" dirty="0"/>
              <a:t>complexity of code to fix it / </a:t>
            </a:r>
            <a:r>
              <a:rPr lang="id-ID" dirty="0"/>
              <a:t>kompleksitas kode untuk memperbaikinya).</a:t>
            </a:r>
            <a:endParaRPr lang="en-US" dirty="0"/>
          </a:p>
          <a:p>
            <a:r>
              <a:rPr lang="id-ID" dirty="0"/>
              <a:t>Ini adalah dua klasifikasi utama yang memainkan peran penting dalam jangka waktu dan jumlah pekerjaan yang dilakukan untuk memperbaiki defects.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367221-BDB8-4EEC-AFE9-418B238436B6}"/>
              </a:ext>
            </a:extLst>
          </p:cNvPr>
          <p:cNvSpPr txBox="1">
            <a:spLocks/>
          </p:cNvSpPr>
          <p:nvPr/>
        </p:nvSpPr>
        <p:spPr>
          <a:xfrm>
            <a:off x="581191" y="2988157"/>
            <a:ext cx="11029616" cy="627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/>
              <a:t>What is Priority?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79293C-60EB-434C-97AC-B9FD50BE2D57}"/>
              </a:ext>
            </a:extLst>
          </p:cNvPr>
          <p:cNvSpPr txBox="1">
            <a:spLocks/>
          </p:cNvSpPr>
          <p:nvPr/>
        </p:nvSpPr>
        <p:spPr>
          <a:xfrm>
            <a:off x="581191" y="3616036"/>
            <a:ext cx="11029615" cy="2539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Priority idefinisikan sebagai urutan kerusakan </a:t>
            </a:r>
            <a:r>
              <a:rPr lang="en-US" dirty="0"/>
              <a:t>yang </a:t>
            </a:r>
            <a:r>
              <a:rPr lang="id-ID" dirty="0"/>
              <a:t>harus diselesaikan.</a:t>
            </a:r>
            <a:endParaRPr lang="en-US" dirty="0"/>
          </a:p>
          <a:p>
            <a:r>
              <a:rPr lang="id-ID" dirty="0"/>
              <a:t>Status prioritas biasanya ditetapkan oleh tim QA sambil meningkatkan defect terhadap tim </a:t>
            </a:r>
            <a:r>
              <a:rPr lang="en-US" dirty="0"/>
              <a:t>dev</a:t>
            </a:r>
            <a:r>
              <a:rPr lang="id-ID" dirty="0"/>
              <a:t> yang menyebutkan jangka waktu untuk memperbaiki </a:t>
            </a:r>
            <a:r>
              <a:rPr lang="en-US" dirty="0"/>
              <a:t>defect </a:t>
            </a:r>
            <a:r>
              <a:rPr lang="en-US" dirty="0" err="1"/>
              <a:t>tersebut</a:t>
            </a:r>
            <a:r>
              <a:rPr lang="id-ID" dirty="0"/>
              <a:t>.</a:t>
            </a:r>
            <a:endParaRPr lang="en-US" dirty="0"/>
          </a:p>
          <a:p>
            <a:r>
              <a:rPr lang="id-ID" dirty="0"/>
              <a:t>Status Prioritas diatur berdasarkan</a:t>
            </a:r>
            <a:r>
              <a:rPr lang="en-US" dirty="0"/>
              <a:t> requirements of the end users.</a:t>
            </a:r>
          </a:p>
          <a:p>
            <a:r>
              <a:rPr lang="id-ID" dirty="0"/>
              <a:t>Misalnya, jika logo perusahaan salah diletakkan di halaman web perusahaan maka prioritasnya tinggi tetapi </a:t>
            </a:r>
            <a:r>
              <a:rPr lang="en-US" dirty="0"/>
              <a:t>severity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id-ID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361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284D-C4B3-4946-9CA5-3C98251C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Priority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6686-3CB0-40DF-9102-36D6DC78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Prioritas dapat dikategorikan dengan cara berikut </a:t>
            </a:r>
            <a:r>
              <a:rPr lang="en-US" dirty="0"/>
              <a:t>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D" sz="1700" dirty="0"/>
              <a:t>Low , </a:t>
            </a:r>
            <a:r>
              <a:rPr lang="en-US" sz="1700" dirty="0"/>
              <a:t>This defect can be fixed after the critical ones are fixed.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D" sz="1700" dirty="0"/>
              <a:t>Medium , </a:t>
            </a:r>
            <a:r>
              <a:rPr lang="en-US" sz="1700" dirty="0"/>
              <a:t>The defect should be resolved in the subsequent builds.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D" sz="1700" dirty="0"/>
              <a:t>High , </a:t>
            </a:r>
            <a:r>
              <a:rPr lang="en-US" sz="1700" dirty="0"/>
              <a:t>The defect must be resolved immediately because the defect affects the application to a considerable extent and the relevant modules cannot be used until it is fixed.</a:t>
            </a:r>
            <a:endParaRPr lang="en-ID" sz="17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D" sz="1700" dirty="0"/>
              <a:t>Urgent , </a:t>
            </a:r>
            <a:r>
              <a:rPr lang="en-US" sz="1700" dirty="0"/>
              <a:t>The defect must be resolved immediately because the defect affects the application or the product severely and the product cannot be used until it has been fixed.</a:t>
            </a:r>
          </a:p>
        </p:txBody>
      </p:sp>
    </p:spTree>
    <p:extLst>
      <p:ext uri="{BB962C8B-B14F-4D97-AF65-F5344CB8AC3E}">
        <p14:creationId xmlns:p14="http://schemas.microsoft.com/office/powerpoint/2010/main" val="289782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95DC-224A-46B5-997F-8AC76128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Severity?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2674-EB3A-477C-ADC1-971D51E6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Severity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the impishness of defect pada </a:t>
            </a:r>
            <a:r>
              <a:rPr lang="en-ID" dirty="0" err="1"/>
              <a:t>aplikasi</a:t>
            </a:r>
            <a:r>
              <a:rPr lang="en-ID" dirty="0"/>
              <a:t> dan complexity of code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defect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pandang</a:t>
            </a:r>
            <a:r>
              <a:rPr lang="en-ID" dirty="0"/>
              <a:t> development . I</a:t>
            </a:r>
            <a:r>
              <a:rPr lang="id-ID" dirty="0"/>
              <a:t>ni terkait dengan aspek pengembangan produk</a:t>
            </a:r>
            <a:endParaRPr lang="en-US" dirty="0"/>
          </a:p>
          <a:p>
            <a:r>
              <a:rPr lang="en-ID" dirty="0"/>
              <a:t>Severity </a:t>
            </a:r>
            <a:r>
              <a:rPr lang="id-ID" dirty="0"/>
              <a:t>dapat diputuskan berdasarkan seberapa buruk / krusialnya </a:t>
            </a:r>
            <a:r>
              <a:rPr lang="en-US" dirty="0"/>
              <a:t>defect</a:t>
            </a:r>
            <a:r>
              <a:rPr lang="id-ID" dirty="0"/>
              <a:t> untuk system</a:t>
            </a:r>
            <a:r>
              <a:rPr lang="en-US" dirty="0"/>
              <a:t>. Severity status d</a:t>
            </a:r>
            <a:r>
              <a:rPr lang="id-ID" dirty="0"/>
              <a:t>apat memberikan </a:t>
            </a:r>
            <a:r>
              <a:rPr lang="en-US" dirty="0"/>
              <a:t>ide</a:t>
            </a:r>
            <a:r>
              <a:rPr lang="id-ID" dirty="0"/>
              <a:t> tentang </a:t>
            </a:r>
            <a:r>
              <a:rPr lang="en-US" dirty="0" err="1"/>
              <a:t>penyimpangan</a:t>
            </a:r>
            <a:r>
              <a:rPr lang="id-ID" dirty="0"/>
              <a:t> dalam fungsi karena </a:t>
            </a:r>
            <a:r>
              <a:rPr lang="en-US" dirty="0"/>
              <a:t>defect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Misalnya</a:t>
            </a:r>
            <a:r>
              <a:rPr lang="id-ID" dirty="0"/>
              <a:t> - Untuk  flight operating website, defect dalam menghasilkan nomor tiket terhadap reservasi adalah high severity</a:t>
            </a:r>
            <a:r>
              <a:rPr lang="en-US" dirty="0"/>
              <a:t> </a:t>
            </a:r>
            <a:r>
              <a:rPr lang="id-ID" dirty="0"/>
              <a:t>dan juga high priority.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718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DE7D-62DA-4751-A359-B7ED646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Severity Listing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82DB-FA85-4A1C-A9AC-1F53DFE3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Severity can be categorized in the following ways 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700" dirty="0"/>
              <a:t>Critical /Severity 1 - </a:t>
            </a:r>
            <a:r>
              <a:rPr lang="id-ID" sz="1800" dirty="0"/>
              <a:t>Defect berdampak paling fungsional terhadap fungsi Aplikasi dan tim QA tidak dapat melanjutkan validasi aplikasi yang sedang di</a:t>
            </a:r>
            <a:r>
              <a:rPr lang="en-US" sz="1800" dirty="0"/>
              <a:t> </a:t>
            </a:r>
            <a:r>
              <a:rPr lang="en-US" sz="1800" dirty="0" err="1"/>
              <a:t>tes</a:t>
            </a:r>
            <a:r>
              <a:rPr lang="en-US" sz="1800" dirty="0"/>
              <a:t> </a:t>
            </a:r>
            <a:r>
              <a:rPr lang="id-ID" sz="1800" dirty="0"/>
              <a:t>tanpa memperbaikinya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 , App/Product crash frequently.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Major / Severity 2 - Defect </a:t>
            </a:r>
            <a:r>
              <a:rPr lang="en-US" sz="1800" dirty="0" err="1"/>
              <a:t>mempengaruhi</a:t>
            </a:r>
            <a:r>
              <a:rPr lang="en-US" sz="1800" dirty="0"/>
              <a:t> functional module. T</a:t>
            </a:r>
            <a:r>
              <a:rPr lang="id-ID" sz="1800" dirty="0"/>
              <a:t>im QA tidak dapat menguji modul tertentu tetapi melanjutkan dengan validasi modul lain. Misalnya, </a:t>
            </a:r>
            <a:r>
              <a:rPr lang="en-US" sz="1800" dirty="0"/>
              <a:t>flight reservation is not working (</a:t>
            </a:r>
            <a:r>
              <a:rPr lang="id-ID" sz="1800" dirty="0"/>
              <a:t>reservasi penerbangan tidak berfungsi</a:t>
            </a:r>
            <a:r>
              <a:rPr lang="en-US" sz="1800" dirty="0"/>
              <a:t>)</a:t>
            </a:r>
            <a:r>
              <a:rPr lang="id-ID" sz="1800" dirty="0"/>
              <a:t>.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Medium / Severity 3 - Defect has issue with single screen or related to a single function. but the system is still functioning. Defect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memblokir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r>
              <a:rPr lang="en-US" sz="1800" dirty="0"/>
              <a:t>. </a:t>
            </a:r>
            <a:r>
              <a:rPr lang="id-ID" sz="1800" dirty="0"/>
              <a:t>Tiket # adalah representasi yang tidak mengikuti karakter alfanumerik yang tepat seperti lima karakter pertama dan lima terakhir sebagai numerik.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Low / Severity 4 - It does not impact the functionality. It may be a cosmetic defect, </a:t>
            </a:r>
            <a:r>
              <a:rPr lang="id-ID" sz="1800" dirty="0"/>
              <a:t>ketidakkonsistenan UI untuk field atau suggestion untuk meningkatkan end user experience</a:t>
            </a:r>
            <a:r>
              <a:rPr lang="en-US" sz="1800" dirty="0"/>
              <a:t> </a:t>
            </a:r>
            <a:r>
              <a:rPr lang="id-ID" sz="1800" dirty="0"/>
              <a:t>dari sisi UI</a:t>
            </a:r>
            <a:r>
              <a:rPr lang="en-US" sz="1800" dirty="0"/>
              <a:t>.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0452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BF04-09E7-466F-9244-CA3C85E5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 Cycle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C25C-6FB7-4978-9F0B-5DB51E83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557"/>
            <a:ext cx="11029615" cy="442237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</a:t>
            </a:r>
            <a:r>
              <a:rPr lang="id-ID" dirty="0"/>
              <a:t>heck terhadap</a:t>
            </a:r>
            <a:r>
              <a:rPr lang="en-US" dirty="0"/>
              <a:t> test</a:t>
            </a:r>
            <a:r>
              <a:rPr lang="id-ID" dirty="0"/>
              <a:t> exit criteria sangat penting untuk mengklaim bahwa testing sekarang selesai. Sebelum mengakhiri proses </a:t>
            </a:r>
            <a:r>
              <a:rPr lang="en-US" dirty="0"/>
              <a:t>test</a:t>
            </a:r>
            <a:r>
              <a:rPr lang="id-ID" dirty="0"/>
              <a:t>, kualitas produk diukur berdasarkan test completion criteria.</a:t>
            </a:r>
            <a:endParaRPr lang="en-US" dirty="0"/>
          </a:p>
          <a:p>
            <a:pPr algn="just"/>
            <a:r>
              <a:rPr lang="en-US" dirty="0"/>
              <a:t>E</a:t>
            </a:r>
            <a:r>
              <a:rPr lang="id-ID" dirty="0"/>
              <a:t>ntry criteria</a:t>
            </a:r>
            <a:r>
              <a:rPr lang="en-US" dirty="0"/>
              <a:t> </a:t>
            </a:r>
            <a:r>
              <a:rPr lang="id-ID" dirty="0"/>
              <a:t>dari fase ini adalah bahwa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id-ID" dirty="0"/>
              <a:t> test case selesai, hasil tes</a:t>
            </a:r>
            <a:r>
              <a:rPr lang="en-US" dirty="0"/>
              <a:t> (result)</a:t>
            </a:r>
            <a:r>
              <a:rPr lang="id-ID" dirty="0"/>
              <a:t> available dan defects report</a:t>
            </a:r>
            <a:r>
              <a:rPr lang="en-US" dirty="0"/>
              <a:t> </a:t>
            </a:r>
            <a:r>
              <a:rPr lang="id-ID" dirty="0"/>
              <a:t>sudah siap.</a:t>
            </a:r>
            <a:endParaRPr lang="en-US" dirty="0"/>
          </a:p>
          <a:p>
            <a:pPr algn="just"/>
            <a:r>
              <a:rPr lang="id-ID" dirty="0"/>
              <a:t>Kriteria untuk test completion</a:t>
            </a:r>
            <a:r>
              <a:rPr lang="en-US" dirty="0"/>
              <a:t> </a:t>
            </a:r>
            <a:r>
              <a:rPr lang="id-ID" dirty="0"/>
              <a:t>meliputi yang berikut</a:t>
            </a:r>
            <a:r>
              <a:rPr lang="en-US" dirty="0"/>
              <a:t>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Specified coverage has been achieved.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No showstoppers or critical defects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There are very few known medium or low-priority defects. These do not affect the usage of the product.</a:t>
            </a:r>
          </a:p>
          <a:p>
            <a:pPr algn="just"/>
            <a:r>
              <a:rPr lang="en-ID" dirty="0"/>
              <a:t>Exit criteria</a:t>
            </a:r>
            <a:r>
              <a:rPr lang="id-ID" dirty="0"/>
              <a:t> dari fase ini adalah penyediaan</a:t>
            </a:r>
            <a:r>
              <a:rPr lang="en-US" dirty="0"/>
              <a:t> </a:t>
            </a:r>
            <a:r>
              <a:rPr lang="id-ID" dirty="0"/>
              <a:t>test closure reports dan persiapan matriks yang kemudian ditandatangani oleh klien.</a:t>
            </a:r>
            <a:endParaRPr lang="en-US" dirty="0"/>
          </a:p>
          <a:p>
            <a:pPr algn="just"/>
            <a:r>
              <a:rPr lang="en-US" dirty="0"/>
              <a:t>Let us now discuss the </a:t>
            </a:r>
            <a:r>
              <a:rPr lang="en-US" b="1" dirty="0"/>
              <a:t>activities involved in the closure of Test Cycle.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47083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{51D86A7E-A9BE-4B08-B240-205BC5199900}tf33552983</Template>
  <TotalTime>0</TotalTime>
  <Words>1070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STLC </vt:lpstr>
      <vt:lpstr>Defect Life Cycle</vt:lpstr>
      <vt:lpstr>Defect Life Cycle – Workflow</vt:lpstr>
      <vt:lpstr>States of a Defect Life Cycle </vt:lpstr>
      <vt:lpstr>Defect Classification</vt:lpstr>
      <vt:lpstr>Priority Listing</vt:lpstr>
      <vt:lpstr>What is Severity?</vt:lpstr>
      <vt:lpstr>Severity Listing</vt:lpstr>
      <vt:lpstr>Test Cycle Closure</vt:lpstr>
      <vt:lpstr>Test Completion Report</vt:lpstr>
      <vt:lpstr>Test Completion Matrix</vt:lpstr>
      <vt:lpstr>Test Results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2020-02-14T02:24:40Z</dcterms:created>
  <dcterms:modified xsi:type="dcterms:W3CDTF">2020-02-18T03:18:20Z</dcterms:modified>
</cp:coreProperties>
</file>