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Table (Query)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Muntasa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propertyforrent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TABLE `</a:t>
            </a:r>
            <a:r>
              <a:rPr lang="en-US" dirty="0" err="1" smtClean="0"/>
              <a:t>propertyforrent</a:t>
            </a:r>
            <a:r>
              <a:rPr lang="en-US" dirty="0" smtClean="0"/>
              <a:t>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propertyNo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(8) NOT NULL,</a:t>
            </a:r>
          </a:p>
          <a:p>
            <a:pPr>
              <a:buNone/>
            </a:pPr>
            <a:r>
              <a:rPr lang="en-US" dirty="0" smtClean="0"/>
              <a:t>  `street`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>
              <a:buNone/>
            </a:pPr>
            <a:r>
              <a:rPr lang="en-US" dirty="0" smtClean="0"/>
              <a:t>  `city`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`postcode` </a:t>
            </a:r>
            <a:r>
              <a:rPr lang="en-US" dirty="0" err="1" smtClean="0"/>
              <a:t>varchar</a:t>
            </a:r>
            <a:r>
              <a:rPr lang="en-US" dirty="0" smtClean="0"/>
              <a:t>(8)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propertyType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(10) NOT NULL,</a:t>
            </a:r>
          </a:p>
          <a:p>
            <a:pPr>
              <a:buNone/>
            </a:pPr>
            <a:r>
              <a:rPr lang="en-US" dirty="0" smtClean="0"/>
              <a:t>  `rooms` </a:t>
            </a:r>
            <a:r>
              <a:rPr lang="en-US" dirty="0" err="1" smtClean="0"/>
              <a:t>smallint</a:t>
            </a:r>
            <a:r>
              <a:rPr lang="en-US" dirty="0" smtClean="0"/>
              <a:t>(6) NOT NULL,</a:t>
            </a:r>
          </a:p>
          <a:p>
            <a:pPr>
              <a:buNone/>
            </a:pPr>
            <a:r>
              <a:rPr lang="en-US" dirty="0" smtClean="0"/>
              <a:t>  `rent` decimal(5,1)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ownerNo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(7)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staffNo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(5) DEFAULT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branchNo</a:t>
            </a:r>
            <a:r>
              <a:rPr lang="en-US" dirty="0" smtClean="0"/>
              <a:t>` char(4) NOT NULL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Record into </a:t>
            </a:r>
            <a:r>
              <a:rPr lang="en-US" dirty="0" err="1" smtClean="0"/>
              <a:t>PropertyForRent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INSERT INTO `</a:t>
            </a:r>
            <a:r>
              <a:rPr lang="en-US" dirty="0" err="1" smtClean="0"/>
              <a:t>propertyforrent</a:t>
            </a:r>
            <a:r>
              <a:rPr lang="en-US" dirty="0" smtClean="0"/>
              <a:t>` (`</a:t>
            </a:r>
            <a:r>
              <a:rPr lang="en-US" dirty="0" err="1" smtClean="0"/>
              <a:t>propertyNo</a:t>
            </a:r>
            <a:r>
              <a:rPr lang="en-US" dirty="0" smtClean="0"/>
              <a:t>`, `street`, `city`, `postcode`, `</a:t>
            </a:r>
            <a:r>
              <a:rPr lang="en-US" dirty="0" err="1" smtClean="0"/>
              <a:t>propertyType</a:t>
            </a:r>
            <a:r>
              <a:rPr lang="en-US" dirty="0" smtClean="0"/>
              <a:t>`, `rooms`, `rent`, `</a:t>
            </a:r>
            <a:r>
              <a:rPr lang="en-US" dirty="0" err="1" smtClean="0"/>
              <a:t>ownerNo</a:t>
            </a:r>
            <a:r>
              <a:rPr lang="en-US" dirty="0" smtClean="0"/>
              <a:t>`, `</a:t>
            </a:r>
            <a:r>
              <a:rPr lang="en-US" dirty="0" err="1" smtClean="0"/>
              <a:t>staffNo</a:t>
            </a:r>
            <a:r>
              <a:rPr lang="en-US" dirty="0" smtClean="0"/>
              <a:t>`, `</a:t>
            </a:r>
            <a:r>
              <a:rPr lang="en-US" dirty="0" err="1" smtClean="0"/>
              <a:t>branchNo</a:t>
            </a:r>
            <a:r>
              <a:rPr lang="en-US" dirty="0" smtClean="0"/>
              <a:t>`) VALUES</a:t>
            </a:r>
          </a:p>
          <a:p>
            <a:pPr>
              <a:buNone/>
            </a:pPr>
            <a:r>
              <a:rPr lang="en-US" dirty="0" smtClean="0"/>
              <a:t>('PA14', '16 </a:t>
            </a:r>
            <a:r>
              <a:rPr lang="en-US" dirty="0" err="1" smtClean="0"/>
              <a:t>Holhead</a:t>
            </a:r>
            <a:r>
              <a:rPr lang="en-US" dirty="0" smtClean="0"/>
              <a:t>', 'Aberdeen', 'AB7 5SU', 'House', 6, '650.0', 'CO46', 'SA9', 'B007'),</a:t>
            </a:r>
          </a:p>
          <a:p>
            <a:pPr>
              <a:buNone/>
            </a:pPr>
            <a:r>
              <a:rPr lang="en-US" dirty="0" smtClean="0"/>
              <a:t>('PG16', '5 Novar Dr', 'Glasgow', 'G12 9AX', 'Flat', 4, '450.0', 'CO93', 'SG14', 'B003'),</a:t>
            </a:r>
          </a:p>
          <a:p>
            <a:pPr>
              <a:buNone/>
            </a:pPr>
            <a:r>
              <a:rPr lang="en-US" dirty="0" smtClean="0"/>
              <a:t>('PG21', '18 Dale Rd', 'Glasgow', 'G12', 'House', 5, '600.0', 'CO87', 'SG37', 'B003'),</a:t>
            </a:r>
          </a:p>
          <a:p>
            <a:pPr>
              <a:buNone/>
            </a:pPr>
            <a:r>
              <a:rPr lang="en-US" dirty="0" smtClean="0"/>
              <a:t>('PG36', '2 Manor Rd', 'Glasgow', 'G32 4QX', 'Flat', 3, '375.0', 'CO93', 'SG37', 'B003'),</a:t>
            </a:r>
          </a:p>
          <a:p>
            <a:pPr>
              <a:buNone/>
            </a:pPr>
            <a:r>
              <a:rPr lang="en-US" dirty="0" smtClean="0"/>
              <a:t>('PG4', '6 Lawrence St', 'Glasgow', 'G11 9QX', 'Flat', 3, '350.0', 'CO40', NULL, 'B003'),</a:t>
            </a:r>
          </a:p>
          <a:p>
            <a:pPr>
              <a:buNone/>
            </a:pPr>
            <a:r>
              <a:rPr lang="en-US" dirty="0" smtClean="0"/>
              <a:t>('PL94', '6 Argyll St', 'London', 'NW2', 'Flat', 4, '400.0', 'CO87', 'SL41', 'B005');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`registration`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clientNo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(7)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branchNo</a:t>
            </a:r>
            <a:r>
              <a:rPr lang="en-US" dirty="0" smtClean="0"/>
              <a:t>` char(4)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staffNo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dateJoined</a:t>
            </a:r>
            <a:r>
              <a:rPr lang="en-US" dirty="0" smtClean="0"/>
              <a:t>` date NOT NULL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Record into registration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`registration` (`</a:t>
            </a:r>
            <a:r>
              <a:rPr lang="en-US" dirty="0" err="1" smtClean="0"/>
              <a:t>clientNo</a:t>
            </a:r>
            <a:r>
              <a:rPr lang="en-US" dirty="0" smtClean="0"/>
              <a:t>`, `</a:t>
            </a:r>
            <a:r>
              <a:rPr lang="en-US" dirty="0" err="1" smtClean="0"/>
              <a:t>branchNo</a:t>
            </a:r>
            <a:r>
              <a:rPr lang="en-US" dirty="0" smtClean="0"/>
              <a:t>`, `</a:t>
            </a:r>
            <a:r>
              <a:rPr lang="en-US" dirty="0" err="1" smtClean="0"/>
              <a:t>staffNo</a:t>
            </a:r>
            <a:r>
              <a:rPr lang="en-US" dirty="0" smtClean="0"/>
              <a:t>`, `</a:t>
            </a:r>
            <a:r>
              <a:rPr lang="en-US" dirty="0" err="1" smtClean="0"/>
              <a:t>dateJoined</a:t>
            </a:r>
            <a:r>
              <a:rPr lang="en-US" dirty="0" smtClean="0"/>
              <a:t>`) VALUES</a:t>
            </a:r>
          </a:p>
          <a:p>
            <a:pPr>
              <a:buNone/>
            </a:pPr>
            <a:r>
              <a:rPr lang="en-US" dirty="0" smtClean="0"/>
              <a:t>('CR56', 'B003', 'SG37', '2000-04-11'),</a:t>
            </a:r>
          </a:p>
          <a:p>
            <a:pPr>
              <a:buNone/>
            </a:pPr>
            <a:r>
              <a:rPr lang="en-US" dirty="0" smtClean="0"/>
              <a:t>('CR62', 'B007', 'SA9', '2000-03-07'),</a:t>
            </a:r>
          </a:p>
          <a:p>
            <a:pPr>
              <a:buNone/>
            </a:pPr>
            <a:r>
              <a:rPr lang="en-US" dirty="0" smtClean="0"/>
              <a:t>('CR74', 'B003', 'SG37', '1999-11-16'),</a:t>
            </a:r>
          </a:p>
          <a:p>
            <a:pPr>
              <a:buNone/>
            </a:pPr>
            <a:r>
              <a:rPr lang="en-US" dirty="0" smtClean="0"/>
              <a:t>('CR76', 'B005', 'SL41', '2001-01-02');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`staff`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staffNo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fName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lName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oPosition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(10) NOT NULL,</a:t>
            </a:r>
          </a:p>
          <a:p>
            <a:pPr>
              <a:buNone/>
            </a:pPr>
            <a:r>
              <a:rPr lang="en-US" dirty="0" smtClean="0"/>
              <a:t>  `sex` char(1) DEFAULT NULL,</a:t>
            </a:r>
          </a:p>
          <a:p>
            <a:pPr>
              <a:buNone/>
            </a:pPr>
            <a:r>
              <a:rPr lang="en-US" dirty="0" smtClean="0"/>
              <a:t>  `DOB` date DEFAULT NULL,</a:t>
            </a:r>
          </a:p>
          <a:p>
            <a:pPr>
              <a:buNone/>
            </a:pPr>
            <a:r>
              <a:rPr lang="en-US" dirty="0" smtClean="0"/>
              <a:t>  `salary` decimal(9,2)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branchNo</a:t>
            </a:r>
            <a:r>
              <a:rPr lang="en-US" dirty="0" smtClean="0"/>
              <a:t>` char(4) NOT NULL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Record into Staff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INSERT INTO `staff` (`</a:t>
            </a:r>
            <a:r>
              <a:rPr lang="en-US" dirty="0" err="1" smtClean="0"/>
              <a:t>staffNo</a:t>
            </a:r>
            <a:r>
              <a:rPr lang="en-US" dirty="0" smtClean="0"/>
              <a:t>`, `</a:t>
            </a:r>
            <a:r>
              <a:rPr lang="en-US" dirty="0" err="1" smtClean="0"/>
              <a:t>fName</a:t>
            </a:r>
            <a:r>
              <a:rPr lang="en-US" dirty="0" smtClean="0"/>
              <a:t>`, `</a:t>
            </a:r>
            <a:r>
              <a:rPr lang="en-US" dirty="0" err="1" smtClean="0"/>
              <a:t>lName</a:t>
            </a:r>
            <a:r>
              <a:rPr lang="en-US" dirty="0" smtClean="0"/>
              <a:t>`, `</a:t>
            </a:r>
            <a:r>
              <a:rPr lang="en-US" dirty="0" err="1" smtClean="0"/>
              <a:t>oPosition</a:t>
            </a:r>
            <a:r>
              <a:rPr lang="en-US" dirty="0" smtClean="0"/>
              <a:t>`, `sex`, `DOB`, `salary`, `</a:t>
            </a:r>
            <a:r>
              <a:rPr lang="en-US" dirty="0" err="1" smtClean="0"/>
              <a:t>branchNo</a:t>
            </a:r>
            <a:r>
              <a:rPr lang="en-US" dirty="0" smtClean="0"/>
              <a:t>`) VALUES</a:t>
            </a:r>
          </a:p>
          <a:p>
            <a:pPr>
              <a:buNone/>
            </a:pPr>
            <a:r>
              <a:rPr lang="en-US" dirty="0" smtClean="0"/>
              <a:t>('SA9', 'Mary', 'Howe', 'Assistant', 'F', '1970-02-19', '9000.00', 'B007'),</a:t>
            </a:r>
          </a:p>
          <a:p>
            <a:pPr>
              <a:buNone/>
            </a:pPr>
            <a:r>
              <a:rPr lang="en-US" dirty="0" smtClean="0"/>
              <a:t>('SG14', 'David', 'Ford', 'Supervisor', 'M', '1958-11-24', '18000.00', 'B003'),</a:t>
            </a:r>
          </a:p>
          <a:p>
            <a:pPr>
              <a:buNone/>
            </a:pPr>
            <a:r>
              <a:rPr lang="en-US" dirty="0" smtClean="0"/>
              <a:t>('SG37', 'Ann', 'Beech', 'Assistant', 'F', '1960-10-11', '12000.00', 'B003'),</a:t>
            </a:r>
          </a:p>
          <a:p>
            <a:pPr>
              <a:buNone/>
            </a:pPr>
            <a:r>
              <a:rPr lang="en-US" dirty="0" smtClean="0"/>
              <a:t>('SG5', 'Susan', 'Brand', 'Manager', 'F', '1940-06-03', '24000.00', 'B003'),</a:t>
            </a:r>
          </a:p>
          <a:p>
            <a:pPr>
              <a:buNone/>
            </a:pPr>
            <a:r>
              <a:rPr lang="en-US" dirty="0" smtClean="0"/>
              <a:t>('SL21', 'John', 'White', 'Manager', 'M', '1945-10-01', '30000.00', 'B005'),</a:t>
            </a:r>
          </a:p>
          <a:p>
            <a:pPr>
              <a:buNone/>
            </a:pPr>
            <a:r>
              <a:rPr lang="en-US" dirty="0" smtClean="0"/>
              <a:t>('SL41', 'Julie', 'Lee', 'Assistant', 'F', '1965-06-13', '9000.00', 'B005');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`viewing`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clientNo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(7)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propertyNo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(8)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viewDate</a:t>
            </a:r>
            <a:r>
              <a:rPr lang="en-US" dirty="0" smtClean="0"/>
              <a:t>` date NOT NULL,</a:t>
            </a:r>
          </a:p>
          <a:p>
            <a:pPr>
              <a:buNone/>
            </a:pPr>
            <a:r>
              <a:rPr lang="en-US" dirty="0" smtClean="0"/>
              <a:t>  `comments` </a:t>
            </a:r>
            <a:r>
              <a:rPr lang="en-US" dirty="0" err="1" smtClean="0"/>
              <a:t>varchar</a:t>
            </a:r>
            <a:r>
              <a:rPr lang="en-US" dirty="0" smtClean="0"/>
              <a:t>(50) DEFAULT NULL</a:t>
            </a:r>
          </a:p>
          <a:p>
            <a:pPr>
              <a:buNone/>
            </a:pP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 into Viewing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`viewing` (`</a:t>
            </a:r>
            <a:r>
              <a:rPr lang="en-US" dirty="0" err="1" smtClean="0"/>
              <a:t>clientNo</a:t>
            </a:r>
            <a:r>
              <a:rPr lang="en-US" dirty="0" smtClean="0"/>
              <a:t>`, `</a:t>
            </a:r>
            <a:r>
              <a:rPr lang="en-US" dirty="0" err="1" smtClean="0"/>
              <a:t>propertyNo</a:t>
            </a:r>
            <a:r>
              <a:rPr lang="en-US" dirty="0" smtClean="0"/>
              <a:t>`, `</a:t>
            </a:r>
            <a:r>
              <a:rPr lang="en-US" dirty="0" err="1" smtClean="0"/>
              <a:t>viewDate</a:t>
            </a:r>
            <a:r>
              <a:rPr lang="en-US" dirty="0" smtClean="0"/>
              <a:t>`, `comments`) VALUES</a:t>
            </a:r>
          </a:p>
          <a:p>
            <a:pPr>
              <a:buNone/>
            </a:pPr>
            <a:r>
              <a:rPr lang="en-US" dirty="0" smtClean="0"/>
              <a:t>('CR56', 'PA14', '2001-05-24', 'too small'),</a:t>
            </a:r>
          </a:p>
          <a:p>
            <a:pPr>
              <a:buNone/>
            </a:pPr>
            <a:r>
              <a:rPr lang="en-US" dirty="0" smtClean="0"/>
              <a:t>('CR62', 'PA14', '2001-05-14', 'no dining room'),</a:t>
            </a:r>
          </a:p>
          <a:p>
            <a:pPr>
              <a:buNone/>
            </a:pPr>
            <a:r>
              <a:rPr lang="en-US" dirty="0" smtClean="0"/>
              <a:t>('CR56', 'PG36', '2001-04-28', NULL),</a:t>
            </a:r>
          </a:p>
          <a:p>
            <a:pPr>
              <a:buNone/>
            </a:pPr>
            <a:r>
              <a:rPr lang="en-US" dirty="0" smtClean="0"/>
              <a:t>('CR56', 'PG4', '2001-05-26', NULL),</a:t>
            </a:r>
          </a:p>
          <a:p>
            <a:pPr>
              <a:buNone/>
            </a:pPr>
            <a:r>
              <a:rPr lang="en-US" dirty="0" smtClean="0"/>
              <a:t>('CR76', 'PG4', '2001-04-20', 'too --</a:t>
            </a:r>
            <a:r>
              <a:rPr lang="en-US" dirty="0" err="1" smtClean="0"/>
              <a:t>ote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of Parent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ALTER TABLE `branch`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branchNo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ALTER TABLE `client`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clientNo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ALTER TABLE `</a:t>
            </a:r>
            <a:r>
              <a:rPr lang="en-US" dirty="0" err="1" smtClean="0"/>
              <a:t>privateowner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ownerNo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Keys of </a:t>
            </a:r>
            <a:r>
              <a:rPr lang="en-US" dirty="0" err="1" smtClean="0"/>
              <a:t>propertyforrent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</a:t>
            </a:r>
            <a:r>
              <a:rPr lang="en-US" dirty="0" err="1" smtClean="0"/>
              <a:t>propertyforrent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propertyNo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Property_Owner_FK</a:t>
            </a:r>
            <a:r>
              <a:rPr lang="en-US" dirty="0" smtClean="0"/>
              <a:t>` (`</a:t>
            </a:r>
            <a:r>
              <a:rPr lang="en-US" dirty="0" err="1" smtClean="0"/>
              <a:t>ownerNo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Property_Staff_FK</a:t>
            </a:r>
            <a:r>
              <a:rPr lang="en-US" dirty="0" smtClean="0"/>
              <a:t>` (`</a:t>
            </a:r>
            <a:r>
              <a:rPr lang="en-US" dirty="0" err="1" smtClean="0"/>
              <a:t>staffNo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Property_Branch_FK</a:t>
            </a:r>
            <a:r>
              <a:rPr lang="en-US" dirty="0" smtClean="0"/>
              <a:t>` (`</a:t>
            </a:r>
            <a:r>
              <a:rPr lang="en-US" dirty="0" err="1" smtClean="0"/>
              <a:t>branchNo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534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 of Child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`registration`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clientNo`,`branchNo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Regist_Branch_FK</a:t>
            </a:r>
            <a:r>
              <a:rPr lang="en-US" dirty="0" smtClean="0"/>
              <a:t>` (`</a:t>
            </a:r>
            <a:r>
              <a:rPr lang="en-US" dirty="0" err="1" smtClean="0"/>
              <a:t>branchNo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Regist_Staff_FK</a:t>
            </a:r>
            <a:r>
              <a:rPr lang="en-US" dirty="0" smtClean="0"/>
              <a:t>` (`</a:t>
            </a:r>
            <a:r>
              <a:rPr lang="en-US" dirty="0" err="1" smtClean="0"/>
              <a:t>staffNo</a:t>
            </a:r>
            <a:r>
              <a:rPr lang="en-US" dirty="0" smtClean="0"/>
              <a:t>`);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 of Child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`staff`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staffNo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Staff_Branch_FK</a:t>
            </a:r>
            <a:r>
              <a:rPr lang="en-US" dirty="0" smtClean="0"/>
              <a:t>` (`</a:t>
            </a:r>
            <a:r>
              <a:rPr lang="en-US" dirty="0" err="1" smtClean="0"/>
              <a:t>branchNo</a:t>
            </a:r>
            <a:r>
              <a:rPr lang="en-US" dirty="0" smtClean="0"/>
              <a:t>`);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of Viewing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`viewing`</a:t>
            </a:r>
          </a:p>
          <a:p>
            <a:pPr>
              <a:buNone/>
            </a:pPr>
            <a:r>
              <a:rPr lang="en-US" dirty="0" smtClean="0"/>
              <a:t>  ADD PRIMARY KEY (`</a:t>
            </a:r>
            <a:r>
              <a:rPr lang="en-US" dirty="0" err="1" smtClean="0"/>
              <a:t>propertyNo`,`clientNo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KEY `</a:t>
            </a:r>
            <a:r>
              <a:rPr lang="en-US" dirty="0" err="1" smtClean="0"/>
              <a:t>Viewing_Client_FK</a:t>
            </a:r>
            <a:r>
              <a:rPr lang="en-US" dirty="0" smtClean="0"/>
              <a:t>` (`</a:t>
            </a:r>
            <a:r>
              <a:rPr lang="en-US" dirty="0" err="1" smtClean="0"/>
              <a:t>clientNo</a:t>
            </a:r>
            <a:r>
              <a:rPr lang="en-US" dirty="0" smtClean="0"/>
              <a:t>`);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and Foreign key of </a:t>
            </a:r>
            <a:r>
              <a:rPr lang="en-US" dirty="0" err="1" smtClean="0"/>
              <a:t>propertyforrent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ALTER TABLE `</a:t>
            </a:r>
            <a:r>
              <a:rPr lang="en-US" dirty="0" err="1" smtClean="0"/>
              <a:t>propertyforrent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Property_Branch_FK</a:t>
            </a:r>
            <a:r>
              <a:rPr lang="en-US" dirty="0" smtClean="0"/>
              <a:t>` FOREIGN KEY (`</a:t>
            </a:r>
            <a:r>
              <a:rPr lang="en-US" dirty="0" err="1" smtClean="0"/>
              <a:t>branchNo</a:t>
            </a:r>
            <a:r>
              <a:rPr lang="en-US" dirty="0" smtClean="0"/>
              <a:t>`) REFERENCES `branch` (`</a:t>
            </a:r>
            <a:r>
              <a:rPr lang="en-US" dirty="0" err="1" smtClean="0"/>
              <a:t>branchNo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Property_Owner_FK</a:t>
            </a:r>
            <a:r>
              <a:rPr lang="en-US" dirty="0" smtClean="0"/>
              <a:t>` FOREIGN KEY (`</a:t>
            </a:r>
            <a:r>
              <a:rPr lang="en-US" dirty="0" err="1" smtClean="0"/>
              <a:t>ownerNo</a:t>
            </a:r>
            <a:r>
              <a:rPr lang="en-US" dirty="0" smtClean="0"/>
              <a:t>`) REFERENCES `</a:t>
            </a:r>
            <a:r>
              <a:rPr lang="en-US" dirty="0" err="1" smtClean="0"/>
              <a:t>privateowner</a:t>
            </a:r>
            <a:r>
              <a:rPr lang="en-US" dirty="0" smtClean="0"/>
              <a:t>` (`</a:t>
            </a:r>
            <a:r>
              <a:rPr lang="en-US" dirty="0" err="1" smtClean="0"/>
              <a:t>ownerNo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Property_Staff_FK</a:t>
            </a:r>
            <a:r>
              <a:rPr lang="en-US" dirty="0" smtClean="0"/>
              <a:t>` FOREIGN KEY (`</a:t>
            </a:r>
            <a:r>
              <a:rPr lang="en-US" dirty="0" err="1" smtClean="0"/>
              <a:t>staffNo</a:t>
            </a:r>
            <a:r>
              <a:rPr lang="en-US" dirty="0" smtClean="0"/>
              <a:t>`) REFERENCES `staff` (`</a:t>
            </a:r>
            <a:r>
              <a:rPr lang="en-US" dirty="0" err="1" smtClean="0"/>
              <a:t>staffNo</a:t>
            </a:r>
            <a:r>
              <a:rPr lang="en-US" dirty="0" smtClean="0"/>
              <a:t>`);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and Foreign key of </a:t>
            </a:r>
            <a:r>
              <a:rPr lang="en-US" dirty="0" err="1" smtClean="0"/>
              <a:t>propertyforrent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ALTER TABLE `registration`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Regist_Branch_FK</a:t>
            </a:r>
            <a:r>
              <a:rPr lang="en-US" dirty="0" smtClean="0"/>
              <a:t>` FOREIGN KEY (`</a:t>
            </a:r>
            <a:r>
              <a:rPr lang="en-US" dirty="0" err="1" smtClean="0"/>
              <a:t>branchNo</a:t>
            </a:r>
            <a:r>
              <a:rPr lang="en-US" dirty="0" smtClean="0"/>
              <a:t>`) REFERENCES `branch` (`</a:t>
            </a:r>
            <a:r>
              <a:rPr lang="en-US" dirty="0" err="1" smtClean="0"/>
              <a:t>branchNo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Regist_Client_FK</a:t>
            </a:r>
            <a:r>
              <a:rPr lang="en-US" dirty="0" smtClean="0"/>
              <a:t>` FOREIGN KEY (`</a:t>
            </a:r>
            <a:r>
              <a:rPr lang="en-US" dirty="0" err="1" smtClean="0"/>
              <a:t>clientNo</a:t>
            </a:r>
            <a:r>
              <a:rPr lang="en-US" dirty="0" smtClean="0"/>
              <a:t>`) REFERENCES `client` (`</a:t>
            </a:r>
            <a:r>
              <a:rPr lang="en-US" dirty="0" err="1" smtClean="0"/>
              <a:t>clientNo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Regist_Staff_FK</a:t>
            </a:r>
            <a:r>
              <a:rPr lang="en-US" dirty="0" smtClean="0"/>
              <a:t>` FOREIGN KEY (`</a:t>
            </a:r>
            <a:r>
              <a:rPr lang="en-US" dirty="0" err="1" smtClean="0"/>
              <a:t>staffNo</a:t>
            </a:r>
            <a:r>
              <a:rPr lang="en-US" dirty="0" smtClean="0"/>
              <a:t>`) REFERENCES `staff` (`</a:t>
            </a:r>
            <a:r>
              <a:rPr lang="en-US" dirty="0" err="1" smtClean="0"/>
              <a:t>staffNo</a:t>
            </a:r>
            <a:r>
              <a:rPr lang="en-US" dirty="0" smtClean="0"/>
              <a:t>`);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and Foreign key of Staff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ALTER TABLE `staff`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Staff_Branch_FK</a:t>
            </a:r>
            <a:r>
              <a:rPr lang="en-US" dirty="0" smtClean="0"/>
              <a:t>` FOREIGN KEY (`</a:t>
            </a:r>
            <a:r>
              <a:rPr lang="en-US" dirty="0" err="1" smtClean="0"/>
              <a:t>branchNo</a:t>
            </a:r>
            <a:r>
              <a:rPr lang="en-US" dirty="0" smtClean="0"/>
              <a:t>`) REFERENCES `branch` (`</a:t>
            </a:r>
            <a:r>
              <a:rPr lang="en-US" dirty="0" err="1" smtClean="0"/>
              <a:t>branchNo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and Foreign key of Staff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ALTER TABLE `viewing`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Viewing_Client_FK</a:t>
            </a:r>
            <a:r>
              <a:rPr lang="en-US" dirty="0" smtClean="0"/>
              <a:t>` FOREIGN KEY (`</a:t>
            </a:r>
            <a:r>
              <a:rPr lang="en-US" dirty="0" err="1" smtClean="0"/>
              <a:t>clientNo</a:t>
            </a:r>
            <a:r>
              <a:rPr lang="en-US" dirty="0" smtClean="0"/>
              <a:t>`) REFERENCES `client` (`</a:t>
            </a:r>
            <a:r>
              <a:rPr lang="en-US" dirty="0" err="1" smtClean="0"/>
              <a:t>clientNo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ADD CONSTRAINT `</a:t>
            </a:r>
            <a:r>
              <a:rPr lang="en-US" dirty="0" err="1" smtClean="0"/>
              <a:t>Viewing_Propty_FK</a:t>
            </a:r>
            <a:r>
              <a:rPr lang="en-US" dirty="0" smtClean="0"/>
              <a:t>` FOREIGN KEY (`</a:t>
            </a:r>
            <a:r>
              <a:rPr lang="en-US" dirty="0" err="1" smtClean="0"/>
              <a:t>propertyNo</a:t>
            </a:r>
            <a:r>
              <a:rPr lang="en-US" dirty="0" smtClean="0"/>
              <a:t>`) REFERENCES `</a:t>
            </a:r>
            <a:r>
              <a:rPr lang="en-US" dirty="0" err="1" smtClean="0"/>
              <a:t>propertyforrent</a:t>
            </a:r>
            <a:r>
              <a:rPr lang="en-US" dirty="0" smtClean="0"/>
              <a:t>` (`</a:t>
            </a:r>
            <a:r>
              <a:rPr lang="en-US" dirty="0" err="1" smtClean="0"/>
              <a:t>propertyNo</a:t>
            </a:r>
            <a:r>
              <a:rPr lang="en-US" dirty="0" smtClean="0"/>
              <a:t>`);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Staff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staff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* from Staff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585121" cy="21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staff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23521"/>
            <a:ext cx="4640602" cy="321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err="1" smtClean="0"/>
              <a:t>PrivateOwner</a:t>
            </a:r>
            <a:endParaRPr lang="en-US" dirty="0" smtClean="0"/>
          </a:p>
          <a:p>
            <a:r>
              <a:rPr lang="en-US" dirty="0" err="1" smtClean="0"/>
              <a:t>ProperyForRent</a:t>
            </a:r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Staff</a:t>
            </a:r>
          </a:p>
          <a:p>
            <a:r>
              <a:rPr lang="en-US" dirty="0" smtClean="0"/>
              <a:t>Viewing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Average of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(Salary / 12) FROM Staff 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 Salaries (greater than 1000)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 FROM Staff WHERE salary &gt; 1000 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the addresses of all branch offices in London or Glasgow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Branch WHERE city = 'London' OR city = 'Glasgow' 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all staff with a salary between £20000 and £30000.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</a:t>
            </a:r>
          </a:p>
          <a:p>
            <a:pPr>
              <a:buNone/>
            </a:pPr>
            <a:r>
              <a:rPr lang="en-US" dirty="0" smtClean="0"/>
              <a:t>	FROM Staff WHERE salary BETWEEN 20000 AND 30000 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managers and supervisors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staffNo,fName,lName,oPosition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FROM Staff WHERE </a:t>
            </a:r>
            <a:r>
              <a:rPr lang="en-US" dirty="0" err="1" smtClean="0"/>
              <a:t>oPosition</a:t>
            </a:r>
            <a:r>
              <a:rPr lang="en-US" dirty="0" smtClean="0"/>
              <a:t> IN ('</a:t>
            </a:r>
            <a:r>
              <a:rPr lang="en-US" dirty="0" err="1" smtClean="0"/>
              <a:t>Manager','Supervisor</a:t>
            </a:r>
            <a:r>
              <a:rPr lang="en-US" dirty="0" smtClean="0"/>
              <a:t>') 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all owners with the string ‘Glasgow’ in their address.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ownerNo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address, </a:t>
            </a:r>
            <a:r>
              <a:rPr lang="en-US" dirty="0" err="1" smtClean="0"/>
              <a:t>telNo</a:t>
            </a:r>
            <a:r>
              <a:rPr lang="en-US" dirty="0" smtClean="0"/>
              <a:t> FROM </a:t>
            </a:r>
            <a:r>
              <a:rPr lang="en-US" dirty="0" err="1" smtClean="0"/>
              <a:t>PrivateOwner</a:t>
            </a:r>
            <a:r>
              <a:rPr lang="en-US" dirty="0" smtClean="0"/>
              <a:t> WHERE address LIKE '%Glasgow%' 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 a list of salaries for all staff, arranged in descending order of 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</a:t>
            </a:r>
          </a:p>
          <a:p>
            <a:pPr>
              <a:buNone/>
            </a:pPr>
            <a:r>
              <a:rPr lang="en-US" dirty="0" smtClean="0"/>
              <a:t>	FROM Staff ORDER BY salary DESC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properties cost more then £350 per month to 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COUNT(*) AS "count"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PropertyForRent</a:t>
            </a:r>
            <a:r>
              <a:rPr lang="en-US" dirty="0" smtClean="0"/>
              <a:t> WHERE rent &gt; 350 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different properties were viewed in May 2001?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COUNT(DISTINCT </a:t>
            </a:r>
            <a:r>
              <a:rPr lang="en-US" dirty="0" err="1" smtClean="0"/>
              <a:t>propertyNo</a:t>
            </a:r>
            <a:r>
              <a:rPr lang="en-US" dirty="0" smtClean="0"/>
              <a:t>) AS "count“ FROM Viewing   WHERE </a:t>
            </a:r>
            <a:r>
              <a:rPr lang="en-US" dirty="0" err="1" smtClean="0"/>
              <a:t>viewDate</a:t>
            </a:r>
            <a:r>
              <a:rPr lang="en-US" dirty="0" smtClean="0"/>
              <a:t> BETWEEN '2001-05-01' AND '2001-05-31' ;</a:t>
            </a:r>
          </a:p>
          <a:p>
            <a:r>
              <a:rPr lang="en-US" dirty="0" smtClean="0"/>
              <a:t>SELECT COUNT(DISTINCT </a:t>
            </a:r>
            <a:r>
              <a:rPr lang="en-US" dirty="0" err="1" smtClean="0"/>
              <a:t>propertyNo</a:t>
            </a:r>
            <a:r>
              <a:rPr lang="en-US" dirty="0" smtClean="0"/>
              <a:t>) AS "count“ FROM Viewing WHERE </a:t>
            </a:r>
            <a:r>
              <a:rPr lang="en-US" dirty="0" err="1" smtClean="0"/>
              <a:t>viewDate</a:t>
            </a:r>
            <a:r>
              <a:rPr lang="en-US" dirty="0" smtClean="0"/>
              <a:t> BETWEEN DATE'2001-05-01' AND DATE'2001-05-31' ;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total of managers and the sum of their salaries.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COUNT(</a:t>
            </a:r>
            <a:r>
              <a:rPr lang="en-US" dirty="0" err="1" smtClean="0"/>
              <a:t>staffNo</a:t>
            </a:r>
            <a:r>
              <a:rPr lang="en-US" dirty="0" smtClean="0"/>
              <a:t>) AS "count", SUM(salary) AS "sum“ FROM Staff WHERE </a:t>
            </a:r>
            <a:r>
              <a:rPr lang="en-US" dirty="0" err="1" smtClean="0"/>
              <a:t>oPosition</a:t>
            </a:r>
            <a:r>
              <a:rPr lang="en-US" dirty="0" smtClean="0"/>
              <a:t> = 'Manager' 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`branch`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branchNo</a:t>
            </a:r>
            <a:r>
              <a:rPr lang="en-US" dirty="0" smtClean="0"/>
              <a:t>` char(4) NOT NULL,</a:t>
            </a:r>
          </a:p>
          <a:p>
            <a:pPr>
              <a:buNone/>
            </a:pPr>
            <a:r>
              <a:rPr lang="en-US" dirty="0" smtClean="0"/>
              <a:t>  `street`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>
              <a:buNone/>
            </a:pPr>
            <a:r>
              <a:rPr lang="en-US" dirty="0" smtClean="0"/>
              <a:t>  `city`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`postcode` </a:t>
            </a:r>
            <a:r>
              <a:rPr lang="en-US" dirty="0" err="1" smtClean="0"/>
              <a:t>varchar</a:t>
            </a:r>
            <a:r>
              <a:rPr lang="en-US" dirty="0" smtClean="0"/>
              <a:t>(8) NOT NULL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minimum, maximum, and average staff 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MIN(salary) AS "min", MAX(salary) AS "max", AVG(salary) AS "</a:t>
            </a:r>
            <a:r>
              <a:rPr lang="en-US" dirty="0" err="1" smtClean="0"/>
              <a:t>avg</a:t>
            </a:r>
            <a:r>
              <a:rPr lang="en-US" dirty="0" smtClean="0"/>
              <a:t>" FROM Staff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Find the number of staff working in each branch and the sum of their salaries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branchNo</a:t>
            </a:r>
            <a:r>
              <a:rPr lang="en-US" dirty="0" smtClean="0"/>
              <a:t>, COUNT(</a:t>
            </a:r>
            <a:r>
              <a:rPr lang="en-US" dirty="0" err="1" smtClean="0"/>
              <a:t>staffNo</a:t>
            </a:r>
            <a:r>
              <a:rPr lang="en-US" dirty="0" smtClean="0"/>
              <a:t>) AS "count", SUM(salary) AS "sum“ FROM Staff GROUP BY </a:t>
            </a:r>
            <a:r>
              <a:rPr lang="en-US" dirty="0" err="1" smtClean="0"/>
              <a:t>branchNo</a:t>
            </a:r>
            <a:r>
              <a:rPr lang="en-US" dirty="0" smtClean="0"/>
              <a:t> ORDER BY </a:t>
            </a:r>
            <a:r>
              <a:rPr lang="en-US" dirty="0" err="1" smtClean="0"/>
              <a:t>branchNo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 each branch office with more than one member of staff, find the number of staff working in each branch and the sum of their salaries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branchNo</a:t>
            </a:r>
            <a:r>
              <a:rPr lang="en-US" dirty="0" smtClean="0"/>
              <a:t>, COUNT(</a:t>
            </a:r>
            <a:r>
              <a:rPr lang="en-US" dirty="0" err="1" smtClean="0"/>
              <a:t>staffNo</a:t>
            </a:r>
            <a:r>
              <a:rPr lang="en-US" dirty="0" smtClean="0"/>
              <a:t>) AS "count", SUM(salary) AS "sum" FROM Staff GROUP BY </a:t>
            </a:r>
            <a:r>
              <a:rPr lang="en-US" dirty="0" err="1" smtClean="0"/>
              <a:t>branchNo</a:t>
            </a:r>
            <a:r>
              <a:rPr lang="en-US" dirty="0" smtClean="0"/>
              <a:t> HAVING COUNT(</a:t>
            </a:r>
            <a:r>
              <a:rPr lang="en-US" dirty="0" err="1" smtClean="0"/>
              <a:t>staffNo</a:t>
            </a:r>
            <a:r>
              <a:rPr lang="en-US" dirty="0" smtClean="0"/>
              <a:t>) &gt; 1 ORDER BY </a:t>
            </a:r>
            <a:r>
              <a:rPr lang="en-US" dirty="0" err="1" smtClean="0"/>
              <a:t>branchNo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List all staff whose salary is greater then the average salary, and show  by how much their salary is greater than the average.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staffNo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oPosition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(salary - (SELECT AVG(salary) FROM Staff)) AS </a:t>
            </a:r>
            <a:r>
              <a:rPr lang="en-US" dirty="0" err="1" smtClean="0"/>
              <a:t>salDiff</a:t>
            </a:r>
            <a:r>
              <a:rPr lang="en-US" dirty="0" smtClean="0"/>
              <a:t> FROM Staff WHERE salary &gt; (SELECT AVG(salary) FROM Staff) 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 into Branch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`branch` (`</a:t>
            </a:r>
            <a:r>
              <a:rPr lang="en-US" dirty="0" err="1" smtClean="0"/>
              <a:t>branchNo</a:t>
            </a:r>
            <a:r>
              <a:rPr lang="en-US" dirty="0" smtClean="0"/>
              <a:t>`, `street`, `city`, `postcode`) VALUES</a:t>
            </a:r>
          </a:p>
          <a:p>
            <a:pPr>
              <a:buNone/>
            </a:pPr>
            <a:r>
              <a:rPr lang="en-US" dirty="0" smtClean="0"/>
              <a:t>('B002', '56 Clover Dr', 'London', 'NW10 6EU'),</a:t>
            </a:r>
          </a:p>
          <a:p>
            <a:pPr>
              <a:buNone/>
            </a:pPr>
            <a:r>
              <a:rPr lang="en-US" dirty="0" smtClean="0"/>
              <a:t>('B003', '163 Main St', 'Glasgow', 'G11 9QX'),</a:t>
            </a:r>
          </a:p>
          <a:p>
            <a:pPr>
              <a:buNone/>
            </a:pPr>
            <a:r>
              <a:rPr lang="en-US" dirty="0" smtClean="0"/>
              <a:t>('B004', '32 Manse Rd', 'Bristol', 'BS99 1NZ'),</a:t>
            </a:r>
          </a:p>
          <a:p>
            <a:pPr>
              <a:buNone/>
            </a:pPr>
            <a:r>
              <a:rPr lang="en-US" dirty="0" smtClean="0"/>
              <a:t>('B005', '22 Deer Rd', 'London', 'SW1 4EH'),</a:t>
            </a:r>
          </a:p>
          <a:p>
            <a:pPr>
              <a:buNone/>
            </a:pPr>
            <a:r>
              <a:rPr lang="en-US" dirty="0" smtClean="0"/>
              <a:t>('B007', '16 Argyll St', 'Aberdeen', 'AB2 3SU');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CREATE TABLE `client`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clientNo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(7)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fName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lName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telNo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(13)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prefType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maxRent</a:t>
            </a:r>
            <a:r>
              <a:rPr lang="en-US" dirty="0" smtClean="0"/>
              <a:t>` decimal(5,1) NOT NULL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 into Client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INSERT INTO `client` (`</a:t>
            </a:r>
            <a:r>
              <a:rPr lang="en-US" dirty="0" err="1" smtClean="0"/>
              <a:t>clientNo</a:t>
            </a:r>
            <a:r>
              <a:rPr lang="en-US" dirty="0" smtClean="0"/>
              <a:t>`, `</a:t>
            </a:r>
            <a:r>
              <a:rPr lang="en-US" dirty="0" err="1" smtClean="0"/>
              <a:t>fName</a:t>
            </a:r>
            <a:r>
              <a:rPr lang="en-US" dirty="0" smtClean="0"/>
              <a:t>`, `</a:t>
            </a:r>
            <a:r>
              <a:rPr lang="en-US" dirty="0" err="1" smtClean="0"/>
              <a:t>lName</a:t>
            </a:r>
            <a:r>
              <a:rPr lang="en-US" dirty="0" smtClean="0"/>
              <a:t>`, `</a:t>
            </a:r>
            <a:r>
              <a:rPr lang="en-US" dirty="0" err="1" smtClean="0"/>
              <a:t>telNo</a:t>
            </a:r>
            <a:r>
              <a:rPr lang="en-US" dirty="0" smtClean="0"/>
              <a:t>`, `</a:t>
            </a:r>
            <a:r>
              <a:rPr lang="en-US" dirty="0" err="1" smtClean="0"/>
              <a:t>prefType</a:t>
            </a:r>
            <a:r>
              <a:rPr lang="en-US" dirty="0" smtClean="0"/>
              <a:t>`, `</a:t>
            </a:r>
            <a:r>
              <a:rPr lang="en-US" dirty="0" err="1" smtClean="0"/>
              <a:t>maxRent</a:t>
            </a:r>
            <a:r>
              <a:rPr lang="en-US" dirty="0" smtClean="0"/>
              <a:t>`) VALUES</a:t>
            </a:r>
          </a:p>
          <a:p>
            <a:pPr>
              <a:buNone/>
            </a:pPr>
            <a:r>
              <a:rPr lang="en-US" dirty="0" smtClean="0"/>
              <a:t>('CR56', '</a:t>
            </a:r>
            <a:r>
              <a:rPr lang="en-US" dirty="0" err="1" smtClean="0"/>
              <a:t>Aline</a:t>
            </a:r>
            <a:r>
              <a:rPr lang="en-US" dirty="0" smtClean="0"/>
              <a:t>', 'Stewart', '0141-848-1825', 'Flat', '350.0'),</a:t>
            </a:r>
          </a:p>
          <a:p>
            <a:pPr>
              <a:buNone/>
            </a:pPr>
            <a:r>
              <a:rPr lang="en-US" dirty="0" smtClean="0"/>
              <a:t>('CR62', 'Mary', '</a:t>
            </a:r>
            <a:r>
              <a:rPr lang="en-US" dirty="0" err="1" smtClean="0"/>
              <a:t>Tregar</a:t>
            </a:r>
            <a:r>
              <a:rPr lang="en-US" dirty="0" smtClean="0"/>
              <a:t>', '01224-196720', 'Flat', '600.0'),</a:t>
            </a:r>
          </a:p>
          <a:p>
            <a:pPr>
              <a:buNone/>
            </a:pPr>
            <a:r>
              <a:rPr lang="en-US" dirty="0" smtClean="0"/>
              <a:t>('CR74', 'Mike', 'Ritchie', '01475-392178', 'House', '750.0'),</a:t>
            </a:r>
          </a:p>
          <a:p>
            <a:pPr>
              <a:buNone/>
            </a:pPr>
            <a:r>
              <a:rPr lang="en-US" dirty="0" smtClean="0"/>
              <a:t>('CR76', 'John', 'Kay', '0207-774-5632', 'Flat', '425.0');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privateowner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`</a:t>
            </a:r>
            <a:r>
              <a:rPr lang="en-US" dirty="0" err="1" smtClean="0"/>
              <a:t>privateowner</a:t>
            </a:r>
            <a:r>
              <a:rPr lang="en-US" dirty="0" smtClean="0"/>
              <a:t>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ownerNo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(7)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fName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lName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(15) NOT NULL,</a:t>
            </a:r>
          </a:p>
          <a:p>
            <a:pPr>
              <a:buNone/>
            </a:pPr>
            <a:r>
              <a:rPr lang="en-US" dirty="0" smtClean="0"/>
              <a:t>  `address` </a:t>
            </a:r>
            <a:r>
              <a:rPr lang="en-US" dirty="0" err="1" smtClean="0"/>
              <a:t>varchar</a:t>
            </a:r>
            <a:r>
              <a:rPr lang="en-US" dirty="0" smtClean="0"/>
              <a:t>(50)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telNo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(13) NOT NULL</a:t>
            </a:r>
          </a:p>
          <a:p>
            <a:pPr>
              <a:buNone/>
            </a:pPr>
            <a:r>
              <a:rPr lang="en-US" dirty="0" smtClean="0"/>
              <a:t>) 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Record into </a:t>
            </a:r>
            <a:r>
              <a:rPr lang="en-US" dirty="0" err="1" smtClean="0"/>
              <a:t>PrivateOwner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INSERT INTO `</a:t>
            </a:r>
            <a:r>
              <a:rPr lang="en-US" dirty="0" err="1" smtClean="0"/>
              <a:t>privateowner</a:t>
            </a:r>
            <a:r>
              <a:rPr lang="en-US" dirty="0" smtClean="0"/>
              <a:t>` (`</a:t>
            </a:r>
            <a:r>
              <a:rPr lang="en-US" dirty="0" err="1" smtClean="0"/>
              <a:t>ownerNo</a:t>
            </a:r>
            <a:r>
              <a:rPr lang="en-US" dirty="0" smtClean="0"/>
              <a:t>`, `</a:t>
            </a:r>
            <a:r>
              <a:rPr lang="en-US" dirty="0" err="1" smtClean="0"/>
              <a:t>fName</a:t>
            </a:r>
            <a:r>
              <a:rPr lang="en-US" dirty="0" smtClean="0"/>
              <a:t>`, `</a:t>
            </a:r>
            <a:r>
              <a:rPr lang="en-US" dirty="0" err="1" smtClean="0"/>
              <a:t>lName</a:t>
            </a:r>
            <a:r>
              <a:rPr lang="en-US" dirty="0" smtClean="0"/>
              <a:t>`, `address`, `</a:t>
            </a:r>
            <a:r>
              <a:rPr lang="en-US" dirty="0" err="1" smtClean="0"/>
              <a:t>telNo</a:t>
            </a:r>
            <a:r>
              <a:rPr lang="en-US" dirty="0" smtClean="0"/>
              <a:t>`) VALUES</a:t>
            </a:r>
          </a:p>
          <a:p>
            <a:pPr>
              <a:buNone/>
            </a:pPr>
            <a:r>
              <a:rPr lang="en-US" dirty="0" smtClean="0"/>
              <a:t>('CO40', 'Tina', 'Murphy', '63 Well St, Glasgow G42', '0141-943-1728'),</a:t>
            </a:r>
          </a:p>
          <a:p>
            <a:pPr>
              <a:buNone/>
            </a:pPr>
            <a:r>
              <a:rPr lang="en-US" dirty="0" smtClean="0"/>
              <a:t>('CO46', 'Joe', 'Keogh', '2 Fergus Dr, Aberdeen AB2 7SX', '01224-861212'),</a:t>
            </a:r>
          </a:p>
          <a:p>
            <a:pPr>
              <a:buNone/>
            </a:pPr>
            <a:r>
              <a:rPr lang="en-US" dirty="0" smtClean="0"/>
              <a:t>('CO87', 'Carol', '</a:t>
            </a:r>
            <a:r>
              <a:rPr lang="en-US" dirty="0" err="1" smtClean="0"/>
              <a:t>Farrel</a:t>
            </a:r>
            <a:r>
              <a:rPr lang="en-US" dirty="0" smtClean="0"/>
              <a:t>', '6 </a:t>
            </a:r>
            <a:r>
              <a:rPr lang="en-US" dirty="0" err="1" smtClean="0"/>
              <a:t>Achray</a:t>
            </a:r>
            <a:r>
              <a:rPr lang="en-US" dirty="0" smtClean="0"/>
              <a:t> St, Glasgow G32 9DX', '0141-357-7419'),</a:t>
            </a:r>
          </a:p>
          <a:p>
            <a:pPr>
              <a:buNone/>
            </a:pPr>
            <a:r>
              <a:rPr lang="en-US" dirty="0" smtClean="0"/>
              <a:t>('CO93', 'Tony', 'Shaw', '12 Park Pl, Glasgow G4 0QR', '0141-225-7025');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1964</Words>
  <Application>Microsoft Office PowerPoint</Application>
  <PresentationFormat>On-screen Show (4:3)</PresentationFormat>
  <Paragraphs>206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Single Table (Query)</vt:lpstr>
      <vt:lpstr>ER-Model</vt:lpstr>
      <vt:lpstr>Tables</vt:lpstr>
      <vt:lpstr>Branch</vt:lpstr>
      <vt:lpstr>Insert Record into Branch Table</vt:lpstr>
      <vt:lpstr>Client</vt:lpstr>
      <vt:lpstr>Insert Record into Client Table</vt:lpstr>
      <vt:lpstr>privateowner</vt:lpstr>
      <vt:lpstr>Insert Record into PrivateOwner Table</vt:lpstr>
      <vt:lpstr>propertyforrent</vt:lpstr>
      <vt:lpstr>Insert Record into PropertyForRent Table</vt:lpstr>
      <vt:lpstr>registration</vt:lpstr>
      <vt:lpstr>Insert Record into registration Table</vt:lpstr>
      <vt:lpstr>Staff</vt:lpstr>
      <vt:lpstr>Insert Record into Staff Table</vt:lpstr>
      <vt:lpstr>Viewing</vt:lpstr>
      <vt:lpstr>Insert Record into Viewing Table</vt:lpstr>
      <vt:lpstr>Primary Key of Parent Tables</vt:lpstr>
      <vt:lpstr>Primary Keys of propertyforrent Table</vt:lpstr>
      <vt:lpstr>Primary Key of Child Table</vt:lpstr>
      <vt:lpstr>Primary Key of Child Table</vt:lpstr>
      <vt:lpstr>Primary Key of Viewing Table</vt:lpstr>
      <vt:lpstr>Primary and Foreign key of propertyforrent Table</vt:lpstr>
      <vt:lpstr>Primary and Foreign key of propertyforrent Table</vt:lpstr>
      <vt:lpstr>Primary and Foreign key of Staff Table</vt:lpstr>
      <vt:lpstr>Primary and Foreign key of Staff Table</vt:lpstr>
      <vt:lpstr>Single Table Query</vt:lpstr>
      <vt:lpstr>Select * from Staff</vt:lpstr>
      <vt:lpstr>Select Staffno, fName, lName from staff</vt:lpstr>
      <vt:lpstr>Salary Average of Staff</vt:lpstr>
      <vt:lpstr>Staff Salaries (greater than 1000)</vt:lpstr>
      <vt:lpstr>List the addresses of all branch offices in London or Glasgow</vt:lpstr>
      <vt:lpstr>List all staff with a salary between £20000 and £30000.</vt:lpstr>
      <vt:lpstr>List all managers and supervisors</vt:lpstr>
      <vt:lpstr>Find all owners with the string ‘Glasgow’ in their address.</vt:lpstr>
      <vt:lpstr>Produce a list of salaries for all staff, arranged in descending order of salary</vt:lpstr>
      <vt:lpstr>How many properties cost more then £350 per month to rent?</vt:lpstr>
      <vt:lpstr>How many different properties were viewed in May 2001?</vt:lpstr>
      <vt:lpstr>Find the total of managers and the sum of their salaries.</vt:lpstr>
      <vt:lpstr>Find the minimum, maximum, and average staff salary</vt:lpstr>
      <vt:lpstr>Find the number of staff working in each branch and the sum of their salaries</vt:lpstr>
      <vt:lpstr>For each branch office with more than one member of staff, find the number of staff working in each branch and the sum of their salaries</vt:lpstr>
      <vt:lpstr>List all staff whose salary is greater then the average salary, and show  by how much their salary is greater than the average.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</dc:title>
  <dc:creator>HP</dc:creator>
  <cp:lastModifiedBy>HP</cp:lastModifiedBy>
  <cp:revision>18</cp:revision>
  <dcterms:created xsi:type="dcterms:W3CDTF">2006-08-16T00:00:00Z</dcterms:created>
  <dcterms:modified xsi:type="dcterms:W3CDTF">2014-10-30T06:02:02Z</dcterms:modified>
</cp:coreProperties>
</file>