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65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6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3.%20SQL%20-%20DML%20Join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Tables -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Muntasa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1 (Yang </a:t>
            </a:r>
            <a:r>
              <a:rPr lang="en-US" dirty="0" err="1" smtClean="0"/>
              <a:t>dihasilkan</a:t>
            </a:r>
            <a:r>
              <a:rPr lang="en-US" dirty="0" smtClean="0"/>
              <a:t> 1 record </a:t>
            </a:r>
            <a:r>
              <a:rPr lang="en-US" dirty="0" err="1" smtClean="0"/>
              <a:t>jumlah</a:t>
            </a:r>
            <a:r>
              <a:rPr lang="en-US" dirty="0" smtClean="0"/>
              <a:t> total </a:t>
            </a:r>
            <a:r>
              <a:rPr lang="en-US" dirty="0" err="1" smtClean="0"/>
              <a:t>pegawai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SELECT</a:t>
            </a:r>
            <a:r>
              <a:rPr lang="en-US" dirty="0" smtClean="0"/>
              <a:t> COUNT(</a:t>
            </a:r>
            <a:r>
              <a:rPr lang="en-US" dirty="0" err="1" smtClean="0"/>
              <a:t>staff.staffNo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staff, </a:t>
            </a:r>
            <a:r>
              <a:rPr lang="en-US" b="1" dirty="0" smtClean="0">
                <a:solidFill>
                  <a:srgbClr val="FF0000"/>
                </a:solidFill>
              </a:rPr>
              <a:t>branch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branch.branchNo</a:t>
            </a:r>
            <a:r>
              <a:rPr lang="en-US" dirty="0" smtClean="0"/>
              <a:t>=</a:t>
            </a:r>
            <a:r>
              <a:rPr lang="en-US" dirty="0" err="1" smtClean="0"/>
              <a:t>staff.branchNo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2 (Yang </a:t>
            </a:r>
            <a:r>
              <a:rPr lang="en-US" dirty="0" err="1" smtClean="0"/>
              <a:t>dihasilkan</a:t>
            </a:r>
            <a:r>
              <a:rPr lang="en-US" dirty="0" smtClean="0"/>
              <a:t> 1 record </a:t>
            </a:r>
            <a:r>
              <a:rPr lang="en-US" dirty="0" err="1" smtClean="0"/>
              <a:t>Gaji</a:t>
            </a:r>
            <a:r>
              <a:rPr lang="en-US" dirty="0" smtClean="0"/>
              <a:t> total </a:t>
            </a:r>
            <a:r>
              <a:rPr lang="en-US" dirty="0" err="1" smtClean="0"/>
              <a:t>pegawai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smtClean="0"/>
              <a:t>SUM(</a:t>
            </a:r>
            <a:r>
              <a:rPr lang="en-US" dirty="0" err="1" smtClean="0"/>
              <a:t>staff.salary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staff, </a:t>
            </a:r>
            <a:r>
              <a:rPr lang="en-US" b="1" dirty="0" smtClean="0">
                <a:solidFill>
                  <a:srgbClr val="FF0000"/>
                </a:solidFill>
              </a:rPr>
              <a:t>branch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err="1" smtClean="0"/>
              <a:t>branch.branchNo</a:t>
            </a:r>
            <a:r>
              <a:rPr lang="en-US" dirty="0" smtClean="0"/>
              <a:t>=</a:t>
            </a:r>
            <a:r>
              <a:rPr lang="en-US" dirty="0" err="1" smtClean="0"/>
              <a:t>staff.branchNo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Tahap</a:t>
            </a:r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</a:t>
            </a:r>
          </a:p>
          <a:p>
            <a:pPr>
              <a:buNone/>
            </a:pPr>
            <a:endParaRPr lang="en-US" sz="2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600" dirty="0" smtClean="0"/>
              <a:t> </a:t>
            </a:r>
            <a:r>
              <a:rPr lang="en-US" sz="2600" dirty="0" err="1" smtClean="0"/>
              <a:t>branch.branchNo</a:t>
            </a:r>
            <a:r>
              <a:rPr lang="en-US" sz="2600" dirty="0" smtClean="0"/>
              <a:t>, </a:t>
            </a:r>
            <a:endParaRPr lang="en-US" sz="2600" dirty="0" smtClean="0"/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	SELECT COUNT(</a:t>
            </a:r>
            <a:r>
              <a:rPr lang="en-US" sz="2600" b="1" dirty="0" err="1" smtClean="0">
                <a:solidFill>
                  <a:srgbClr val="FF0000"/>
                </a:solidFill>
              </a:rPr>
              <a:t>staff.staffNo</a:t>
            </a:r>
            <a:r>
              <a:rPr lang="en-US" sz="26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  	FROM staff </a:t>
            </a:r>
            <a:r>
              <a:rPr lang="en-US" sz="2600" b="1" strike="sngStrike" dirty="0" smtClean="0"/>
              <a:t>. BRANCH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	WHERE </a:t>
            </a:r>
            <a:r>
              <a:rPr lang="en-US" sz="2600" b="1" dirty="0" err="1" smtClean="0">
                <a:solidFill>
                  <a:srgbClr val="FF0000"/>
                </a:solidFill>
              </a:rPr>
              <a:t>branch.branchNo</a:t>
            </a:r>
            <a:r>
              <a:rPr lang="en-US" sz="2600" b="1" dirty="0" smtClean="0">
                <a:solidFill>
                  <a:srgbClr val="FF0000"/>
                </a:solidFill>
              </a:rPr>
              <a:t>=</a:t>
            </a:r>
            <a:r>
              <a:rPr lang="en-US" sz="2600" b="1" dirty="0" err="1" smtClean="0">
                <a:solidFill>
                  <a:srgbClr val="FF0000"/>
                </a:solidFill>
              </a:rPr>
              <a:t>staff.branchNo</a:t>
            </a:r>
            <a:r>
              <a:rPr lang="en-US" sz="2600" b="1" dirty="0" smtClean="0">
                <a:solidFill>
                  <a:srgbClr val="FF0000"/>
                </a:solidFill>
              </a:rPr>
              <a:t>)</a:t>
            </a:r>
            <a:r>
              <a:rPr lang="en-US" sz="2600" dirty="0" smtClean="0"/>
              <a:t>, 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       (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	SELECT SUM(</a:t>
            </a:r>
            <a:r>
              <a:rPr lang="en-US" sz="2600" b="1" dirty="0" err="1" smtClean="0">
                <a:solidFill>
                  <a:schemeClr val="accent3">
                    <a:lumMod val="75000"/>
                  </a:schemeClr>
                </a:solidFill>
              </a:rPr>
              <a:t>staff.salary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	FROM staff </a:t>
            </a:r>
            <a:r>
              <a:rPr lang="en-US" sz="2600" b="1" strike="sngStrike" dirty="0" smtClean="0"/>
              <a:t>. </a:t>
            </a:r>
            <a:r>
              <a:rPr lang="en-US" sz="2600" b="1" strike="sngStrike" dirty="0" smtClean="0"/>
              <a:t>BRANCH</a:t>
            </a:r>
            <a:endParaRPr lang="en-US" sz="2600" b="1" dirty="0" smtClean="0"/>
          </a:p>
          <a:p>
            <a:pPr>
              <a:buNone/>
            </a:pP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	WHERE </a:t>
            </a:r>
            <a:r>
              <a:rPr lang="en-US" sz="2600" b="1" dirty="0" err="1" smtClean="0">
                <a:solidFill>
                  <a:schemeClr val="accent3">
                    <a:lumMod val="75000"/>
                  </a:schemeClr>
                </a:solidFill>
              </a:rPr>
              <a:t>branch.branchNo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sz="2600" b="1" dirty="0" err="1" smtClean="0">
                <a:solidFill>
                  <a:schemeClr val="accent3">
                    <a:lumMod val="75000"/>
                  </a:schemeClr>
                </a:solidFill>
              </a:rPr>
              <a:t>staff.branchNo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2600" dirty="0" smtClean="0"/>
              <a:t> </a:t>
            </a:r>
            <a:r>
              <a:rPr lang="en-US" sz="2600" b="1" dirty="0" smtClean="0"/>
              <a:t>BRANCH</a:t>
            </a:r>
            <a:endParaRPr lang="en-US" sz="2600" b="1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sz="2600" dirty="0" smtClean="0"/>
              <a:t> (SELECT COUNT(</a:t>
            </a:r>
            <a:r>
              <a:rPr lang="en-US" sz="2600" dirty="0" err="1" smtClean="0"/>
              <a:t>staff.staffNo</a:t>
            </a:r>
            <a:r>
              <a:rPr lang="en-US" sz="2600" dirty="0" smtClean="0"/>
              <a:t>) FROM staff WHERE </a:t>
            </a:r>
            <a:r>
              <a:rPr lang="en-US" sz="2600" dirty="0" err="1" smtClean="0"/>
              <a:t>branch.branchNo</a:t>
            </a:r>
            <a:r>
              <a:rPr lang="en-US" sz="2600" dirty="0" smtClean="0"/>
              <a:t>=</a:t>
            </a:r>
            <a:r>
              <a:rPr lang="en-US" sz="2600" dirty="0" err="1" smtClean="0"/>
              <a:t>staff.branchNo</a:t>
            </a:r>
            <a:r>
              <a:rPr lang="en-US" sz="2600" dirty="0" smtClean="0"/>
              <a:t>) &gt;</a:t>
            </a:r>
            <a:r>
              <a:rPr lang="en-US" sz="2600" dirty="0" smtClean="0"/>
              <a:t>0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ORDER BY </a:t>
            </a:r>
            <a:r>
              <a:rPr lang="en-US" sz="2600" dirty="0" err="1" smtClean="0"/>
              <a:t>branch.branchNo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6969"/>
            <a:ext cx="8077200" cy="425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</a:t>
            </a:r>
            <a:r>
              <a:rPr lang="en-US" dirty="0" err="1" smtClean="0"/>
              <a:t>ampilkan</a:t>
            </a:r>
            <a:r>
              <a:rPr lang="en-US" dirty="0" smtClean="0"/>
              <a:t> </a:t>
            </a:r>
            <a:r>
              <a:rPr lang="en-US" dirty="0" smtClean="0"/>
              <a:t>staff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"163 Main St"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Cara 1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smtClean="0"/>
              <a:t>Staff, branch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Staff.branchNo</a:t>
            </a:r>
            <a:r>
              <a:rPr lang="en-US" dirty="0" smtClean="0"/>
              <a:t>=</a:t>
            </a:r>
            <a:r>
              <a:rPr lang="en-US" dirty="0" err="1" smtClean="0"/>
              <a:t>branch.branchNo</a:t>
            </a:r>
            <a:r>
              <a:rPr lang="en-US" dirty="0" smtClean="0"/>
              <a:t> and </a:t>
            </a:r>
            <a:r>
              <a:rPr lang="en-US" dirty="0" err="1" smtClean="0"/>
              <a:t>branch.street</a:t>
            </a:r>
            <a:r>
              <a:rPr lang="en-US" dirty="0" smtClean="0"/>
              <a:t> LIKE '163 Main St%';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lain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Cara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branchNo</a:t>
            </a:r>
            <a:r>
              <a:rPr lang="en-US" dirty="0" smtClean="0"/>
              <a:t> =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  (</a:t>
            </a:r>
            <a:r>
              <a:rPr lang="en-US" dirty="0" smtClean="0"/>
              <a:t>SELECT </a:t>
            </a:r>
            <a:r>
              <a:rPr lang="en-US" dirty="0" err="1" smtClean="0"/>
              <a:t>branchNo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 </a:t>
            </a:r>
            <a:r>
              <a:rPr lang="en-US" dirty="0" smtClean="0"/>
              <a:t>       FROM </a:t>
            </a:r>
            <a:r>
              <a:rPr lang="en-US" dirty="0" smtClean="0"/>
              <a:t>Branch</a:t>
            </a:r>
          </a:p>
          <a:p>
            <a:pPr lvl="1">
              <a:buNone/>
            </a:pPr>
            <a:r>
              <a:rPr lang="en-US" dirty="0" smtClean="0"/>
              <a:t>		         WHERE </a:t>
            </a:r>
            <a:r>
              <a:rPr lang="en-US" dirty="0" smtClean="0"/>
              <a:t>street LIKE '163 Main St%') 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9125" y="1915319"/>
            <a:ext cx="79057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Tampilkan</a:t>
            </a:r>
            <a:r>
              <a:rPr lang="en-US" dirty="0" smtClean="0"/>
              <a:t> staff yang </a:t>
            </a:r>
            <a:r>
              <a:rPr lang="en-US" dirty="0" err="1" smtClean="0"/>
              <a:t>gajinya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smtClean="0"/>
              <a:t>rata-rata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1, </a:t>
            </a:r>
            <a:r>
              <a:rPr lang="en-US" dirty="0" err="1" smtClean="0"/>
              <a:t>cari</a:t>
            </a:r>
            <a:r>
              <a:rPr lang="en-US" dirty="0" smtClean="0"/>
              <a:t> rata-rata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(salary)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smtClean="0"/>
              <a:t>staff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/>
              <a:t>Perhatikan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attribut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keempat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expresi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clausa</a:t>
            </a:r>
            <a:r>
              <a:rPr lang="en-US" sz="3600" b="1" dirty="0" smtClean="0"/>
              <a:t> where (</a:t>
            </a:r>
            <a:r>
              <a:rPr lang="en-US" sz="3600" b="1" dirty="0" err="1" smtClean="0"/>
              <a:t>Huruf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warna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merah</a:t>
            </a:r>
            <a:r>
              <a:rPr lang="en-US" sz="3600" b="1" dirty="0" smtClean="0"/>
              <a:t>)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2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	(</a:t>
            </a:r>
            <a:r>
              <a:rPr lang="en-US" b="1" dirty="0" smtClean="0">
                <a:solidFill>
                  <a:srgbClr val="FF0000"/>
                </a:solidFill>
              </a:rPr>
              <a:t>salary - (SELECT AVG(salary) FROM Staff)</a:t>
            </a:r>
            <a:r>
              <a:rPr lang="en-US" dirty="0" smtClean="0"/>
              <a:t>) </a:t>
            </a:r>
            <a:r>
              <a:rPr lang="en-US" dirty="0" smtClean="0"/>
              <a:t>	AS </a:t>
            </a:r>
            <a:r>
              <a:rPr lang="en-US" dirty="0" err="1" smtClean="0"/>
              <a:t>salDiff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smtClean="0"/>
              <a:t>salary &gt; (</a:t>
            </a:r>
            <a:r>
              <a:rPr lang="en-US" b="1" dirty="0" smtClean="0">
                <a:solidFill>
                  <a:srgbClr val="FF0000"/>
                </a:solidFill>
              </a:rPr>
              <a:t>SELECT AVG(salary) FROM Staff</a:t>
            </a:r>
            <a:r>
              <a:rPr lang="en-US" dirty="0" smtClean="0"/>
              <a:t>) 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/>
              <a:t>Tampilkan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daftar</a:t>
            </a:r>
            <a:r>
              <a:rPr lang="en-US" sz="3600" b="1" dirty="0" smtClean="0"/>
              <a:t> property yang </a:t>
            </a:r>
            <a:r>
              <a:rPr lang="en-US" sz="3600" b="1" dirty="0" err="1" smtClean="0"/>
              <a:t>dihandel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staf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bekerja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cabang</a:t>
            </a:r>
            <a:r>
              <a:rPr lang="en-US" sz="3600" b="1" dirty="0" smtClean="0"/>
              <a:t> ‘163 Main St’.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cara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err="1" smtClean="0"/>
              <a:t>p.propertyNo</a:t>
            </a:r>
            <a:r>
              <a:rPr lang="en-US" dirty="0" smtClean="0"/>
              <a:t>, </a:t>
            </a:r>
            <a:r>
              <a:rPr lang="en-US" dirty="0" err="1" smtClean="0"/>
              <a:t>p.street</a:t>
            </a:r>
            <a:r>
              <a:rPr lang="en-US" dirty="0" smtClean="0"/>
              <a:t>, </a:t>
            </a:r>
            <a:r>
              <a:rPr lang="en-US" dirty="0" err="1" smtClean="0"/>
              <a:t>p.city</a:t>
            </a:r>
            <a:r>
              <a:rPr lang="en-US" dirty="0" smtClean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p.postcode</a:t>
            </a:r>
            <a:r>
              <a:rPr lang="en-US" dirty="0" smtClean="0"/>
              <a:t>, </a:t>
            </a:r>
            <a:r>
              <a:rPr lang="en-US" dirty="0" err="1" smtClean="0"/>
              <a:t>p.propertyType</a:t>
            </a:r>
            <a:r>
              <a:rPr lang="en-US" dirty="0" smtClean="0"/>
              <a:t>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p.rooms</a:t>
            </a:r>
            <a:r>
              <a:rPr lang="en-US" dirty="0" smtClean="0"/>
              <a:t>, </a:t>
            </a:r>
            <a:r>
              <a:rPr lang="en-US" dirty="0" err="1" smtClean="0"/>
              <a:t>p.rent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PropertyForRent</a:t>
            </a:r>
            <a:r>
              <a:rPr lang="en-US" dirty="0" smtClean="0"/>
              <a:t> p, staff s, branch b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p.staffNo</a:t>
            </a:r>
            <a:r>
              <a:rPr lang="en-US" dirty="0" smtClean="0"/>
              <a:t>=</a:t>
            </a:r>
            <a:r>
              <a:rPr lang="en-US" dirty="0" err="1" smtClean="0"/>
              <a:t>s.staffNo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	  </a:t>
            </a:r>
            <a:r>
              <a:rPr lang="en-US" dirty="0" smtClean="0"/>
              <a:t>		</a:t>
            </a:r>
            <a:r>
              <a:rPr lang="en-US" dirty="0" err="1" smtClean="0"/>
              <a:t>s.branchNo</a:t>
            </a:r>
            <a:r>
              <a:rPr lang="en-US" dirty="0" smtClean="0"/>
              <a:t>=</a:t>
            </a:r>
            <a:r>
              <a:rPr lang="en-US" dirty="0" err="1" smtClean="0"/>
              <a:t>b.branchNo</a:t>
            </a:r>
            <a:r>
              <a:rPr lang="en-US" dirty="0" smtClean="0"/>
              <a:t> and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b.street</a:t>
            </a:r>
            <a:r>
              <a:rPr lang="en-US" dirty="0" smtClean="0"/>
              <a:t> </a:t>
            </a:r>
            <a:r>
              <a:rPr lang="en-US" dirty="0" smtClean="0"/>
              <a:t>= '163 Main St';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Dream Home Model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81171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Lain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Cara 2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propertyNo</a:t>
            </a:r>
            <a:r>
              <a:rPr lang="en-US" dirty="0" smtClean="0"/>
              <a:t>, street, city, postcode, </a:t>
            </a:r>
            <a:r>
              <a:rPr lang="en-US" dirty="0" err="1" smtClean="0"/>
              <a:t>propertyType</a:t>
            </a:r>
            <a:r>
              <a:rPr lang="en-US" dirty="0" smtClean="0"/>
              <a:t>, rooms, rent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PropertyForRent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staffNo</a:t>
            </a:r>
            <a:r>
              <a:rPr lang="en-US" dirty="0" smtClean="0"/>
              <a:t> IN (SELECT </a:t>
            </a:r>
            <a:r>
              <a:rPr lang="en-US" dirty="0" err="1" smtClean="0"/>
              <a:t>staffNo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     FROM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              WHERE </a:t>
            </a:r>
            <a:r>
              <a:rPr lang="en-US" dirty="0" err="1" smtClean="0"/>
              <a:t>branchNo</a:t>
            </a:r>
            <a:r>
              <a:rPr lang="en-US" dirty="0" smtClean="0"/>
              <a:t> = (SELECT </a:t>
            </a:r>
            <a:r>
              <a:rPr lang="en-US" dirty="0" err="1" smtClean="0"/>
              <a:t>branchNo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/>
              <a:t>		FROM </a:t>
            </a:r>
            <a:r>
              <a:rPr lang="en-US" dirty="0" smtClean="0"/>
              <a:t>Branch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	</a:t>
            </a:r>
            <a:r>
              <a:rPr lang="en-US" dirty="0" smtClean="0"/>
              <a:t>WHERE </a:t>
            </a:r>
            <a:r>
              <a:rPr lang="en-US" dirty="0" smtClean="0"/>
              <a:t>street = '163 Main St'));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58200" cy="239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/>
              <a:t>Berapa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Jumlah</a:t>
            </a:r>
            <a:r>
              <a:rPr lang="en-US" sz="3600" b="1" dirty="0" smtClean="0"/>
              <a:t> property yang </a:t>
            </a:r>
            <a:r>
              <a:rPr lang="en-US" sz="3600" b="1" dirty="0" err="1" smtClean="0"/>
              <a:t>dihandel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staf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bekerja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cabang</a:t>
            </a:r>
            <a:r>
              <a:rPr lang="en-US" sz="3600" b="1" dirty="0" smtClean="0"/>
              <a:t> ‘163 Main St’.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Cara 1</a:t>
            </a:r>
          </a:p>
          <a:p>
            <a:r>
              <a:rPr lang="en-US" dirty="0" smtClean="0"/>
              <a:t>SELECT count(*) as </a:t>
            </a:r>
            <a:r>
              <a:rPr lang="en-US" dirty="0" err="1" smtClean="0"/>
              <a:t>Jumlah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PropertyForRent</a:t>
            </a:r>
            <a:r>
              <a:rPr lang="en-US" dirty="0" smtClean="0"/>
              <a:t> p, staff s, branch b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p.staffNo</a:t>
            </a:r>
            <a:r>
              <a:rPr lang="en-US" dirty="0" smtClean="0"/>
              <a:t>=</a:t>
            </a:r>
            <a:r>
              <a:rPr lang="en-US" dirty="0" err="1" smtClean="0"/>
              <a:t>s.staffNo</a:t>
            </a:r>
            <a:r>
              <a:rPr lang="en-US" dirty="0" smtClean="0"/>
              <a:t> and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</a:t>
            </a:r>
            <a:r>
              <a:rPr lang="en-US" dirty="0" err="1" smtClean="0"/>
              <a:t>s.branchNo</a:t>
            </a:r>
            <a:r>
              <a:rPr lang="en-US" dirty="0" smtClean="0"/>
              <a:t>=</a:t>
            </a:r>
            <a:r>
              <a:rPr lang="en-US" dirty="0" err="1" smtClean="0"/>
              <a:t>b.branchNo</a:t>
            </a:r>
            <a:r>
              <a:rPr lang="en-US" dirty="0" smtClean="0"/>
              <a:t> and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b.street</a:t>
            </a:r>
            <a:r>
              <a:rPr lang="en-US" dirty="0" smtClean="0"/>
              <a:t> = '163 Main St';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Lain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Cara 2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count(*)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PropertyForRent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staffNo</a:t>
            </a:r>
            <a:r>
              <a:rPr lang="en-US" dirty="0" smtClean="0"/>
              <a:t> IN (SELECT </a:t>
            </a:r>
            <a:r>
              <a:rPr lang="en-US" dirty="0" err="1" smtClean="0"/>
              <a:t>staffNo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     FROM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              WHERE </a:t>
            </a:r>
            <a:r>
              <a:rPr lang="en-US" dirty="0" err="1" smtClean="0"/>
              <a:t>branchNo</a:t>
            </a:r>
            <a:r>
              <a:rPr lang="en-US" dirty="0" smtClean="0"/>
              <a:t> = (SELECT </a:t>
            </a:r>
            <a:r>
              <a:rPr lang="en-US" dirty="0" err="1" smtClean="0"/>
              <a:t>branchNo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/>
              <a:t>		FROM </a:t>
            </a:r>
            <a:r>
              <a:rPr lang="en-US" dirty="0" smtClean="0"/>
              <a:t>Branch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	</a:t>
            </a:r>
            <a:r>
              <a:rPr lang="en-US" dirty="0" smtClean="0"/>
              <a:t>WHERE </a:t>
            </a:r>
            <a:r>
              <a:rPr lang="en-US" dirty="0" smtClean="0"/>
              <a:t>street = '163 Main St'));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Dapatkan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semua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staf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gajinya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lebih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besar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gaji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setidakanya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satu</a:t>
            </a:r>
            <a:r>
              <a:rPr lang="en-US" sz="3200" b="1" dirty="0" smtClean="0"/>
              <a:t> staff yang </a:t>
            </a:r>
            <a:r>
              <a:rPr lang="en-US" sz="3200" b="1" dirty="0" err="1" smtClean="0"/>
              <a:t>ada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B003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r>
              <a:rPr lang="en-US" dirty="0" smtClean="0"/>
              <a:t>, Salary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smtClean="0"/>
              <a:t>salary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err="1" smtClean="0"/>
              <a:t>branchNo</a:t>
            </a:r>
            <a:r>
              <a:rPr lang="en-US" dirty="0" smtClean="0"/>
              <a:t> = 'B003'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3</a:t>
            </a:r>
          </a:p>
          <a:p>
            <a:r>
              <a:rPr lang="en-US" b="1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r>
              <a:rPr lang="en-US" dirty="0" smtClean="0"/>
              <a:t>, </a:t>
            </a:r>
            <a:r>
              <a:rPr lang="en-US" dirty="0" smtClean="0"/>
              <a:t>		        Salary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smtClean="0"/>
              <a:t>salary &gt; SOME(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salary</a:t>
            </a:r>
          </a:p>
          <a:p>
            <a:pPr>
              <a:buNone/>
            </a:pPr>
            <a:r>
              <a:rPr lang="en-US" dirty="0" smtClean="0"/>
              <a:t>	           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Staff</a:t>
            </a:r>
          </a:p>
          <a:p>
            <a:pPr>
              <a:buNone/>
            </a:pPr>
            <a:r>
              <a:rPr lang="en-US" dirty="0" smtClean="0"/>
              <a:t>	           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branchNo</a:t>
            </a:r>
            <a:r>
              <a:rPr lang="en-US" dirty="0" smtClean="0"/>
              <a:t> = 'B003');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0772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/>
              <a:t>Dapatkan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semua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staf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gajinya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lebih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besar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dari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gaji</a:t>
            </a:r>
            <a:r>
              <a:rPr lang="en-US" sz="3600" b="1" dirty="0" smtClean="0"/>
              <a:t> staff yang </a:t>
            </a:r>
            <a:r>
              <a:rPr lang="en-US" sz="3600" b="1" dirty="0" err="1" smtClean="0"/>
              <a:t>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</a:t>
            </a:r>
            <a:r>
              <a:rPr lang="en-US" sz="3600" b="1" dirty="0" smtClean="0"/>
              <a:t> B003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r>
              <a:rPr lang="en-US" dirty="0" smtClean="0"/>
              <a:t>, Salary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smtClean="0"/>
              <a:t>salary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err="1" smtClean="0"/>
              <a:t>branchNo</a:t>
            </a:r>
            <a:r>
              <a:rPr lang="en-US" dirty="0" smtClean="0"/>
              <a:t> = 'B003'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Penggabungan</a:t>
            </a:r>
            <a:r>
              <a:rPr lang="en-US" dirty="0" smtClean="0"/>
              <a:t> 2 </a:t>
            </a:r>
            <a:r>
              <a:rPr lang="en-US" dirty="0" err="1" smtClean="0"/>
              <a:t>tahap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r>
              <a:rPr lang="en-US" dirty="0" smtClean="0"/>
              <a:t>, </a:t>
            </a:r>
            <a:r>
              <a:rPr lang="en-US" dirty="0" smtClean="0"/>
              <a:t>		       Salary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smtClean="0"/>
              <a:t>salary &gt; ALL(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salary</a:t>
            </a:r>
          </a:p>
          <a:p>
            <a:pPr>
              <a:buNone/>
            </a:pPr>
            <a:r>
              <a:rPr lang="en-US" dirty="0" smtClean="0"/>
              <a:t>           	  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Staff</a:t>
            </a:r>
          </a:p>
          <a:p>
            <a:pPr>
              <a:buNone/>
            </a:pPr>
            <a:r>
              <a:rPr lang="en-US" dirty="0" smtClean="0"/>
              <a:t>           	  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branchNo</a:t>
            </a:r>
            <a:r>
              <a:rPr lang="en-US" dirty="0" smtClean="0"/>
              <a:t> = 'B003');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458199" cy="180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Perhatikan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  <a:r>
              <a:rPr lang="en-US" b="1" dirty="0" smtClean="0"/>
              <a:t>, TIDAK DAPAT </a:t>
            </a:r>
            <a:r>
              <a:rPr lang="en-US" b="1" dirty="0" err="1" smtClean="0"/>
              <a:t>menampilkan</a:t>
            </a:r>
            <a:endParaRPr lang="en-US" b="1" dirty="0" smtClean="0"/>
          </a:p>
          <a:p>
            <a:pPr lvl="1"/>
            <a:r>
              <a:rPr lang="en-US" b="1" dirty="0" smtClean="0"/>
              <a:t>Data Client (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awal</a:t>
            </a:r>
            <a:r>
              <a:rPr lang="en-US" b="1" dirty="0" smtClean="0"/>
              <a:t>,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akhir</a:t>
            </a:r>
            <a:r>
              <a:rPr lang="en-US" b="1" dirty="0" smtClean="0"/>
              <a:t>, . . . .)</a:t>
            </a:r>
          </a:p>
          <a:p>
            <a:pPr lvl="1"/>
            <a:r>
              <a:rPr lang="en-US" b="1" dirty="0" smtClean="0"/>
              <a:t>Data Branch (</a:t>
            </a:r>
            <a:r>
              <a:rPr lang="en-US" b="1" dirty="0" err="1" smtClean="0"/>
              <a:t>jalan</a:t>
            </a:r>
            <a:r>
              <a:rPr lang="en-US" b="1" dirty="0" smtClean="0"/>
              <a:t>, </a:t>
            </a:r>
            <a:r>
              <a:rPr lang="en-US" b="1" dirty="0" err="1" smtClean="0"/>
              <a:t>kota</a:t>
            </a:r>
            <a:r>
              <a:rPr lang="en-US" b="1" dirty="0" smtClean="0"/>
              <a:t>, </a:t>
            </a:r>
            <a:r>
              <a:rPr lang="en-US" b="1" dirty="0" err="1" smtClean="0"/>
              <a:t>kode</a:t>
            </a:r>
            <a:r>
              <a:rPr lang="en-US" b="1" dirty="0" smtClean="0"/>
              <a:t> Pos)</a:t>
            </a:r>
          </a:p>
          <a:p>
            <a:pPr lvl="1"/>
            <a:r>
              <a:rPr lang="en-US" b="1" dirty="0" smtClean="0"/>
              <a:t>Data Staff (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awal</a:t>
            </a:r>
            <a:r>
              <a:rPr lang="en-US" b="1" dirty="0" smtClean="0"/>
              <a:t>,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akhir</a:t>
            </a:r>
            <a:r>
              <a:rPr lang="en-US" b="1" dirty="0" smtClean="0"/>
              <a:t>, </a:t>
            </a:r>
            <a:r>
              <a:rPr lang="en-US" b="1" dirty="0" err="1" smtClean="0"/>
              <a:t>posisi</a:t>
            </a:r>
            <a:r>
              <a:rPr lang="en-US" b="1" dirty="0" smtClean="0"/>
              <a:t>, </a:t>
            </a:r>
            <a:r>
              <a:rPr lang="en-US" b="1" dirty="0" err="1" smtClean="0"/>
              <a:t>tanggal</a:t>
            </a:r>
            <a:r>
              <a:rPr lang="en-US" b="1" dirty="0" smtClean="0"/>
              <a:t> </a:t>
            </a:r>
            <a:r>
              <a:rPr lang="en-US" b="1" dirty="0" err="1" smtClean="0"/>
              <a:t>lahir</a:t>
            </a:r>
            <a:r>
              <a:rPr lang="en-US" b="1" dirty="0" smtClean="0"/>
              <a:t>, . . . . .)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b="1" dirty="0" smtClean="0"/>
              <a:t>BERELASI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b="1" dirty="0" smtClean="0"/>
              <a:t>Client, Branch, </a:t>
            </a:r>
            <a:r>
              <a:rPr lang="en-US" b="1" dirty="0" err="1" smtClean="0"/>
              <a:t>dan</a:t>
            </a:r>
            <a:r>
              <a:rPr lang="en-US" b="1" dirty="0" smtClean="0"/>
              <a:t> Staff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Tampilkan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semua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nama</a:t>
            </a:r>
            <a:r>
              <a:rPr lang="en-US" sz="3200" b="1" dirty="0" smtClean="0"/>
              <a:t> client yang </a:t>
            </a:r>
            <a:r>
              <a:rPr lang="en-US" sz="3200" b="1" dirty="0" err="1" smtClean="0"/>
              <a:t>telah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melihat</a:t>
            </a:r>
            <a:r>
              <a:rPr lang="en-US" sz="3200" b="1" dirty="0" smtClean="0"/>
              <a:t> property </a:t>
            </a:r>
            <a:r>
              <a:rPr lang="en-US" sz="3200" b="1" dirty="0" err="1" smtClean="0"/>
              <a:t>beserta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komentar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apa</a:t>
            </a:r>
            <a:r>
              <a:rPr lang="en-US" sz="3200" b="1" dirty="0" smtClean="0"/>
              <a:t> pun yang </a:t>
            </a:r>
            <a:r>
              <a:rPr lang="en-US" sz="3200" b="1" dirty="0" err="1" smtClean="0"/>
              <a:t>diberikan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Cara 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err="1" smtClean="0"/>
              <a:t>C.clientNo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propertyNo</a:t>
            </a:r>
            <a:r>
              <a:rPr lang="en-US" dirty="0" smtClean="0"/>
              <a:t>, comments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Client C, Viewing V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err="1" smtClean="0"/>
              <a:t>C.clientNo</a:t>
            </a:r>
            <a:r>
              <a:rPr lang="en-US" dirty="0" smtClean="0"/>
              <a:t> = </a:t>
            </a:r>
            <a:r>
              <a:rPr lang="en-US" dirty="0" err="1" smtClean="0"/>
              <a:t>V.clientNo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err="1" smtClean="0"/>
              <a:t>C.clientNo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propertyNo</a:t>
            </a:r>
            <a:r>
              <a:rPr lang="en-US" dirty="0" smtClean="0"/>
              <a:t>, comments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Client C JOIN Viewing V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ON </a:t>
            </a:r>
            <a:r>
              <a:rPr lang="en-US" dirty="0" err="1" smtClean="0"/>
              <a:t>C.clientNo</a:t>
            </a:r>
            <a:r>
              <a:rPr lang="en-US" dirty="0" smtClean="0"/>
              <a:t> = </a:t>
            </a:r>
            <a:r>
              <a:rPr lang="en-US" dirty="0" err="1" smtClean="0"/>
              <a:t>V.clientNo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err="1" smtClean="0"/>
              <a:t>clientNo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propertyNo</a:t>
            </a:r>
            <a:r>
              <a:rPr lang="en-US" dirty="0" smtClean="0"/>
              <a:t>, </a:t>
            </a:r>
            <a:r>
              <a:rPr lang="en-US" dirty="0" smtClean="0"/>
              <a:t>	comments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Client JOIN Viewing USING (</a:t>
            </a:r>
            <a:r>
              <a:rPr lang="en-US" dirty="0" err="1" smtClean="0"/>
              <a:t>clientNo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err="1" smtClean="0"/>
              <a:t>clientNo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propertyNo</a:t>
            </a:r>
            <a:r>
              <a:rPr lang="en-US" dirty="0" smtClean="0"/>
              <a:t>, </a:t>
            </a:r>
            <a:r>
              <a:rPr lang="en-US" dirty="0" smtClean="0"/>
              <a:t>	comments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Client NATURAL JOIN Viewing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9202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Tampilkan</a:t>
            </a:r>
            <a:r>
              <a:rPr lang="en-US" b="1" dirty="0" smtClean="0"/>
              <a:t> </a:t>
            </a:r>
            <a:r>
              <a:rPr lang="en-US" b="1" dirty="0" err="1" smtClean="0"/>
              <a:t>Jumlah</a:t>
            </a:r>
            <a:r>
              <a:rPr lang="en-US" b="1" dirty="0" smtClean="0"/>
              <a:t> property yang </a:t>
            </a:r>
            <a:r>
              <a:rPr lang="en-US" b="1" dirty="0" err="1" smtClean="0"/>
              <a:t>ditangani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anggota</a:t>
            </a:r>
            <a:r>
              <a:rPr lang="en-US" b="1" dirty="0" smtClean="0"/>
              <a:t> staff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SELECT </a:t>
            </a:r>
            <a:r>
              <a:rPr lang="en-US" dirty="0" err="1" smtClean="0"/>
              <a:t>S.branchNo</a:t>
            </a:r>
            <a:r>
              <a:rPr lang="en-US" dirty="0" smtClean="0"/>
              <a:t>, </a:t>
            </a:r>
            <a:r>
              <a:rPr lang="en-US" dirty="0" err="1" smtClean="0"/>
              <a:t>S.staffNo</a:t>
            </a:r>
            <a:r>
              <a:rPr lang="en-US" dirty="0" smtClean="0"/>
              <a:t>, COUNT(*) AS "count"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 S, </a:t>
            </a:r>
            <a:r>
              <a:rPr lang="en-US" dirty="0" err="1" smtClean="0"/>
              <a:t>PropertyForRent</a:t>
            </a:r>
            <a:r>
              <a:rPr lang="en-US" dirty="0" smtClean="0"/>
              <a:t> 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err="1" smtClean="0"/>
              <a:t>S.staffNo</a:t>
            </a:r>
            <a:r>
              <a:rPr lang="en-US" dirty="0" smtClean="0"/>
              <a:t> = </a:t>
            </a:r>
            <a:r>
              <a:rPr lang="en-US" dirty="0" err="1" smtClean="0"/>
              <a:t>P.staffNo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GROUP </a:t>
            </a:r>
            <a:r>
              <a:rPr lang="en-US" dirty="0" smtClean="0"/>
              <a:t>BY </a:t>
            </a:r>
            <a:r>
              <a:rPr lang="en-US" dirty="0" err="1" smtClean="0"/>
              <a:t>S.branchNo</a:t>
            </a:r>
            <a:r>
              <a:rPr lang="en-US" dirty="0" smtClean="0"/>
              <a:t>, </a:t>
            </a:r>
            <a:r>
              <a:rPr lang="en-US" dirty="0" err="1" smtClean="0"/>
              <a:t>S.staffNo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ORDER </a:t>
            </a:r>
            <a:r>
              <a:rPr lang="en-US" dirty="0" smtClean="0"/>
              <a:t>BY </a:t>
            </a:r>
            <a:r>
              <a:rPr lang="en-US" dirty="0" err="1" smtClean="0"/>
              <a:t>S.branchNo</a:t>
            </a:r>
            <a:r>
              <a:rPr lang="en-US" dirty="0" smtClean="0"/>
              <a:t>, </a:t>
            </a:r>
            <a:r>
              <a:rPr lang="en-US" dirty="0" err="1" smtClean="0"/>
              <a:t>S.staffNo</a:t>
            </a:r>
            <a:r>
              <a:rPr lang="en-US" dirty="0" smtClean="0"/>
              <a:t> 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32757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Tampilkan</a:t>
            </a:r>
            <a:r>
              <a:rPr lang="en-US" b="1" dirty="0" smtClean="0"/>
              <a:t> </a:t>
            </a:r>
            <a:r>
              <a:rPr lang="en-US" b="1" dirty="0" err="1" smtClean="0"/>
              <a:t>semua</a:t>
            </a:r>
            <a:r>
              <a:rPr lang="en-US" b="1" dirty="0" smtClean="0"/>
              <a:t> staff yang </a:t>
            </a:r>
            <a:r>
              <a:rPr lang="en-US" b="1" dirty="0" err="1" smtClean="0"/>
              <a:t>bekerja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london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Cara 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err="1" smtClean="0"/>
              <a:t>S.staffNo</a:t>
            </a:r>
            <a:r>
              <a:rPr lang="en-US" dirty="0" smtClean="0"/>
              <a:t>, </a:t>
            </a:r>
            <a:r>
              <a:rPr lang="en-US" dirty="0" err="1" smtClean="0"/>
              <a:t>S.fName</a:t>
            </a:r>
            <a:r>
              <a:rPr lang="en-US" dirty="0" smtClean="0"/>
              <a:t>, </a:t>
            </a:r>
            <a:r>
              <a:rPr lang="en-US" dirty="0" err="1" smtClean="0"/>
              <a:t>S.lName</a:t>
            </a:r>
            <a:r>
              <a:rPr lang="en-US" dirty="0" smtClean="0"/>
              <a:t>, </a:t>
            </a:r>
            <a:r>
              <a:rPr lang="en-US" dirty="0" smtClean="0"/>
              <a:t>	      		</a:t>
            </a:r>
            <a:r>
              <a:rPr lang="en-US" dirty="0" err="1" smtClean="0"/>
              <a:t>S.oPosition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 S, branch B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err="1" smtClean="0"/>
              <a:t>S.branchNo</a:t>
            </a:r>
            <a:r>
              <a:rPr lang="en-US" dirty="0" smtClean="0"/>
              <a:t>=</a:t>
            </a:r>
            <a:r>
              <a:rPr lang="en-US" dirty="0" err="1" smtClean="0"/>
              <a:t>B.branchNo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B.city</a:t>
            </a:r>
            <a:r>
              <a:rPr lang="en-US" dirty="0" smtClean="0"/>
              <a:t>= </a:t>
            </a:r>
            <a:r>
              <a:rPr lang="en-US" dirty="0" smtClean="0"/>
              <a:t>	        'London</a:t>
            </a:r>
            <a:r>
              <a:rPr lang="en-US" dirty="0" smtClean="0"/>
              <a:t>';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dirty="0" smtClean="0"/>
              <a:t>Staff 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dirty="0" smtClean="0"/>
              <a:t>EXISTS (</a:t>
            </a:r>
            <a:r>
              <a:rPr lang="en-US" b="1" dirty="0" smtClean="0">
                <a:solidFill>
                  <a:srgbClr val="FF0000"/>
                </a:solidFill>
              </a:rPr>
              <a:t>SELECT </a:t>
            </a:r>
            <a:r>
              <a:rPr lang="en-US" dirty="0" smtClean="0"/>
              <a:t>*</a:t>
            </a:r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dirty="0" smtClean="0"/>
              <a:t>	     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Branch B</a:t>
            </a:r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dirty="0" smtClean="0"/>
              <a:t>	     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S.branchNo</a:t>
            </a:r>
            <a:r>
              <a:rPr lang="en-US" dirty="0" smtClean="0"/>
              <a:t> = </a:t>
            </a:r>
            <a:r>
              <a:rPr lang="en-US" dirty="0" err="1" smtClean="0"/>
              <a:t>B.branchNo</a:t>
            </a:r>
            <a:r>
              <a:rPr lang="en-US" dirty="0" smtClean="0"/>
              <a:t> AND </a:t>
            </a:r>
            <a:r>
              <a:rPr lang="en-US" dirty="0" smtClean="0"/>
              <a:t>			city </a:t>
            </a:r>
            <a:r>
              <a:rPr lang="en-US" dirty="0" smtClean="0"/>
              <a:t>= 'London');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382000" cy="136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Relasi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REGISTRASI </a:t>
            </a:r>
            <a:r>
              <a:rPr lang="en-US" b="1" dirty="0" err="1" smtClean="0"/>
              <a:t>dengan</a:t>
            </a:r>
            <a:r>
              <a:rPr lang="en-US" b="1" dirty="0" smtClean="0"/>
              <a:t> CLIENT, STAFF, </a:t>
            </a:r>
            <a:r>
              <a:rPr lang="en-US" b="1" dirty="0" err="1" smtClean="0"/>
              <a:t>dan</a:t>
            </a:r>
            <a:r>
              <a:rPr lang="en-US" b="1" dirty="0" smtClean="0"/>
              <a:t> BRANCH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5756"/>
            <a:ext cx="88392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T1.a11, T1.a21, T2.a21, T2.a22, . . 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from T1, T2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where T1.a11=T2.a21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T1.a11 </a:t>
            </a:r>
            <a:r>
              <a:rPr lang="en-US" dirty="0" err="1" smtClean="0"/>
              <a:t>adalah</a:t>
            </a:r>
            <a:r>
              <a:rPr lang="en-US" dirty="0" smtClean="0"/>
              <a:t> primary key</a:t>
            </a:r>
          </a:p>
          <a:p>
            <a:pPr>
              <a:buNone/>
            </a:pPr>
            <a:r>
              <a:rPr lang="en-US" dirty="0" smtClean="0"/>
              <a:t>T2.a21 </a:t>
            </a:r>
            <a:r>
              <a:rPr lang="en-US" dirty="0" err="1" smtClean="0"/>
              <a:t>adalah</a:t>
            </a:r>
            <a:r>
              <a:rPr lang="en-US" dirty="0" smtClean="0"/>
              <a:t> foreign key yang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T1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attribut</a:t>
            </a:r>
            <a:r>
              <a:rPr lang="en-US" dirty="0" smtClean="0"/>
              <a:t> a11 (T1.a11)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Memanfaatkan</a:t>
            </a:r>
            <a:r>
              <a:rPr lang="en-US" b="1" dirty="0" smtClean="0"/>
              <a:t> </a:t>
            </a:r>
            <a:r>
              <a:rPr lang="en-US" b="1" dirty="0" err="1" smtClean="0"/>
              <a:t>Relasi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153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Join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45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yang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Query</a:t>
            </a:r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clausa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clausa</a:t>
            </a:r>
            <a:r>
              <a:rPr lang="en-US" dirty="0" smtClean="0"/>
              <a:t> </a:t>
            </a:r>
            <a:r>
              <a:rPr lang="en-US" b="1" dirty="0" smtClean="0"/>
              <a:t>WHERE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Cara 1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branchNo</a:t>
            </a:r>
            <a:r>
              <a:rPr lang="en-US" dirty="0" smtClean="0"/>
              <a:t>, COUNT(</a:t>
            </a:r>
            <a:r>
              <a:rPr lang="en-US" dirty="0" err="1" smtClean="0"/>
              <a:t>staffNo</a:t>
            </a:r>
            <a:r>
              <a:rPr lang="en-US" dirty="0" smtClean="0"/>
              <a:t>) AS "count", SUM(salary) AS "sum"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Staff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GROUP </a:t>
            </a:r>
            <a:r>
              <a:rPr lang="en-US" b="1" dirty="0" smtClean="0"/>
              <a:t>BY</a:t>
            </a:r>
            <a:r>
              <a:rPr lang="en-US" dirty="0" smtClean="0"/>
              <a:t> </a:t>
            </a:r>
            <a:r>
              <a:rPr lang="en-US" dirty="0" err="1" smtClean="0"/>
              <a:t>branchNo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ORDER </a:t>
            </a:r>
            <a:r>
              <a:rPr lang="en-US" b="1" dirty="0" smtClean="0"/>
              <a:t>BY</a:t>
            </a:r>
            <a:r>
              <a:rPr lang="en-US" dirty="0" smtClean="0"/>
              <a:t> SUM(salary);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419</Words>
  <Application>Microsoft Office PowerPoint</Application>
  <PresentationFormat>On-screen Show (4:3)</PresentationFormat>
  <Paragraphs>189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Multi Tables - Query</vt:lpstr>
      <vt:lpstr>The Dream Home Model </vt:lpstr>
      <vt:lpstr>Perhatikan</vt:lpstr>
      <vt:lpstr>Relasi tabel REGISTRASI dengan CLIENT, STAFF, dan BRANCH</vt:lpstr>
      <vt:lpstr>Model Relasi</vt:lpstr>
      <vt:lpstr>Memanfaatkan Relasi Antar Tabel</vt:lpstr>
      <vt:lpstr>Join</vt:lpstr>
      <vt:lpstr>Sub Query</vt:lpstr>
      <vt:lpstr>Tampilkan jumlah pegawai dan gaji tiap tiap cabang</vt:lpstr>
      <vt:lpstr>Cara 2</vt:lpstr>
      <vt:lpstr>Cara 2</vt:lpstr>
      <vt:lpstr>Cara 2</vt:lpstr>
      <vt:lpstr>Hasil Query</vt:lpstr>
      <vt:lpstr>Tampilkan staff yang bekerja di alamat "163 Main St"</vt:lpstr>
      <vt:lpstr>Cara lain menggunakan Subquery</vt:lpstr>
      <vt:lpstr>Hasil Query</vt:lpstr>
      <vt:lpstr>Tampilkan staff yang gajinya lebih besar dari gaji rata-rata</vt:lpstr>
      <vt:lpstr>Perhatikan attribut keempat dan expresi di clausa where (Huruf warna merah) </vt:lpstr>
      <vt:lpstr>Tampilkan daftar property yang dihandel staf yang bekerja di cabang ‘163 Main St’.</vt:lpstr>
      <vt:lpstr>Cara Lain Menggunakan Subquery</vt:lpstr>
      <vt:lpstr>Hasil Query</vt:lpstr>
      <vt:lpstr>Berapa Jumlah property yang dihandel staf yang bekerja di cabang ‘163 Main St’.</vt:lpstr>
      <vt:lpstr>Cara Lain Menggunakan Subquery</vt:lpstr>
      <vt:lpstr>Dapatkan semua staf yang gajinya lebih besar dari gaji setidakanya satu staff yang ada di B003</vt:lpstr>
      <vt:lpstr>Menggabungkan Kedua Tahap</vt:lpstr>
      <vt:lpstr>Hasil Query</vt:lpstr>
      <vt:lpstr>Dapatkan semua staf yang gajinya lebih besar dari gaji staff yang ada di B003</vt:lpstr>
      <vt:lpstr>Penggabungan 2 tahap</vt:lpstr>
      <vt:lpstr>Hasil Query</vt:lpstr>
      <vt:lpstr>Tampilkan semua nama client yang telah melihat property beserta komentar apa pun yang diberikan</vt:lpstr>
      <vt:lpstr>Cara 2</vt:lpstr>
      <vt:lpstr>Cara 3</vt:lpstr>
      <vt:lpstr>Cara 4</vt:lpstr>
      <vt:lpstr>Hasil Query</vt:lpstr>
      <vt:lpstr>Tampilkan Jumlah property yang ditangani oleh anggota staff</vt:lpstr>
      <vt:lpstr>Hasil Query</vt:lpstr>
      <vt:lpstr>Tampilkan semua staff yang bekerja di london</vt:lpstr>
      <vt:lpstr>Cara 2</vt:lpstr>
      <vt:lpstr>Hasil Query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Tables - Query</dc:title>
  <dc:creator>HP</dc:creator>
  <cp:lastModifiedBy>HP</cp:lastModifiedBy>
  <cp:revision>24</cp:revision>
  <dcterms:created xsi:type="dcterms:W3CDTF">2006-08-16T00:00:00Z</dcterms:created>
  <dcterms:modified xsi:type="dcterms:W3CDTF">2014-10-30T05:59:54Z</dcterms:modified>
</cp:coreProperties>
</file>