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617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19A9-7036-A142-A303-A987CD4CC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374F-CA17-A843-B768-CDD6C7513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5600-015E-564A-AFB1-7121F934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C7E-0DCE-0D46-AFEB-E3BA86799DD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9DDC-B5FF-544A-8CAB-FB052C46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2300-9CA8-2D48-9D98-61FD9CB5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2BD5-74E5-DC46-A529-074A1EFF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3F7B-C27B-5C47-99E8-0A1F8331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6890C-5F87-244C-BA60-2C8C46F49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32C02-60BC-564E-B7C2-44F256A0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C7E-0DCE-0D46-AFEB-E3BA86799DD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F52E-8676-5341-91D4-BAB7D0F3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23E4B-BFB3-8B4C-ACDC-16E6AA58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2BD5-74E5-DC46-A529-074A1EFF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2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2101F-9FEE-7945-A395-C066D7BDA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3EF6F-5709-C84D-B11E-AFD195949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DFAE-A3C3-A643-BFB0-9C1CFC92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C7E-0DCE-0D46-AFEB-E3BA86799DD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22004-0DF7-0A4B-A0B9-6740E954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C4BAF-476B-A84C-829E-F687AEC4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2BD5-74E5-DC46-A529-074A1EFF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D5D9-FD48-C441-8EDF-0CA76C6C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4E996-08A6-1143-8687-E19A4D3D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FC74F-BD7A-BB4B-9355-362B3044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C7E-0DCE-0D46-AFEB-E3BA86799DD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8EFCD-075B-1749-B4FE-B4883959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F613-714C-F547-8261-0EBE8CD8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2BD5-74E5-DC46-A529-074A1EFF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3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F469-44BE-B74A-8797-0CAF7381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3CC5B-7A81-7D4B-894C-B1A2D29D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FBA7-0D17-304D-86A2-0260FDAF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C7E-0DCE-0D46-AFEB-E3BA86799DD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9537-3CDE-0C43-A77F-8892D471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D20A-C63C-0B47-AF2B-1F226326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2BD5-74E5-DC46-A529-074A1EFF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1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07EB-175F-784E-BB25-390099D7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A380-CAAA-E04B-8488-189CDBB0A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ADF40-E4D3-2F45-AF42-29048ABFF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9FE0-58A5-D841-BA78-CA30F462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C7E-0DCE-0D46-AFEB-E3BA86799DD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2B27-22F4-3F47-8B79-0F989DA8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9D74B-5610-0C49-954B-0A3DDB35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2BD5-74E5-DC46-A529-074A1EFF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5041-DDDC-F643-8BCF-4FBADFEC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8E02F-84F1-8A4C-BD04-83AB8220E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1FD3A-50A1-984F-B342-56C672A05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ED4DE-6DBF-C245-9555-6DAE61CD5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12F64-2173-074B-B2D2-0A8415811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32DFE-F46D-3F4E-B25A-FF806DF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C7E-0DCE-0D46-AFEB-E3BA86799DD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14B60-0E8C-AE4E-AE68-2409F722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3AF49-DA23-4448-A381-E21A7922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2BD5-74E5-DC46-A529-074A1EFF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0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D9DE-82C0-414A-95C9-60C19F4B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1B910-9A1F-5F40-937D-962B6A80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C7E-0DCE-0D46-AFEB-E3BA86799DD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57B7D-FDE2-CC41-897D-FCFDED13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B649A-5F78-EC4E-8832-8CFC06D6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2BD5-74E5-DC46-A529-074A1EFF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3CB78-7E87-6A40-AF11-54781953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C7E-0DCE-0D46-AFEB-E3BA86799DD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56F50-89F3-4D4D-8C8C-3269E54B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78203-A099-1B47-8463-1ED3E667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2BD5-74E5-DC46-A529-074A1EFF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8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5B06-52B5-FA41-A131-B97658E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CE9C-EA1C-9D46-A80C-3C3311CA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DC9C2-F4AA-7B4F-9812-81ED9FAB7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C355-EFB0-2649-9AE3-103C01B0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C7E-0DCE-0D46-AFEB-E3BA86799DD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5EAE8-6F44-E044-B683-4F629BA1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169BE-34CC-C448-AA56-C82A46BF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2BD5-74E5-DC46-A529-074A1EFF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E8DF-E33B-CC40-9A43-17E9D8A8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86512-43CA-E34E-A85A-264FDE40D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9F7CC-6051-A945-970E-C52EF1922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A38D2-C5A4-964C-9BA8-D7EB1FB1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C7E-0DCE-0D46-AFEB-E3BA86799DD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870FC-613B-3845-8F30-2972FEE7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F97B7-2638-9E4B-917C-94CCC836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2BD5-74E5-DC46-A529-074A1EFF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1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1184D-32B7-1C4C-A247-6297421A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FC0B2-5ADB-794A-8D69-390525644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F191-4FD9-364A-A699-03B7156B4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32C7E-0DCE-0D46-AFEB-E3BA86799DD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3AC3-AD42-CD46-AF56-5D8A5E199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01FC-60AA-D047-8080-58E671FD7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52BD5-74E5-DC46-A529-074A1EFF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B25F00C3-51C9-6B47-8B7B-351A7341D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1" r="16577"/>
          <a:stretch/>
        </p:blipFill>
        <p:spPr>
          <a:xfrm>
            <a:off x="14276" y="2292"/>
            <a:ext cx="8172461" cy="68557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F715EA0-C6C9-3C48-8639-D41CD3A77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9448" r="11725" b="23393"/>
          <a:stretch/>
        </p:blipFill>
        <p:spPr bwMode="auto">
          <a:xfrm>
            <a:off x="10258042" y="266244"/>
            <a:ext cx="1728788" cy="80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387225-4B87-DF47-83EB-1EE886BE4800}"/>
              </a:ext>
            </a:extLst>
          </p:cNvPr>
          <p:cNvSpPr/>
          <p:nvPr/>
        </p:nvSpPr>
        <p:spPr>
          <a:xfrm>
            <a:off x="14276" y="0"/>
            <a:ext cx="8172461" cy="6858000"/>
          </a:xfrm>
          <a:prstGeom prst="rect">
            <a:avLst/>
          </a:prstGeom>
          <a:solidFill>
            <a:schemeClr val="bg1">
              <a:alpha val="103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5DB99-361C-AB4F-8200-6164D3ECBB3E}"/>
              </a:ext>
            </a:extLst>
          </p:cNvPr>
          <p:cNvSpPr txBox="1"/>
          <p:nvPr/>
        </p:nvSpPr>
        <p:spPr>
          <a:xfrm>
            <a:off x="8397662" y="1700849"/>
            <a:ext cx="3765774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eo" pitchFamily="2" charset="77"/>
              </a:rPr>
              <a:t>DBA5102 Group Project</a:t>
            </a:r>
          </a:p>
          <a:p>
            <a:r>
              <a:rPr lang="en-US" sz="3300" b="1" dirty="0">
                <a:latin typeface="Aleo" pitchFamily="2" charset="77"/>
              </a:rPr>
              <a:t>Predicting Bitcoin </a:t>
            </a:r>
          </a:p>
          <a:p>
            <a:r>
              <a:rPr lang="en-US" sz="3300" b="1" dirty="0">
                <a:latin typeface="Aleo" pitchFamily="2" charset="77"/>
              </a:rPr>
              <a:t>Prices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4382E-394A-C94D-9582-5B7177C4DC80}"/>
              </a:ext>
            </a:extLst>
          </p:cNvPr>
          <p:cNvSpPr txBox="1"/>
          <p:nvPr/>
        </p:nvSpPr>
        <p:spPr>
          <a:xfrm>
            <a:off x="8974179" y="5086961"/>
            <a:ext cx="3055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Baskerville" panose="02020502070401020303" pitchFamily="18" charset="0"/>
              </a:rPr>
              <a:t>Ankit Malhotra - A123123Y</a:t>
            </a:r>
          </a:p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Baskerville" panose="02020502070401020303" pitchFamily="18" charset="0"/>
              </a:rPr>
              <a:t>Felipe Chapa - A123123X</a:t>
            </a:r>
          </a:p>
          <a:p>
            <a:pPr algn="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Baskerville" panose="02020502070401020303" pitchFamily="18" charset="0"/>
              </a:rPr>
              <a:t>Widya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Baskerville" panose="02020502070401020303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Baskerville" panose="02020502070401020303" pitchFamily="18" charset="0"/>
              </a:rPr>
              <a:t>Gani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Baskerville" panose="02020502070401020303" pitchFamily="18" charset="0"/>
              </a:rPr>
              <a:t> Salim - A0231857Y</a:t>
            </a:r>
          </a:p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Baskerville" panose="02020502070401020303" pitchFamily="18" charset="0"/>
              </a:rPr>
              <a:t>Wong Cheng An - A12312312X</a:t>
            </a:r>
          </a:p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Baskerville" panose="02020502070401020303" pitchFamily="18" charset="0"/>
              </a:rPr>
              <a:t>Sahil Sharma - A12312312X</a:t>
            </a:r>
          </a:p>
          <a:p>
            <a:pPr algn="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Baskerville" panose="02020502070401020303" pitchFamily="18" charset="0"/>
              </a:rPr>
              <a:t>Donghwan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Baskerville" panose="02020502070401020303" pitchFamily="18" charset="0"/>
              </a:rPr>
              <a:t> Kim - A12312312X</a:t>
            </a:r>
          </a:p>
        </p:txBody>
      </p:sp>
    </p:spTree>
    <p:extLst>
      <p:ext uri="{BB962C8B-B14F-4D97-AF65-F5344CB8AC3E}">
        <p14:creationId xmlns:p14="http://schemas.microsoft.com/office/powerpoint/2010/main" val="158581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D2E890-0CE6-344E-B26B-55999E1B0749}"/>
              </a:ext>
            </a:extLst>
          </p:cNvPr>
          <p:cNvSpPr txBox="1"/>
          <p:nvPr/>
        </p:nvSpPr>
        <p:spPr>
          <a:xfrm>
            <a:off x="5286375" y="2614613"/>
            <a:ext cx="18288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Aggregated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24ACF-FDC1-B44B-A094-D60EB4E49693}"/>
              </a:ext>
            </a:extLst>
          </p:cNvPr>
          <p:cNvSpPr txBox="1"/>
          <p:nvPr/>
        </p:nvSpPr>
        <p:spPr>
          <a:xfrm>
            <a:off x="5286375" y="1409700"/>
            <a:ext cx="1828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Industry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27E5B-1DE2-7441-83F3-CAFDD965D75E}"/>
              </a:ext>
            </a:extLst>
          </p:cNvPr>
          <p:cNvSpPr txBox="1"/>
          <p:nvPr/>
        </p:nvSpPr>
        <p:spPr>
          <a:xfrm>
            <a:off x="7939088" y="2476113"/>
            <a:ext cx="1828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6FA26-3A23-E94F-ACF7-E407A920F87C}"/>
              </a:ext>
            </a:extLst>
          </p:cNvPr>
          <p:cNvSpPr txBox="1"/>
          <p:nvPr/>
        </p:nvSpPr>
        <p:spPr>
          <a:xfrm>
            <a:off x="5181600" y="3946906"/>
            <a:ext cx="1828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Fiat-Based Assets Indicators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C922B-88DA-0547-B849-0F1E059F0BC4}"/>
              </a:ext>
            </a:extLst>
          </p:cNvPr>
          <p:cNvSpPr txBox="1"/>
          <p:nvPr/>
        </p:nvSpPr>
        <p:spPr>
          <a:xfrm>
            <a:off x="2424113" y="2476113"/>
            <a:ext cx="18288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Selected Bitcoin Price Indicators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81129-0B17-7049-BF20-5001667D0F4E}"/>
              </a:ext>
            </a:extLst>
          </p:cNvPr>
          <p:cNvSpPr txBox="1"/>
          <p:nvPr/>
        </p:nvSpPr>
        <p:spPr>
          <a:xfrm>
            <a:off x="8167686" y="763369"/>
            <a:ext cx="27479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Stock-to-Flow (S2F) Model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ED96E-644E-BA46-9196-0B76F8E8FC16}"/>
              </a:ext>
            </a:extLst>
          </p:cNvPr>
          <p:cNvSpPr txBox="1"/>
          <p:nvPr/>
        </p:nvSpPr>
        <p:spPr>
          <a:xfrm>
            <a:off x="8167685" y="1266065"/>
            <a:ext cx="27479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Greed &amp; Fear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6D7C8-0095-304A-B46B-C7BA51650116}"/>
              </a:ext>
            </a:extLst>
          </p:cNvPr>
          <p:cNvSpPr txBox="1"/>
          <p:nvPr/>
        </p:nvSpPr>
        <p:spPr>
          <a:xfrm>
            <a:off x="9444037" y="3471863"/>
            <a:ext cx="274796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Cryptocurrency News Aggregator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0A8C3-5984-D545-94AB-E3A29B3DFDD1}"/>
              </a:ext>
            </a:extLst>
          </p:cNvPr>
          <p:cNvSpPr txBox="1"/>
          <p:nvPr/>
        </p:nvSpPr>
        <p:spPr>
          <a:xfrm>
            <a:off x="9313066" y="4480918"/>
            <a:ext cx="27479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Twitter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8BD9-7E4E-E844-B2DB-6B580479B813}"/>
              </a:ext>
            </a:extLst>
          </p:cNvPr>
          <p:cNvSpPr txBox="1"/>
          <p:nvPr/>
        </p:nvSpPr>
        <p:spPr>
          <a:xfrm>
            <a:off x="9541666" y="2347540"/>
            <a:ext cx="27479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 &amp; News Companies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5F8C03-8658-D14F-89D7-339C4733DE8C}"/>
              </a:ext>
            </a:extLst>
          </p:cNvPr>
          <p:cNvSpPr txBox="1"/>
          <p:nvPr/>
        </p:nvSpPr>
        <p:spPr>
          <a:xfrm>
            <a:off x="3164678" y="5263634"/>
            <a:ext cx="27479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Gold, Silver and Crude Oil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34E4B-0E48-9142-8F0D-E1123B5DA40D}"/>
              </a:ext>
            </a:extLst>
          </p:cNvPr>
          <p:cNvSpPr txBox="1"/>
          <p:nvPr/>
        </p:nvSpPr>
        <p:spPr>
          <a:xfrm>
            <a:off x="6200775" y="5241653"/>
            <a:ext cx="274796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S&amp;P 500 Index and </a:t>
            </a:r>
            <a:r>
              <a:rPr lang="en-SG" dirty="0" err="1"/>
              <a:t>Cboe</a:t>
            </a:r>
            <a:r>
              <a:rPr lang="en-SG" dirty="0"/>
              <a:t> Volatility Index (VIX)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9CC7A-AC1D-DC43-B4A3-ECBFB892F30C}"/>
              </a:ext>
            </a:extLst>
          </p:cNvPr>
          <p:cNvSpPr txBox="1"/>
          <p:nvPr/>
        </p:nvSpPr>
        <p:spPr>
          <a:xfrm>
            <a:off x="1990725" y="3276510"/>
            <a:ext cx="18288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Relative Strength Index (RSI)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9807E9-103D-1044-A3BF-5BB2E87AE029}"/>
              </a:ext>
            </a:extLst>
          </p:cNvPr>
          <p:cNvSpPr txBox="1"/>
          <p:nvPr/>
        </p:nvSpPr>
        <p:spPr>
          <a:xfrm>
            <a:off x="742949" y="334923"/>
            <a:ext cx="365760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BTC Price Moving Average Convergence &amp; Divergence (MACD)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1971E-6B40-0B4E-B647-0E322F017990}"/>
              </a:ext>
            </a:extLst>
          </p:cNvPr>
          <p:cNvSpPr txBox="1"/>
          <p:nvPr/>
        </p:nvSpPr>
        <p:spPr>
          <a:xfrm>
            <a:off x="809624" y="1191309"/>
            <a:ext cx="30051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Cryptocurrency On-Balance Volume (OBV)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BA67AB-92D0-2E40-A74A-091D400C8183}"/>
              </a:ext>
            </a:extLst>
          </p:cNvPr>
          <p:cNvSpPr txBox="1"/>
          <p:nvPr/>
        </p:nvSpPr>
        <p:spPr>
          <a:xfrm>
            <a:off x="333371" y="2024374"/>
            <a:ext cx="27479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Major Cryptocurrency Dominance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4F484E-EF5B-A140-A5C8-45EE946673E7}"/>
              </a:ext>
            </a:extLst>
          </p:cNvPr>
          <p:cNvSpPr txBox="1"/>
          <p:nvPr/>
        </p:nvSpPr>
        <p:spPr>
          <a:xfrm>
            <a:off x="0" y="4001572"/>
            <a:ext cx="18288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Cryptocurrency Market Cap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012818-9C2E-D044-A62B-6D3518A935D2}"/>
              </a:ext>
            </a:extLst>
          </p:cNvPr>
          <p:cNvSpPr txBox="1"/>
          <p:nvPr/>
        </p:nvSpPr>
        <p:spPr>
          <a:xfrm>
            <a:off x="8111727" y="178087"/>
            <a:ext cx="1828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Bitcoin Mining Reward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68E4-C449-DB4A-8BD0-C73D17667841}"/>
              </a:ext>
            </a:extLst>
          </p:cNvPr>
          <p:cNvSpPr txBox="1"/>
          <p:nvPr/>
        </p:nvSpPr>
        <p:spPr>
          <a:xfrm>
            <a:off x="1990725" y="4828462"/>
            <a:ext cx="18288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Bollinger Bands</a:t>
            </a:r>
          </a:p>
        </p:txBody>
      </p:sp>
    </p:spTree>
    <p:extLst>
      <p:ext uri="{BB962C8B-B14F-4D97-AF65-F5344CB8AC3E}">
        <p14:creationId xmlns:p14="http://schemas.microsoft.com/office/powerpoint/2010/main" val="369090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113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Aleo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Widya Salim</dc:creator>
  <cp:lastModifiedBy>Widya Salim</cp:lastModifiedBy>
  <cp:revision>3</cp:revision>
  <dcterms:created xsi:type="dcterms:W3CDTF">2021-10-01T02:58:42Z</dcterms:created>
  <dcterms:modified xsi:type="dcterms:W3CDTF">2021-10-01T06:23:09Z</dcterms:modified>
</cp:coreProperties>
</file>