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tags/tag1.xml" ContentType="application/vnd.openxmlformats-officedocument.presentationml.tag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leo" pitchFamily="2" charset="77"/>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dya Salim"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5CE52-BCF7-DE80-59F4-825169F4558C}" v="3" dt="2021-11-21T08:05:44.474"/>
    <p1510:client id="{3486F783-A115-BDDE-DF71-C0D03F0713BD}" v="3" dt="2021-11-21T09:11:13.866"/>
    <p1510:client id="{7EF2B648-F687-C8BC-E45A-9D7F5C1FEF95}" v="1" dt="2021-11-21T08:39:58.789"/>
    <p1510:client id="{7F98746F-5322-4D59-ABBA-126FAF2864E7}" v="1641" dt="2021-11-21T10:43:00.407"/>
    <p1510:client id="{8AC9D12B-16C3-2D41-B41F-6EC8824657BD}" v="319" dt="2021-11-21T08:55:04.639"/>
    <p1510:client id="{A8BD41B3-A4D7-6E43-867E-795F3647756A}" v="4" dt="2021-11-21T08:29:26.389"/>
  </p1510:revLst>
</p1510:revInfo>
</file>

<file path=ppt/tableStyles.xml><?xml version="1.0" encoding="utf-8"?>
<a:tblStyleLst xmlns:a="http://schemas.openxmlformats.org/drawingml/2006/main" def="{C0E6CB1E-07BB-4175-B93A-B42BE6042266}">
  <a:tblStyle styleId="{C0E6CB1E-07BB-4175-B93A-B42BE6042266}" styleName="Table_0">
    <a:wholeTbl>
      <a:tcTxStyle>
        <a:font>
          <a:latin typeface="Arial"/>
          <a:ea typeface="Arial"/>
          <a:cs typeface="Arial"/>
        </a:font>
        <a:srgbClr val="000000"/>
      </a:tcTxStyle>
      <a:tcStyle>
        <a:tcBdr>
          <a:left>
            <a:ln w="12700" cap="flat" cmpd="sng">
              <a:solidFill>
                <a:srgbClr val="212121"/>
              </a:solidFill>
              <a:prstDash val="solid"/>
              <a:round/>
              <a:headEnd type="none" w="sm" len="sm"/>
              <a:tailEnd type="none" w="sm" len="sm"/>
            </a:ln>
          </a:left>
          <a:right>
            <a:ln w="12700" cap="flat" cmpd="sng">
              <a:solidFill>
                <a:srgbClr val="212121"/>
              </a:solidFill>
              <a:prstDash val="solid"/>
              <a:round/>
              <a:headEnd type="none" w="sm" len="sm"/>
              <a:tailEnd type="none" w="sm" len="sm"/>
            </a:ln>
          </a:right>
          <a:top>
            <a:ln w="12700" cap="flat" cmpd="sng">
              <a:solidFill>
                <a:srgbClr val="212121"/>
              </a:solidFill>
              <a:prstDash val="solid"/>
              <a:round/>
              <a:headEnd type="none" w="sm" len="sm"/>
              <a:tailEnd type="none" w="sm" len="sm"/>
            </a:ln>
          </a:top>
          <a:bottom>
            <a:ln w="12700" cap="flat" cmpd="sng">
              <a:solidFill>
                <a:srgbClr val="212121"/>
              </a:solidFill>
              <a:prstDash val="solid"/>
              <a:round/>
              <a:headEnd type="none" w="sm" len="sm"/>
              <a:tailEnd type="none" w="sm" len="sm"/>
            </a:ln>
          </a:bottom>
          <a:insideH>
            <a:ln w="12700" cap="flat" cmpd="sng">
              <a:solidFill>
                <a:srgbClr val="212121"/>
              </a:solidFill>
              <a:prstDash val="solid"/>
              <a:round/>
              <a:headEnd type="none" w="sm" len="sm"/>
              <a:tailEnd type="none" w="sm" len="sm"/>
            </a:ln>
          </a:insideH>
          <a:insideV>
            <a:ln w="12700" cap="flat" cmpd="sng">
              <a:solidFill>
                <a:srgbClr val="212121"/>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7919"/>
  </p:normalViewPr>
  <p:slideViewPr>
    <p:cSldViewPr snapToGrid="0">
      <p:cViewPr varScale="1">
        <p:scale>
          <a:sx n="82" d="100"/>
          <a:sy n="82" d="100"/>
        </p:scale>
        <p:origin x="128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1-21T04:07:55.925" idx="1">
    <p:pos x="306" y="360"/>
    <p:text>What's our final title ya?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1-20T15:15:29.169" idx="2">
    <p:pos x="2107" y="1119"/>
    <p:text>$237B direct costs + $90B indirect costs</p:text>
  </p:cm>
  <p:cm authorId="0" dt="2021-11-20T15:16:47.050" idx="3">
    <p:pos x="6008" y="239"/>
    <p:text>Around 90,000 deaths per year</p:text>
  </p:cm>
  <p:cm authorId="0" dt="2021-11-20T15:16:47.050" idx="4">
    <p:pos x="6008" y="239"/>
    <p:text>34M americans have diabetes, 88M millions have pre diabetes</p:text>
  </p:cm>
  <p:cm authorId="0" dt="2021-11-20T15:19:42.442" idx="5">
    <p:pos x="976" y="2551"/>
    <p:text>well us, the insurance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1-11-20T16:03:40.806" idx="6">
    <p:pos x="161" y="527"/>
    <p:text>better title suggestion anyone?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1-11-21T02:06:13.914" idx="7">
    <p:pos x="113" y="2388"/>
    <p:text>find a more politically correct phrase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1-11-21T04:31:15.045" idx="8">
    <p:pos x="87" y="558"/>
    <p:text>Easier, and minimal ops disruption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1-11-21T04:00:53.685" idx="9">
    <p:pos x="2060" y="584"/>
    <p:text>Explain AUC in plain english - TPR and FPR</p:text>
  </p:cm>
  <p:cm authorId="0" dt="2021-11-21T04:00:53.685" idx="10">
    <p:pos x="2060" y="584"/>
    <p:text>Reported AUC of 0.79
(Tied With Random Forest - but higher test accuracy)</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1-11-21T03:13:51.285" idx="11">
    <p:pos x="552" y="2817"/>
    <p:text>blindspot or weakness better?</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1-11-21T04:05:23.939" idx="12">
    <p:pos x="740" y="2769"/>
    <p:text>@gino can help rephrase pls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2800940b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a:solidFill>
                  <a:srgbClr val="000000"/>
                </a:solidFill>
                <a:effectLst/>
                <a:latin typeface="Calibri" panose="020F0502020204030204" pitchFamily="34" charset="0"/>
              </a:rPr>
              <a:t>Good afternoon everyone, thanks for joining us!</a:t>
            </a:r>
            <a:endParaRPr lang="en-US" b="0">
              <a:effectLst/>
            </a:endParaRPr>
          </a:p>
          <a:p>
            <a:pPr rtl="0">
              <a:spcBef>
                <a:spcPts val="0"/>
              </a:spcBef>
              <a:spcAft>
                <a:spcPts val="0"/>
              </a:spcAft>
            </a:pPr>
            <a:r>
              <a:rPr lang="en-US" sz="1800" b="0" i="0" u="none" strike="noStrike">
                <a:solidFill>
                  <a:srgbClr val="000000"/>
                </a:solidFill>
                <a:effectLst/>
                <a:latin typeface="Calibri" panose="020F0502020204030204" pitchFamily="34" charset="0"/>
              </a:rPr>
              <a:t>My name is Gino and today, we will be proposing a way to improve our claim process and inject a twist into our business model by leveraging on some predictive modeling</a:t>
            </a:r>
            <a:endParaRPr lang="en-US" b="0">
              <a:effectLst/>
            </a:endParaRPr>
          </a:p>
          <a:p>
            <a:pPr marL="158750" indent="0">
              <a:buNone/>
            </a:pPr>
            <a:endParaRPr lang="en-US"/>
          </a:p>
        </p:txBody>
      </p:sp>
      <p:sp>
        <p:nvSpPr>
          <p:cNvPr id="52" name="Google Shape;52;g102800940b2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bde13a9e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gfbde13a9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296c8a26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92760" lvl="0" indent="-298450" algn="just" rtl="0">
              <a:lnSpc>
                <a:spcPct val="115000"/>
              </a:lnSpc>
              <a:spcBef>
                <a:spcPts val="0"/>
              </a:spcBef>
              <a:spcAft>
                <a:spcPts val="0"/>
              </a:spcAft>
              <a:buClr>
                <a:schemeClr val="dk1"/>
              </a:buClr>
              <a:buSzPts val="1100"/>
              <a:buFont typeface="Noto Sans Symbols"/>
              <a:buChar char="●"/>
            </a:pPr>
            <a:r>
              <a:rPr lang="en">
                <a:solidFill>
                  <a:schemeClr val="dk1"/>
                </a:solidFill>
              </a:rPr>
              <a:t>The number of positive cases and high risk increase as age increases. </a:t>
            </a:r>
            <a:endParaRPr>
              <a:solidFill>
                <a:schemeClr val="dk1"/>
              </a:solidFill>
            </a:endParaRPr>
          </a:p>
          <a:p>
            <a:pPr marL="492760" lvl="0" indent="-298450" algn="just" rtl="0">
              <a:lnSpc>
                <a:spcPct val="115000"/>
              </a:lnSpc>
              <a:spcBef>
                <a:spcPts val="0"/>
              </a:spcBef>
              <a:spcAft>
                <a:spcPts val="0"/>
              </a:spcAft>
              <a:buClr>
                <a:schemeClr val="dk1"/>
              </a:buClr>
              <a:buSzPts val="1100"/>
              <a:buFont typeface="Noto Sans Symbols"/>
              <a:buChar char="●"/>
            </a:pPr>
            <a:r>
              <a:rPr lang="en">
                <a:solidFill>
                  <a:schemeClr val="dk1"/>
                </a:solidFill>
              </a:rPr>
              <a:t>This is notably a steep curve for confirmed diabetics from age 31-40 to the &gt;60 cluster</a:t>
            </a:r>
            <a:endParaRPr>
              <a:solidFill>
                <a:schemeClr val="dk1"/>
              </a:solidFill>
            </a:endParaRPr>
          </a:p>
          <a:p>
            <a:pPr marL="492760" lvl="0" indent="-298450" algn="just" rtl="0">
              <a:lnSpc>
                <a:spcPct val="115000"/>
              </a:lnSpc>
              <a:spcBef>
                <a:spcPts val="0"/>
              </a:spcBef>
              <a:spcAft>
                <a:spcPts val="0"/>
              </a:spcAft>
              <a:buClr>
                <a:schemeClr val="dk1"/>
              </a:buClr>
              <a:buSzPts val="1100"/>
              <a:buFont typeface="Noto Sans Symbols"/>
              <a:buChar char="●"/>
            </a:pPr>
            <a:r>
              <a:rPr lang="en">
                <a:solidFill>
                  <a:schemeClr val="dk1"/>
                </a:solidFill>
              </a:rPr>
              <a:t>A similar upward, albeit significantly muted trend is observed for high risk individuals for the same age range. </a:t>
            </a:r>
            <a:endParaRPr/>
          </a:p>
        </p:txBody>
      </p:sp>
      <p:sp>
        <p:nvSpPr>
          <p:cNvPr id="179" name="Google Shape;179;g10296c8a2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33e639882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r>
              <a:rPr lang="en-SG" sz="1100" b="0" i="0" u="none" strike="noStrike" cap="none" dirty="0">
                <a:solidFill>
                  <a:srgbClr val="000000"/>
                </a:solidFill>
                <a:effectLst/>
                <a:latin typeface="Arial"/>
                <a:ea typeface="Arial"/>
                <a:cs typeface="Arial"/>
                <a:sym typeface="Arial"/>
              </a:rPr>
              <a:t>Thank you </a:t>
            </a:r>
            <a:r>
              <a:rPr lang="en-SG" sz="1100" b="0" i="0" u="none" strike="noStrike" cap="none" dirty="0" err="1">
                <a:solidFill>
                  <a:srgbClr val="000000"/>
                </a:solidFill>
                <a:effectLst/>
                <a:latin typeface="Arial"/>
                <a:ea typeface="Arial"/>
                <a:cs typeface="Arial"/>
                <a:sym typeface="Arial"/>
              </a:rPr>
              <a:t>Widya</a:t>
            </a:r>
            <a:r>
              <a:rPr lang="en-SG" sz="1100" b="0" i="0" u="none" strike="noStrike" cap="none" dirty="0">
                <a:solidFill>
                  <a:srgbClr val="000000"/>
                </a:solidFill>
                <a:effectLst/>
                <a:latin typeface="Arial"/>
                <a:ea typeface="Arial"/>
                <a:cs typeface="Arial"/>
                <a:sym typeface="Arial"/>
              </a:rPr>
              <a:t>!</a:t>
            </a:r>
          </a:p>
          <a:p>
            <a:pPr rtl="0"/>
            <a:endParaRPr lang="en-SG" sz="1100" b="0" i="0" u="none" strike="noStrike" cap="none" dirty="0">
              <a:solidFill>
                <a:srgbClr val="000000"/>
              </a:solidFill>
              <a:effectLst/>
              <a:latin typeface="Arial"/>
              <a:ea typeface="Arial"/>
              <a:cs typeface="Arial"/>
              <a:sym typeface="Arial"/>
            </a:endParaRPr>
          </a:p>
          <a:p>
            <a:pPr rtl="0"/>
            <a:r>
              <a:rPr lang="en-SG" sz="1100" b="0" i="0" u="none" strike="noStrike" cap="none" dirty="0">
                <a:solidFill>
                  <a:srgbClr val="000000"/>
                </a:solidFill>
                <a:effectLst/>
                <a:latin typeface="Arial"/>
                <a:ea typeface="Arial"/>
                <a:cs typeface="Arial"/>
                <a:sym typeface="Arial"/>
              </a:rPr>
              <a:t>We ran and compared 5 different classification models: log reg, svc, </a:t>
            </a:r>
            <a:r>
              <a:rPr lang="en-SG" sz="1100" b="0" i="0" u="none" strike="noStrike" cap="none" dirty="0" err="1">
                <a:solidFill>
                  <a:srgbClr val="000000"/>
                </a:solidFill>
                <a:effectLst/>
                <a:latin typeface="Arial"/>
                <a:ea typeface="Arial"/>
                <a:cs typeface="Arial"/>
                <a:sym typeface="Arial"/>
              </a:rPr>
              <a:t>dtc</a:t>
            </a:r>
            <a:r>
              <a:rPr lang="en-SG" sz="1100" b="0" i="0" u="none" strike="noStrike" cap="none" dirty="0">
                <a:solidFill>
                  <a:srgbClr val="000000"/>
                </a:solidFill>
                <a:effectLst/>
                <a:latin typeface="Arial"/>
                <a:ea typeface="Arial"/>
                <a:cs typeface="Arial"/>
                <a:sym typeface="Arial"/>
              </a:rPr>
              <a:t>, random forest and </a:t>
            </a:r>
            <a:r>
              <a:rPr lang="en-SG" sz="1100" b="0" i="0" u="none" strike="noStrike" cap="none" dirty="0" err="1">
                <a:solidFill>
                  <a:srgbClr val="000000"/>
                </a:solidFill>
                <a:effectLst/>
                <a:latin typeface="Arial"/>
                <a:ea typeface="Arial"/>
                <a:cs typeface="Arial"/>
                <a:sym typeface="Arial"/>
              </a:rPr>
              <a:t>xgboost</a:t>
            </a:r>
            <a:r>
              <a:rPr lang="en-SG" sz="1100" b="0" i="0" u="none" strike="noStrike" cap="none" dirty="0">
                <a:solidFill>
                  <a:srgbClr val="000000"/>
                </a:solidFill>
                <a:effectLst/>
                <a:latin typeface="Arial"/>
                <a:ea typeface="Arial"/>
                <a:cs typeface="Arial"/>
                <a:sym typeface="Arial"/>
              </a:rPr>
              <a:t>. </a:t>
            </a:r>
            <a:endParaRPr lang="en-SG" b="0" dirty="0">
              <a:effectLst/>
            </a:endParaRPr>
          </a:p>
          <a:p>
            <a:pPr rtl="0"/>
            <a:br>
              <a:rPr lang="en-SG" b="0" dirty="0">
                <a:effectLst/>
              </a:rPr>
            </a:br>
            <a:r>
              <a:rPr lang="en-SG" sz="1100" b="0" i="0" u="none" strike="noStrike" cap="none" dirty="0">
                <a:solidFill>
                  <a:srgbClr val="000000"/>
                </a:solidFill>
                <a:effectLst/>
                <a:latin typeface="Arial"/>
                <a:ea typeface="Arial"/>
                <a:cs typeface="Arial"/>
                <a:sym typeface="Arial"/>
              </a:rPr>
              <a:t>AUC value is the area under the curve which compares the True Positive Rate (</a:t>
            </a:r>
            <a:r>
              <a:rPr lang="en-SG" sz="1100" b="0" i="0" u="none" strike="noStrike" cap="none" dirty="0" err="1">
                <a:solidFill>
                  <a:srgbClr val="000000"/>
                </a:solidFill>
                <a:effectLst/>
                <a:latin typeface="Arial"/>
                <a:ea typeface="Arial"/>
                <a:cs typeface="Arial"/>
                <a:sym typeface="Arial"/>
              </a:rPr>
              <a:t>i.e</a:t>
            </a:r>
            <a:r>
              <a:rPr lang="en-SG" sz="1100" b="0" i="0" u="none" strike="noStrike" cap="none" dirty="0">
                <a:solidFill>
                  <a:srgbClr val="000000"/>
                </a:solidFill>
                <a:effectLst/>
                <a:latin typeface="Arial"/>
                <a:ea typeface="Arial"/>
                <a:cs typeface="Arial"/>
                <a:sym typeface="Arial"/>
              </a:rPr>
              <a:t>: how many times positive cases are identified as positive) and FPR (how many times negative cases are identified as positive). This value is of importance as it allows us to measure the costs associated with false identification when training different models.</a:t>
            </a:r>
            <a:endParaRPr lang="en-SG" b="0" dirty="0">
              <a:effectLst/>
            </a:endParaRPr>
          </a:p>
          <a:p>
            <a:pPr rtl="0"/>
            <a:br>
              <a:rPr lang="en-SG" b="0" dirty="0">
                <a:effectLst/>
              </a:rPr>
            </a:br>
            <a:r>
              <a:rPr lang="en-SG" sz="1100" b="0" i="0" u="none" strike="noStrike" cap="none" dirty="0">
                <a:solidFill>
                  <a:srgbClr val="000000"/>
                </a:solidFill>
                <a:effectLst/>
                <a:latin typeface="Arial"/>
                <a:ea typeface="Arial"/>
                <a:cs typeface="Arial"/>
                <a:sym typeface="Arial"/>
              </a:rPr>
              <a:t>We found that XG Boost performed the best with an AUC value of 0.79. Although its AUC is equal to that of Random Forest, we found that XG Boost gives a better true positive rate which is of importance to our business case. We need to ensure that we identify diabetics accurately. Misidentifying diabetics will cost us an extra $1900 per person.</a:t>
            </a:r>
            <a:endParaRPr lang="en-SG" b="0" dirty="0">
              <a:effectLst/>
            </a:endParaRPr>
          </a:p>
          <a:p>
            <a:br>
              <a:rPr lang="en-SG" dirty="0"/>
            </a:br>
            <a:endParaRPr dirty="0"/>
          </a:p>
        </p:txBody>
      </p:sp>
      <p:sp>
        <p:nvSpPr>
          <p:cNvPr id="187" name="Google Shape;187;g1033e63988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bde13a9e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dirty="0"/>
              <a:t>Model features from </a:t>
            </a:r>
            <a:r>
              <a:rPr lang="en-SG" dirty="0" err="1"/>
              <a:t>xgboost</a:t>
            </a:r>
            <a:r>
              <a:rPr lang="en-SG" dirty="0"/>
              <a:t> and the other algorithms provide potential indicators that boost chances of early detection and allow us to </a:t>
            </a:r>
            <a:r>
              <a:rPr lang="en-SG" dirty="0" err="1"/>
              <a:t>interevene</a:t>
            </a:r>
            <a:r>
              <a:rPr lang="en-SG" dirty="0"/>
              <a:t> early before the disease progresses. This is more important given that 90-95% cases are preventable/reversible. Not only does it provide positive optics for the company, it also mitigates expensive future claims that cut the company bottom line. </a:t>
            </a:r>
            <a:endParaRPr dirty="0"/>
          </a:p>
        </p:txBody>
      </p:sp>
      <p:sp>
        <p:nvSpPr>
          <p:cNvPr id="196" name="Google Shape;196;gfbde13a9e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33e639882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100" b="1" dirty="0">
                <a:solidFill>
                  <a:schemeClr val="dk1"/>
                </a:solidFill>
                <a:latin typeface="Aleo"/>
                <a:ea typeface="Aleo"/>
                <a:cs typeface="Aleo"/>
                <a:sym typeface="Aleo"/>
              </a:rPr>
              <a:t>Potential cost saving is 59.49% from early and improved detection vs current industry standard…</a:t>
            </a:r>
          </a:p>
          <a:p>
            <a:pPr marL="0" marR="0" lvl="0" indent="0" algn="l" rtl="0">
              <a:spcBef>
                <a:spcPts val="0"/>
              </a:spcBef>
              <a:spcAft>
                <a:spcPts val="0"/>
              </a:spcAft>
              <a:buNone/>
            </a:pPr>
            <a:endParaRPr lang="en-US" sz="1100" b="1" dirty="0">
              <a:solidFill>
                <a:schemeClr val="dk1"/>
              </a:solidFill>
              <a:latin typeface="Aleo"/>
              <a:ea typeface="Aleo"/>
              <a:cs typeface="Aleo"/>
              <a:sym typeface="Aleo"/>
            </a:endParaRPr>
          </a:p>
          <a:p>
            <a:pPr marL="0" marR="0" lvl="0" indent="0" algn="l" rtl="0">
              <a:spcBef>
                <a:spcPts val="0"/>
              </a:spcBef>
              <a:spcAft>
                <a:spcPts val="0"/>
              </a:spcAft>
              <a:buNone/>
            </a:pPr>
            <a:r>
              <a:rPr lang="en-US" sz="1100" b="1" dirty="0">
                <a:solidFill>
                  <a:schemeClr val="dk1"/>
                </a:solidFill>
                <a:latin typeface="Aleo"/>
                <a:ea typeface="Aleo"/>
                <a:cs typeface="Aleo"/>
                <a:sym typeface="Aleo"/>
              </a:rPr>
              <a:t>From an individual level, that’s roughly 300 USD per head</a:t>
            </a:r>
          </a:p>
          <a:p>
            <a:pPr marL="0" marR="0" lvl="0" indent="0" algn="l" rtl="0">
              <a:spcBef>
                <a:spcPts val="0"/>
              </a:spcBef>
              <a:spcAft>
                <a:spcPts val="0"/>
              </a:spcAft>
              <a:buNone/>
            </a:pPr>
            <a:r>
              <a:rPr lang="en-US" sz="1100" b="1" dirty="0">
                <a:solidFill>
                  <a:schemeClr val="dk1"/>
                </a:solidFill>
                <a:latin typeface="Aleo"/>
                <a:ea typeface="Aleo"/>
                <a:cs typeface="Aleo"/>
                <a:sym typeface="Aleo"/>
              </a:rPr>
              <a:t>Superimpose this over 2900 individual and that translates to an uptick of 800k to the annual </a:t>
            </a:r>
            <a:r>
              <a:rPr lang="en-US" sz="1100" b="1" dirty="0" err="1">
                <a:solidFill>
                  <a:schemeClr val="dk1"/>
                </a:solidFill>
                <a:latin typeface="Aleo"/>
                <a:ea typeface="Aleo"/>
                <a:cs typeface="Aleo"/>
                <a:sym typeface="Aleo"/>
              </a:rPr>
              <a:t>bottomline</a:t>
            </a:r>
            <a:r>
              <a:rPr lang="en-US" sz="1100" b="1" dirty="0">
                <a:solidFill>
                  <a:schemeClr val="dk1"/>
                </a:solidFill>
                <a:latin typeface="Aleo"/>
                <a:ea typeface="Aleo"/>
                <a:cs typeface="Aleo"/>
                <a:sym typeface="Aleo"/>
              </a:rPr>
              <a:t> of the insurance company</a:t>
            </a:r>
          </a:p>
        </p:txBody>
      </p:sp>
      <p:sp>
        <p:nvSpPr>
          <p:cNvPr id="214" name="Google Shape;214;g1033e63988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33e639882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a:t>Our model can be easily implemented as discussed in earlier parts, so we are only 3 steps away from 59.49% potential cost savings.</a:t>
            </a:r>
          </a:p>
          <a:p>
            <a:pPr>
              <a:buNone/>
            </a:pPr>
            <a:r>
              <a:rPr lang="en-US"/>
              <a:t> </a:t>
            </a:r>
          </a:p>
          <a:p>
            <a:pPr>
              <a:buNone/>
            </a:pPr>
            <a:r>
              <a:rPr lang="en-US"/>
              <a:t>First, we have to deploy the model in management phase. Again, we expect minimal operations disruptions as we are doing trial runs with our existing customers and the model aligns perfectly with existing operating procedures.</a:t>
            </a:r>
          </a:p>
          <a:p>
            <a:pPr>
              <a:buNone/>
            </a:pPr>
            <a:r>
              <a:rPr lang="en-US"/>
              <a:t> </a:t>
            </a:r>
          </a:p>
          <a:p>
            <a:pPr>
              <a:buNone/>
            </a:pPr>
            <a:r>
              <a:rPr lang="en-US"/>
              <a:t>Second, while we detect the patients for diabetes, we need to provide an incentive or penalty scheme, in order to enforce the prevention. </a:t>
            </a:r>
          </a:p>
          <a:p>
            <a:pPr>
              <a:buNone/>
            </a:pPr>
            <a:endParaRPr lang="en-US"/>
          </a:p>
          <a:p>
            <a:pPr>
              <a:buNone/>
            </a:pPr>
            <a:r>
              <a:rPr lang="en-US"/>
              <a:t>Lastly we need to be able to track and record through time the cost savings and be able to further improve the model. </a:t>
            </a:r>
          </a:p>
          <a:p>
            <a:pPr>
              <a:buNone/>
            </a:pPr>
            <a:endParaRPr lang="en-US"/>
          </a:p>
          <a:p>
            <a:pPr>
              <a:buNone/>
            </a:pPr>
            <a:r>
              <a:rPr lang="en-US"/>
              <a:t>In the given flowchart, we can discern the process given in simple steps: </a:t>
            </a:r>
          </a:p>
          <a:p>
            <a:pPr>
              <a:buNone/>
            </a:pPr>
            <a:r>
              <a:rPr lang="en-US"/>
              <a:t>First we have the individual profile submission, which is followed by an assessment conducted by an underwriter to compare against the set benchmark. </a:t>
            </a:r>
          </a:p>
          <a:p>
            <a:pPr>
              <a:buNone/>
            </a:pPr>
            <a:r>
              <a:rPr lang="en-US"/>
              <a:t>After the assessment, the abovementioned would be classified to low risk and high risk. The high risk profiles would either be rejected or assigned to a higher premium, while the low risk profiles would be approved for enrollment.</a:t>
            </a:r>
          </a:p>
          <a:p>
            <a:pPr>
              <a:buNone/>
            </a:pPr>
            <a:r>
              <a:rPr lang="en-US"/>
              <a:t>The final phase includes the individual paying and claiming the medical expenses. </a:t>
            </a:r>
          </a:p>
          <a:p>
            <a:pPr>
              <a:buNone/>
            </a:pPr>
            <a:r>
              <a:rPr lang="en-US"/>
              <a:t>And this is where our model kicks in – detecting diabetic individuals to subscribe early for intervention –and reusing and adjusting that in the underwriting phase, detecting high risk applicants, to design a higher premium or even reject the patient from enrollment.</a:t>
            </a:r>
          </a:p>
          <a:p>
            <a:pPr marL="0" indent="0">
              <a:buNone/>
            </a:pPr>
            <a:br>
              <a:rPr lang="en-US"/>
            </a:br>
            <a:endParaRPr lang="en-US"/>
          </a:p>
        </p:txBody>
      </p:sp>
      <p:sp>
        <p:nvSpPr>
          <p:cNvPr id="223" name="Google Shape;223;g1033e63988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33e63988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Based on the implementation that we formulated, we compiled a set of future considerations to be taken into account for further scalability and cost saving. </a:t>
            </a:r>
          </a:p>
          <a:p>
            <a:pPr marL="0" indent="0">
              <a:buNone/>
            </a:pPr>
            <a:r>
              <a:rPr lang="en-US"/>
              <a:t>In the first phase, we have classified the deployment phase, calculating the probability of positive diagnosis and finally identification of the high risk individuals. After all this is integrated through the performance and impact reviews we can undertake phase 2, which includes:</a:t>
            </a:r>
          </a:p>
          <a:p>
            <a:pPr marL="0" indent="0">
              <a:buNone/>
            </a:pPr>
            <a:r>
              <a:rPr lang="en-US"/>
              <a:t>Targeting pre-diabetic cases, deploying to the underwriting phase for profile assessment and continuously readjust new medical benchmarks for profile evaluation after which we will connect the patients with merchant partners. </a:t>
            </a:r>
          </a:p>
        </p:txBody>
      </p:sp>
      <p:sp>
        <p:nvSpPr>
          <p:cNvPr id="234" name="Google Shape;234;g1033e63988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33e639882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g1033e63988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2800940b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102800940b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2800940b2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mkt value </a:t>
            </a:r>
            <a:endParaRPr/>
          </a:p>
          <a:p>
            <a:pPr marL="0" lvl="0" indent="0" algn="l" rtl="0">
              <a:lnSpc>
                <a:spcPct val="100000"/>
              </a:lnSpc>
              <a:spcBef>
                <a:spcPts val="0"/>
              </a:spcBef>
              <a:spcAft>
                <a:spcPts val="0"/>
              </a:spcAft>
              <a:buSzPts val="1100"/>
              <a:buNone/>
            </a:pPr>
            <a:r>
              <a:rPr lang="en"/>
              <a:t>other major players </a:t>
            </a:r>
            <a:endParaRPr/>
          </a:p>
          <a:p>
            <a:pPr marL="0" lvl="0" indent="0" algn="l" rtl="0">
              <a:lnSpc>
                <a:spcPct val="100000"/>
              </a:lnSpc>
              <a:spcBef>
                <a:spcPts val="0"/>
              </a:spcBef>
              <a:spcAft>
                <a:spcPts val="0"/>
              </a:spcAft>
              <a:buSzPts val="1100"/>
              <a:buNone/>
            </a:pPr>
            <a:r>
              <a:rPr lang="en"/>
              <a:t>currently us mkt</a:t>
            </a:r>
            <a:endParaRPr/>
          </a:p>
          <a:p>
            <a:pPr marL="0" lvl="0" indent="0" algn="l" rtl="0">
              <a:lnSpc>
                <a:spcPct val="100000"/>
              </a:lnSpc>
              <a:spcBef>
                <a:spcPts val="0"/>
              </a:spcBef>
              <a:spcAft>
                <a:spcPts val="0"/>
              </a:spcAft>
              <a:buSzPts val="1100"/>
              <a:buNone/>
            </a:pPr>
            <a:r>
              <a:rPr lang="en"/>
              <a:t>tittle</a:t>
            </a:r>
            <a:endParaRPr/>
          </a:p>
        </p:txBody>
      </p:sp>
      <p:sp>
        <p:nvSpPr>
          <p:cNvPr id="272" name="Google Shape;272;g102800940b2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2800940b2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g102800940b2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bde13a9e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Diabetes is one of the leading causes of death with significant economic and productivity costs.</a:t>
            </a: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Insurance companies have their business model based on carefully assessing patients as diabetic or not.</a:t>
            </a:r>
            <a:endParaRPr sz="1500">
              <a:solidFill>
                <a:schemeClr val="dk1"/>
              </a:solidFill>
              <a:latin typeface="Calibri"/>
              <a:ea typeface="Calibri"/>
              <a:cs typeface="Calibri"/>
              <a:sym typeface="Calibri"/>
            </a:endParaRPr>
          </a:p>
          <a:p>
            <a:pPr marL="914400" lvl="1" indent="-323850" algn="l" rtl="0">
              <a:spcBef>
                <a:spcPts val="0"/>
              </a:spcBef>
              <a:spcAft>
                <a:spcPts val="0"/>
              </a:spcAft>
              <a:buClr>
                <a:schemeClr val="dk1"/>
              </a:buClr>
              <a:buSzPts val="1500"/>
              <a:buFont typeface="Calibri"/>
              <a:buChar char="○"/>
            </a:pPr>
            <a:r>
              <a:rPr lang="en" sz="1500">
                <a:solidFill>
                  <a:schemeClr val="dk1"/>
                </a:solidFill>
                <a:highlight>
                  <a:schemeClr val="lt1"/>
                </a:highlight>
                <a:latin typeface="Calibri"/>
                <a:ea typeface="Calibri"/>
                <a:cs typeface="Calibri"/>
                <a:sym typeface="Calibri"/>
              </a:rPr>
              <a:t>They charge a recurring fee in exchange for covering a person’s future medical expenses</a:t>
            </a:r>
            <a:endParaRPr sz="1500">
              <a:solidFill>
                <a:schemeClr val="dk1"/>
              </a:solidFill>
              <a:highlight>
                <a:schemeClr val="lt1"/>
              </a:highlight>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 sz="1500">
                <a:solidFill>
                  <a:schemeClr val="dk1"/>
                </a:solidFill>
                <a:highlight>
                  <a:schemeClr val="lt1"/>
                </a:highlight>
                <a:latin typeface="Calibri"/>
                <a:ea typeface="Calibri"/>
                <a:cs typeface="Calibri"/>
                <a:sym typeface="Calibri"/>
              </a:rPr>
              <a:t>Therefore they have a vested interest in mitigating preventable diabetes (less claims would mean increased cash flow)</a:t>
            </a:r>
            <a:endParaRPr sz="1500">
              <a:solidFill>
                <a:schemeClr val="dk1"/>
              </a:solidFill>
              <a:highlight>
                <a:schemeClr val="lt1"/>
              </a:highlight>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 sz="1500">
                <a:solidFill>
                  <a:schemeClr val="dk1"/>
                </a:solidFill>
                <a:highlight>
                  <a:schemeClr val="lt1"/>
                </a:highlight>
                <a:latin typeface="Calibri"/>
                <a:ea typeface="Calibri"/>
                <a:cs typeface="Calibri"/>
                <a:sym typeface="Calibri"/>
              </a:rPr>
              <a:t>The right predictive model could potentially save the companies a huge proportion of the total costs currently incurred</a:t>
            </a:r>
            <a:endParaRPr sz="1500">
              <a:solidFill>
                <a:schemeClr val="dk1"/>
              </a:solidFill>
              <a:highlight>
                <a:schemeClr val="lt1"/>
              </a:highlight>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69" name="Google Shape;69;gfbde13a9e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33e63988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500">
                <a:solidFill>
                  <a:schemeClr val="dk1"/>
                </a:solidFill>
                <a:latin typeface="Calibri"/>
                <a:ea typeface="Calibri"/>
                <a:cs typeface="Calibri"/>
                <a:sym typeface="Calibri"/>
              </a:rPr>
              <a:t>I want all of the pie chart to show first &gt;&gt; click&gt;&gt;&gt; then the annual cost stuff, &gt;&gt;&gt; click &gt;&gt;&gt; after that annual cost disappears &gt;&gt;&gt;&gt; click &gt;&gt;&gt;&gt; Existing classification method detects only around 30% of diabetics cases &gt;&gt;&gt; click &gt;&gt; closing tagline what can we do to manage this risk</a:t>
            </a:r>
            <a:endParaRPr/>
          </a:p>
        </p:txBody>
      </p:sp>
      <p:sp>
        <p:nvSpPr>
          <p:cNvPr id="86" name="Google Shape;86;g1033e6398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33e639882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1033e63988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33e639882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1033e63988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33e63988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8" name="Google Shape;118;g1033e6398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bde13a9e4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Most of the visuals can be interpreted from your script here for most slide</a:t>
            </a:r>
            <a:endParaRPr/>
          </a:p>
        </p:txBody>
      </p:sp>
      <p:sp>
        <p:nvSpPr>
          <p:cNvPr id="129" name="Google Shape;129;gfbde13a9e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bde13a9e4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We derived features that will allow us to derive insights (e.g: race, marital status) which were not considered by existing benchmark.</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Most important is high risks.</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SzPts val="1100"/>
              <a:buNone/>
            </a:pPr>
            <a:r>
              <a:rPr lang="en" sz="1400">
                <a:solidFill>
                  <a:schemeClr val="dk1"/>
                </a:solidFill>
              </a:rPr>
              <a:t>But other alternative features include….</a:t>
            </a:r>
            <a:endParaRPr/>
          </a:p>
        </p:txBody>
      </p:sp>
      <p:sp>
        <p:nvSpPr>
          <p:cNvPr id="146" name="Google Shape;146;gfbde13a9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comments" Target="../comments/commen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comments" Target="../comments/commen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comments" Target="../comments/comment8.xml"/><Relationship Id="rId5" Type="http://schemas.openxmlformats.org/officeDocument/2006/relationships/image" Target="../media/image19.jpeg"/><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hyperlink" Target="https://www.cdc.gov/diabetes/library/features/diabetes-stat-report.html" TargetMode="External"/><Relationship Id="rId3" Type="http://schemas.openxmlformats.org/officeDocument/2006/relationships/image" Target="../media/image2.png"/><Relationship Id="rId7" Type="http://schemas.openxmlformats.org/officeDocument/2006/relationships/hyperlink" Target="https://www.diabetes.org/resources/statistics/cost-diabete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www.who.int/news-room/fact-sheets/detail/diabetes" TargetMode="External"/><Relationship Id="rId5" Type="http://schemas.openxmlformats.org/officeDocument/2006/relationships/hyperlink" Target="https://scikit-learn.org/stable/user_guide.html" TargetMode="External"/><Relationship Id="rId4" Type="http://schemas.openxmlformats.org/officeDocument/2006/relationships/hyperlink" Target="https://wwwn.cdc.gov/nchs/nhan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1.xml"/><Relationship Id="rId6" Type="http://schemas.openxmlformats.org/officeDocument/2006/relationships/comments" Target="../comments/commen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comments" Target="../comments/commen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p:nvPr/>
        </p:nvSpPr>
        <p:spPr>
          <a:xfrm>
            <a:off x="0" y="4163"/>
            <a:ext cx="9144000" cy="5135100"/>
          </a:xfrm>
          <a:prstGeom prst="rect">
            <a:avLst/>
          </a:prstGeom>
          <a:solidFill>
            <a:srgbClr val="FFFFFF">
              <a:alpha val="15730"/>
            </a:srgbClr>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100"/>
          </a:p>
        </p:txBody>
      </p:sp>
      <p:sp>
        <p:nvSpPr>
          <p:cNvPr id="56" name="Google Shape;56;p13"/>
          <p:cNvSpPr/>
          <p:nvPr/>
        </p:nvSpPr>
        <p:spPr>
          <a:xfrm>
            <a:off x="342900" y="0"/>
            <a:ext cx="3329100" cy="5143500"/>
          </a:xfrm>
          <a:prstGeom prst="rect">
            <a:avLst/>
          </a:prstGeom>
          <a:solidFill>
            <a:srgbClr val="D9DAE2">
              <a:alpha val="9719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7" name="Google Shape;57;p13"/>
          <p:cNvSpPr txBox="1"/>
          <p:nvPr/>
        </p:nvSpPr>
        <p:spPr>
          <a:xfrm>
            <a:off x="485775" y="214313"/>
            <a:ext cx="2886000" cy="361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900" b="1">
                <a:solidFill>
                  <a:schemeClr val="dk1"/>
                </a:solidFill>
                <a:latin typeface="Aleo"/>
                <a:ea typeface="Aleo"/>
                <a:cs typeface="Aleo"/>
                <a:sym typeface="Aleo"/>
              </a:rPr>
              <a:t>DBA5106 Group Project</a:t>
            </a:r>
            <a:endParaRPr sz="1900">
              <a:latin typeface="Aleo"/>
              <a:ea typeface="Aleo"/>
              <a:cs typeface="Aleo"/>
              <a:sym typeface="Aleo"/>
            </a:endParaRPr>
          </a:p>
        </p:txBody>
      </p:sp>
      <p:sp>
        <p:nvSpPr>
          <p:cNvPr id="58" name="Google Shape;58;p13"/>
          <p:cNvSpPr txBox="1"/>
          <p:nvPr/>
        </p:nvSpPr>
        <p:spPr>
          <a:xfrm>
            <a:off x="450056" y="3987056"/>
            <a:ext cx="2964600" cy="9927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 sz="1500">
                <a:solidFill>
                  <a:schemeClr val="dk1"/>
                </a:solidFill>
                <a:latin typeface="Calibri"/>
                <a:ea typeface="Calibri"/>
                <a:cs typeface="Calibri"/>
                <a:sym typeface="Calibri"/>
              </a:rPr>
              <a:t>A0231956Y / Gino Martelli Tiu</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 sz="1500">
                <a:solidFill>
                  <a:schemeClr val="dk1"/>
                </a:solidFill>
                <a:latin typeface="Calibri"/>
                <a:ea typeface="Calibri"/>
                <a:cs typeface="Calibri"/>
                <a:sym typeface="Calibri"/>
              </a:rPr>
              <a:t>A0231905L​ / Susan Koruthu</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 sz="1500">
                <a:solidFill>
                  <a:schemeClr val="dk1"/>
                </a:solidFill>
                <a:latin typeface="Calibri"/>
                <a:ea typeface="Calibri"/>
                <a:cs typeface="Calibri"/>
                <a:sym typeface="Calibri"/>
              </a:rPr>
              <a:t>A0231857Y / </a:t>
            </a:r>
            <a:r>
              <a:rPr lang="en" sz="1500">
                <a:latin typeface="Calibri"/>
                <a:ea typeface="Calibri"/>
                <a:cs typeface="Calibri"/>
                <a:sym typeface="Calibri"/>
              </a:rPr>
              <a:t>Widya Gani Salim</a:t>
            </a:r>
            <a:endParaRPr sz="1500" i="0">
              <a:solidFill>
                <a:srgbClr val="000000"/>
              </a:solidFill>
              <a:latin typeface="Calibri"/>
              <a:ea typeface="Calibri"/>
              <a:cs typeface="Calibri"/>
              <a:sym typeface="Calibri"/>
            </a:endParaRPr>
          </a:p>
          <a:p>
            <a:pPr marL="0" marR="0" lvl="0" indent="0" algn="l" rtl="0">
              <a:spcBef>
                <a:spcPts val="0"/>
              </a:spcBef>
              <a:spcAft>
                <a:spcPts val="0"/>
              </a:spcAft>
              <a:buNone/>
            </a:pPr>
            <a:r>
              <a:rPr lang="en" sz="1500">
                <a:solidFill>
                  <a:schemeClr val="dk1"/>
                </a:solidFill>
                <a:latin typeface="Calibri"/>
                <a:ea typeface="Calibri"/>
                <a:cs typeface="Calibri"/>
                <a:sym typeface="Calibri"/>
              </a:rPr>
              <a:t>A0231930N / Xhoni Shollaj</a:t>
            </a:r>
            <a:endParaRPr sz="1500">
              <a:latin typeface="Calibri"/>
              <a:ea typeface="Calibri"/>
              <a:cs typeface="Calibri"/>
              <a:sym typeface="Calibri"/>
            </a:endParaRPr>
          </a:p>
        </p:txBody>
      </p:sp>
      <p:sp>
        <p:nvSpPr>
          <p:cNvPr id="59" name="Google Shape;59;p13"/>
          <p:cNvSpPr txBox="1"/>
          <p:nvPr/>
        </p:nvSpPr>
        <p:spPr>
          <a:xfrm>
            <a:off x="485775" y="572063"/>
            <a:ext cx="2964600" cy="1916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000" b="1">
                <a:solidFill>
                  <a:schemeClr val="dk1"/>
                </a:solidFill>
                <a:latin typeface="Calibri"/>
                <a:ea typeface="Calibri"/>
                <a:cs typeface="Calibri"/>
                <a:sym typeface="Calibri"/>
              </a:rPr>
              <a:t>Predictive Modeling to Identify Diabetic Patients</a:t>
            </a:r>
            <a:endParaRPr sz="3000"/>
          </a:p>
        </p:txBody>
      </p:sp>
    </p:spTree>
  </p:cSld>
  <p:clrMapOvr>
    <a:masterClrMapping/>
  </p:clrMapOvr>
  <mc:AlternateContent xmlns:mc="http://schemas.openxmlformats.org/markup-compatibility/2006" xmlns:p14="http://schemas.microsoft.com/office/powerpoint/2010/main">
    <mc:Choice Requires="p14">
      <p:transition spd="slow" p14:dur="2000" advTm="18120"/>
    </mc:Choice>
    <mc:Fallback xmlns="">
      <p:transition spd="slow" advTm="181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2"/>
          <p:cNvPicPr preferRelativeResize="0"/>
          <p:nvPr/>
        </p:nvPicPr>
        <p:blipFill rotWithShape="1">
          <a:blip r:embed="rId3">
            <a:alphaModFix/>
          </a:blip>
          <a:srcRect l="50176"/>
          <a:stretch/>
        </p:blipFill>
        <p:spPr>
          <a:xfrm>
            <a:off x="4484525" y="1870725"/>
            <a:ext cx="4185586" cy="2361550"/>
          </a:xfrm>
          <a:prstGeom prst="rect">
            <a:avLst/>
          </a:prstGeom>
          <a:noFill/>
          <a:ln>
            <a:noFill/>
          </a:ln>
        </p:spPr>
      </p:pic>
      <p:pic>
        <p:nvPicPr>
          <p:cNvPr id="171" name="Google Shape;171;p22"/>
          <p:cNvPicPr preferRelativeResize="0"/>
          <p:nvPr/>
        </p:nvPicPr>
        <p:blipFill rotWithShape="1">
          <a:blip r:embed="rId3">
            <a:alphaModFix/>
          </a:blip>
          <a:srcRect r="50176"/>
          <a:stretch/>
        </p:blipFill>
        <p:spPr>
          <a:xfrm>
            <a:off x="138065" y="1870725"/>
            <a:ext cx="4185586" cy="2361550"/>
          </a:xfrm>
          <a:prstGeom prst="rect">
            <a:avLst/>
          </a:prstGeom>
          <a:noFill/>
          <a:ln>
            <a:noFill/>
          </a:ln>
        </p:spPr>
      </p:pic>
      <p:pic>
        <p:nvPicPr>
          <p:cNvPr id="172" name="Google Shape;172;p22"/>
          <p:cNvPicPr preferRelativeResize="0"/>
          <p:nvPr/>
        </p:nvPicPr>
        <p:blipFill rotWithShape="1">
          <a:blip r:embed="rId4">
            <a:alphaModFix/>
          </a:blip>
          <a:srcRect r="50997"/>
          <a:stretch/>
        </p:blipFill>
        <p:spPr>
          <a:xfrm>
            <a:off x="138065" y="1768928"/>
            <a:ext cx="4185576" cy="2656900"/>
          </a:xfrm>
          <a:prstGeom prst="rect">
            <a:avLst/>
          </a:prstGeom>
          <a:noFill/>
          <a:ln>
            <a:noFill/>
          </a:ln>
        </p:spPr>
      </p:pic>
      <p:pic>
        <p:nvPicPr>
          <p:cNvPr id="173" name="Google Shape;173;p22"/>
          <p:cNvPicPr preferRelativeResize="0"/>
          <p:nvPr/>
        </p:nvPicPr>
        <p:blipFill rotWithShape="1">
          <a:blip r:embed="rId4">
            <a:alphaModFix/>
          </a:blip>
          <a:srcRect l="48801"/>
          <a:stretch/>
        </p:blipFill>
        <p:spPr>
          <a:xfrm>
            <a:off x="4323641" y="1768928"/>
            <a:ext cx="4516829" cy="2656900"/>
          </a:xfrm>
          <a:prstGeom prst="rect">
            <a:avLst/>
          </a:prstGeom>
          <a:noFill/>
          <a:ln>
            <a:noFill/>
          </a:ln>
        </p:spPr>
      </p:pic>
      <p:sp>
        <p:nvSpPr>
          <p:cNvPr id="174" name="Google Shape;174;p22"/>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Exploratory data analysis</a:t>
            </a:r>
            <a:endParaRPr sz="3200" b="1" i="0" u="none" strike="noStrike" cap="none">
              <a:solidFill>
                <a:schemeClr val="lt1"/>
              </a:solidFill>
              <a:latin typeface="Aleo"/>
              <a:ea typeface="Aleo"/>
              <a:cs typeface="Aleo"/>
              <a:sym typeface="Aleo"/>
            </a:endParaRPr>
          </a:p>
        </p:txBody>
      </p:sp>
      <p:pic>
        <p:nvPicPr>
          <p:cNvPr id="175" name="Google Shape;175;p22"/>
          <p:cNvPicPr preferRelativeResize="0"/>
          <p:nvPr/>
        </p:nvPicPr>
        <p:blipFill rotWithShape="1">
          <a:blip r:embed="rId5">
            <a:alphaModFix/>
          </a:blip>
          <a:srcRect l="11249" t="20292" r="11218" b="20529"/>
          <a:stretch/>
        </p:blipFill>
        <p:spPr>
          <a:xfrm>
            <a:off x="8093419" y="4619381"/>
            <a:ext cx="950231" cy="440550"/>
          </a:xfrm>
          <a:prstGeom prst="rect">
            <a:avLst/>
          </a:prstGeom>
          <a:noFill/>
          <a:ln>
            <a:noFill/>
          </a:ln>
        </p:spPr>
      </p:pic>
      <p:sp>
        <p:nvSpPr>
          <p:cNvPr id="176" name="Google Shape;176;p22"/>
          <p:cNvSpPr txBox="1"/>
          <p:nvPr/>
        </p:nvSpPr>
        <p:spPr>
          <a:xfrm>
            <a:off x="138450" y="931013"/>
            <a:ext cx="8867100" cy="48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50" b="1" dirty="0">
                <a:latin typeface="Aleo"/>
                <a:ea typeface="Aleo"/>
                <a:cs typeface="Aleo"/>
                <a:sym typeface="Aleo"/>
              </a:rPr>
              <a:t>Focus is to find </a:t>
            </a:r>
            <a:r>
              <a:rPr lang="en" sz="1950" b="1" u="sng" dirty="0">
                <a:latin typeface="Aleo"/>
                <a:ea typeface="Aleo"/>
                <a:cs typeface="Aleo"/>
                <a:sym typeface="Aleo"/>
              </a:rPr>
              <a:t>relevant features</a:t>
            </a:r>
            <a:r>
              <a:rPr lang="en" sz="1950" b="1" dirty="0">
                <a:latin typeface="Aleo"/>
                <a:ea typeface="Aleo"/>
                <a:cs typeface="Aleo"/>
                <a:sym typeface="Aleo"/>
              </a:rPr>
              <a:t> that could affect predisposition to diabetes.</a:t>
            </a:r>
            <a:endParaRPr sz="1950" b="1" dirty="0">
              <a:latin typeface="Aleo"/>
              <a:ea typeface="Aleo"/>
              <a:cs typeface="Aleo"/>
              <a:sym typeface="Ale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7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73"/>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3" descr="A picture containing chart&#10;&#10;Description automatically generated"/>
          <p:cNvPicPr preferRelativeResize="0"/>
          <p:nvPr/>
        </p:nvPicPr>
        <p:blipFill>
          <a:blip r:embed="rId3">
            <a:alphaModFix/>
          </a:blip>
          <a:stretch>
            <a:fillRect/>
          </a:stretch>
        </p:blipFill>
        <p:spPr>
          <a:xfrm>
            <a:off x="797287" y="922000"/>
            <a:ext cx="7549428" cy="3621175"/>
          </a:xfrm>
          <a:prstGeom prst="rect">
            <a:avLst/>
          </a:prstGeom>
          <a:noFill/>
          <a:ln>
            <a:noFill/>
          </a:ln>
        </p:spPr>
      </p:pic>
      <p:sp>
        <p:nvSpPr>
          <p:cNvPr id="182" name="Google Shape;182;p23"/>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400"/>
              <a:buFont typeface="Arial"/>
              <a:buNone/>
            </a:pPr>
            <a:r>
              <a:rPr lang="en" sz="3200" b="1">
                <a:solidFill>
                  <a:schemeClr val="lt1"/>
                </a:solidFill>
                <a:latin typeface="Aleo"/>
                <a:ea typeface="Aleo"/>
                <a:cs typeface="Aleo"/>
                <a:sym typeface="Aleo"/>
              </a:rPr>
              <a:t>Exploratory data analysis</a:t>
            </a:r>
            <a:endParaRPr sz="3200" b="1">
              <a:solidFill>
                <a:schemeClr val="lt1"/>
              </a:solidFill>
              <a:latin typeface="Aleo"/>
              <a:ea typeface="Aleo"/>
              <a:cs typeface="Aleo"/>
              <a:sym typeface="Aleo"/>
            </a:endParaRPr>
          </a:p>
        </p:txBody>
      </p:sp>
      <p:pic>
        <p:nvPicPr>
          <p:cNvPr id="183" name="Google Shape;183;p23"/>
          <p:cNvPicPr preferRelativeResize="0"/>
          <p:nvPr/>
        </p:nvPicPr>
        <p:blipFill rotWithShape="1">
          <a:blip r:embed="rId4">
            <a:alphaModFix/>
          </a:blip>
          <a:srcRect l="11249" t="20292" r="11218" b="20529"/>
          <a:stretch/>
        </p:blipFill>
        <p:spPr>
          <a:xfrm>
            <a:off x="8093419" y="4619381"/>
            <a:ext cx="950231" cy="440550"/>
          </a:xfrm>
          <a:prstGeom prst="rect">
            <a:avLst/>
          </a:prstGeom>
          <a:noFill/>
          <a:ln>
            <a:noFill/>
          </a:ln>
        </p:spPr>
      </p:pic>
      <p:sp>
        <p:nvSpPr>
          <p:cNvPr id="184" name="Google Shape;184;p23"/>
          <p:cNvSpPr txBox="1"/>
          <p:nvPr/>
        </p:nvSpPr>
        <p:spPr>
          <a:xfrm>
            <a:off x="138450" y="4521038"/>
            <a:ext cx="8867100" cy="48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50" b="1">
                <a:latin typeface="Aleo"/>
                <a:ea typeface="Aleo"/>
                <a:cs typeface="Aleo"/>
                <a:sym typeface="Aleo"/>
              </a:rPr>
              <a:t>How can we use these insights to </a:t>
            </a:r>
            <a:r>
              <a:rPr lang="en" sz="1950" b="1" u="sng">
                <a:latin typeface="Aleo"/>
                <a:ea typeface="Aleo"/>
                <a:cs typeface="Aleo"/>
                <a:sym typeface="Aleo"/>
              </a:rPr>
              <a:t>manage our risks</a:t>
            </a:r>
            <a:r>
              <a:rPr lang="en" sz="1950" b="1">
                <a:latin typeface="Aleo"/>
                <a:ea typeface="Aleo"/>
                <a:cs typeface="Aleo"/>
                <a:sym typeface="Aleo"/>
              </a:rPr>
              <a:t>?</a:t>
            </a:r>
            <a:endParaRPr sz="1950" b="1">
              <a:latin typeface="Aleo"/>
              <a:ea typeface="Aleo"/>
              <a:cs typeface="Aleo"/>
              <a:sym typeface="Aleo"/>
            </a:endParaRPr>
          </a:p>
        </p:txBody>
      </p:sp>
    </p:spTree>
  </p:cSld>
  <p:clrMapOvr>
    <a:masterClrMapping/>
  </p:clrMapOvr>
  <mc:AlternateContent xmlns:mc="http://schemas.openxmlformats.org/markup-compatibility/2006" xmlns:p14="http://schemas.microsoft.com/office/powerpoint/2010/main">
    <mc:Choice Requires="p14">
      <p:transition spd="slow" p14:dur="2000" advTm="2801"/>
    </mc:Choice>
    <mc:Fallback xmlns="">
      <p:transition spd="slow" advTm="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4"/>
          <p:cNvPicPr preferRelativeResize="0"/>
          <p:nvPr/>
        </p:nvPicPr>
        <p:blipFill>
          <a:blip r:embed="rId3">
            <a:alphaModFix/>
          </a:blip>
          <a:stretch>
            <a:fillRect/>
          </a:stretch>
        </p:blipFill>
        <p:spPr>
          <a:xfrm>
            <a:off x="3270300" y="927200"/>
            <a:ext cx="5561175" cy="3870600"/>
          </a:xfrm>
          <a:prstGeom prst="rect">
            <a:avLst/>
          </a:prstGeom>
          <a:noFill/>
          <a:ln>
            <a:noFill/>
          </a:ln>
        </p:spPr>
      </p:pic>
      <p:sp>
        <p:nvSpPr>
          <p:cNvPr id="190" name="Google Shape;190;p24"/>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Selected model based on performance</a:t>
            </a:r>
            <a:endParaRPr sz="3200" b="1" i="0" u="none" strike="noStrike" cap="none">
              <a:solidFill>
                <a:schemeClr val="lt1"/>
              </a:solidFill>
              <a:latin typeface="Aleo"/>
              <a:ea typeface="Aleo"/>
              <a:cs typeface="Aleo"/>
              <a:sym typeface="Aleo"/>
            </a:endParaRPr>
          </a:p>
        </p:txBody>
      </p:sp>
      <p:pic>
        <p:nvPicPr>
          <p:cNvPr id="191" name="Google Shape;191;p24"/>
          <p:cNvPicPr preferRelativeResize="0"/>
          <p:nvPr/>
        </p:nvPicPr>
        <p:blipFill rotWithShape="1">
          <a:blip r:embed="rId4">
            <a:alphaModFix/>
          </a:blip>
          <a:srcRect l="11249" t="20292" r="11218" b="20529"/>
          <a:stretch/>
        </p:blipFill>
        <p:spPr>
          <a:xfrm>
            <a:off x="8093419" y="4619381"/>
            <a:ext cx="950231" cy="440550"/>
          </a:xfrm>
          <a:prstGeom prst="rect">
            <a:avLst/>
          </a:prstGeom>
          <a:noFill/>
          <a:ln>
            <a:noFill/>
          </a:ln>
        </p:spPr>
      </p:pic>
      <p:sp>
        <p:nvSpPr>
          <p:cNvPr id="192" name="Google Shape;192;p24"/>
          <p:cNvSpPr/>
          <p:nvPr/>
        </p:nvSpPr>
        <p:spPr>
          <a:xfrm>
            <a:off x="1035825" y="1633200"/>
            <a:ext cx="1497300" cy="1150500"/>
          </a:xfrm>
          <a:prstGeom prst="rect">
            <a:avLst/>
          </a:prstGeom>
          <a:solidFill>
            <a:srgbClr val="C9DAF8"/>
          </a:solidFill>
          <a:ln w="38100"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3000" b="1" dirty="0">
                <a:solidFill>
                  <a:schemeClr val="dk1"/>
                </a:solidFill>
                <a:latin typeface="Aleo"/>
                <a:ea typeface="Aleo"/>
                <a:cs typeface="Aleo"/>
                <a:sym typeface="Aleo"/>
              </a:rPr>
              <a:t>5</a:t>
            </a:r>
            <a:endParaRPr sz="3000" b="1" dirty="0">
              <a:solidFill>
                <a:schemeClr val="dk1"/>
              </a:solidFill>
              <a:latin typeface="Aleo"/>
              <a:ea typeface="Aleo"/>
              <a:cs typeface="Aleo"/>
              <a:sym typeface="Aleo"/>
            </a:endParaRPr>
          </a:p>
          <a:p>
            <a:pPr marL="0" marR="0" lvl="0" indent="0" algn="ctr" rtl="0">
              <a:spcBef>
                <a:spcPts val="0"/>
              </a:spcBef>
              <a:spcAft>
                <a:spcPts val="0"/>
              </a:spcAft>
              <a:buNone/>
            </a:pPr>
            <a:r>
              <a:rPr lang="en" sz="1500" b="1" dirty="0">
                <a:solidFill>
                  <a:schemeClr val="dk1"/>
                </a:solidFill>
                <a:latin typeface="Aleo"/>
                <a:ea typeface="Aleo"/>
                <a:cs typeface="Aleo"/>
                <a:sym typeface="Aleo"/>
              </a:rPr>
              <a:t>Models Compared</a:t>
            </a:r>
            <a:endParaRPr sz="1500" b="1" dirty="0">
              <a:solidFill>
                <a:schemeClr val="dk1"/>
              </a:solidFill>
              <a:latin typeface="Aleo"/>
              <a:ea typeface="Aleo"/>
              <a:cs typeface="Aleo"/>
              <a:sym typeface="Aleo"/>
            </a:endParaRPr>
          </a:p>
        </p:txBody>
      </p:sp>
      <p:sp>
        <p:nvSpPr>
          <p:cNvPr id="193" name="Google Shape;193;p24"/>
          <p:cNvSpPr/>
          <p:nvPr/>
        </p:nvSpPr>
        <p:spPr>
          <a:xfrm>
            <a:off x="407925" y="3061025"/>
            <a:ext cx="2753100" cy="946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500" b="1" u="sng" dirty="0">
                <a:solidFill>
                  <a:schemeClr val="dk1"/>
                </a:solidFill>
                <a:latin typeface="Aleo"/>
                <a:ea typeface="Aleo"/>
                <a:cs typeface="Aleo"/>
                <a:sym typeface="Aleo"/>
              </a:rPr>
              <a:t>XG Boost performed best</a:t>
            </a:r>
            <a:endParaRPr sz="2500" dirty="0">
              <a:solidFill>
                <a:schemeClr val="dk1"/>
              </a:solidFill>
              <a:latin typeface="Aleo"/>
              <a:ea typeface="Aleo"/>
              <a:cs typeface="Aleo"/>
              <a:sym typeface="Ale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p:bldP spid="1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Interesting insights from top features</a:t>
            </a:r>
            <a:endParaRPr sz="3200" b="1" i="0" u="none" strike="noStrike" cap="none">
              <a:solidFill>
                <a:schemeClr val="lt1"/>
              </a:solidFill>
              <a:latin typeface="Aleo"/>
              <a:ea typeface="Aleo"/>
              <a:cs typeface="Aleo"/>
              <a:sym typeface="Aleo"/>
            </a:endParaRPr>
          </a:p>
        </p:txBody>
      </p:sp>
      <p:pic>
        <p:nvPicPr>
          <p:cNvPr id="199" name="Google Shape;199;p25"/>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pic>
        <p:nvPicPr>
          <p:cNvPr id="200" name="Google Shape;200;p25"/>
          <p:cNvPicPr preferRelativeResize="0"/>
          <p:nvPr/>
        </p:nvPicPr>
        <p:blipFill rotWithShape="1">
          <a:blip r:embed="rId4">
            <a:alphaModFix/>
          </a:blip>
          <a:srcRect l="3651"/>
          <a:stretch/>
        </p:blipFill>
        <p:spPr>
          <a:xfrm>
            <a:off x="1547525" y="963887"/>
            <a:ext cx="6048926" cy="3328375"/>
          </a:xfrm>
          <a:prstGeom prst="rect">
            <a:avLst/>
          </a:prstGeom>
          <a:noFill/>
          <a:ln>
            <a:noFill/>
          </a:ln>
        </p:spPr>
      </p:pic>
      <p:sp>
        <p:nvSpPr>
          <p:cNvPr id="201" name="Google Shape;201;p25"/>
          <p:cNvSpPr/>
          <p:nvPr/>
        </p:nvSpPr>
        <p:spPr>
          <a:xfrm>
            <a:off x="877188" y="4325375"/>
            <a:ext cx="7389600" cy="440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700" b="1">
                <a:solidFill>
                  <a:schemeClr val="dk1"/>
                </a:solidFill>
                <a:latin typeface="Aleo"/>
                <a:ea typeface="Aleo"/>
                <a:cs typeface="Aleo"/>
                <a:sym typeface="Aleo"/>
              </a:rPr>
              <a:t>Extracted model </a:t>
            </a:r>
            <a:r>
              <a:rPr lang="en" sz="1700" b="1" dirty="0">
                <a:solidFill>
                  <a:schemeClr val="dk1"/>
                </a:solidFill>
                <a:latin typeface="Aleo"/>
                <a:ea typeface="Aleo"/>
                <a:cs typeface="Aleo"/>
                <a:sym typeface="Aleo"/>
              </a:rPr>
              <a:t>features </a:t>
            </a:r>
            <a:r>
              <a:rPr lang="en" sz="1700" b="1">
                <a:solidFill>
                  <a:schemeClr val="dk1"/>
                </a:solidFill>
                <a:latin typeface="Aleo"/>
                <a:ea typeface="Aleo"/>
                <a:cs typeface="Aleo"/>
                <a:sym typeface="Aleo"/>
              </a:rPr>
              <a:t>improve on </a:t>
            </a:r>
            <a:r>
              <a:rPr lang="en" sz="1700" b="1" dirty="0">
                <a:solidFill>
                  <a:schemeClr val="dk1"/>
                </a:solidFill>
                <a:latin typeface="Aleo"/>
                <a:ea typeface="Aleo"/>
                <a:cs typeface="Aleo"/>
                <a:sym typeface="Aleo"/>
              </a:rPr>
              <a:t>the </a:t>
            </a:r>
            <a:r>
              <a:rPr lang="en" sz="1700" b="1">
                <a:solidFill>
                  <a:schemeClr val="dk1"/>
                </a:solidFill>
                <a:latin typeface="Aleo"/>
                <a:ea typeface="Aleo"/>
                <a:cs typeface="Aleo"/>
                <a:sym typeface="Aleo"/>
              </a:rPr>
              <a:t>current detection capability and allow early intervention and better risk management. </a:t>
            </a:r>
            <a:endParaRPr sz="1700" b="1" u="sng" dirty="0">
              <a:solidFill>
                <a:schemeClr val="dk1"/>
              </a:solidFill>
              <a:latin typeface="Aleo"/>
              <a:ea typeface="Aleo"/>
              <a:cs typeface="Aleo"/>
              <a:sym typeface="Aleo"/>
            </a:endParaRPr>
          </a:p>
        </p:txBody>
      </p:sp>
      <p:grpSp>
        <p:nvGrpSpPr>
          <p:cNvPr id="202" name="Google Shape;202;p25"/>
          <p:cNvGrpSpPr/>
          <p:nvPr/>
        </p:nvGrpSpPr>
        <p:grpSpPr>
          <a:xfrm>
            <a:off x="1622200" y="1650725"/>
            <a:ext cx="1580500" cy="2245700"/>
            <a:chOff x="1622200" y="1650725"/>
            <a:chExt cx="1580500" cy="2245700"/>
          </a:xfrm>
        </p:grpSpPr>
        <p:sp>
          <p:nvSpPr>
            <p:cNvPr id="203" name="Google Shape;203;p25"/>
            <p:cNvSpPr/>
            <p:nvPr/>
          </p:nvSpPr>
          <p:spPr>
            <a:xfrm>
              <a:off x="2468000" y="1650725"/>
              <a:ext cx="734700" cy="2910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1622200" y="3605425"/>
              <a:ext cx="1580400" cy="2910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5"/>
          <p:cNvGrpSpPr/>
          <p:nvPr/>
        </p:nvGrpSpPr>
        <p:grpSpPr>
          <a:xfrm>
            <a:off x="1547525" y="1359725"/>
            <a:ext cx="1655175" cy="2207600"/>
            <a:chOff x="1547525" y="1359725"/>
            <a:chExt cx="1655175" cy="2207600"/>
          </a:xfrm>
        </p:grpSpPr>
        <p:sp>
          <p:nvSpPr>
            <p:cNvPr id="206" name="Google Shape;206;p25"/>
            <p:cNvSpPr/>
            <p:nvPr/>
          </p:nvSpPr>
          <p:spPr>
            <a:xfrm>
              <a:off x="2252600" y="1359725"/>
              <a:ext cx="950100" cy="2910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5"/>
            <p:cNvSpPr/>
            <p:nvPr/>
          </p:nvSpPr>
          <p:spPr>
            <a:xfrm>
              <a:off x="1937350" y="2280750"/>
              <a:ext cx="1258800" cy="3390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1547525" y="1941725"/>
              <a:ext cx="1648500" cy="3390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1701000" y="2628075"/>
              <a:ext cx="1495200" cy="2910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937350" y="2952188"/>
              <a:ext cx="1258800" cy="2910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1937350" y="3276325"/>
              <a:ext cx="1258800" cy="291000"/>
            </a:xfrm>
            <a:prstGeom prst="rect">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Our results and their expected benefit</a:t>
            </a:r>
            <a:endParaRPr sz="3200" b="1">
              <a:solidFill>
                <a:schemeClr val="lt1"/>
              </a:solidFill>
              <a:latin typeface="Aleo"/>
              <a:ea typeface="Aleo"/>
              <a:cs typeface="Aleo"/>
              <a:sym typeface="Aleo"/>
            </a:endParaRPr>
          </a:p>
        </p:txBody>
      </p:sp>
      <p:pic>
        <p:nvPicPr>
          <p:cNvPr id="217" name="Google Shape;217;p26"/>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
        <p:nvSpPr>
          <p:cNvPr id="218" name="Google Shape;218;p26"/>
          <p:cNvSpPr/>
          <p:nvPr/>
        </p:nvSpPr>
        <p:spPr>
          <a:xfrm>
            <a:off x="1175400" y="4288556"/>
            <a:ext cx="6793200" cy="551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a:solidFill>
                  <a:schemeClr val="dk1"/>
                </a:solidFill>
                <a:latin typeface="Aleo"/>
                <a:ea typeface="Aleo"/>
                <a:cs typeface="Aleo"/>
                <a:sym typeface="Aleo"/>
              </a:rPr>
              <a:t>Potential cost saving is 59.49% from early and improved detection vs current industry standard…</a:t>
            </a:r>
            <a:endParaRPr sz="2000" b="1" dirty="0">
              <a:solidFill>
                <a:schemeClr val="dk1"/>
              </a:solidFill>
              <a:latin typeface="Aleo"/>
              <a:ea typeface="Aleo"/>
              <a:cs typeface="Aleo"/>
              <a:sym typeface="Aleo"/>
            </a:endParaRPr>
          </a:p>
        </p:txBody>
      </p:sp>
      <p:pic>
        <p:nvPicPr>
          <p:cNvPr id="5" name="Picture 4">
            <a:extLst>
              <a:ext uri="{FF2B5EF4-FFF2-40B4-BE49-F238E27FC236}">
                <a16:creationId xmlns:a16="http://schemas.microsoft.com/office/drawing/2014/main" id="{F2187890-4630-9343-BD0F-46721C095721}"/>
              </a:ext>
            </a:extLst>
          </p:cNvPr>
          <p:cNvPicPr>
            <a:picLocks noChangeAspect="1"/>
          </p:cNvPicPr>
          <p:nvPr/>
        </p:nvPicPr>
        <p:blipFill>
          <a:blip r:embed="rId4"/>
          <a:stretch>
            <a:fillRect/>
          </a:stretch>
        </p:blipFill>
        <p:spPr>
          <a:xfrm>
            <a:off x="4708181" y="1452566"/>
            <a:ext cx="4435819" cy="2495148"/>
          </a:xfrm>
          <a:prstGeom prst="rect">
            <a:avLst/>
          </a:prstGeom>
        </p:spPr>
      </p:pic>
      <p:pic>
        <p:nvPicPr>
          <p:cNvPr id="9" name="Picture 8" descr="Chart, waterfall chart&#10;&#10;Description automatically generated">
            <a:extLst>
              <a:ext uri="{FF2B5EF4-FFF2-40B4-BE49-F238E27FC236}">
                <a16:creationId xmlns:a16="http://schemas.microsoft.com/office/drawing/2014/main" id="{A69BD367-47C1-BD43-800C-D57579AF209B}"/>
              </a:ext>
            </a:extLst>
          </p:cNvPr>
          <p:cNvPicPr>
            <a:picLocks noChangeAspect="1"/>
          </p:cNvPicPr>
          <p:nvPr/>
        </p:nvPicPr>
        <p:blipFill>
          <a:blip r:embed="rId5"/>
          <a:stretch>
            <a:fillRect/>
          </a:stretch>
        </p:blipFill>
        <p:spPr>
          <a:xfrm>
            <a:off x="345514" y="1452566"/>
            <a:ext cx="4435819" cy="2495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Implementation &amp; Next Steps</a:t>
            </a:r>
            <a:endParaRPr sz="3200" b="1" i="0" u="none" strike="noStrike" cap="none">
              <a:solidFill>
                <a:schemeClr val="lt1"/>
              </a:solidFill>
              <a:latin typeface="Aleo"/>
              <a:ea typeface="Aleo"/>
              <a:cs typeface="Aleo"/>
              <a:sym typeface="Aleo"/>
            </a:endParaRPr>
          </a:p>
        </p:txBody>
      </p:sp>
      <p:pic>
        <p:nvPicPr>
          <p:cNvPr id="226" name="Google Shape;226;p27"/>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grpSp>
        <p:nvGrpSpPr>
          <p:cNvPr id="227" name="Google Shape;227;p27"/>
          <p:cNvGrpSpPr/>
          <p:nvPr/>
        </p:nvGrpSpPr>
        <p:grpSpPr>
          <a:xfrm>
            <a:off x="1646599" y="2309070"/>
            <a:ext cx="5850800" cy="2627515"/>
            <a:chOff x="671675" y="1495675"/>
            <a:chExt cx="7702476" cy="3505223"/>
          </a:xfrm>
        </p:grpSpPr>
        <p:pic>
          <p:nvPicPr>
            <p:cNvPr id="228" name="Google Shape;228;p27"/>
            <p:cNvPicPr preferRelativeResize="0"/>
            <p:nvPr/>
          </p:nvPicPr>
          <p:blipFill>
            <a:blip r:embed="rId4">
              <a:alphaModFix/>
            </a:blip>
            <a:stretch>
              <a:fillRect/>
            </a:stretch>
          </p:blipFill>
          <p:spPr>
            <a:xfrm>
              <a:off x="671675" y="1495675"/>
              <a:ext cx="7702476" cy="3505223"/>
            </a:xfrm>
            <a:prstGeom prst="rect">
              <a:avLst/>
            </a:prstGeom>
            <a:noFill/>
            <a:ln>
              <a:noFill/>
            </a:ln>
          </p:spPr>
        </p:pic>
        <p:sp>
          <p:nvSpPr>
            <p:cNvPr id="229" name="Google Shape;229;p27"/>
            <p:cNvSpPr/>
            <p:nvPr/>
          </p:nvSpPr>
          <p:spPr>
            <a:xfrm>
              <a:off x="5185325" y="2572200"/>
              <a:ext cx="3188700" cy="2412300"/>
            </a:xfrm>
            <a:prstGeom prst="rect">
              <a:avLst/>
            </a:prstGeom>
            <a:no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27"/>
          <p:cNvSpPr/>
          <p:nvPr/>
        </p:nvSpPr>
        <p:spPr>
          <a:xfrm>
            <a:off x="349900" y="1002500"/>
            <a:ext cx="6080400" cy="551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u="sng">
                <a:solidFill>
                  <a:schemeClr val="dk1"/>
                </a:solidFill>
                <a:latin typeface="Aleo"/>
                <a:ea typeface="Aleo"/>
                <a:cs typeface="Aleo"/>
                <a:sym typeface="Aleo"/>
              </a:rPr>
              <a:t>Three steps to up to 59.49% cost-saving:</a:t>
            </a:r>
            <a:endParaRPr sz="2000" b="1" u="sng">
              <a:solidFill>
                <a:schemeClr val="dk1"/>
              </a:solidFill>
              <a:latin typeface="Aleo"/>
              <a:ea typeface="Aleo"/>
              <a:cs typeface="Aleo"/>
              <a:sym typeface="Aleo"/>
            </a:endParaRPr>
          </a:p>
        </p:txBody>
      </p:sp>
      <p:sp>
        <p:nvSpPr>
          <p:cNvPr id="231" name="Google Shape;231;p27"/>
          <p:cNvSpPr/>
          <p:nvPr/>
        </p:nvSpPr>
        <p:spPr>
          <a:xfrm>
            <a:off x="338700" y="1397675"/>
            <a:ext cx="6080400" cy="911400"/>
          </a:xfrm>
          <a:prstGeom prst="rect">
            <a:avLst/>
          </a:prstGeom>
          <a:noFill/>
          <a:ln>
            <a:noFill/>
          </a:ln>
        </p:spPr>
        <p:txBody>
          <a:bodyPr spcFirstLastPara="1" wrap="square" lIns="68575" tIns="34275" rIns="68575" bIns="34275" anchor="t" anchorCtr="0">
            <a:noAutofit/>
          </a:bodyPr>
          <a:lstStyle/>
          <a:p>
            <a:pPr marL="457200" marR="0" lvl="0" indent="-323850" algn="l" rtl="0">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Model deployment in management phase.</a:t>
            </a:r>
            <a:endParaRPr sz="1500">
              <a:solidFill>
                <a:schemeClr val="dk1"/>
              </a:solidFill>
              <a:latin typeface="Roboto"/>
              <a:ea typeface="Roboto"/>
              <a:cs typeface="Roboto"/>
              <a:sym typeface="Roboto"/>
            </a:endParaRPr>
          </a:p>
          <a:p>
            <a:pPr marL="457200" marR="0" lvl="0" indent="-323850" algn="l" rtl="0">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Incentive or penalty scheme for those detected as diabetic.</a:t>
            </a:r>
            <a:endParaRPr sz="1500">
              <a:solidFill>
                <a:schemeClr val="dk1"/>
              </a:solidFill>
              <a:latin typeface="Roboto"/>
              <a:ea typeface="Roboto"/>
              <a:cs typeface="Roboto"/>
              <a:sym typeface="Roboto"/>
            </a:endParaRPr>
          </a:p>
          <a:p>
            <a:pPr marL="457200" marR="0" lvl="0" indent="-323850" algn="l" rtl="0">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Track cost-savings as a performance metrics.</a:t>
            </a:r>
            <a:endParaRPr sz="150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Future Considerations</a:t>
            </a:r>
            <a:endParaRPr sz="3200" b="1" i="0" u="none" strike="noStrike" cap="none">
              <a:solidFill>
                <a:schemeClr val="lt1"/>
              </a:solidFill>
              <a:latin typeface="Aleo"/>
              <a:ea typeface="Aleo"/>
              <a:cs typeface="Aleo"/>
              <a:sym typeface="Aleo"/>
            </a:endParaRPr>
          </a:p>
        </p:txBody>
      </p:sp>
      <p:pic>
        <p:nvPicPr>
          <p:cNvPr id="237" name="Google Shape;237;p28"/>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
        <p:nvSpPr>
          <p:cNvPr id="238" name="Google Shape;238;p28"/>
          <p:cNvSpPr/>
          <p:nvPr/>
        </p:nvSpPr>
        <p:spPr>
          <a:xfrm>
            <a:off x="383788" y="3439100"/>
            <a:ext cx="2334600" cy="5511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Identify High Risk Individuals</a:t>
            </a:r>
            <a:endParaRPr sz="1500">
              <a:solidFill>
                <a:schemeClr val="dk1"/>
              </a:solidFill>
              <a:latin typeface="Roboto"/>
              <a:ea typeface="Roboto"/>
              <a:cs typeface="Roboto"/>
              <a:sym typeface="Roboto"/>
            </a:endParaRPr>
          </a:p>
        </p:txBody>
      </p:sp>
      <p:sp>
        <p:nvSpPr>
          <p:cNvPr id="239" name="Google Shape;239;p28"/>
          <p:cNvSpPr/>
          <p:nvPr/>
        </p:nvSpPr>
        <p:spPr>
          <a:xfrm>
            <a:off x="396888" y="2724150"/>
            <a:ext cx="2334600" cy="5511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Compute Probability of Positive Diagnosis</a:t>
            </a:r>
            <a:endParaRPr sz="1500">
              <a:solidFill>
                <a:schemeClr val="dk1"/>
              </a:solidFill>
              <a:latin typeface="Roboto"/>
              <a:ea typeface="Roboto"/>
              <a:cs typeface="Roboto"/>
              <a:sym typeface="Roboto"/>
            </a:endParaRPr>
          </a:p>
        </p:txBody>
      </p:sp>
      <p:sp>
        <p:nvSpPr>
          <p:cNvPr id="240" name="Google Shape;240;p28"/>
          <p:cNvSpPr/>
          <p:nvPr/>
        </p:nvSpPr>
        <p:spPr>
          <a:xfrm>
            <a:off x="396888" y="2009200"/>
            <a:ext cx="2334600" cy="5511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Deployment to Management Phase</a:t>
            </a:r>
            <a:endParaRPr sz="1500">
              <a:solidFill>
                <a:schemeClr val="dk1"/>
              </a:solidFill>
              <a:latin typeface="Roboto"/>
              <a:ea typeface="Roboto"/>
              <a:cs typeface="Roboto"/>
              <a:sym typeface="Roboto"/>
            </a:endParaRPr>
          </a:p>
        </p:txBody>
      </p:sp>
      <p:pic>
        <p:nvPicPr>
          <p:cNvPr id="241" name="Google Shape;241;p28"/>
          <p:cNvPicPr preferRelativeResize="0"/>
          <p:nvPr/>
        </p:nvPicPr>
        <p:blipFill>
          <a:blip r:embed="rId4">
            <a:alphaModFix/>
          </a:blip>
          <a:stretch>
            <a:fillRect/>
          </a:stretch>
        </p:blipFill>
        <p:spPr>
          <a:xfrm>
            <a:off x="4213401" y="1976953"/>
            <a:ext cx="615587" cy="615601"/>
          </a:xfrm>
          <a:prstGeom prst="rect">
            <a:avLst/>
          </a:prstGeom>
          <a:noFill/>
          <a:ln>
            <a:noFill/>
          </a:ln>
        </p:spPr>
      </p:pic>
      <p:sp>
        <p:nvSpPr>
          <p:cNvPr id="242" name="Google Shape;242;p28"/>
          <p:cNvSpPr/>
          <p:nvPr/>
        </p:nvSpPr>
        <p:spPr>
          <a:xfrm>
            <a:off x="396888" y="1458100"/>
            <a:ext cx="2334600" cy="329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000" b="1" u="sng">
                <a:solidFill>
                  <a:schemeClr val="dk1"/>
                </a:solidFill>
                <a:latin typeface="Aleo"/>
                <a:ea typeface="Aleo"/>
                <a:cs typeface="Aleo"/>
                <a:sym typeface="Aleo"/>
              </a:rPr>
              <a:t>Phase 1 (Now)</a:t>
            </a:r>
            <a:endParaRPr sz="2000" b="1" u="sng">
              <a:solidFill>
                <a:schemeClr val="dk1"/>
              </a:solidFill>
              <a:latin typeface="Aleo"/>
              <a:ea typeface="Aleo"/>
              <a:cs typeface="Aleo"/>
              <a:sym typeface="Aleo"/>
            </a:endParaRPr>
          </a:p>
        </p:txBody>
      </p:sp>
      <p:sp>
        <p:nvSpPr>
          <p:cNvPr id="243" name="Google Shape;243;p28"/>
          <p:cNvSpPr/>
          <p:nvPr/>
        </p:nvSpPr>
        <p:spPr>
          <a:xfrm>
            <a:off x="6311275" y="3011150"/>
            <a:ext cx="2334600" cy="551100"/>
          </a:xfrm>
          <a:prstGeom prst="rect">
            <a:avLst/>
          </a:prstGeom>
          <a:solidFill>
            <a:srgbClr val="FFF2CC"/>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Provide Medical Benchmarks</a:t>
            </a:r>
            <a:endParaRPr sz="1500">
              <a:solidFill>
                <a:schemeClr val="dk1"/>
              </a:solidFill>
              <a:latin typeface="Roboto"/>
              <a:ea typeface="Roboto"/>
              <a:cs typeface="Roboto"/>
              <a:sym typeface="Roboto"/>
            </a:endParaRPr>
          </a:p>
        </p:txBody>
      </p:sp>
      <p:sp>
        <p:nvSpPr>
          <p:cNvPr id="244" name="Google Shape;244;p28"/>
          <p:cNvSpPr/>
          <p:nvPr/>
        </p:nvSpPr>
        <p:spPr>
          <a:xfrm>
            <a:off x="6324375" y="2296200"/>
            <a:ext cx="2334600" cy="551100"/>
          </a:xfrm>
          <a:prstGeom prst="rect">
            <a:avLst/>
          </a:prstGeom>
          <a:solidFill>
            <a:srgbClr val="FFF2CC"/>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Deployment to Underwriting Phase</a:t>
            </a:r>
            <a:endParaRPr lang="en-US" sz="1500">
              <a:solidFill>
                <a:schemeClr val="dk1"/>
              </a:solidFill>
              <a:latin typeface="Roboto"/>
              <a:ea typeface="Roboto"/>
              <a:cs typeface="Roboto"/>
            </a:endParaRPr>
          </a:p>
        </p:txBody>
      </p:sp>
      <p:sp>
        <p:nvSpPr>
          <p:cNvPr id="245" name="Google Shape;245;p28"/>
          <p:cNvSpPr/>
          <p:nvPr/>
        </p:nvSpPr>
        <p:spPr>
          <a:xfrm>
            <a:off x="6324375" y="1581250"/>
            <a:ext cx="2334600" cy="551100"/>
          </a:xfrm>
          <a:prstGeom prst="rect">
            <a:avLst/>
          </a:prstGeom>
          <a:solidFill>
            <a:srgbClr val="FFF2CC"/>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Target Pre-Diabetic </a:t>
            </a:r>
            <a:endParaRPr sz="1500">
              <a:solidFill>
                <a:schemeClr val="dk1"/>
              </a:solidFill>
              <a:latin typeface="Roboto"/>
              <a:ea typeface="Roboto"/>
              <a:cs typeface="Roboto"/>
              <a:sym typeface="Roboto"/>
            </a:endParaRPr>
          </a:p>
          <a:p>
            <a:pPr marL="0" marR="0" lvl="0" indent="0" algn="ctr" rtl="0">
              <a:spcBef>
                <a:spcPts val="0"/>
              </a:spcBef>
              <a:spcAft>
                <a:spcPts val="0"/>
              </a:spcAft>
              <a:buNone/>
            </a:pPr>
            <a:r>
              <a:rPr lang="en" sz="1500">
                <a:solidFill>
                  <a:schemeClr val="dk1"/>
                </a:solidFill>
                <a:latin typeface="Roboto"/>
                <a:ea typeface="Roboto"/>
                <a:cs typeface="Roboto"/>
                <a:sym typeface="Roboto"/>
              </a:rPr>
              <a:t>Cases</a:t>
            </a:r>
            <a:endParaRPr sz="1500">
              <a:solidFill>
                <a:schemeClr val="dk1"/>
              </a:solidFill>
              <a:latin typeface="Roboto"/>
              <a:ea typeface="Roboto"/>
              <a:cs typeface="Roboto"/>
              <a:sym typeface="Roboto"/>
            </a:endParaRPr>
          </a:p>
        </p:txBody>
      </p:sp>
      <p:sp>
        <p:nvSpPr>
          <p:cNvPr id="246" name="Google Shape;246;p28"/>
          <p:cNvSpPr/>
          <p:nvPr/>
        </p:nvSpPr>
        <p:spPr>
          <a:xfrm>
            <a:off x="6324375" y="1030150"/>
            <a:ext cx="2334600" cy="329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000" b="1" u="sng">
                <a:solidFill>
                  <a:schemeClr val="dk1"/>
                </a:solidFill>
                <a:latin typeface="Aleo"/>
                <a:ea typeface="Aleo"/>
                <a:cs typeface="Aleo"/>
                <a:sym typeface="Aleo"/>
              </a:rPr>
              <a:t>Phase 2</a:t>
            </a:r>
            <a:endParaRPr sz="2000" b="1" u="sng">
              <a:solidFill>
                <a:schemeClr val="dk1"/>
              </a:solidFill>
              <a:latin typeface="Aleo"/>
              <a:ea typeface="Aleo"/>
              <a:cs typeface="Aleo"/>
              <a:sym typeface="Aleo"/>
            </a:endParaRPr>
          </a:p>
        </p:txBody>
      </p:sp>
      <p:sp>
        <p:nvSpPr>
          <p:cNvPr id="247" name="Google Shape;247;p28"/>
          <p:cNvSpPr/>
          <p:nvPr/>
        </p:nvSpPr>
        <p:spPr>
          <a:xfrm>
            <a:off x="6324375" y="3739063"/>
            <a:ext cx="2334600" cy="551100"/>
          </a:xfrm>
          <a:prstGeom prst="rect">
            <a:avLst/>
          </a:prstGeom>
          <a:solidFill>
            <a:srgbClr val="FFF2CC"/>
          </a:solidFill>
          <a:ln w="28575" cap="flat"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a:solidFill>
                  <a:schemeClr val="dk1"/>
                </a:solidFill>
                <a:latin typeface="Roboto"/>
                <a:ea typeface="Roboto"/>
                <a:cs typeface="Roboto"/>
                <a:sym typeface="Roboto"/>
              </a:rPr>
              <a:t>Connect Patients with Merchant Partners</a:t>
            </a:r>
            <a:endParaRPr sz="1500">
              <a:solidFill>
                <a:schemeClr val="dk1"/>
              </a:solidFill>
              <a:latin typeface="Roboto"/>
              <a:ea typeface="Roboto"/>
              <a:cs typeface="Roboto"/>
              <a:sym typeface="Roboto"/>
            </a:endParaRPr>
          </a:p>
        </p:txBody>
      </p:sp>
      <p:cxnSp>
        <p:nvCxnSpPr>
          <p:cNvPr id="248" name="Google Shape;248;p28"/>
          <p:cNvCxnSpPr>
            <a:stCxn id="240" idx="3"/>
            <a:endCxn id="249" idx="1"/>
          </p:cNvCxnSpPr>
          <p:nvPr/>
        </p:nvCxnSpPr>
        <p:spPr>
          <a:xfrm>
            <a:off x="2731488" y="2284750"/>
            <a:ext cx="714300" cy="695700"/>
          </a:xfrm>
          <a:prstGeom prst="straightConnector1">
            <a:avLst/>
          </a:prstGeom>
          <a:noFill/>
          <a:ln w="28575" cap="flat" cmpd="sng">
            <a:solidFill>
              <a:schemeClr val="dk1"/>
            </a:solidFill>
            <a:prstDash val="solid"/>
            <a:round/>
            <a:headEnd type="none" w="med" len="med"/>
            <a:tailEnd type="none" w="med" len="med"/>
          </a:ln>
        </p:spPr>
      </p:cxnSp>
      <p:cxnSp>
        <p:nvCxnSpPr>
          <p:cNvPr id="250" name="Google Shape;250;p28"/>
          <p:cNvCxnSpPr>
            <a:stCxn id="239" idx="3"/>
            <a:endCxn id="249" idx="1"/>
          </p:cNvCxnSpPr>
          <p:nvPr/>
        </p:nvCxnSpPr>
        <p:spPr>
          <a:xfrm rot="10800000" flipH="1">
            <a:off x="2731488" y="2980500"/>
            <a:ext cx="714300" cy="1920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28"/>
          <p:cNvCxnSpPr>
            <a:stCxn id="238" idx="3"/>
            <a:endCxn id="249" idx="1"/>
          </p:cNvCxnSpPr>
          <p:nvPr/>
        </p:nvCxnSpPr>
        <p:spPr>
          <a:xfrm rot="10800000" flipH="1">
            <a:off x="2718388" y="2980550"/>
            <a:ext cx="727500" cy="734100"/>
          </a:xfrm>
          <a:prstGeom prst="straightConnector1">
            <a:avLst/>
          </a:prstGeom>
          <a:noFill/>
          <a:ln w="28575" cap="flat" cmpd="sng">
            <a:solidFill>
              <a:schemeClr val="dk1"/>
            </a:solidFill>
            <a:prstDash val="solid"/>
            <a:round/>
            <a:headEnd type="none" w="med" len="med"/>
            <a:tailEnd type="none" w="med" len="med"/>
          </a:ln>
        </p:spPr>
      </p:cxnSp>
      <p:cxnSp>
        <p:nvCxnSpPr>
          <p:cNvPr id="252" name="Google Shape;252;p28"/>
          <p:cNvCxnSpPr>
            <a:stCxn id="249" idx="3"/>
            <a:endCxn id="245" idx="1"/>
          </p:cNvCxnSpPr>
          <p:nvPr/>
        </p:nvCxnSpPr>
        <p:spPr>
          <a:xfrm rot="10800000" flipH="1">
            <a:off x="5596600" y="1856700"/>
            <a:ext cx="727800" cy="1123800"/>
          </a:xfrm>
          <a:prstGeom prst="straightConnector1">
            <a:avLst/>
          </a:prstGeom>
          <a:noFill/>
          <a:ln w="28575" cap="flat" cmpd="sng">
            <a:solidFill>
              <a:schemeClr val="dk1"/>
            </a:solidFill>
            <a:prstDash val="solid"/>
            <a:round/>
            <a:headEnd type="none" w="med" len="med"/>
            <a:tailEnd type="none" w="med" len="med"/>
          </a:ln>
        </p:spPr>
      </p:cxnSp>
      <p:cxnSp>
        <p:nvCxnSpPr>
          <p:cNvPr id="253" name="Google Shape;253;p28"/>
          <p:cNvCxnSpPr>
            <a:stCxn id="249" idx="3"/>
            <a:endCxn id="244" idx="1"/>
          </p:cNvCxnSpPr>
          <p:nvPr/>
        </p:nvCxnSpPr>
        <p:spPr>
          <a:xfrm rot="10800000" flipH="1">
            <a:off x="5596600" y="2571900"/>
            <a:ext cx="727800" cy="408600"/>
          </a:xfrm>
          <a:prstGeom prst="straightConnector1">
            <a:avLst/>
          </a:prstGeom>
          <a:noFill/>
          <a:ln w="28575" cap="flat" cmpd="sng">
            <a:solidFill>
              <a:schemeClr val="dk1"/>
            </a:solidFill>
            <a:prstDash val="solid"/>
            <a:round/>
            <a:headEnd type="none" w="med" len="med"/>
            <a:tailEnd type="none" w="med" len="med"/>
          </a:ln>
        </p:spPr>
      </p:cxnSp>
      <p:cxnSp>
        <p:nvCxnSpPr>
          <p:cNvPr id="254" name="Google Shape;254;p28"/>
          <p:cNvCxnSpPr>
            <a:stCxn id="249" idx="3"/>
            <a:endCxn id="243" idx="1"/>
          </p:cNvCxnSpPr>
          <p:nvPr/>
        </p:nvCxnSpPr>
        <p:spPr>
          <a:xfrm>
            <a:off x="5596600" y="2980500"/>
            <a:ext cx="714600" cy="306300"/>
          </a:xfrm>
          <a:prstGeom prst="straightConnector1">
            <a:avLst/>
          </a:prstGeom>
          <a:noFill/>
          <a:ln w="28575" cap="flat" cmpd="sng">
            <a:solidFill>
              <a:schemeClr val="dk1"/>
            </a:solidFill>
            <a:prstDash val="solid"/>
            <a:round/>
            <a:headEnd type="none" w="med" len="med"/>
            <a:tailEnd type="none" w="med" len="med"/>
          </a:ln>
        </p:spPr>
      </p:cxnSp>
      <p:cxnSp>
        <p:nvCxnSpPr>
          <p:cNvPr id="255" name="Google Shape;255;p28"/>
          <p:cNvCxnSpPr>
            <a:stCxn id="249" idx="3"/>
            <a:endCxn id="247" idx="1"/>
          </p:cNvCxnSpPr>
          <p:nvPr/>
        </p:nvCxnSpPr>
        <p:spPr>
          <a:xfrm>
            <a:off x="5596600" y="2980500"/>
            <a:ext cx="727800" cy="1034100"/>
          </a:xfrm>
          <a:prstGeom prst="straightConnector1">
            <a:avLst/>
          </a:prstGeom>
          <a:noFill/>
          <a:ln w="28575" cap="flat" cmpd="sng">
            <a:solidFill>
              <a:schemeClr val="dk1"/>
            </a:solidFill>
            <a:prstDash val="solid"/>
            <a:round/>
            <a:headEnd type="none" w="med" len="med"/>
            <a:tailEnd type="none" w="med" len="med"/>
          </a:ln>
        </p:spPr>
      </p:cxnSp>
      <p:sp>
        <p:nvSpPr>
          <p:cNvPr id="249" name="Google Shape;249;p28"/>
          <p:cNvSpPr txBox="1"/>
          <p:nvPr/>
        </p:nvSpPr>
        <p:spPr>
          <a:xfrm>
            <a:off x="3445900" y="2672700"/>
            <a:ext cx="2150700" cy="615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Aleo"/>
                <a:ea typeface="Aleo"/>
                <a:cs typeface="Aleo"/>
                <a:sym typeface="Aleo"/>
              </a:rPr>
              <a:t>Performance &amp; Business Impact Reviews</a:t>
            </a:r>
            <a:endParaRPr b="1">
              <a:latin typeface="Aleo"/>
              <a:ea typeface="Aleo"/>
              <a:cs typeface="Aleo"/>
              <a:sym typeface="Aleo"/>
            </a:endParaRPr>
          </a:p>
        </p:txBody>
      </p:sp>
      <p:sp>
        <p:nvSpPr>
          <p:cNvPr id="256" name="Google Shape;256;p28"/>
          <p:cNvSpPr txBox="1"/>
          <p:nvPr/>
        </p:nvSpPr>
        <p:spPr>
          <a:xfrm>
            <a:off x="138450" y="4521038"/>
            <a:ext cx="88671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latin typeface="Aleo"/>
                <a:ea typeface="Aleo"/>
                <a:cs typeface="Aleo"/>
                <a:sym typeface="Aleo"/>
              </a:rPr>
              <a:t>The model is scalable and its cost-saving impact can be easily measured.</a:t>
            </a:r>
            <a:endParaRPr sz="1700" b="1">
              <a:latin typeface="Aleo"/>
              <a:ea typeface="Aleo"/>
              <a:cs typeface="Aleo"/>
              <a:sym typeface="Ale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animBg="1"/>
      <p:bldP spid="239" grpId="0" animBg="1"/>
      <p:bldP spid="240" grpId="0" animBg="1"/>
      <p:bldP spid="242" grpId="0"/>
      <p:bldP spid="243" grpId="0" animBg="1"/>
      <p:bldP spid="244" grpId="0" animBg="1"/>
      <p:bldP spid="245" grpId="0" animBg="1"/>
      <p:bldP spid="246" grpId="0"/>
      <p:bldP spid="247" grpId="0" animBg="1"/>
      <p:bldP spid="249" grpId="0" animBg="1"/>
      <p:bldP spid="256"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29"/>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Thank You</a:t>
            </a:r>
            <a:endParaRPr sz="3200" b="1" i="0" u="none" strike="noStrike" cap="none">
              <a:solidFill>
                <a:schemeClr val="lt1"/>
              </a:solidFill>
              <a:latin typeface="Aleo"/>
              <a:ea typeface="Aleo"/>
              <a:cs typeface="Aleo"/>
              <a:sym typeface="Aleo"/>
            </a:endParaRPr>
          </a:p>
        </p:txBody>
      </p:sp>
      <p:sp>
        <p:nvSpPr>
          <p:cNvPr id="262" name="Google Shape;262;p29"/>
          <p:cNvSpPr/>
          <p:nvPr/>
        </p:nvSpPr>
        <p:spPr>
          <a:xfrm>
            <a:off x="283350" y="1803200"/>
            <a:ext cx="8760300" cy="780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000" b="1">
                <a:solidFill>
                  <a:schemeClr val="dk1"/>
                </a:solidFill>
                <a:latin typeface="Aleo"/>
                <a:ea typeface="Aleo"/>
                <a:cs typeface="Aleo"/>
                <a:sym typeface="Aleo"/>
              </a:rPr>
              <a:t>We are in the business of managing risks.</a:t>
            </a:r>
            <a:endParaRPr sz="2000" b="1">
              <a:solidFill>
                <a:schemeClr val="dk1"/>
              </a:solidFill>
              <a:latin typeface="Aleo"/>
              <a:ea typeface="Aleo"/>
              <a:cs typeface="Aleo"/>
              <a:sym typeface="Aleo"/>
            </a:endParaRPr>
          </a:p>
          <a:p>
            <a:pPr marL="0" marR="0" lvl="0" indent="0" algn="ctr" rtl="0">
              <a:spcBef>
                <a:spcPts val="0"/>
              </a:spcBef>
              <a:spcAft>
                <a:spcPts val="0"/>
              </a:spcAft>
              <a:buNone/>
            </a:pPr>
            <a:r>
              <a:rPr lang="en" sz="2000" b="1">
                <a:solidFill>
                  <a:schemeClr val="dk1"/>
                </a:solidFill>
                <a:latin typeface="Aleo"/>
                <a:ea typeface="Aleo"/>
                <a:cs typeface="Aleo"/>
                <a:sym typeface="Aleo"/>
              </a:rPr>
              <a:t>Are we going to take an action to manage such an obvious risk?</a:t>
            </a:r>
            <a:endParaRPr sz="2000" b="1">
              <a:solidFill>
                <a:schemeClr val="dk1"/>
              </a:solidFill>
              <a:latin typeface="Aleo"/>
              <a:ea typeface="Aleo"/>
              <a:cs typeface="Aleo"/>
              <a:sym typeface="Aleo"/>
            </a:endParaRPr>
          </a:p>
        </p:txBody>
      </p:sp>
      <p:pic>
        <p:nvPicPr>
          <p:cNvPr id="263" name="Google Shape;263;p29"/>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p:nvPr/>
        </p:nvSpPr>
        <p:spPr>
          <a:xfrm>
            <a:off x="0" y="2181263"/>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Thank You</a:t>
            </a:r>
            <a:endParaRPr sz="3200" b="1" i="0" u="none" strike="noStrike" cap="none">
              <a:solidFill>
                <a:schemeClr val="lt1"/>
              </a:solidFill>
              <a:latin typeface="Aleo"/>
              <a:ea typeface="Aleo"/>
              <a:cs typeface="Aleo"/>
              <a:sym typeface="Aleo"/>
            </a:endParaRPr>
          </a:p>
        </p:txBody>
      </p:sp>
      <p:pic>
        <p:nvPicPr>
          <p:cNvPr id="269" name="Google Shape;269;p30"/>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Appendix</a:t>
            </a:r>
            <a:endParaRPr sz="3200" b="1" i="0" u="none" strike="noStrike" cap="none">
              <a:solidFill>
                <a:schemeClr val="lt1"/>
              </a:solidFill>
              <a:latin typeface="Aleo"/>
              <a:ea typeface="Aleo"/>
              <a:cs typeface="Aleo"/>
              <a:sym typeface="Aleo"/>
            </a:endParaRPr>
          </a:p>
        </p:txBody>
      </p:sp>
      <p:sp>
        <p:nvSpPr>
          <p:cNvPr id="275" name="Google Shape;275;p31"/>
          <p:cNvSpPr/>
          <p:nvPr/>
        </p:nvSpPr>
        <p:spPr>
          <a:xfrm>
            <a:off x="100350" y="4736381"/>
            <a:ext cx="8943300" cy="3237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1">
                <a:solidFill>
                  <a:srgbClr val="131314"/>
                </a:solidFill>
                <a:latin typeface="Aleo"/>
                <a:ea typeface="Aleo"/>
                <a:cs typeface="Aleo"/>
                <a:sym typeface="Aleo"/>
              </a:rPr>
              <a:t>DBA5106 Group Project: Predictive Modeling to Identify Diabetic Patients</a:t>
            </a:r>
            <a:endParaRPr sz="1100" b="1" i="0" u="none" strike="noStrike" cap="none">
              <a:solidFill>
                <a:srgbClr val="131314"/>
              </a:solidFill>
              <a:latin typeface="Aleo"/>
              <a:ea typeface="Aleo"/>
              <a:cs typeface="Aleo"/>
              <a:sym typeface="Aleo"/>
            </a:endParaRPr>
          </a:p>
        </p:txBody>
      </p:sp>
      <p:pic>
        <p:nvPicPr>
          <p:cNvPr id="276" name="Google Shape;276;p31"/>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
        <p:nvSpPr>
          <p:cNvPr id="277" name="Google Shape;277;p31"/>
          <p:cNvSpPr txBox="1">
            <a:spLocks noGrp="1"/>
          </p:cNvSpPr>
          <p:nvPr>
            <p:ph type="title"/>
          </p:nvPr>
        </p:nvSpPr>
        <p:spPr>
          <a:xfrm>
            <a:off x="506175" y="1019750"/>
            <a:ext cx="6367800" cy="60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700" i="1"/>
              <a:t>References:</a:t>
            </a:r>
            <a:endParaRPr sz="1700" i="1"/>
          </a:p>
        </p:txBody>
      </p:sp>
      <p:sp>
        <p:nvSpPr>
          <p:cNvPr id="278" name="Google Shape;278;p31"/>
          <p:cNvSpPr txBox="1">
            <a:spLocks noGrp="1"/>
          </p:cNvSpPr>
          <p:nvPr>
            <p:ph type="title"/>
          </p:nvPr>
        </p:nvSpPr>
        <p:spPr>
          <a:xfrm>
            <a:off x="147450" y="1449100"/>
            <a:ext cx="8849100" cy="2774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500"/>
              <a:t>Dataset: </a:t>
            </a:r>
            <a:r>
              <a:rPr lang="en" sz="1500" u="sng">
                <a:solidFill>
                  <a:schemeClr val="hlink"/>
                </a:solidFill>
                <a:hlinkClick r:id="rId4"/>
              </a:rPr>
              <a:t>https://wwwn.cdc.gov/nchs/nhanes/</a:t>
            </a:r>
            <a:r>
              <a:rPr lang="en" sz="1500"/>
              <a:t> </a:t>
            </a:r>
            <a:endParaRPr sz="1500"/>
          </a:p>
          <a:p>
            <a:pPr marL="0" lvl="0" indent="0" algn="l" rtl="0">
              <a:spcBef>
                <a:spcPts val="0"/>
              </a:spcBef>
              <a:spcAft>
                <a:spcPts val="0"/>
              </a:spcAft>
              <a:buNone/>
            </a:pPr>
            <a:r>
              <a:rPr lang="en" sz="1500"/>
              <a:t>Model Libraries: </a:t>
            </a:r>
            <a:r>
              <a:rPr lang="en" sz="1500" u="sng">
                <a:solidFill>
                  <a:schemeClr val="hlink"/>
                </a:solidFill>
                <a:hlinkClick r:id="rId5"/>
              </a:rPr>
              <a:t>https://scikit-learn.org/stable/user_guide.html</a:t>
            </a:r>
            <a:r>
              <a:rPr lang="en" sz="1500"/>
              <a:t> </a:t>
            </a:r>
            <a:endParaRPr sz="1500"/>
          </a:p>
          <a:p>
            <a:pPr marL="0" lvl="0" indent="0" algn="l" rtl="0">
              <a:spcBef>
                <a:spcPts val="0"/>
              </a:spcBef>
              <a:spcAft>
                <a:spcPts val="0"/>
              </a:spcAft>
              <a:buNone/>
            </a:pPr>
            <a:r>
              <a:rPr lang="en" sz="1500"/>
              <a:t>Facts on Diabetes(1): </a:t>
            </a:r>
            <a:r>
              <a:rPr lang="en" sz="1500" u="sng">
                <a:solidFill>
                  <a:schemeClr val="hlink"/>
                </a:solidFill>
                <a:hlinkClick r:id="rId6"/>
              </a:rPr>
              <a:t>https://www.who.int/news-room/fact-sheets/detail/diabetes</a:t>
            </a:r>
            <a:r>
              <a:rPr lang="en" sz="1500"/>
              <a:t> </a:t>
            </a:r>
            <a:endParaRPr sz="1500"/>
          </a:p>
          <a:p>
            <a:pPr marL="0" lvl="0" indent="0" algn="l" rtl="0">
              <a:spcBef>
                <a:spcPts val="0"/>
              </a:spcBef>
              <a:spcAft>
                <a:spcPts val="0"/>
              </a:spcAft>
              <a:buNone/>
            </a:pPr>
            <a:r>
              <a:rPr lang="en" sz="1500"/>
              <a:t>Diabetes costs (2):  </a:t>
            </a:r>
            <a:r>
              <a:rPr lang="en" sz="1500" u="sng">
                <a:solidFill>
                  <a:schemeClr val="hlink"/>
                </a:solidFill>
                <a:hlinkClick r:id="rId7"/>
              </a:rPr>
              <a:t>https://www.diabetes.org/resources/statistics/cost-diabetes</a:t>
            </a:r>
            <a:r>
              <a:rPr lang="en" sz="1500"/>
              <a:t> </a:t>
            </a:r>
            <a:endParaRPr sz="1500"/>
          </a:p>
          <a:p>
            <a:pPr marL="0" lvl="0" indent="0" algn="l" rtl="0">
              <a:spcBef>
                <a:spcPts val="0"/>
              </a:spcBef>
              <a:spcAft>
                <a:spcPts val="0"/>
              </a:spcAft>
              <a:buNone/>
            </a:pPr>
            <a:r>
              <a:rPr lang="en" sz="1500"/>
              <a:t>CDCP Statistics (3): </a:t>
            </a:r>
            <a:r>
              <a:rPr lang="en" sz="1500" u="sng">
                <a:solidFill>
                  <a:schemeClr val="hlink"/>
                </a:solidFill>
                <a:hlinkClick r:id="rId8"/>
              </a:rPr>
              <a:t>https://www.cdc.gov/diabetes/library/features/diabetes-stat-report.html</a:t>
            </a:r>
            <a:r>
              <a:rPr lang="en" sz="1500"/>
              <a:t> </a:t>
            </a:r>
            <a:endParaRPr sz="1500"/>
          </a:p>
          <a:p>
            <a:pPr marL="0" lvl="0" indent="0" algn="l" rtl="0">
              <a:spcBef>
                <a:spcPts val="0"/>
              </a:spcBef>
              <a:spcAft>
                <a:spcPts val="0"/>
              </a:spcAft>
              <a:buNone/>
            </a:pPr>
            <a:r>
              <a:rPr lang="en" sz="1500"/>
              <a:t>NUS MSBA 5106 Lectures</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Meeting Agenda</a:t>
            </a:r>
            <a:endParaRPr sz="3200" b="1" i="0" u="none" strike="noStrike" cap="none">
              <a:solidFill>
                <a:schemeClr val="lt1"/>
              </a:solidFill>
              <a:latin typeface="Aleo"/>
              <a:ea typeface="Aleo"/>
              <a:cs typeface="Aleo"/>
              <a:sym typeface="Aleo"/>
            </a:endParaRPr>
          </a:p>
        </p:txBody>
      </p:sp>
      <p:sp>
        <p:nvSpPr>
          <p:cNvPr id="65" name="Google Shape;65;p14"/>
          <p:cNvSpPr/>
          <p:nvPr/>
        </p:nvSpPr>
        <p:spPr>
          <a:xfrm>
            <a:off x="283425" y="918900"/>
            <a:ext cx="7543500" cy="3867000"/>
          </a:xfrm>
          <a:prstGeom prst="rect">
            <a:avLst/>
          </a:prstGeom>
          <a:noFill/>
          <a:ln>
            <a:noFill/>
          </a:ln>
        </p:spPr>
        <p:txBody>
          <a:bodyPr spcFirstLastPara="1" wrap="square" lIns="68575" tIns="34275" rIns="68575" bIns="34275" anchor="t" anchorCtr="0">
            <a:noAutofit/>
          </a:bodyPr>
          <a:lstStyle/>
          <a:p>
            <a:pPr marL="342900" marR="0" lvl="0" indent="-273050" algn="l" rtl="0">
              <a:spcBef>
                <a:spcPts val="0"/>
              </a:spcBef>
              <a:spcAft>
                <a:spcPts val="0"/>
              </a:spcAft>
              <a:buClr>
                <a:schemeClr val="dk1"/>
              </a:buClr>
              <a:buSzPts val="1700"/>
              <a:buFont typeface="Calibri"/>
              <a:buChar char="●"/>
            </a:pPr>
            <a:r>
              <a:rPr lang="en" sz="1700" b="1">
                <a:solidFill>
                  <a:schemeClr val="dk1"/>
                </a:solidFill>
                <a:latin typeface="Calibri"/>
                <a:ea typeface="Calibri"/>
                <a:cs typeface="Calibri"/>
                <a:sym typeface="Calibri"/>
              </a:rPr>
              <a:t>Introduction</a:t>
            </a:r>
            <a:endParaRPr sz="1700" b="1">
              <a:solidFill>
                <a:schemeClr val="dk1"/>
              </a:solidFill>
              <a:latin typeface="Calibri"/>
              <a:ea typeface="Calibri"/>
              <a:cs typeface="Calibri"/>
              <a:sym typeface="Calibri"/>
            </a:endParaRPr>
          </a:p>
          <a:p>
            <a:pPr marL="685800" marR="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Problem Statement</a:t>
            </a:r>
            <a:endParaRPr sz="1700">
              <a:solidFill>
                <a:schemeClr val="dk1"/>
              </a:solidFill>
              <a:latin typeface="Calibri"/>
              <a:ea typeface="Calibri"/>
              <a:cs typeface="Calibri"/>
              <a:sym typeface="Calibri"/>
            </a:endParaRPr>
          </a:p>
          <a:p>
            <a:pPr marL="685800" marR="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Proposed Solution and Metrics</a:t>
            </a:r>
            <a:br>
              <a:rPr lang="en" sz="1700">
                <a:solidFill>
                  <a:schemeClr val="dk1"/>
                </a:solidFill>
                <a:latin typeface="Calibri"/>
                <a:ea typeface="Calibri"/>
                <a:cs typeface="Calibri"/>
                <a:sym typeface="Calibri"/>
              </a:rPr>
            </a:br>
            <a:endParaRPr sz="900">
              <a:solidFill>
                <a:schemeClr val="dk1"/>
              </a:solidFill>
              <a:latin typeface="Calibri"/>
              <a:ea typeface="Calibri"/>
              <a:cs typeface="Calibri"/>
              <a:sym typeface="Calibri"/>
            </a:endParaRPr>
          </a:p>
          <a:p>
            <a:pPr marL="342900" marR="0" lvl="0" indent="-273050" algn="l" rtl="0">
              <a:spcBef>
                <a:spcPts val="0"/>
              </a:spcBef>
              <a:spcAft>
                <a:spcPts val="0"/>
              </a:spcAft>
              <a:buClr>
                <a:schemeClr val="dk1"/>
              </a:buClr>
              <a:buSzPts val="1700"/>
              <a:buFont typeface="Calibri"/>
              <a:buChar char="●"/>
            </a:pPr>
            <a:r>
              <a:rPr lang="en" sz="1700" b="1">
                <a:solidFill>
                  <a:schemeClr val="dk1"/>
                </a:solidFill>
                <a:latin typeface="Calibri"/>
                <a:ea typeface="Calibri"/>
                <a:cs typeface="Calibri"/>
                <a:sym typeface="Calibri"/>
              </a:rPr>
              <a:t>Data Analysis</a:t>
            </a:r>
            <a:endParaRPr sz="1700" b="1">
              <a:solidFill>
                <a:schemeClr val="dk1"/>
              </a:solidFill>
              <a:latin typeface="Calibri"/>
              <a:ea typeface="Calibri"/>
              <a:cs typeface="Calibri"/>
              <a:sym typeface="Calibri"/>
            </a:endParaRPr>
          </a:p>
          <a:p>
            <a:pPr marL="68580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Datasets Overview</a:t>
            </a:r>
            <a:endParaRPr sz="1700">
              <a:solidFill>
                <a:schemeClr val="dk1"/>
              </a:solidFill>
              <a:latin typeface="Calibri"/>
              <a:ea typeface="Calibri"/>
              <a:cs typeface="Calibri"/>
              <a:sym typeface="Calibri"/>
            </a:endParaRPr>
          </a:p>
          <a:p>
            <a:pPr marL="68580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Exploratory Data Analysis (EDA)</a:t>
            </a:r>
            <a:br>
              <a:rPr lang="en" sz="1700">
                <a:solidFill>
                  <a:schemeClr val="dk1"/>
                </a:solidFill>
                <a:latin typeface="Calibri"/>
                <a:ea typeface="Calibri"/>
                <a:cs typeface="Calibri"/>
                <a:sym typeface="Calibri"/>
              </a:rPr>
            </a:br>
            <a:endParaRPr sz="900" b="1">
              <a:solidFill>
                <a:schemeClr val="dk1"/>
              </a:solidFill>
              <a:latin typeface="Calibri"/>
              <a:ea typeface="Calibri"/>
              <a:cs typeface="Calibri"/>
              <a:sym typeface="Calibri"/>
            </a:endParaRPr>
          </a:p>
          <a:p>
            <a:pPr marL="342900" marR="0" lvl="0" indent="-273050" algn="l" rtl="0">
              <a:spcBef>
                <a:spcPts val="0"/>
              </a:spcBef>
              <a:spcAft>
                <a:spcPts val="0"/>
              </a:spcAft>
              <a:buClr>
                <a:schemeClr val="dk1"/>
              </a:buClr>
              <a:buSzPts val="1700"/>
              <a:buFont typeface="Calibri"/>
              <a:buChar char="●"/>
            </a:pPr>
            <a:r>
              <a:rPr lang="en" sz="1700" b="1">
                <a:solidFill>
                  <a:schemeClr val="dk1"/>
                </a:solidFill>
                <a:latin typeface="Calibri"/>
                <a:ea typeface="Calibri"/>
                <a:cs typeface="Calibri"/>
                <a:sym typeface="Calibri"/>
              </a:rPr>
              <a:t>Model Selection</a:t>
            </a:r>
            <a:endParaRPr sz="1700" b="1">
              <a:solidFill>
                <a:schemeClr val="dk1"/>
              </a:solidFill>
              <a:latin typeface="Calibri"/>
              <a:ea typeface="Calibri"/>
              <a:cs typeface="Calibri"/>
              <a:sym typeface="Calibri"/>
            </a:endParaRPr>
          </a:p>
          <a:p>
            <a:pPr marL="685800" marR="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Model Performance</a:t>
            </a:r>
            <a:endParaRPr sz="1700">
              <a:solidFill>
                <a:schemeClr val="dk1"/>
              </a:solidFill>
              <a:latin typeface="Calibri"/>
              <a:ea typeface="Calibri"/>
              <a:cs typeface="Calibri"/>
              <a:sym typeface="Calibri"/>
            </a:endParaRPr>
          </a:p>
          <a:p>
            <a:pPr marL="685800" marR="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Results and Expected Benefits</a:t>
            </a:r>
            <a:br>
              <a:rPr lang="en" sz="1700">
                <a:solidFill>
                  <a:schemeClr val="dk1"/>
                </a:solidFill>
                <a:latin typeface="Calibri"/>
                <a:ea typeface="Calibri"/>
                <a:cs typeface="Calibri"/>
                <a:sym typeface="Calibri"/>
              </a:rPr>
            </a:br>
            <a:endParaRPr sz="900">
              <a:solidFill>
                <a:schemeClr val="dk1"/>
              </a:solidFill>
              <a:latin typeface="Calibri"/>
              <a:ea typeface="Calibri"/>
              <a:cs typeface="Calibri"/>
              <a:sym typeface="Calibri"/>
            </a:endParaRPr>
          </a:p>
          <a:p>
            <a:pPr marL="342900" marR="0" lvl="0" indent="-273050" algn="l" rtl="0">
              <a:spcBef>
                <a:spcPts val="0"/>
              </a:spcBef>
              <a:spcAft>
                <a:spcPts val="0"/>
              </a:spcAft>
              <a:buClr>
                <a:schemeClr val="dk1"/>
              </a:buClr>
              <a:buSzPts val="1700"/>
              <a:buFont typeface="Calibri"/>
              <a:buChar char="●"/>
            </a:pPr>
            <a:r>
              <a:rPr lang="en" sz="1700" b="1">
                <a:solidFill>
                  <a:schemeClr val="dk1"/>
                </a:solidFill>
                <a:latin typeface="Calibri"/>
                <a:ea typeface="Calibri"/>
                <a:cs typeface="Calibri"/>
                <a:sym typeface="Calibri"/>
              </a:rPr>
              <a:t>Implementation</a:t>
            </a:r>
            <a:endParaRPr sz="1700" b="1">
              <a:solidFill>
                <a:schemeClr val="dk1"/>
              </a:solidFill>
              <a:latin typeface="Calibri"/>
              <a:ea typeface="Calibri"/>
              <a:cs typeface="Calibri"/>
              <a:sym typeface="Calibri"/>
            </a:endParaRPr>
          </a:p>
          <a:p>
            <a:pPr marL="685800" marR="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Business Implication and Implementation</a:t>
            </a:r>
            <a:endParaRPr sz="1700">
              <a:solidFill>
                <a:schemeClr val="dk1"/>
              </a:solidFill>
              <a:latin typeface="Calibri"/>
              <a:ea typeface="Calibri"/>
              <a:cs typeface="Calibri"/>
              <a:sym typeface="Calibri"/>
            </a:endParaRPr>
          </a:p>
          <a:p>
            <a:pPr marL="685800" marR="0" lvl="1" indent="-2730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Next Steps</a:t>
            </a:r>
            <a:endParaRPr sz="1700">
              <a:solidFill>
                <a:schemeClr val="dk1"/>
              </a:solidFill>
              <a:latin typeface="Calibri"/>
              <a:ea typeface="Calibri"/>
              <a:cs typeface="Calibri"/>
              <a:sym typeface="Calibri"/>
            </a:endParaRPr>
          </a:p>
        </p:txBody>
      </p:sp>
      <p:pic>
        <p:nvPicPr>
          <p:cNvPr id="66" name="Google Shape;66;p14"/>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8882"/>
    </mc:Choice>
    <mc:Fallback xmlns="">
      <p:transition spd="slow" advTm="388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The true costs of diabetes</a:t>
            </a:r>
            <a:endParaRPr sz="3200" b="1" i="0" u="none" strike="noStrike" cap="none">
              <a:solidFill>
                <a:schemeClr val="lt1"/>
              </a:solidFill>
              <a:latin typeface="Aleo"/>
              <a:ea typeface="Aleo"/>
              <a:cs typeface="Aleo"/>
              <a:sym typeface="Aleo"/>
            </a:endParaRPr>
          </a:p>
        </p:txBody>
      </p:sp>
      <p:pic>
        <p:nvPicPr>
          <p:cNvPr id="73" name="Google Shape;73;p15"/>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
        <p:nvSpPr>
          <p:cNvPr id="75" name="Google Shape;75;p15"/>
          <p:cNvSpPr txBox="1"/>
          <p:nvPr/>
        </p:nvSpPr>
        <p:spPr>
          <a:xfrm>
            <a:off x="9538475" y="380700"/>
            <a:ext cx="73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7th Leading Cause of Death in the U.S</a:t>
            </a:r>
            <a:endParaRPr/>
          </a:p>
        </p:txBody>
      </p:sp>
      <p:sp>
        <p:nvSpPr>
          <p:cNvPr id="76" name="Google Shape;76;p15"/>
          <p:cNvSpPr txBox="1"/>
          <p:nvPr/>
        </p:nvSpPr>
        <p:spPr>
          <a:xfrm>
            <a:off x="9219775" y="2439750"/>
            <a:ext cx="478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 in 4 health care dollars spent in the U.S is on diabetes </a:t>
            </a:r>
            <a:endParaRPr/>
          </a:p>
        </p:txBody>
      </p:sp>
      <p:sp>
        <p:nvSpPr>
          <p:cNvPr id="77" name="Google Shape;77;p15"/>
          <p:cNvSpPr txBox="1"/>
          <p:nvPr/>
        </p:nvSpPr>
        <p:spPr>
          <a:xfrm>
            <a:off x="1550175" y="4049975"/>
            <a:ext cx="42387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latin typeface="Roboto"/>
                <a:ea typeface="Roboto"/>
                <a:cs typeface="Roboto"/>
                <a:sym typeface="Roboto"/>
              </a:rPr>
              <a:t>Who covers these costs?</a:t>
            </a:r>
            <a:endParaRPr sz="2500" b="1" dirty="0">
              <a:latin typeface="Roboto"/>
              <a:ea typeface="Roboto"/>
              <a:cs typeface="Roboto"/>
              <a:sym typeface="Roboto"/>
            </a:endParaRPr>
          </a:p>
        </p:txBody>
      </p:sp>
      <p:grpSp>
        <p:nvGrpSpPr>
          <p:cNvPr id="2" name="Group 1">
            <a:extLst>
              <a:ext uri="{FF2B5EF4-FFF2-40B4-BE49-F238E27FC236}">
                <a16:creationId xmlns:a16="http://schemas.microsoft.com/office/drawing/2014/main" id="{65E8A30E-2664-9341-8C07-A0DFF121B287}"/>
              </a:ext>
            </a:extLst>
          </p:cNvPr>
          <p:cNvGrpSpPr/>
          <p:nvPr/>
        </p:nvGrpSpPr>
        <p:grpSpPr>
          <a:xfrm>
            <a:off x="252400" y="1647826"/>
            <a:ext cx="2453700" cy="1916825"/>
            <a:chOff x="252400" y="1647826"/>
            <a:chExt cx="2453700" cy="1916825"/>
          </a:xfrm>
        </p:grpSpPr>
        <p:sp>
          <p:nvSpPr>
            <p:cNvPr id="78" name="Google Shape;78;p15"/>
            <p:cNvSpPr txBox="1"/>
            <p:nvPr/>
          </p:nvSpPr>
          <p:spPr>
            <a:xfrm>
              <a:off x="252400" y="1647826"/>
              <a:ext cx="24537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latin typeface="Aleo"/>
                  <a:ea typeface="Aleo"/>
                  <a:cs typeface="Aleo"/>
                  <a:sym typeface="Aleo"/>
                </a:rPr>
                <a:t>7th</a:t>
              </a:r>
              <a:endParaRPr sz="4500" b="1" dirty="0">
                <a:latin typeface="Aleo"/>
                <a:ea typeface="Aleo"/>
                <a:cs typeface="Aleo"/>
                <a:sym typeface="Aleo"/>
              </a:endParaRPr>
            </a:p>
          </p:txBody>
        </p:sp>
        <p:sp>
          <p:nvSpPr>
            <p:cNvPr id="80" name="Google Shape;80;p15"/>
            <p:cNvSpPr txBox="1"/>
            <p:nvPr/>
          </p:nvSpPr>
          <p:spPr>
            <a:xfrm>
              <a:off x="252400" y="2610351"/>
              <a:ext cx="24537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latin typeface="Roboto"/>
                  <a:ea typeface="Roboto"/>
                  <a:cs typeface="Roboto"/>
                  <a:sym typeface="Roboto"/>
                </a:rPr>
                <a:t>Leading Cause of Death</a:t>
              </a:r>
              <a:endParaRPr sz="2500" b="1" dirty="0">
                <a:latin typeface="Roboto"/>
                <a:ea typeface="Roboto"/>
                <a:cs typeface="Roboto"/>
                <a:sym typeface="Roboto"/>
              </a:endParaRPr>
            </a:p>
          </p:txBody>
        </p:sp>
      </p:grpSp>
      <p:grpSp>
        <p:nvGrpSpPr>
          <p:cNvPr id="4" name="Group 3">
            <a:extLst>
              <a:ext uri="{FF2B5EF4-FFF2-40B4-BE49-F238E27FC236}">
                <a16:creationId xmlns:a16="http://schemas.microsoft.com/office/drawing/2014/main" id="{EFB28BE8-EA05-BB40-9E11-A1C3E3772204}"/>
              </a:ext>
            </a:extLst>
          </p:cNvPr>
          <p:cNvGrpSpPr/>
          <p:nvPr/>
        </p:nvGrpSpPr>
        <p:grpSpPr>
          <a:xfrm>
            <a:off x="6289799" y="1647813"/>
            <a:ext cx="2754000" cy="1885937"/>
            <a:chOff x="6289799" y="1647813"/>
            <a:chExt cx="2754000" cy="1885937"/>
          </a:xfrm>
        </p:grpSpPr>
        <p:sp>
          <p:nvSpPr>
            <p:cNvPr id="79" name="Google Shape;79;p15"/>
            <p:cNvSpPr txBox="1"/>
            <p:nvPr/>
          </p:nvSpPr>
          <p:spPr>
            <a:xfrm>
              <a:off x="6490050" y="1647813"/>
              <a:ext cx="24537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500" b="1" dirty="0">
                  <a:latin typeface="Aleo"/>
                  <a:ea typeface="Aleo"/>
                  <a:cs typeface="Aleo"/>
                  <a:sym typeface="Aleo"/>
                </a:rPr>
                <a:t>1 in 4</a:t>
              </a:r>
              <a:endParaRPr sz="4500" b="1" dirty="0">
                <a:latin typeface="Aleo"/>
                <a:ea typeface="Aleo"/>
                <a:cs typeface="Aleo"/>
                <a:sym typeface="Aleo"/>
              </a:endParaRPr>
            </a:p>
          </p:txBody>
        </p:sp>
        <p:sp>
          <p:nvSpPr>
            <p:cNvPr id="81" name="Google Shape;81;p15"/>
            <p:cNvSpPr txBox="1"/>
            <p:nvPr/>
          </p:nvSpPr>
          <p:spPr>
            <a:xfrm>
              <a:off x="6289799" y="2610350"/>
              <a:ext cx="275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latin typeface="Roboto"/>
                  <a:ea typeface="Roboto"/>
                  <a:cs typeface="Roboto"/>
                  <a:sym typeface="Roboto"/>
                </a:rPr>
                <a:t>Healthcare Dollar Expenditure</a:t>
              </a:r>
              <a:endParaRPr sz="2400" b="1" dirty="0">
                <a:latin typeface="Roboto"/>
                <a:ea typeface="Roboto"/>
                <a:cs typeface="Roboto"/>
                <a:sym typeface="Roboto"/>
              </a:endParaRPr>
            </a:p>
          </p:txBody>
        </p:sp>
      </p:grpSp>
      <p:grpSp>
        <p:nvGrpSpPr>
          <p:cNvPr id="3" name="Group 2">
            <a:extLst>
              <a:ext uri="{FF2B5EF4-FFF2-40B4-BE49-F238E27FC236}">
                <a16:creationId xmlns:a16="http://schemas.microsoft.com/office/drawing/2014/main" id="{F9CC7034-BFC0-EA4C-A040-33BB78F59413}"/>
              </a:ext>
            </a:extLst>
          </p:cNvPr>
          <p:cNvGrpSpPr/>
          <p:nvPr/>
        </p:nvGrpSpPr>
        <p:grpSpPr>
          <a:xfrm>
            <a:off x="3021000" y="1213200"/>
            <a:ext cx="3102000" cy="2412300"/>
            <a:chOff x="3021000" y="1213200"/>
            <a:chExt cx="3102000" cy="2412300"/>
          </a:xfrm>
        </p:grpSpPr>
        <p:sp>
          <p:nvSpPr>
            <p:cNvPr id="71" name="Google Shape;71;p15"/>
            <p:cNvSpPr/>
            <p:nvPr/>
          </p:nvSpPr>
          <p:spPr>
            <a:xfrm>
              <a:off x="3021000" y="1213200"/>
              <a:ext cx="3102000" cy="2412300"/>
            </a:xfrm>
            <a:prstGeom prst="rect">
              <a:avLst/>
            </a:prstGeom>
            <a:noFill/>
            <a:ln w="38100"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3345138" y="1777938"/>
              <a:ext cx="24537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Aleo"/>
                  <a:ea typeface="Aleo"/>
                  <a:cs typeface="Aleo"/>
                  <a:sym typeface="Aleo"/>
                </a:rPr>
                <a:t>US$327 Billion</a:t>
              </a:r>
              <a:endParaRPr sz="5000" b="1" dirty="0">
                <a:latin typeface="Aleo"/>
                <a:ea typeface="Aleo"/>
                <a:cs typeface="Aleo"/>
                <a:sym typeface="Aleo"/>
              </a:endParaRPr>
            </a:p>
          </p:txBody>
        </p:sp>
        <p:sp>
          <p:nvSpPr>
            <p:cNvPr id="82" name="Google Shape;82;p15"/>
            <p:cNvSpPr txBox="1"/>
            <p:nvPr/>
          </p:nvSpPr>
          <p:spPr>
            <a:xfrm>
              <a:off x="3144888" y="1376150"/>
              <a:ext cx="28542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u="sng" dirty="0">
                  <a:latin typeface="Roboto"/>
                  <a:ea typeface="Roboto"/>
                  <a:cs typeface="Roboto"/>
                  <a:sym typeface="Roboto"/>
                </a:rPr>
                <a:t>Annual Cost</a:t>
              </a:r>
              <a:endParaRPr sz="2300" b="1" u="sng" dirty="0">
                <a:latin typeface="Roboto"/>
                <a:ea typeface="Roboto"/>
                <a:cs typeface="Roboto"/>
                <a:sym typeface="Roboto"/>
              </a:endParaRPr>
            </a:p>
          </p:txBody>
        </p:sp>
      </p:grpSp>
      <p:sp>
        <p:nvSpPr>
          <p:cNvPr id="83" name="Google Shape;83;p15"/>
          <p:cNvSpPr txBox="1"/>
          <p:nvPr/>
        </p:nvSpPr>
        <p:spPr>
          <a:xfrm>
            <a:off x="5560275" y="4049975"/>
            <a:ext cx="1565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dirty="0">
                <a:latin typeface="Roboto"/>
                <a:ea typeface="Roboto"/>
                <a:cs typeface="Roboto"/>
                <a:sym typeface="Roboto"/>
              </a:rPr>
              <a:t>We do.</a:t>
            </a:r>
            <a:endParaRPr sz="2500" b="1" u="sng" dirty="0">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2000" advTm="35281"/>
    </mc:Choice>
    <mc:Fallback xmlns="">
      <p:transition spd="slow" advTm="35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dirty="0">
                <a:solidFill>
                  <a:schemeClr val="lt1"/>
                </a:solidFill>
                <a:latin typeface="Aleo"/>
                <a:ea typeface="Aleo"/>
                <a:cs typeface="Aleo"/>
                <a:sym typeface="Aleo"/>
              </a:rPr>
              <a:t>A costly problem</a:t>
            </a:r>
            <a:endParaRPr sz="3200" b="1" i="0" u="none" strike="noStrike" cap="none" dirty="0">
              <a:solidFill>
                <a:schemeClr val="lt1"/>
              </a:solidFill>
              <a:latin typeface="Aleo"/>
              <a:ea typeface="Aleo"/>
              <a:cs typeface="Aleo"/>
              <a:sym typeface="Aleo"/>
            </a:endParaRPr>
          </a:p>
        </p:txBody>
      </p:sp>
      <p:pic>
        <p:nvPicPr>
          <p:cNvPr id="89" name="Google Shape;89;p16"/>
          <p:cNvPicPr preferRelativeResize="0"/>
          <p:nvPr/>
        </p:nvPicPr>
        <p:blipFill rotWithShape="1">
          <a:blip r:embed="rId4">
            <a:alphaModFix/>
          </a:blip>
          <a:srcRect l="11249" t="20292" r="11218" b="20529"/>
          <a:stretch/>
        </p:blipFill>
        <p:spPr>
          <a:xfrm>
            <a:off x="8093419" y="4619381"/>
            <a:ext cx="950231" cy="440550"/>
          </a:xfrm>
          <a:prstGeom prst="rect">
            <a:avLst/>
          </a:prstGeom>
          <a:noFill/>
          <a:ln>
            <a:noFill/>
          </a:ln>
        </p:spPr>
      </p:pic>
      <p:grpSp>
        <p:nvGrpSpPr>
          <p:cNvPr id="2" name="Group 1">
            <a:extLst>
              <a:ext uri="{FF2B5EF4-FFF2-40B4-BE49-F238E27FC236}">
                <a16:creationId xmlns:a16="http://schemas.microsoft.com/office/drawing/2014/main" id="{50166A65-C850-A641-99D4-2B537BF7C825}"/>
              </a:ext>
            </a:extLst>
          </p:cNvPr>
          <p:cNvGrpSpPr/>
          <p:nvPr/>
        </p:nvGrpSpPr>
        <p:grpSpPr>
          <a:xfrm>
            <a:off x="257100" y="836800"/>
            <a:ext cx="4462800" cy="3782575"/>
            <a:chOff x="257100" y="836800"/>
            <a:chExt cx="4462800" cy="3782575"/>
          </a:xfrm>
        </p:grpSpPr>
        <p:sp>
          <p:nvSpPr>
            <p:cNvPr id="90" name="Google Shape;90;p16"/>
            <p:cNvSpPr txBox="1"/>
            <p:nvPr/>
          </p:nvSpPr>
          <p:spPr>
            <a:xfrm>
              <a:off x="257100" y="836800"/>
              <a:ext cx="4462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a:latin typeface="Roboto"/>
                  <a:ea typeface="Roboto"/>
                  <a:cs typeface="Roboto"/>
                  <a:sym typeface="Roboto"/>
                </a:rPr>
                <a:t>Distribution of Diabetes Treatment Claims Coverage</a:t>
              </a:r>
              <a:endParaRPr b="1" u="sng">
                <a:latin typeface="Roboto"/>
                <a:ea typeface="Roboto"/>
                <a:cs typeface="Roboto"/>
                <a:sym typeface="Roboto"/>
              </a:endParaRPr>
            </a:p>
          </p:txBody>
        </p:sp>
        <p:pic>
          <p:nvPicPr>
            <p:cNvPr id="91" name="Google Shape;91;p16"/>
            <p:cNvPicPr preferRelativeResize="0"/>
            <p:nvPr/>
          </p:nvPicPr>
          <p:blipFill>
            <a:blip r:embed="rId5">
              <a:alphaModFix/>
            </a:blip>
            <a:stretch>
              <a:fillRect/>
            </a:stretch>
          </p:blipFill>
          <p:spPr>
            <a:xfrm>
              <a:off x="419500" y="1292900"/>
              <a:ext cx="4137989" cy="3326475"/>
            </a:xfrm>
            <a:prstGeom prst="rect">
              <a:avLst/>
            </a:prstGeom>
            <a:noFill/>
            <a:ln>
              <a:noFill/>
            </a:ln>
          </p:spPr>
        </p:pic>
      </p:grpSp>
      <p:sp>
        <p:nvSpPr>
          <p:cNvPr id="92" name="Google Shape;92;p16"/>
          <p:cNvSpPr txBox="1"/>
          <p:nvPr/>
        </p:nvSpPr>
        <p:spPr>
          <a:xfrm>
            <a:off x="4891350" y="4161050"/>
            <a:ext cx="39123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u="sng" dirty="0">
                <a:latin typeface="Roboto"/>
                <a:ea typeface="Roboto"/>
                <a:cs typeface="Roboto"/>
                <a:sym typeface="Roboto"/>
              </a:rPr>
              <a:t>What can we do to manage this risk?</a:t>
            </a:r>
            <a:endParaRPr sz="1700" b="1" u="sng" dirty="0">
              <a:latin typeface="Roboto"/>
              <a:ea typeface="Roboto"/>
              <a:cs typeface="Roboto"/>
              <a:sym typeface="Roboto"/>
            </a:endParaRPr>
          </a:p>
        </p:txBody>
      </p:sp>
      <p:grpSp>
        <p:nvGrpSpPr>
          <p:cNvPr id="93" name="Google Shape;93;p16"/>
          <p:cNvGrpSpPr/>
          <p:nvPr/>
        </p:nvGrpSpPr>
        <p:grpSpPr>
          <a:xfrm>
            <a:off x="4824000" y="1466503"/>
            <a:ext cx="3660000" cy="2740700"/>
            <a:chOff x="5017500" y="1204163"/>
            <a:chExt cx="3660000" cy="2740700"/>
          </a:xfrm>
        </p:grpSpPr>
        <p:sp>
          <p:nvSpPr>
            <p:cNvPr id="94" name="Google Shape;94;p16"/>
            <p:cNvSpPr txBox="1"/>
            <p:nvPr/>
          </p:nvSpPr>
          <p:spPr>
            <a:xfrm>
              <a:off x="5017500" y="1204163"/>
              <a:ext cx="36600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latin typeface="Aleo"/>
                  <a:ea typeface="Aleo"/>
                  <a:cs typeface="Aleo"/>
                  <a:sym typeface="Aleo"/>
                </a:rPr>
                <a:t>Annual cost (per individual)</a:t>
              </a:r>
              <a:endParaRPr sz="1800" b="1" dirty="0">
                <a:latin typeface="Aleo"/>
                <a:ea typeface="Aleo"/>
                <a:cs typeface="Aleo"/>
                <a:sym typeface="Aleo"/>
              </a:endParaRPr>
            </a:p>
            <a:p>
              <a:pPr marL="0" lvl="0" indent="0" algn="ctr" rtl="0">
                <a:spcBef>
                  <a:spcPts val="0"/>
                </a:spcBef>
                <a:spcAft>
                  <a:spcPts val="0"/>
                </a:spcAft>
                <a:buNone/>
              </a:pPr>
              <a:r>
                <a:rPr lang="en" sz="2500" dirty="0">
                  <a:latin typeface="Roboto"/>
                  <a:ea typeface="Roboto"/>
                  <a:cs typeface="Roboto"/>
                  <a:sym typeface="Roboto"/>
                </a:rPr>
                <a:t>Up to $18,652</a:t>
              </a:r>
              <a:endParaRPr sz="2500" dirty="0">
                <a:latin typeface="Roboto"/>
                <a:ea typeface="Roboto"/>
                <a:cs typeface="Roboto"/>
                <a:sym typeface="Roboto"/>
              </a:endParaRPr>
            </a:p>
          </p:txBody>
        </p:sp>
        <p:sp>
          <p:nvSpPr>
            <p:cNvPr id="95" name="Google Shape;95;p16"/>
            <p:cNvSpPr txBox="1"/>
            <p:nvPr/>
          </p:nvSpPr>
          <p:spPr>
            <a:xfrm>
              <a:off x="5252550" y="3067663"/>
              <a:ext cx="31899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Aleo"/>
                  <a:ea typeface="Aleo"/>
                  <a:cs typeface="Aleo"/>
                  <a:sym typeface="Aleo"/>
                </a:rPr>
                <a:t>Annual loss (per individual)</a:t>
              </a:r>
              <a:endParaRPr sz="1800" b="1">
                <a:latin typeface="Aleo"/>
                <a:ea typeface="Aleo"/>
                <a:cs typeface="Aleo"/>
                <a:sym typeface="Aleo"/>
              </a:endParaRPr>
            </a:p>
            <a:p>
              <a:pPr marL="0" lvl="0" indent="0" algn="ctr" rtl="0">
                <a:spcBef>
                  <a:spcPts val="0"/>
                </a:spcBef>
                <a:spcAft>
                  <a:spcPts val="0"/>
                </a:spcAft>
                <a:buNone/>
              </a:pPr>
              <a:r>
                <a:rPr lang="en" sz="2700" b="1">
                  <a:solidFill>
                    <a:srgbClr val="980000"/>
                  </a:solidFill>
                  <a:latin typeface="Roboto"/>
                  <a:ea typeface="Roboto"/>
                  <a:cs typeface="Roboto"/>
                  <a:sym typeface="Roboto"/>
                </a:rPr>
                <a:t>$11,182</a:t>
              </a:r>
              <a:endParaRPr sz="2700" b="1">
                <a:latin typeface="Roboto"/>
                <a:ea typeface="Roboto"/>
                <a:cs typeface="Roboto"/>
                <a:sym typeface="Roboto"/>
              </a:endParaRPr>
            </a:p>
          </p:txBody>
        </p:sp>
        <p:sp>
          <p:nvSpPr>
            <p:cNvPr id="96" name="Google Shape;96;p16"/>
            <p:cNvSpPr txBox="1"/>
            <p:nvPr/>
          </p:nvSpPr>
          <p:spPr>
            <a:xfrm>
              <a:off x="5347500" y="2135913"/>
              <a:ext cx="30000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Aleo"/>
                  <a:ea typeface="Aleo"/>
                  <a:cs typeface="Aleo"/>
                  <a:sym typeface="Aleo"/>
                </a:rPr>
                <a:t>Average premium charged </a:t>
              </a:r>
              <a:r>
                <a:rPr lang="en" sz="2500">
                  <a:solidFill>
                    <a:schemeClr val="dk1"/>
                  </a:solidFill>
                  <a:latin typeface="Roboto"/>
                  <a:ea typeface="Roboto"/>
                  <a:cs typeface="Roboto"/>
                  <a:sym typeface="Roboto"/>
                </a:rPr>
                <a:t>$7,470</a:t>
              </a:r>
              <a:endParaRPr sz="2500">
                <a:latin typeface="Roboto"/>
                <a:ea typeface="Roboto"/>
                <a:cs typeface="Roboto"/>
                <a:sym typeface="Roboto"/>
              </a:endParaRPr>
            </a:p>
          </p:txBody>
        </p:sp>
      </p:grpSp>
      <p:sp>
        <p:nvSpPr>
          <p:cNvPr id="97" name="Google Shape;97;p16"/>
          <p:cNvSpPr txBox="1"/>
          <p:nvPr/>
        </p:nvSpPr>
        <p:spPr>
          <a:xfrm>
            <a:off x="4824000" y="2170820"/>
            <a:ext cx="3853500" cy="142343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b="1" dirty="0">
                <a:solidFill>
                  <a:schemeClr val="dk1"/>
                </a:solidFill>
                <a:latin typeface="Roboto" panose="02000000000000000000" pitchFamily="2" charset="0"/>
                <a:ea typeface="Roboto" panose="02000000000000000000" pitchFamily="2" charset="0"/>
                <a:cs typeface="Aleo"/>
                <a:sym typeface="Aleo"/>
              </a:rPr>
              <a:t>Existing classification method detects only around </a:t>
            </a:r>
            <a:r>
              <a:rPr lang="en" sz="3000" b="1" u="sng" dirty="0">
                <a:solidFill>
                  <a:srgbClr val="C00000"/>
                </a:solidFill>
                <a:latin typeface="Roboto" panose="02000000000000000000" pitchFamily="2" charset="0"/>
                <a:ea typeface="Roboto" panose="02000000000000000000" pitchFamily="2" charset="0"/>
                <a:cs typeface="Aleo"/>
                <a:sym typeface="Aleo"/>
              </a:rPr>
              <a:t>30%</a:t>
            </a:r>
            <a:r>
              <a:rPr lang="en" sz="2000" b="1" dirty="0">
                <a:solidFill>
                  <a:schemeClr val="dk1"/>
                </a:solidFill>
                <a:latin typeface="Roboto" panose="02000000000000000000" pitchFamily="2" charset="0"/>
                <a:ea typeface="Roboto" panose="02000000000000000000" pitchFamily="2" charset="0"/>
                <a:cs typeface="Aleo"/>
                <a:sym typeface="Aleo"/>
              </a:rPr>
              <a:t> of diabetics cases.</a:t>
            </a:r>
            <a:endParaRPr sz="2000" b="1" dirty="0">
              <a:latin typeface="Roboto" panose="02000000000000000000" pitchFamily="2" charset="0"/>
              <a:ea typeface="Roboto" panose="02000000000000000000" pitchFamily="2" charset="0"/>
              <a:cs typeface="Aleo"/>
              <a:sym typeface="Aleo"/>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3014"/>
    </mc:Choice>
    <mc:Fallback xmlns="">
      <p:transition spd="slow" advTm="330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3"/>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Our proposed solution</a:t>
            </a:r>
            <a:endParaRPr sz="3200" b="1" i="0" u="none" strike="noStrike" cap="none">
              <a:solidFill>
                <a:schemeClr val="lt1"/>
              </a:solidFill>
              <a:latin typeface="Aleo"/>
              <a:ea typeface="Aleo"/>
              <a:cs typeface="Aleo"/>
              <a:sym typeface="Aleo"/>
            </a:endParaRPr>
          </a:p>
        </p:txBody>
      </p:sp>
      <p:pic>
        <p:nvPicPr>
          <p:cNvPr id="103" name="Google Shape;103;p17"/>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
        <p:nvSpPr>
          <p:cNvPr id="104" name="Google Shape;104;p17"/>
          <p:cNvSpPr txBox="1"/>
          <p:nvPr/>
        </p:nvSpPr>
        <p:spPr>
          <a:xfrm>
            <a:off x="180125" y="1040600"/>
            <a:ext cx="877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latin typeface="Aleo"/>
                <a:ea typeface="Aleo"/>
                <a:cs typeface="Aleo"/>
                <a:sym typeface="Aleo"/>
              </a:rPr>
              <a:t>A </a:t>
            </a:r>
            <a:r>
              <a:rPr lang="en" sz="2000" b="1" u="sng" dirty="0">
                <a:latin typeface="Aleo"/>
                <a:ea typeface="Aleo"/>
                <a:cs typeface="Aleo"/>
                <a:sym typeface="Aleo"/>
              </a:rPr>
              <a:t>classification model</a:t>
            </a:r>
            <a:r>
              <a:rPr lang="en" sz="2000" dirty="0">
                <a:latin typeface="Aleo"/>
                <a:ea typeface="Aleo"/>
                <a:cs typeface="Aleo"/>
                <a:sym typeface="Aleo"/>
              </a:rPr>
              <a:t> with 2 key objectives:</a:t>
            </a:r>
            <a:endParaRPr sz="2000" dirty="0">
              <a:latin typeface="Aleo"/>
              <a:ea typeface="Aleo"/>
              <a:cs typeface="Aleo"/>
              <a:sym typeface="Aleo"/>
            </a:endParaRPr>
          </a:p>
        </p:txBody>
      </p:sp>
      <p:sp>
        <p:nvSpPr>
          <p:cNvPr id="105" name="Google Shape;105;p17"/>
          <p:cNvSpPr txBox="1"/>
          <p:nvPr/>
        </p:nvSpPr>
        <p:spPr>
          <a:xfrm>
            <a:off x="232500" y="2325200"/>
            <a:ext cx="8679000" cy="7143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 sz="1600" dirty="0">
                <a:solidFill>
                  <a:schemeClr val="dk1"/>
                </a:solidFill>
                <a:latin typeface="Roboto"/>
                <a:ea typeface="Roboto"/>
                <a:cs typeface="Roboto"/>
                <a:sym typeface="Roboto"/>
              </a:rPr>
              <a:t>(1) Compute the probability of diabetes diagnosis given lifestyle &amp; medical test variables</a:t>
            </a:r>
            <a:endParaRPr sz="1600" dirty="0">
              <a:solidFill>
                <a:schemeClr val="dk1"/>
              </a:solidFill>
              <a:latin typeface="Roboto"/>
              <a:ea typeface="Roboto"/>
              <a:cs typeface="Roboto"/>
              <a:sym typeface="Roboto"/>
            </a:endParaRPr>
          </a:p>
          <a:p>
            <a:pPr marL="457200" lvl="0" indent="0" algn="just" rtl="0">
              <a:lnSpc>
                <a:spcPct val="115000"/>
              </a:lnSpc>
              <a:spcBef>
                <a:spcPts val="0"/>
              </a:spcBef>
              <a:spcAft>
                <a:spcPts val="0"/>
              </a:spcAft>
              <a:buNone/>
            </a:pPr>
            <a:r>
              <a:rPr lang="en" sz="1600" dirty="0">
                <a:solidFill>
                  <a:schemeClr val="dk1"/>
                </a:solidFill>
                <a:latin typeface="Roboto"/>
                <a:ea typeface="Roboto"/>
                <a:cs typeface="Roboto"/>
                <a:sym typeface="Roboto"/>
              </a:rPr>
              <a:t>(2) Identify high risk individuals for monitoring and intervention</a:t>
            </a:r>
            <a:endParaRPr sz="1600" dirty="0">
              <a:latin typeface="Roboto"/>
              <a:ea typeface="Roboto"/>
              <a:cs typeface="Roboto"/>
              <a:sym typeface="Roboto"/>
            </a:endParaRPr>
          </a:p>
        </p:txBody>
      </p:sp>
      <p:sp>
        <p:nvSpPr>
          <p:cNvPr id="106" name="Google Shape;106;p17"/>
          <p:cNvSpPr txBox="1"/>
          <p:nvPr/>
        </p:nvSpPr>
        <p:spPr>
          <a:xfrm>
            <a:off x="180125" y="3791975"/>
            <a:ext cx="87762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Aleo"/>
                <a:ea typeface="Aleo"/>
                <a:cs typeface="Aleo"/>
                <a:sym typeface="Aleo"/>
              </a:rPr>
              <a:t>Medical and personal data are readily available to us, let’s take advantage.</a:t>
            </a:r>
            <a:endParaRPr sz="1700" b="1" dirty="0">
              <a:latin typeface="Aleo"/>
              <a:ea typeface="Aleo"/>
              <a:cs typeface="Aleo"/>
              <a:sym typeface="Ale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Our proposed performance metric</a:t>
            </a:r>
            <a:endParaRPr sz="3200" b="1" i="0" u="none" strike="noStrike" cap="none">
              <a:solidFill>
                <a:schemeClr val="lt1"/>
              </a:solidFill>
              <a:latin typeface="Aleo"/>
              <a:ea typeface="Aleo"/>
              <a:cs typeface="Aleo"/>
              <a:sym typeface="Aleo"/>
            </a:endParaRPr>
          </a:p>
        </p:txBody>
      </p:sp>
      <p:pic>
        <p:nvPicPr>
          <p:cNvPr id="112" name="Google Shape;112;p18"/>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pic>
        <p:nvPicPr>
          <p:cNvPr id="113" name="Google Shape;113;p18"/>
          <p:cNvPicPr preferRelativeResize="0"/>
          <p:nvPr/>
        </p:nvPicPr>
        <p:blipFill>
          <a:blip r:embed="rId4">
            <a:alphaModFix/>
          </a:blip>
          <a:stretch>
            <a:fillRect/>
          </a:stretch>
        </p:blipFill>
        <p:spPr>
          <a:xfrm>
            <a:off x="331763" y="959775"/>
            <a:ext cx="8480485" cy="1028663"/>
          </a:xfrm>
          <a:prstGeom prst="rect">
            <a:avLst/>
          </a:prstGeom>
          <a:noFill/>
          <a:ln>
            <a:noFill/>
          </a:ln>
        </p:spPr>
      </p:pic>
      <p:sp>
        <p:nvSpPr>
          <p:cNvPr id="114" name="Google Shape;114;p18"/>
          <p:cNvSpPr txBox="1"/>
          <p:nvPr/>
        </p:nvSpPr>
        <p:spPr>
          <a:xfrm>
            <a:off x="183900" y="4180425"/>
            <a:ext cx="87762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Aleo"/>
                <a:ea typeface="Aleo"/>
                <a:cs typeface="Aleo"/>
                <a:sym typeface="Aleo"/>
              </a:rPr>
              <a:t>Proposed metric measures </a:t>
            </a:r>
            <a:r>
              <a:rPr lang="en" sz="1700" b="1" u="sng" dirty="0">
                <a:latin typeface="Aleo"/>
                <a:ea typeface="Aleo"/>
                <a:cs typeface="Aleo"/>
                <a:sym typeface="Aleo"/>
              </a:rPr>
              <a:t>cost saving</a:t>
            </a:r>
            <a:r>
              <a:rPr lang="en" sz="1700" dirty="0">
                <a:latin typeface="Aleo"/>
                <a:ea typeface="Aleo"/>
                <a:cs typeface="Aleo"/>
                <a:sym typeface="Aleo"/>
              </a:rPr>
              <a:t> </a:t>
            </a:r>
            <a:r>
              <a:rPr lang="en" sz="1700" b="1" dirty="0">
                <a:latin typeface="Aleo"/>
                <a:ea typeface="Aleo"/>
                <a:cs typeface="Aleo"/>
                <a:sym typeface="Aleo"/>
              </a:rPr>
              <a:t>as compared to current classification method.</a:t>
            </a:r>
            <a:endParaRPr sz="1700" b="1" dirty="0">
              <a:latin typeface="Aleo"/>
              <a:ea typeface="Aleo"/>
              <a:cs typeface="Aleo"/>
              <a:sym typeface="Aleo"/>
            </a:endParaRPr>
          </a:p>
        </p:txBody>
      </p:sp>
      <p:graphicFrame>
        <p:nvGraphicFramePr>
          <p:cNvPr id="115" name="Google Shape;115;p18"/>
          <p:cNvGraphicFramePr/>
          <p:nvPr/>
        </p:nvGraphicFramePr>
        <p:xfrm>
          <a:off x="1550725" y="2098600"/>
          <a:ext cx="5972175" cy="1701800"/>
        </p:xfrm>
        <a:graphic>
          <a:graphicData uri="http://schemas.openxmlformats.org/drawingml/2006/table">
            <a:tbl>
              <a:tblPr>
                <a:noFill/>
                <a:tableStyleId>{C0E6CB1E-07BB-4175-B93A-B42BE6042266}</a:tableStyleId>
              </a:tblPr>
              <a:tblGrid>
                <a:gridCol w="2390775">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000" b="1">
                          <a:solidFill>
                            <a:srgbClr val="FFFFFF"/>
                          </a:solidFill>
                        </a:rPr>
                        <a:t>Probability</a:t>
                      </a:r>
                      <a:endParaRPr sz="1000" b="1">
                        <a:solidFill>
                          <a:srgbClr val="FFFFFF"/>
                        </a:solidFill>
                      </a:endParaRPr>
                    </a:p>
                  </a:txBody>
                  <a:tcPr marL="63500" marR="63500" marT="63500" marB="63500">
                    <a:solidFill>
                      <a:srgbClr val="1974E1"/>
                    </a:solidFill>
                  </a:tcPr>
                </a:tc>
                <a:tc>
                  <a:txBody>
                    <a:bodyPr/>
                    <a:lstStyle/>
                    <a:p>
                      <a:pPr marL="0" lvl="0" indent="0" algn="ctr" rtl="0">
                        <a:spcBef>
                          <a:spcPts val="0"/>
                        </a:spcBef>
                        <a:spcAft>
                          <a:spcPts val="0"/>
                        </a:spcAft>
                        <a:buNone/>
                      </a:pPr>
                      <a:r>
                        <a:rPr lang="en" sz="1000" b="1">
                          <a:solidFill>
                            <a:srgbClr val="FFFFFF"/>
                          </a:solidFill>
                        </a:rPr>
                        <a:t>Case</a:t>
                      </a:r>
                      <a:endParaRPr sz="1000" b="1">
                        <a:solidFill>
                          <a:srgbClr val="FFFFFF"/>
                        </a:solidFill>
                      </a:endParaRPr>
                    </a:p>
                  </a:txBody>
                  <a:tcPr marL="63500" marR="63500" marT="63500" marB="63500">
                    <a:solidFill>
                      <a:srgbClr val="1974E1"/>
                    </a:solidFill>
                  </a:tcPr>
                </a:tc>
                <a:tc>
                  <a:txBody>
                    <a:bodyPr/>
                    <a:lstStyle/>
                    <a:p>
                      <a:pPr marL="0" lvl="0" indent="0" algn="ctr" rtl="0">
                        <a:spcBef>
                          <a:spcPts val="0"/>
                        </a:spcBef>
                        <a:spcAft>
                          <a:spcPts val="0"/>
                        </a:spcAft>
                        <a:buNone/>
                      </a:pPr>
                      <a:r>
                        <a:rPr lang="en" sz="1000" b="1">
                          <a:solidFill>
                            <a:srgbClr val="FFFFFF"/>
                          </a:solidFill>
                        </a:rPr>
                        <a:t>Cost</a:t>
                      </a:r>
                      <a:endParaRPr sz="1000" b="1">
                        <a:solidFill>
                          <a:srgbClr val="FFFFFF"/>
                        </a:solidFill>
                      </a:endParaRPr>
                    </a:p>
                  </a:txBody>
                  <a:tcPr marL="63500" marR="63500" marT="63500" marB="63500">
                    <a:solidFill>
                      <a:srgbClr val="1974E1"/>
                    </a:solidFill>
                  </a:tcPr>
                </a:tc>
                <a:tc>
                  <a:txBody>
                    <a:bodyPr/>
                    <a:lstStyle/>
                    <a:p>
                      <a:pPr marL="0" lvl="0" indent="0" algn="ctr" rtl="0">
                        <a:spcBef>
                          <a:spcPts val="0"/>
                        </a:spcBef>
                        <a:spcAft>
                          <a:spcPts val="0"/>
                        </a:spcAft>
                        <a:buNone/>
                      </a:pPr>
                      <a:r>
                        <a:rPr lang="en" sz="1000" b="1">
                          <a:solidFill>
                            <a:srgbClr val="FFFFFF"/>
                          </a:solidFill>
                        </a:rPr>
                        <a:t>Remark</a:t>
                      </a:r>
                      <a:endParaRPr sz="1000" b="1">
                        <a:solidFill>
                          <a:srgbClr val="FFFFFF"/>
                        </a:solidFill>
                      </a:endParaRPr>
                    </a:p>
                  </a:txBody>
                  <a:tcPr marL="63500" marR="63500" marT="63500" marB="63500">
                    <a:solidFill>
                      <a:srgbClr val="1974E1"/>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000">
                          <a:solidFill>
                            <a:srgbClr val="4F81BD"/>
                          </a:solidFill>
                        </a:rPr>
                        <a:t>P(Predicted Diabetic | Diabetic)</a:t>
                      </a:r>
                      <a:endParaRPr sz="1000">
                        <a:solidFill>
                          <a:srgbClr val="4F81BD"/>
                        </a:solidFill>
                      </a:endParaRPr>
                    </a:p>
                  </a:txBody>
                  <a:tcPr marL="63500" marR="63500" marT="63500" marB="63500">
                    <a:solidFill>
                      <a:srgbClr val="CFE2F3"/>
                    </a:solidFill>
                  </a:tcPr>
                </a:tc>
                <a:tc>
                  <a:txBody>
                    <a:bodyPr/>
                    <a:lstStyle/>
                    <a:p>
                      <a:pPr marL="0" lvl="0" indent="0" algn="ctr" rtl="0">
                        <a:spcBef>
                          <a:spcPts val="0"/>
                        </a:spcBef>
                        <a:spcAft>
                          <a:spcPts val="0"/>
                        </a:spcAft>
                        <a:buNone/>
                      </a:pPr>
                      <a:r>
                        <a:rPr lang="en" sz="1000"/>
                        <a:t>True Positive</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$16,572</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Base cost of diabetes treatment.</a:t>
                      </a:r>
                      <a:endParaRPr sz="1000"/>
                    </a:p>
                  </a:txBody>
                  <a:tcPr marL="63500" marR="63500" marT="63500" marB="63500">
                    <a:solidFill>
                      <a:srgbClr val="CFE2F3"/>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000">
                          <a:solidFill>
                            <a:srgbClr val="4F81BD"/>
                          </a:solidFill>
                        </a:rPr>
                        <a:t>P(Predicted NonDiabetic│Diabetic)</a:t>
                      </a:r>
                      <a:endParaRPr sz="1000">
                        <a:solidFill>
                          <a:srgbClr val="4F81BD"/>
                        </a:solidFill>
                      </a:endParaRPr>
                    </a:p>
                  </a:txBody>
                  <a:tcPr marL="63500" marR="63500" marT="63500" marB="63500">
                    <a:solidFill>
                      <a:srgbClr val="CFE2F3"/>
                    </a:solidFill>
                  </a:tcPr>
                </a:tc>
                <a:tc>
                  <a:txBody>
                    <a:bodyPr/>
                    <a:lstStyle/>
                    <a:p>
                      <a:pPr marL="0" lvl="0" indent="0" algn="ctr" rtl="0">
                        <a:spcBef>
                          <a:spcPts val="0"/>
                        </a:spcBef>
                        <a:spcAft>
                          <a:spcPts val="0"/>
                        </a:spcAft>
                        <a:buNone/>
                      </a:pPr>
                      <a:r>
                        <a:rPr lang="en" sz="1000"/>
                        <a:t>False Negative</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$18,652</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Base cost + cost associated with complications due to the lack of early treatment ($1,900).</a:t>
                      </a:r>
                      <a:endParaRPr sz="1000"/>
                    </a:p>
                  </a:txBody>
                  <a:tcPr marL="63500" marR="63500" marT="63500" marB="63500">
                    <a:solidFill>
                      <a:srgbClr val="CFE2F3"/>
                    </a:solidFill>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a:solidFill>
                            <a:srgbClr val="4F81BD"/>
                          </a:solidFill>
                        </a:rPr>
                        <a:t>P(Predicted NonDiabetic | NonDiabetic)</a:t>
                      </a:r>
                      <a:endParaRPr sz="1000">
                        <a:solidFill>
                          <a:srgbClr val="4F81BD"/>
                        </a:solidFill>
                      </a:endParaRPr>
                    </a:p>
                  </a:txBody>
                  <a:tcPr marL="63500" marR="63500" marT="63500" marB="63500">
                    <a:solidFill>
                      <a:srgbClr val="CFE2F3"/>
                    </a:solidFill>
                  </a:tcPr>
                </a:tc>
                <a:tc>
                  <a:txBody>
                    <a:bodyPr/>
                    <a:lstStyle/>
                    <a:p>
                      <a:pPr marL="0" lvl="0" indent="0" algn="ctr" rtl="0">
                        <a:spcBef>
                          <a:spcPts val="0"/>
                        </a:spcBef>
                        <a:spcAft>
                          <a:spcPts val="0"/>
                        </a:spcAft>
                        <a:buNone/>
                      </a:pPr>
                      <a:r>
                        <a:rPr lang="en" sz="1000"/>
                        <a:t>True Negative</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$0</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No cost.</a:t>
                      </a:r>
                      <a:endParaRPr sz="1000"/>
                    </a:p>
                  </a:txBody>
                  <a:tcPr marL="63500" marR="63500" marT="63500" marB="63500">
                    <a:solidFill>
                      <a:srgbClr val="CFE2F3"/>
                    </a:solidFill>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000">
                          <a:solidFill>
                            <a:srgbClr val="4F81BD"/>
                          </a:solidFill>
                        </a:rPr>
                        <a:t>P(Predicted Diabetic | NonDiabetic)</a:t>
                      </a:r>
                      <a:endParaRPr sz="1000">
                        <a:solidFill>
                          <a:srgbClr val="4F81BD"/>
                        </a:solidFill>
                      </a:endParaRPr>
                    </a:p>
                  </a:txBody>
                  <a:tcPr marL="63500" marR="63500" marT="63500" marB="63500">
                    <a:solidFill>
                      <a:srgbClr val="CFE2F3"/>
                    </a:solidFill>
                  </a:tcPr>
                </a:tc>
                <a:tc>
                  <a:txBody>
                    <a:bodyPr/>
                    <a:lstStyle/>
                    <a:p>
                      <a:pPr marL="0" lvl="0" indent="0" algn="ctr" rtl="0">
                        <a:spcBef>
                          <a:spcPts val="0"/>
                        </a:spcBef>
                        <a:spcAft>
                          <a:spcPts val="0"/>
                        </a:spcAft>
                        <a:buNone/>
                      </a:pPr>
                      <a:r>
                        <a:rPr lang="en" sz="1000"/>
                        <a:t>False Positive</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$200</a:t>
                      </a:r>
                      <a:endParaRPr sz="1000"/>
                    </a:p>
                  </a:txBody>
                  <a:tcPr marL="63500" marR="63500" marT="63500" marB="63500">
                    <a:solidFill>
                      <a:srgbClr val="CFE2F3"/>
                    </a:solidFill>
                  </a:tcPr>
                </a:tc>
                <a:tc>
                  <a:txBody>
                    <a:bodyPr/>
                    <a:lstStyle/>
                    <a:p>
                      <a:pPr marL="0" lvl="0" indent="0" algn="ctr" rtl="0">
                        <a:spcBef>
                          <a:spcPts val="0"/>
                        </a:spcBef>
                        <a:spcAft>
                          <a:spcPts val="0"/>
                        </a:spcAft>
                        <a:buNone/>
                      </a:pPr>
                      <a:r>
                        <a:rPr lang="en" sz="1000"/>
                        <a:t>Cost for diabetes screening test.</a:t>
                      </a:r>
                      <a:endParaRPr sz="1000"/>
                    </a:p>
                  </a:txBody>
                  <a:tcPr marL="63500" marR="63500" marT="63500" marB="63500">
                    <a:solidFill>
                      <a:srgbClr val="CFE2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Integration with our operations</a:t>
            </a:r>
            <a:endParaRPr sz="3200" b="1" i="0" u="none" strike="noStrike" cap="none">
              <a:solidFill>
                <a:schemeClr val="lt1"/>
              </a:solidFill>
              <a:latin typeface="Aleo"/>
              <a:ea typeface="Aleo"/>
              <a:cs typeface="Aleo"/>
              <a:sym typeface="Aleo"/>
            </a:endParaRPr>
          </a:p>
        </p:txBody>
      </p:sp>
      <p:pic>
        <p:nvPicPr>
          <p:cNvPr id="124" name="Google Shape;124;p19"/>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pic>
        <p:nvPicPr>
          <p:cNvPr id="122" name="Google Shape;122;p19"/>
          <p:cNvPicPr preferRelativeResize="0"/>
          <p:nvPr/>
        </p:nvPicPr>
        <p:blipFill>
          <a:blip r:embed="rId4">
            <a:alphaModFix/>
          </a:blip>
          <a:stretch>
            <a:fillRect/>
          </a:stretch>
        </p:blipFill>
        <p:spPr>
          <a:xfrm>
            <a:off x="755365" y="1328675"/>
            <a:ext cx="7702476" cy="3505223"/>
          </a:xfrm>
          <a:prstGeom prst="rect">
            <a:avLst/>
          </a:prstGeom>
          <a:noFill/>
          <a:ln>
            <a:noFill/>
          </a:ln>
        </p:spPr>
      </p:pic>
      <p:sp>
        <p:nvSpPr>
          <p:cNvPr id="123" name="Google Shape;123;p19"/>
          <p:cNvSpPr/>
          <p:nvPr/>
        </p:nvSpPr>
        <p:spPr>
          <a:xfrm>
            <a:off x="5269015" y="2405200"/>
            <a:ext cx="3188700" cy="2412300"/>
          </a:xfrm>
          <a:prstGeom prst="rect">
            <a:avLst/>
          </a:prstGeom>
          <a:no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p:nvPr/>
        </p:nvSpPr>
        <p:spPr>
          <a:xfrm>
            <a:off x="276900" y="780900"/>
            <a:ext cx="886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dirty="0">
                <a:latin typeface="Aleo"/>
                <a:ea typeface="Aleo"/>
                <a:cs typeface="Aleo"/>
                <a:sym typeface="Aleo"/>
              </a:rPr>
              <a:t>Trial run should focus on our existing customer first.</a:t>
            </a:r>
            <a:endParaRPr sz="2000" b="1" u="sng" dirty="0">
              <a:latin typeface="Aleo"/>
              <a:ea typeface="Aleo"/>
              <a:cs typeface="Aleo"/>
              <a:sym typeface="Aleo"/>
            </a:endParaRPr>
          </a:p>
        </p:txBody>
      </p:sp>
      <p:cxnSp>
        <p:nvCxnSpPr>
          <p:cNvPr id="126" name="Google Shape;126;p19"/>
          <p:cNvCxnSpPr/>
          <p:nvPr/>
        </p:nvCxnSpPr>
        <p:spPr>
          <a:xfrm>
            <a:off x="7375625" y="1247500"/>
            <a:ext cx="13800" cy="1157700"/>
          </a:xfrm>
          <a:prstGeom prst="straightConnector1">
            <a:avLst/>
          </a:prstGeom>
          <a:noFill/>
          <a:ln w="28575" cap="flat" cmpd="sng">
            <a:solidFill>
              <a:schemeClr val="dk1"/>
            </a:solidFill>
            <a:prstDash val="lgDash"/>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Our existing dataset</a:t>
            </a:r>
            <a:endParaRPr sz="3200" b="1" i="0" u="none" strike="noStrike" cap="none">
              <a:solidFill>
                <a:schemeClr val="lt1"/>
              </a:solidFill>
              <a:latin typeface="Aleo"/>
              <a:ea typeface="Aleo"/>
              <a:cs typeface="Aleo"/>
              <a:sym typeface="Aleo"/>
            </a:endParaRPr>
          </a:p>
        </p:txBody>
      </p:sp>
      <p:pic>
        <p:nvPicPr>
          <p:cNvPr id="132" name="Google Shape;132;p20"/>
          <p:cNvPicPr preferRelativeResize="0"/>
          <p:nvPr/>
        </p:nvPicPr>
        <p:blipFill rotWithShape="1">
          <a:blip r:embed="rId3">
            <a:alphaModFix/>
          </a:blip>
          <a:srcRect l="11249" t="20292" r="11218" b="20529"/>
          <a:stretch/>
        </p:blipFill>
        <p:spPr>
          <a:xfrm>
            <a:off x="8186919" y="4702956"/>
            <a:ext cx="950231" cy="440550"/>
          </a:xfrm>
          <a:prstGeom prst="rect">
            <a:avLst/>
          </a:prstGeom>
          <a:noFill/>
          <a:ln>
            <a:noFill/>
          </a:ln>
        </p:spPr>
      </p:pic>
      <p:sp>
        <p:nvSpPr>
          <p:cNvPr id="137" name="Google Shape;137;p20"/>
          <p:cNvSpPr txBox="1"/>
          <p:nvPr/>
        </p:nvSpPr>
        <p:spPr>
          <a:xfrm>
            <a:off x="6348825" y="1165475"/>
            <a:ext cx="1838100" cy="861900"/>
          </a:xfrm>
          <a:prstGeom prst="rect">
            <a:avLst/>
          </a:prstGeom>
          <a:solidFill>
            <a:srgbClr val="FFF2CC"/>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latin typeface="Aleo"/>
                <a:ea typeface="Aleo"/>
                <a:cs typeface="Aleo"/>
                <a:sym typeface="Aleo"/>
              </a:rPr>
              <a:t>83 </a:t>
            </a:r>
            <a:endParaRPr sz="3000">
              <a:latin typeface="Aleo"/>
              <a:ea typeface="Aleo"/>
              <a:cs typeface="Aleo"/>
              <a:sym typeface="Aleo"/>
            </a:endParaRPr>
          </a:p>
          <a:p>
            <a:pPr marL="0" lvl="0" indent="0" algn="ctr" rtl="0">
              <a:spcBef>
                <a:spcPts val="0"/>
              </a:spcBef>
              <a:spcAft>
                <a:spcPts val="0"/>
              </a:spcAft>
              <a:buNone/>
            </a:pPr>
            <a:r>
              <a:rPr lang="en">
                <a:latin typeface="Aleo"/>
                <a:ea typeface="Aleo"/>
                <a:cs typeface="Aleo"/>
                <a:sym typeface="Aleo"/>
              </a:rPr>
              <a:t>Original Features</a:t>
            </a:r>
            <a:endParaRPr>
              <a:latin typeface="Aleo"/>
              <a:ea typeface="Aleo"/>
              <a:cs typeface="Aleo"/>
              <a:sym typeface="Aleo"/>
            </a:endParaRPr>
          </a:p>
        </p:txBody>
      </p:sp>
      <p:sp>
        <p:nvSpPr>
          <p:cNvPr id="138" name="Google Shape;138;p20"/>
          <p:cNvSpPr txBox="1"/>
          <p:nvPr/>
        </p:nvSpPr>
        <p:spPr>
          <a:xfrm>
            <a:off x="3559913" y="1157825"/>
            <a:ext cx="1838100" cy="877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latin typeface="Aleo"/>
                <a:ea typeface="Aleo"/>
                <a:cs typeface="Aleo"/>
                <a:sym typeface="Aleo"/>
              </a:rPr>
              <a:t>10,175 </a:t>
            </a:r>
            <a:endParaRPr sz="3000">
              <a:latin typeface="Aleo"/>
              <a:ea typeface="Aleo"/>
              <a:cs typeface="Aleo"/>
              <a:sym typeface="Aleo"/>
            </a:endParaRPr>
          </a:p>
          <a:p>
            <a:pPr marL="0" lvl="0" indent="0" algn="ctr" rtl="0">
              <a:spcBef>
                <a:spcPts val="0"/>
              </a:spcBef>
              <a:spcAft>
                <a:spcPts val="0"/>
              </a:spcAft>
              <a:buNone/>
            </a:pPr>
            <a:r>
              <a:rPr lang="en" sz="1500">
                <a:latin typeface="Aleo"/>
                <a:ea typeface="Aleo"/>
                <a:cs typeface="Aleo"/>
                <a:sym typeface="Aleo"/>
              </a:rPr>
              <a:t>Observations</a:t>
            </a:r>
            <a:endParaRPr sz="1500">
              <a:latin typeface="Aleo"/>
              <a:ea typeface="Aleo"/>
              <a:cs typeface="Aleo"/>
              <a:sym typeface="Aleo"/>
            </a:endParaRPr>
          </a:p>
        </p:txBody>
      </p:sp>
      <p:sp>
        <p:nvSpPr>
          <p:cNvPr id="139" name="Google Shape;139;p20"/>
          <p:cNvSpPr txBox="1"/>
          <p:nvPr/>
        </p:nvSpPr>
        <p:spPr>
          <a:xfrm>
            <a:off x="771000" y="1157825"/>
            <a:ext cx="1838100" cy="877200"/>
          </a:xfrm>
          <a:prstGeom prst="rect">
            <a:avLst/>
          </a:prstGeom>
          <a:solidFill>
            <a:srgbClr val="EAD1E5"/>
          </a:solid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3000">
                <a:latin typeface="Aleo"/>
                <a:ea typeface="Aleo"/>
                <a:cs typeface="Aleo"/>
                <a:sym typeface="Aleo"/>
              </a:rPr>
              <a:t>4</a:t>
            </a:r>
            <a:endParaRPr sz="3000">
              <a:latin typeface="Aleo"/>
              <a:ea typeface="Aleo"/>
              <a:cs typeface="Aleo"/>
              <a:sym typeface="Aleo"/>
            </a:endParaRPr>
          </a:p>
          <a:p>
            <a:pPr marL="0" lvl="0" indent="0" algn="ctr" rtl="0">
              <a:spcBef>
                <a:spcPts val="0"/>
              </a:spcBef>
              <a:spcAft>
                <a:spcPts val="0"/>
              </a:spcAft>
              <a:buNone/>
            </a:pPr>
            <a:r>
              <a:rPr lang="en" sz="1500">
                <a:latin typeface="Aleo"/>
                <a:ea typeface="Aleo"/>
                <a:cs typeface="Aleo"/>
                <a:sym typeface="Aleo"/>
              </a:rPr>
              <a:t>Tables</a:t>
            </a:r>
            <a:endParaRPr sz="1500">
              <a:latin typeface="Aleo"/>
              <a:ea typeface="Aleo"/>
              <a:cs typeface="Aleo"/>
              <a:sym typeface="Aleo"/>
            </a:endParaRPr>
          </a:p>
        </p:txBody>
      </p:sp>
      <p:grpSp>
        <p:nvGrpSpPr>
          <p:cNvPr id="2" name="Group 1">
            <a:extLst>
              <a:ext uri="{FF2B5EF4-FFF2-40B4-BE49-F238E27FC236}">
                <a16:creationId xmlns:a16="http://schemas.microsoft.com/office/drawing/2014/main" id="{8AAF5536-DEF7-AF4C-8ED1-AB3AC79E515A}"/>
              </a:ext>
            </a:extLst>
          </p:cNvPr>
          <p:cNvGrpSpPr/>
          <p:nvPr/>
        </p:nvGrpSpPr>
        <p:grpSpPr>
          <a:xfrm>
            <a:off x="145375" y="2343149"/>
            <a:ext cx="1945200" cy="2401651"/>
            <a:chOff x="145375" y="2343149"/>
            <a:chExt cx="1945200" cy="2401651"/>
          </a:xfrm>
        </p:grpSpPr>
        <p:pic>
          <p:nvPicPr>
            <p:cNvPr id="135" name="Google Shape;135;p20"/>
            <p:cNvPicPr preferRelativeResize="0"/>
            <p:nvPr/>
          </p:nvPicPr>
          <p:blipFill>
            <a:blip r:embed="rId4">
              <a:alphaModFix/>
            </a:blip>
            <a:stretch>
              <a:fillRect/>
            </a:stretch>
          </p:blipFill>
          <p:spPr>
            <a:xfrm>
              <a:off x="673975" y="2343149"/>
              <a:ext cx="780900" cy="780900"/>
            </a:xfrm>
            <a:prstGeom prst="rect">
              <a:avLst/>
            </a:prstGeom>
            <a:noFill/>
            <a:ln>
              <a:noFill/>
            </a:ln>
          </p:spPr>
        </p:pic>
        <p:sp>
          <p:nvSpPr>
            <p:cNvPr id="140" name="Google Shape;140;p20"/>
            <p:cNvSpPr txBox="1"/>
            <p:nvPr/>
          </p:nvSpPr>
          <p:spPr>
            <a:xfrm>
              <a:off x="145375" y="3236400"/>
              <a:ext cx="19452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dirty="0">
                  <a:latin typeface="Aleo"/>
                  <a:ea typeface="Aleo"/>
                  <a:cs typeface="Aleo"/>
                  <a:sym typeface="Aleo"/>
                </a:rPr>
                <a:t>Demographics</a:t>
              </a:r>
              <a:endParaRPr sz="1500" b="1" dirty="0">
                <a:latin typeface="Aleo"/>
                <a:ea typeface="Aleo"/>
                <a:cs typeface="Aleo"/>
                <a:sym typeface="Aleo"/>
              </a:endParaRPr>
            </a:p>
            <a:p>
              <a:pPr marL="0" lvl="0" indent="0" algn="ctr" rtl="0">
                <a:spcBef>
                  <a:spcPts val="0"/>
                </a:spcBef>
                <a:spcAft>
                  <a:spcPts val="0"/>
                </a:spcAft>
                <a:buNone/>
              </a:pPr>
              <a:endParaRPr sz="500" dirty="0">
                <a:latin typeface="Aleo"/>
                <a:ea typeface="Aleo"/>
                <a:cs typeface="Aleo"/>
                <a:sym typeface="Ale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Gender</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Age Group</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Race</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Education</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Household income</a:t>
              </a:r>
              <a:endParaRPr sz="1100" dirty="0">
                <a:latin typeface="Roboto"/>
                <a:ea typeface="Roboto"/>
                <a:cs typeface="Roboto"/>
                <a:sym typeface="Roboto"/>
              </a:endParaRPr>
            </a:p>
            <a:p>
              <a:pPr marL="457200" lvl="0" indent="0" algn="l" rtl="0">
                <a:spcBef>
                  <a:spcPts val="0"/>
                </a:spcBef>
                <a:spcAft>
                  <a:spcPts val="0"/>
                </a:spcAft>
                <a:buNone/>
              </a:pPr>
              <a:r>
                <a:rPr lang="en" sz="1100" dirty="0">
                  <a:latin typeface="Roboto"/>
                  <a:ea typeface="Roboto"/>
                  <a:cs typeface="Roboto"/>
                  <a:sym typeface="Roboto"/>
                </a:rPr>
                <a:t>...</a:t>
              </a:r>
              <a:endParaRPr sz="1100" dirty="0">
                <a:latin typeface="Roboto"/>
                <a:ea typeface="Roboto"/>
                <a:cs typeface="Roboto"/>
                <a:sym typeface="Roboto"/>
              </a:endParaRPr>
            </a:p>
          </p:txBody>
        </p:sp>
      </p:grpSp>
      <p:grpSp>
        <p:nvGrpSpPr>
          <p:cNvPr id="3" name="Group 2">
            <a:extLst>
              <a:ext uri="{FF2B5EF4-FFF2-40B4-BE49-F238E27FC236}">
                <a16:creationId xmlns:a16="http://schemas.microsoft.com/office/drawing/2014/main" id="{984429D1-F957-BE4B-9D1C-15C5A86CA8AC}"/>
              </a:ext>
            </a:extLst>
          </p:cNvPr>
          <p:cNvGrpSpPr/>
          <p:nvPr/>
        </p:nvGrpSpPr>
        <p:grpSpPr>
          <a:xfrm>
            <a:off x="2733900" y="2343150"/>
            <a:ext cx="1838100" cy="2401650"/>
            <a:chOff x="2733900" y="2343150"/>
            <a:chExt cx="1838100" cy="2401650"/>
          </a:xfrm>
        </p:grpSpPr>
        <p:pic>
          <p:nvPicPr>
            <p:cNvPr id="133" name="Google Shape;133;p20"/>
            <p:cNvPicPr preferRelativeResize="0"/>
            <p:nvPr/>
          </p:nvPicPr>
          <p:blipFill>
            <a:blip r:embed="rId5">
              <a:alphaModFix/>
            </a:blip>
            <a:stretch>
              <a:fillRect/>
            </a:stretch>
          </p:blipFill>
          <p:spPr>
            <a:xfrm>
              <a:off x="3051638" y="2343150"/>
              <a:ext cx="780900" cy="780900"/>
            </a:xfrm>
            <a:prstGeom prst="rect">
              <a:avLst/>
            </a:prstGeom>
            <a:noFill/>
            <a:ln>
              <a:noFill/>
            </a:ln>
          </p:spPr>
        </p:pic>
        <p:sp>
          <p:nvSpPr>
            <p:cNvPr id="141" name="Google Shape;141;p20"/>
            <p:cNvSpPr txBox="1"/>
            <p:nvPr/>
          </p:nvSpPr>
          <p:spPr>
            <a:xfrm>
              <a:off x="2733900" y="3236400"/>
              <a:ext cx="18381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Aleo"/>
                  <a:ea typeface="Aleo"/>
                  <a:cs typeface="Aleo"/>
                  <a:sym typeface="Aleo"/>
                </a:rPr>
                <a:t>Physical Exam</a:t>
              </a:r>
              <a:endParaRPr sz="1500" b="1">
                <a:latin typeface="Aleo"/>
                <a:ea typeface="Aleo"/>
                <a:cs typeface="Aleo"/>
                <a:sym typeface="Aleo"/>
              </a:endParaRPr>
            </a:p>
            <a:p>
              <a:pPr marL="0" lvl="0" indent="0" algn="ctr" rtl="0">
                <a:spcBef>
                  <a:spcPts val="0"/>
                </a:spcBef>
                <a:spcAft>
                  <a:spcPts val="0"/>
                </a:spcAft>
                <a:buNone/>
              </a:pPr>
              <a:endParaRPr sz="500">
                <a:latin typeface="Aleo"/>
                <a:ea typeface="Aleo"/>
                <a:cs typeface="Aleo"/>
                <a:sym typeface="Aleo"/>
              </a:endParaRPr>
            </a:p>
            <a:p>
              <a:pPr marL="457200" lvl="0" indent="-298450" algn="l" rtl="0">
                <a:spcBef>
                  <a:spcPts val="0"/>
                </a:spcBef>
                <a:spcAft>
                  <a:spcPts val="0"/>
                </a:spcAft>
                <a:buSzPts val="1100"/>
                <a:buFont typeface="Roboto"/>
                <a:buAutoNum type="arabicPeriod"/>
              </a:pPr>
              <a:r>
                <a:rPr lang="en" sz="1100">
                  <a:latin typeface="Roboto"/>
                  <a:ea typeface="Roboto"/>
                  <a:cs typeface="Roboto"/>
                  <a:sym typeface="Roboto"/>
                </a:rPr>
                <a:t>Body Mass Index</a:t>
              </a:r>
              <a:endParaRPr sz="110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a:latin typeface="Roboto"/>
                  <a:ea typeface="Roboto"/>
                  <a:cs typeface="Roboto"/>
                  <a:sym typeface="Roboto"/>
                </a:rPr>
                <a:t>Blood pressure</a:t>
              </a:r>
              <a:endParaRPr sz="110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a:latin typeface="Roboto"/>
                  <a:ea typeface="Roboto"/>
                  <a:cs typeface="Roboto"/>
                  <a:sym typeface="Roboto"/>
                </a:rPr>
                <a:t>Height</a:t>
              </a:r>
              <a:endParaRPr sz="110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a:latin typeface="Roboto"/>
                  <a:ea typeface="Roboto"/>
                  <a:cs typeface="Roboto"/>
                  <a:sym typeface="Roboto"/>
                </a:rPr>
                <a:t>Weight</a:t>
              </a:r>
              <a:endParaRPr sz="110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a:latin typeface="Roboto"/>
                  <a:ea typeface="Roboto"/>
                  <a:cs typeface="Roboto"/>
                  <a:sym typeface="Roboto"/>
                </a:rPr>
                <a:t>Grip strength</a:t>
              </a:r>
              <a:endParaRPr sz="1100">
                <a:latin typeface="Roboto"/>
                <a:ea typeface="Roboto"/>
                <a:cs typeface="Roboto"/>
                <a:sym typeface="Roboto"/>
              </a:endParaRPr>
            </a:p>
            <a:p>
              <a:pPr marL="457200" lvl="0" indent="0" algn="l" rtl="0">
                <a:spcBef>
                  <a:spcPts val="0"/>
                </a:spcBef>
                <a:spcAft>
                  <a:spcPts val="0"/>
                </a:spcAft>
                <a:buNone/>
              </a:pPr>
              <a:r>
                <a:rPr lang="en" sz="1100">
                  <a:latin typeface="Roboto"/>
                  <a:ea typeface="Roboto"/>
                  <a:cs typeface="Roboto"/>
                  <a:sym typeface="Roboto"/>
                </a:rPr>
                <a:t>...</a:t>
              </a:r>
              <a:endParaRPr sz="1100">
                <a:latin typeface="Roboto"/>
                <a:ea typeface="Roboto"/>
                <a:cs typeface="Roboto"/>
                <a:sym typeface="Roboto"/>
              </a:endParaRPr>
            </a:p>
          </p:txBody>
        </p:sp>
      </p:grpSp>
      <p:grpSp>
        <p:nvGrpSpPr>
          <p:cNvPr id="4" name="Group 3">
            <a:extLst>
              <a:ext uri="{FF2B5EF4-FFF2-40B4-BE49-F238E27FC236}">
                <a16:creationId xmlns:a16="http://schemas.microsoft.com/office/drawing/2014/main" id="{F52EC53A-4F2E-2748-88F3-609826C35606}"/>
              </a:ext>
            </a:extLst>
          </p:cNvPr>
          <p:cNvGrpSpPr/>
          <p:nvPr/>
        </p:nvGrpSpPr>
        <p:grpSpPr>
          <a:xfrm>
            <a:off x="5215425" y="2343138"/>
            <a:ext cx="1838100" cy="2401662"/>
            <a:chOff x="5215425" y="2343138"/>
            <a:chExt cx="1838100" cy="2401662"/>
          </a:xfrm>
        </p:grpSpPr>
        <p:pic>
          <p:nvPicPr>
            <p:cNvPr id="134" name="Google Shape;134;p20"/>
            <p:cNvPicPr preferRelativeResize="0"/>
            <p:nvPr/>
          </p:nvPicPr>
          <p:blipFill>
            <a:blip r:embed="rId6">
              <a:alphaModFix/>
            </a:blip>
            <a:stretch>
              <a:fillRect/>
            </a:stretch>
          </p:blipFill>
          <p:spPr>
            <a:xfrm>
              <a:off x="5567925" y="2343138"/>
              <a:ext cx="780900" cy="780900"/>
            </a:xfrm>
            <a:prstGeom prst="rect">
              <a:avLst/>
            </a:prstGeom>
            <a:noFill/>
            <a:ln>
              <a:noFill/>
            </a:ln>
          </p:spPr>
        </p:pic>
        <p:sp>
          <p:nvSpPr>
            <p:cNvPr id="142" name="Google Shape;142;p20"/>
            <p:cNvSpPr txBox="1"/>
            <p:nvPr/>
          </p:nvSpPr>
          <p:spPr>
            <a:xfrm>
              <a:off x="5215425" y="3236400"/>
              <a:ext cx="18381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dirty="0">
                  <a:latin typeface="Aleo"/>
                  <a:ea typeface="Aleo"/>
                  <a:cs typeface="Aleo"/>
                  <a:sym typeface="Aleo"/>
                </a:rPr>
                <a:t>Blood Chemistry</a:t>
              </a:r>
              <a:endParaRPr sz="1500" b="1" dirty="0">
                <a:latin typeface="Aleo"/>
                <a:ea typeface="Aleo"/>
                <a:cs typeface="Aleo"/>
                <a:sym typeface="Aleo"/>
              </a:endParaRPr>
            </a:p>
            <a:p>
              <a:pPr marL="0" lvl="0" indent="0" algn="l" rtl="0">
                <a:spcBef>
                  <a:spcPts val="0"/>
                </a:spcBef>
                <a:spcAft>
                  <a:spcPts val="0"/>
                </a:spcAft>
                <a:buNone/>
              </a:pPr>
              <a:endParaRPr sz="500" dirty="0">
                <a:latin typeface="Aleo"/>
                <a:ea typeface="Aleo"/>
                <a:cs typeface="Aleo"/>
                <a:sym typeface="Ale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Glycohemoglobin</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Potassium</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Lead</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Cadmium</a:t>
              </a:r>
              <a:endParaRPr sz="1100" dirty="0">
                <a:latin typeface="Roboto"/>
                <a:ea typeface="Roboto"/>
                <a:cs typeface="Roboto"/>
                <a:sym typeface="Roboto"/>
              </a:endParaRPr>
            </a:p>
            <a:p>
              <a:pPr marL="457200" lvl="0" indent="-298450" algn="l" rtl="0">
                <a:spcBef>
                  <a:spcPts val="0"/>
                </a:spcBef>
                <a:spcAft>
                  <a:spcPts val="0"/>
                </a:spcAft>
                <a:buSzPts val="1100"/>
                <a:buFont typeface="Roboto"/>
                <a:buAutoNum type="arabicPeriod"/>
              </a:pPr>
              <a:r>
                <a:rPr lang="en" sz="1100" dirty="0">
                  <a:latin typeface="Roboto"/>
                  <a:ea typeface="Roboto"/>
                  <a:cs typeface="Roboto"/>
                  <a:sym typeface="Roboto"/>
                </a:rPr>
                <a:t>Insulin</a:t>
              </a:r>
              <a:endParaRPr sz="1100" dirty="0">
                <a:latin typeface="Roboto"/>
                <a:ea typeface="Roboto"/>
                <a:cs typeface="Roboto"/>
                <a:sym typeface="Roboto"/>
              </a:endParaRPr>
            </a:p>
            <a:p>
              <a:pPr marL="457200" lvl="0" indent="0" algn="l" rtl="0">
                <a:spcBef>
                  <a:spcPts val="0"/>
                </a:spcBef>
                <a:spcAft>
                  <a:spcPts val="0"/>
                </a:spcAft>
                <a:buNone/>
              </a:pPr>
              <a:r>
                <a:rPr lang="en" sz="1100" dirty="0">
                  <a:latin typeface="Roboto"/>
                  <a:ea typeface="Roboto"/>
                  <a:cs typeface="Roboto"/>
                  <a:sym typeface="Roboto"/>
                </a:rPr>
                <a:t>...</a:t>
              </a:r>
              <a:endParaRPr sz="1100" dirty="0">
                <a:latin typeface="Roboto"/>
                <a:ea typeface="Roboto"/>
                <a:cs typeface="Roboto"/>
                <a:sym typeface="Roboto"/>
              </a:endParaRPr>
            </a:p>
          </p:txBody>
        </p:sp>
      </p:grpSp>
      <p:grpSp>
        <p:nvGrpSpPr>
          <p:cNvPr id="5" name="Group 4">
            <a:extLst>
              <a:ext uri="{FF2B5EF4-FFF2-40B4-BE49-F238E27FC236}">
                <a16:creationId xmlns:a16="http://schemas.microsoft.com/office/drawing/2014/main" id="{778C88B9-B5B5-BD45-976E-EBFAA7DF37B6}"/>
              </a:ext>
            </a:extLst>
          </p:cNvPr>
          <p:cNvGrpSpPr/>
          <p:nvPr/>
        </p:nvGrpSpPr>
        <p:grpSpPr>
          <a:xfrm>
            <a:off x="7308875" y="2343150"/>
            <a:ext cx="1838100" cy="1422675"/>
            <a:chOff x="7308875" y="2343150"/>
            <a:chExt cx="1838100" cy="1422675"/>
          </a:xfrm>
        </p:grpSpPr>
        <p:pic>
          <p:nvPicPr>
            <p:cNvPr id="136" name="Google Shape;136;p20"/>
            <p:cNvPicPr preferRelativeResize="0"/>
            <p:nvPr/>
          </p:nvPicPr>
          <p:blipFill>
            <a:blip r:embed="rId7">
              <a:alphaModFix/>
            </a:blip>
            <a:stretch>
              <a:fillRect/>
            </a:stretch>
          </p:blipFill>
          <p:spPr>
            <a:xfrm>
              <a:off x="7869350" y="2343150"/>
              <a:ext cx="780900" cy="780900"/>
            </a:xfrm>
            <a:prstGeom prst="rect">
              <a:avLst/>
            </a:prstGeom>
            <a:noFill/>
            <a:ln>
              <a:noFill/>
            </a:ln>
          </p:spPr>
        </p:pic>
        <p:sp>
          <p:nvSpPr>
            <p:cNvPr id="143" name="Google Shape;143;p20"/>
            <p:cNvSpPr txBox="1"/>
            <p:nvPr/>
          </p:nvSpPr>
          <p:spPr>
            <a:xfrm>
              <a:off x="7308875" y="3180825"/>
              <a:ext cx="1838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Aleo"/>
                  <a:ea typeface="Aleo"/>
                  <a:cs typeface="Aleo"/>
                  <a:sym typeface="Aleo"/>
                </a:rPr>
                <a:t>Diabetic (y/n)</a:t>
              </a:r>
              <a:endParaRPr sz="1100" b="1" dirty="0">
                <a:latin typeface="Aleo"/>
                <a:ea typeface="Aleo"/>
                <a:cs typeface="Aleo"/>
                <a:sym typeface="Aleo"/>
              </a:endParaRPr>
            </a:p>
            <a:p>
              <a:pPr marL="0" lvl="0" indent="0" algn="l" rtl="0">
                <a:spcBef>
                  <a:spcPts val="0"/>
                </a:spcBef>
                <a:spcAft>
                  <a:spcPts val="0"/>
                </a:spcAft>
                <a:buNone/>
              </a:pPr>
              <a:endParaRPr sz="1100" dirty="0">
                <a:latin typeface="Aleo"/>
                <a:ea typeface="Aleo"/>
                <a:cs typeface="Aleo"/>
                <a:sym typeface="Ale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p:nvPr/>
        </p:nvSpPr>
        <p:spPr>
          <a:xfrm>
            <a:off x="0" y="0"/>
            <a:ext cx="9144000" cy="780900"/>
          </a:xfrm>
          <a:prstGeom prst="rect">
            <a:avLst/>
          </a:prstGeom>
          <a:solidFill>
            <a:srgbClr val="033D7D">
              <a:alpha val="7022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200" b="1">
                <a:solidFill>
                  <a:schemeClr val="lt1"/>
                </a:solidFill>
                <a:latin typeface="Aleo"/>
                <a:ea typeface="Aleo"/>
                <a:cs typeface="Aleo"/>
                <a:sym typeface="Aleo"/>
              </a:rPr>
              <a:t>Identifying key features</a:t>
            </a:r>
            <a:endParaRPr sz="3200" b="1" i="0" u="none" strike="noStrike" cap="none">
              <a:solidFill>
                <a:schemeClr val="lt1"/>
              </a:solidFill>
              <a:latin typeface="Aleo"/>
              <a:ea typeface="Aleo"/>
              <a:cs typeface="Aleo"/>
              <a:sym typeface="Aleo"/>
            </a:endParaRPr>
          </a:p>
        </p:txBody>
      </p:sp>
      <p:pic>
        <p:nvPicPr>
          <p:cNvPr id="149" name="Google Shape;149;p21"/>
          <p:cNvPicPr preferRelativeResize="0"/>
          <p:nvPr/>
        </p:nvPicPr>
        <p:blipFill rotWithShape="1">
          <a:blip r:embed="rId3">
            <a:alphaModFix/>
          </a:blip>
          <a:srcRect l="11249" t="20292" r="11218" b="20529"/>
          <a:stretch/>
        </p:blipFill>
        <p:spPr>
          <a:xfrm>
            <a:off x="8093419" y="4619381"/>
            <a:ext cx="950231" cy="440550"/>
          </a:xfrm>
          <a:prstGeom prst="rect">
            <a:avLst/>
          </a:prstGeom>
          <a:noFill/>
          <a:ln>
            <a:noFill/>
          </a:ln>
        </p:spPr>
      </p:pic>
      <p:sp>
        <p:nvSpPr>
          <p:cNvPr id="150" name="Google Shape;150;p21"/>
          <p:cNvSpPr txBox="1"/>
          <p:nvPr/>
        </p:nvSpPr>
        <p:spPr>
          <a:xfrm>
            <a:off x="447375" y="995850"/>
            <a:ext cx="3296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dirty="0">
                <a:latin typeface="Aleo"/>
                <a:ea typeface="Aleo"/>
                <a:cs typeface="Aleo"/>
                <a:sym typeface="Aleo"/>
              </a:rPr>
              <a:t>Notable Key Features Engineered &amp; Relabeled:</a:t>
            </a:r>
            <a:endParaRPr sz="1600" dirty="0">
              <a:latin typeface="Aleo"/>
              <a:ea typeface="Aleo"/>
              <a:cs typeface="Aleo"/>
              <a:sym typeface="Aleo"/>
            </a:endParaRPr>
          </a:p>
        </p:txBody>
      </p:sp>
      <p:sp>
        <p:nvSpPr>
          <p:cNvPr id="152" name="Google Shape;152;p21"/>
          <p:cNvSpPr txBox="1"/>
          <p:nvPr/>
        </p:nvSpPr>
        <p:spPr>
          <a:xfrm>
            <a:off x="544425" y="1735350"/>
            <a:ext cx="2356800" cy="4311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Aleo"/>
                <a:ea typeface="Aleo"/>
                <a:cs typeface="Aleo"/>
                <a:sym typeface="Aleo"/>
              </a:rPr>
              <a:t>BMI Group</a:t>
            </a:r>
            <a:endParaRPr sz="1600">
              <a:latin typeface="Aleo"/>
              <a:ea typeface="Aleo"/>
              <a:cs typeface="Aleo"/>
              <a:sym typeface="Aleo"/>
            </a:endParaRPr>
          </a:p>
        </p:txBody>
      </p:sp>
      <p:sp>
        <p:nvSpPr>
          <p:cNvPr id="153" name="Google Shape;153;p21"/>
          <p:cNvSpPr txBox="1"/>
          <p:nvPr/>
        </p:nvSpPr>
        <p:spPr>
          <a:xfrm>
            <a:off x="544413" y="2390025"/>
            <a:ext cx="2356800" cy="4311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Aleo"/>
                <a:ea typeface="Aleo"/>
                <a:cs typeface="Aleo"/>
                <a:sym typeface="Aleo"/>
              </a:rPr>
              <a:t>Age Group</a:t>
            </a:r>
            <a:endParaRPr sz="1600">
              <a:latin typeface="Aleo"/>
              <a:ea typeface="Aleo"/>
              <a:cs typeface="Aleo"/>
              <a:sym typeface="Aleo"/>
            </a:endParaRPr>
          </a:p>
        </p:txBody>
      </p:sp>
      <p:sp>
        <p:nvSpPr>
          <p:cNvPr id="154" name="Google Shape;154;p21"/>
          <p:cNvSpPr txBox="1"/>
          <p:nvPr/>
        </p:nvSpPr>
        <p:spPr>
          <a:xfrm>
            <a:off x="544425" y="3648975"/>
            <a:ext cx="2356800" cy="431100"/>
          </a:xfrm>
          <a:prstGeom prst="rect">
            <a:avLst/>
          </a:prstGeom>
          <a:solidFill>
            <a:srgbClr val="FCE5CD"/>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Aleo"/>
                <a:ea typeface="Aleo"/>
                <a:cs typeface="Aleo"/>
                <a:sym typeface="Aleo"/>
              </a:rPr>
              <a:t>Marital Status</a:t>
            </a:r>
            <a:endParaRPr sz="1600">
              <a:latin typeface="Aleo"/>
              <a:ea typeface="Aleo"/>
              <a:cs typeface="Aleo"/>
              <a:sym typeface="Aleo"/>
            </a:endParaRPr>
          </a:p>
        </p:txBody>
      </p:sp>
      <p:sp>
        <p:nvSpPr>
          <p:cNvPr id="155" name="Google Shape;155;p21"/>
          <p:cNvSpPr txBox="1"/>
          <p:nvPr/>
        </p:nvSpPr>
        <p:spPr>
          <a:xfrm>
            <a:off x="544425" y="4278450"/>
            <a:ext cx="2356800" cy="431100"/>
          </a:xfrm>
          <a:prstGeom prst="rect">
            <a:avLst/>
          </a:prstGeom>
          <a:solidFill>
            <a:srgbClr val="F4CCC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latin typeface="Aleo"/>
                <a:ea typeface="Aleo"/>
                <a:cs typeface="Aleo"/>
                <a:sym typeface="Aleo"/>
              </a:rPr>
              <a:t>High Risk</a:t>
            </a:r>
            <a:endParaRPr sz="1600" b="1" u="sng">
              <a:latin typeface="Aleo"/>
              <a:ea typeface="Aleo"/>
              <a:cs typeface="Aleo"/>
              <a:sym typeface="Aleo"/>
            </a:endParaRPr>
          </a:p>
        </p:txBody>
      </p:sp>
      <p:sp>
        <p:nvSpPr>
          <p:cNvPr id="156" name="Google Shape;156;p21"/>
          <p:cNvSpPr txBox="1"/>
          <p:nvPr/>
        </p:nvSpPr>
        <p:spPr>
          <a:xfrm>
            <a:off x="544413" y="3019500"/>
            <a:ext cx="2356800" cy="431100"/>
          </a:xfrm>
          <a:prstGeom prst="rect">
            <a:avLst/>
          </a:prstGeom>
          <a:solidFill>
            <a:srgbClr val="C9DAF8"/>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Aleo"/>
                <a:ea typeface="Aleo"/>
                <a:cs typeface="Aleo"/>
                <a:sym typeface="Aleo"/>
              </a:rPr>
              <a:t>Socioeconomic Status</a:t>
            </a:r>
            <a:endParaRPr sz="1600">
              <a:latin typeface="Aleo"/>
              <a:ea typeface="Aleo"/>
              <a:cs typeface="Aleo"/>
              <a:sym typeface="Aleo"/>
            </a:endParaRPr>
          </a:p>
        </p:txBody>
      </p:sp>
      <p:sp>
        <p:nvSpPr>
          <p:cNvPr id="157" name="Google Shape;157;p21"/>
          <p:cNvSpPr txBox="1"/>
          <p:nvPr/>
        </p:nvSpPr>
        <p:spPr>
          <a:xfrm>
            <a:off x="5525000" y="995850"/>
            <a:ext cx="2356800" cy="631200"/>
          </a:xfrm>
          <a:prstGeom prst="rect">
            <a:avLst/>
          </a:prstGeom>
          <a:solidFill>
            <a:srgbClr val="F4CCCC"/>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latin typeface="Aleo"/>
                <a:ea typeface="Aleo"/>
                <a:cs typeface="Aleo"/>
                <a:sym typeface="Aleo"/>
              </a:rPr>
              <a:t>High Risk</a:t>
            </a:r>
            <a:endParaRPr sz="1600" b="1" u="sng">
              <a:latin typeface="Aleo"/>
              <a:ea typeface="Aleo"/>
              <a:cs typeface="Aleo"/>
              <a:sym typeface="Aleo"/>
            </a:endParaRPr>
          </a:p>
          <a:p>
            <a:pPr marL="0" lvl="0" indent="0" algn="ctr" rtl="0">
              <a:spcBef>
                <a:spcPts val="0"/>
              </a:spcBef>
              <a:spcAft>
                <a:spcPts val="0"/>
              </a:spcAft>
              <a:buNone/>
            </a:pPr>
            <a:r>
              <a:rPr lang="en" sz="1300">
                <a:latin typeface="Aleo"/>
                <a:ea typeface="Aleo"/>
                <a:cs typeface="Aleo"/>
                <a:sym typeface="Aleo"/>
              </a:rPr>
              <a:t>(based on AMA Guidelines)</a:t>
            </a:r>
            <a:endParaRPr sz="1300">
              <a:latin typeface="Aleo"/>
              <a:ea typeface="Aleo"/>
              <a:cs typeface="Aleo"/>
              <a:sym typeface="Aleo"/>
            </a:endParaRPr>
          </a:p>
        </p:txBody>
      </p:sp>
      <p:grpSp>
        <p:nvGrpSpPr>
          <p:cNvPr id="158" name="Google Shape;158;p21"/>
          <p:cNvGrpSpPr/>
          <p:nvPr/>
        </p:nvGrpSpPr>
        <p:grpSpPr>
          <a:xfrm>
            <a:off x="5022100" y="2876163"/>
            <a:ext cx="3904850" cy="717775"/>
            <a:chOff x="5022100" y="3754100"/>
            <a:chExt cx="3904850" cy="717775"/>
          </a:xfrm>
        </p:grpSpPr>
        <p:sp>
          <p:nvSpPr>
            <p:cNvPr id="159" name="Google Shape;159;p21"/>
            <p:cNvSpPr txBox="1"/>
            <p:nvPr/>
          </p:nvSpPr>
          <p:spPr>
            <a:xfrm>
              <a:off x="5926950" y="3912888"/>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latin typeface="Aleo"/>
                  <a:ea typeface="Aleo"/>
                  <a:cs typeface="Aleo"/>
                  <a:sym typeface="Aleo"/>
                </a:rPr>
                <a:t>Glycohemoglobin (%) ≥ 5.7</a:t>
              </a:r>
              <a:endParaRPr b="1" dirty="0">
                <a:solidFill>
                  <a:schemeClr val="dk1"/>
                </a:solidFill>
                <a:latin typeface="Aleo"/>
                <a:ea typeface="Aleo"/>
                <a:cs typeface="Aleo"/>
                <a:sym typeface="Aleo"/>
              </a:endParaRPr>
            </a:p>
          </p:txBody>
        </p:sp>
        <p:pic>
          <p:nvPicPr>
            <p:cNvPr id="160" name="Google Shape;160;p21"/>
            <p:cNvPicPr preferRelativeResize="0"/>
            <p:nvPr/>
          </p:nvPicPr>
          <p:blipFill>
            <a:blip r:embed="rId4">
              <a:alphaModFix/>
            </a:blip>
            <a:stretch>
              <a:fillRect/>
            </a:stretch>
          </p:blipFill>
          <p:spPr>
            <a:xfrm>
              <a:off x="5022100" y="3754100"/>
              <a:ext cx="717775" cy="717775"/>
            </a:xfrm>
            <a:prstGeom prst="rect">
              <a:avLst/>
            </a:prstGeom>
            <a:noFill/>
            <a:ln>
              <a:noFill/>
            </a:ln>
          </p:spPr>
        </p:pic>
      </p:grpSp>
      <p:grpSp>
        <p:nvGrpSpPr>
          <p:cNvPr id="2" name="Group 1">
            <a:extLst>
              <a:ext uri="{FF2B5EF4-FFF2-40B4-BE49-F238E27FC236}">
                <a16:creationId xmlns:a16="http://schemas.microsoft.com/office/drawing/2014/main" id="{4FDA7CCC-16D5-2540-85F4-93FF1A78302F}"/>
              </a:ext>
            </a:extLst>
          </p:cNvPr>
          <p:cNvGrpSpPr/>
          <p:nvPr/>
        </p:nvGrpSpPr>
        <p:grpSpPr>
          <a:xfrm>
            <a:off x="5022100" y="1861652"/>
            <a:ext cx="3822050" cy="717775"/>
            <a:chOff x="5022100" y="1861652"/>
            <a:chExt cx="3822050" cy="717775"/>
          </a:xfrm>
        </p:grpSpPr>
        <p:sp>
          <p:nvSpPr>
            <p:cNvPr id="151" name="Google Shape;151;p21"/>
            <p:cNvSpPr txBox="1"/>
            <p:nvPr/>
          </p:nvSpPr>
          <p:spPr>
            <a:xfrm>
              <a:off x="5926950" y="2020438"/>
              <a:ext cx="29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leo"/>
                  <a:ea typeface="Aleo"/>
                  <a:cs typeface="Aleo"/>
                  <a:sym typeface="Aleo"/>
                </a:rPr>
                <a:t>Body Mass Index (BMI) </a:t>
              </a:r>
              <a:r>
                <a:rPr lang="en" b="1">
                  <a:solidFill>
                    <a:schemeClr val="dk1"/>
                  </a:solidFill>
                  <a:latin typeface="Aleo"/>
                  <a:ea typeface="Aleo"/>
                  <a:cs typeface="Aleo"/>
                  <a:sym typeface="Aleo"/>
                </a:rPr>
                <a:t>≥ 25</a:t>
              </a:r>
              <a:endParaRPr b="1">
                <a:latin typeface="Aleo"/>
                <a:ea typeface="Aleo"/>
                <a:cs typeface="Aleo"/>
                <a:sym typeface="Aleo"/>
              </a:endParaRPr>
            </a:p>
          </p:txBody>
        </p:sp>
        <p:pic>
          <p:nvPicPr>
            <p:cNvPr id="161" name="Google Shape;161;p21"/>
            <p:cNvPicPr preferRelativeResize="0"/>
            <p:nvPr/>
          </p:nvPicPr>
          <p:blipFill>
            <a:blip r:embed="rId5">
              <a:alphaModFix/>
            </a:blip>
            <a:stretch>
              <a:fillRect/>
            </a:stretch>
          </p:blipFill>
          <p:spPr>
            <a:xfrm>
              <a:off x="5022100" y="1861652"/>
              <a:ext cx="717775" cy="717775"/>
            </a:xfrm>
            <a:prstGeom prst="rect">
              <a:avLst/>
            </a:prstGeom>
            <a:noFill/>
            <a:ln>
              <a:noFill/>
            </a:ln>
          </p:spPr>
        </p:pic>
      </p:grpSp>
      <p:cxnSp>
        <p:nvCxnSpPr>
          <p:cNvPr id="162" name="Google Shape;162;p21"/>
          <p:cNvCxnSpPr>
            <a:stCxn id="155" idx="3"/>
            <a:endCxn id="157" idx="1"/>
          </p:cNvCxnSpPr>
          <p:nvPr/>
        </p:nvCxnSpPr>
        <p:spPr>
          <a:xfrm rot="10800000" flipH="1">
            <a:off x="2901225" y="1311600"/>
            <a:ext cx="2623800" cy="3182400"/>
          </a:xfrm>
          <a:prstGeom prst="bentConnector3">
            <a:avLst>
              <a:gd name="adj1" fmla="val 50000"/>
            </a:avLst>
          </a:prstGeom>
          <a:noFill/>
          <a:ln w="28575" cap="flat" cmpd="sng">
            <a:solidFill>
              <a:schemeClr val="dk2"/>
            </a:solidFill>
            <a:prstDash val="solid"/>
            <a:round/>
            <a:headEnd type="none" w="med" len="med"/>
            <a:tailEnd type="none" w="med" len="med"/>
          </a:ln>
        </p:spPr>
      </p:cxnSp>
      <p:grpSp>
        <p:nvGrpSpPr>
          <p:cNvPr id="163" name="Google Shape;163;p21"/>
          <p:cNvGrpSpPr/>
          <p:nvPr/>
        </p:nvGrpSpPr>
        <p:grpSpPr>
          <a:xfrm>
            <a:off x="5022100" y="3938263"/>
            <a:ext cx="3822050" cy="717775"/>
            <a:chOff x="5022100" y="2737825"/>
            <a:chExt cx="3822050" cy="717775"/>
          </a:xfrm>
        </p:grpSpPr>
        <p:pic>
          <p:nvPicPr>
            <p:cNvPr id="164" name="Google Shape;164;p21"/>
            <p:cNvPicPr preferRelativeResize="0"/>
            <p:nvPr/>
          </p:nvPicPr>
          <p:blipFill>
            <a:blip r:embed="rId6">
              <a:alphaModFix/>
            </a:blip>
            <a:stretch>
              <a:fillRect/>
            </a:stretch>
          </p:blipFill>
          <p:spPr>
            <a:xfrm>
              <a:off x="5022100" y="2737825"/>
              <a:ext cx="717775" cy="717775"/>
            </a:xfrm>
            <a:prstGeom prst="rect">
              <a:avLst/>
            </a:prstGeom>
            <a:noFill/>
            <a:ln>
              <a:noFill/>
            </a:ln>
          </p:spPr>
        </p:pic>
        <p:sp>
          <p:nvSpPr>
            <p:cNvPr id="165" name="Google Shape;165;p21"/>
            <p:cNvSpPr txBox="1"/>
            <p:nvPr/>
          </p:nvSpPr>
          <p:spPr>
            <a:xfrm>
              <a:off x="5926950" y="2737850"/>
              <a:ext cx="291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Aleo"/>
                  <a:ea typeface="Aleo"/>
                  <a:cs typeface="Aleo"/>
                  <a:sym typeface="Aleo"/>
                </a:rPr>
                <a:t>Oral Glucose Tolerance Test Level (mg/dL) </a:t>
              </a:r>
              <a:r>
                <a:rPr lang="en" b="1" dirty="0">
                  <a:solidFill>
                    <a:schemeClr val="dk1"/>
                  </a:solidFill>
                  <a:latin typeface="Aleo"/>
                  <a:ea typeface="Aleo"/>
                  <a:cs typeface="Aleo"/>
                  <a:sym typeface="Aleo"/>
                </a:rPr>
                <a:t>≥ 140**</a:t>
              </a:r>
              <a:endParaRPr b="1" dirty="0">
                <a:latin typeface="Aleo"/>
                <a:ea typeface="Aleo"/>
                <a:cs typeface="Aleo"/>
                <a:sym typeface="Ale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2" grpId="0" animBg="1"/>
      <p:bldP spid="153" grpId="0" animBg="1"/>
      <p:bldP spid="154" grpId="0" animBg="1"/>
      <p:bldP spid="155" grpId="0" animBg="1"/>
      <p:bldP spid="156" grpId="0" animBg="1"/>
      <p:bldP spid="1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7"/>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1675</Words>
  <Application>Microsoft Macintosh PowerPoint</Application>
  <PresentationFormat>On-screen Show (16:9)</PresentationFormat>
  <Paragraphs>205</Paragraphs>
  <Slides>19</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Noto Sans Symbols</vt:lpstr>
      <vt:lpstr>Calibri</vt:lpstr>
      <vt:lpstr>Aleo</vt: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Gino Tiu</dc:creator>
  <cp:lastModifiedBy>Susan Koruthu</cp:lastModifiedBy>
  <cp:revision>2</cp:revision>
  <dcterms:modified xsi:type="dcterms:W3CDTF">2021-11-21T12:40:55Z</dcterms:modified>
</cp:coreProperties>
</file>