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9" r:id="rId31"/>
    <p:sldId id="290" r:id="rId32"/>
    <p:sldId id="291" r:id="rId33"/>
    <p:sldId id="292" r:id="rId34"/>
    <p:sldId id="285" r:id="rId35"/>
    <p:sldId id="286" r:id="rId36"/>
    <p:sldId id="287" r:id="rId37"/>
    <p:sldId id="288" r:id="rId3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ilJxW5x5b1D3KZ0EgVaevZbB//H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58"/>
  </p:normalViewPr>
  <p:slideViewPr>
    <p:cSldViewPr snapToGrid="0">
      <p:cViewPr varScale="1">
        <p:scale>
          <a:sx n="120" d="100"/>
          <a:sy n="120" d="100"/>
        </p:scale>
        <p:origin x="8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3" name="Google Shape;17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5" name="Google Shape;18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2" name="Google Shape;19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9" name="Google Shape;19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6" name="Google Shape;21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7" name="Google Shape;22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2" name="Google Shape;25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1" name="Google Shape;26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0" name="Google Shape;27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2" name="Google Shape;28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2" name="Google Shape;29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8" name="Google Shape;30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6" name="Google Shape;32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7" name="Google Shape;33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6" name="Google Shape;34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6" name="Google Shape;35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5" name="Google Shape;365;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3" name="Google Shape;37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3" name="Google Shape;383;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91" name="Google Shape;39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0" name="Google Shape;26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2" name="Google Shape;28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3" name="Google Shape;32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0" name="Google Shape;33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13" name="Google Shape;413;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22" name="Google Shape;422;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33" name="Google Shape;433;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39" name="Google Shape;439;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7" name="Google Shape;13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7" name="Google Shape;14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6" name="Google Shape;15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3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 name="Google Shape;17;p3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4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4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4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3" name="Google Shape;23;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3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9" name="Google Shape;29;p3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5" name="Google Shape;35;p3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3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2" name="Google Shape;42;p3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1" name="Google Shape;51;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4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43"/>
          <p:cNvSpPr>
            <a:spLocks noGrp="1"/>
          </p:cNvSpPr>
          <p:nvPr>
            <p:ph type="pic" idx="2"/>
          </p:nvPr>
        </p:nvSpPr>
        <p:spPr>
          <a:xfrm>
            <a:off x="5183188" y="987425"/>
            <a:ext cx="6172200" cy="4873625"/>
          </a:xfrm>
          <a:prstGeom prst="rect">
            <a:avLst/>
          </a:prstGeom>
          <a:noFill/>
          <a:ln>
            <a:noFill/>
          </a:ln>
        </p:spPr>
      </p:sp>
      <p:sp>
        <p:nvSpPr>
          <p:cNvPr id="68" name="Google Shape;68;p4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53.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descr="Patrón de fondo&#10;&#10;Descripción generada automáticamente con confianza baja"/>
          <p:cNvPicPr preferRelativeResize="0"/>
          <p:nvPr/>
        </p:nvPicPr>
        <p:blipFill rotWithShape="1">
          <a:blip r:embed="rId3">
            <a:alphaModFix/>
          </a:blip>
          <a:srcRect/>
          <a:stretch/>
        </p:blipFill>
        <p:spPr>
          <a:xfrm>
            <a:off x="0" y="0"/>
            <a:ext cx="12192000" cy="7037762"/>
          </a:xfrm>
          <a:prstGeom prst="rect">
            <a:avLst/>
          </a:prstGeom>
          <a:noFill/>
          <a:ln>
            <a:noFill/>
          </a:ln>
        </p:spPr>
      </p:pic>
      <p:sp>
        <p:nvSpPr>
          <p:cNvPr id="89" name="Google Shape;89;p1"/>
          <p:cNvSpPr/>
          <p:nvPr/>
        </p:nvSpPr>
        <p:spPr>
          <a:xfrm>
            <a:off x="3890331" y="3658345"/>
            <a:ext cx="7135021" cy="1767095"/>
          </a:xfrm>
          <a:prstGeom prst="roundRect">
            <a:avLst>
              <a:gd name="adj" fmla="val 7874"/>
            </a:avLst>
          </a:prstGeom>
          <a:solidFill>
            <a:schemeClr val="dk1">
              <a:alpha val="75686"/>
            </a:schemeClr>
          </a:solidFill>
          <a:ln>
            <a:noFill/>
          </a:ln>
        </p:spPr>
        <p:txBody>
          <a:bodyPr spcFirstLastPara="1" wrap="square" lIns="91425" tIns="45700" rIns="540000" bIns="45700" anchor="ctr" anchorCtr="0">
            <a:noAutofit/>
          </a:bodyPr>
          <a:lstStyle/>
          <a:p>
            <a:pPr marL="0" marR="0" lvl="0" indent="0" algn="ctr" rtl="0">
              <a:spcBef>
                <a:spcPts val="0"/>
              </a:spcBef>
              <a:spcAft>
                <a:spcPts val="0"/>
              </a:spcAft>
              <a:buNone/>
            </a:pPr>
            <a:endParaRPr sz="2800" b="1" i="0" u="none" strike="noStrike" cap="none">
              <a:solidFill>
                <a:schemeClr val="lt1"/>
              </a:solidFill>
              <a:latin typeface="Calibri"/>
              <a:ea typeface="Calibri"/>
              <a:cs typeface="Calibri"/>
              <a:sym typeface="Calibri"/>
            </a:endParaRPr>
          </a:p>
        </p:txBody>
      </p:sp>
      <p:sp>
        <p:nvSpPr>
          <p:cNvPr id="90" name="Google Shape;90;p1"/>
          <p:cNvSpPr txBox="1">
            <a:spLocks noGrp="1"/>
          </p:cNvSpPr>
          <p:nvPr>
            <p:ph type="ctrTitle"/>
          </p:nvPr>
        </p:nvSpPr>
        <p:spPr>
          <a:xfrm>
            <a:off x="4103749" y="3874663"/>
            <a:ext cx="6820426" cy="1431072"/>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s-ES" sz="4800" b="1">
                <a:solidFill>
                  <a:schemeClr val="lt1"/>
                </a:solidFill>
                <a:latin typeface="Arial"/>
                <a:ea typeface="Arial"/>
                <a:cs typeface="Arial"/>
                <a:sym typeface="Arial"/>
              </a:rPr>
              <a:t>Regresiones Lineales Simples</a:t>
            </a:r>
            <a:endParaRPr sz="3000" b="1">
              <a:solidFill>
                <a:schemeClr val="lt1"/>
              </a:solidFill>
              <a:latin typeface="Arial"/>
              <a:ea typeface="Arial"/>
              <a:cs typeface="Arial"/>
              <a:sym typeface="Arial"/>
            </a:endParaRPr>
          </a:p>
        </p:txBody>
      </p:sp>
      <p:sp>
        <p:nvSpPr>
          <p:cNvPr id="91" name="Google Shape;91;p1"/>
          <p:cNvSpPr/>
          <p:nvPr/>
        </p:nvSpPr>
        <p:spPr>
          <a:xfrm>
            <a:off x="4103749" y="5518294"/>
            <a:ext cx="6096000" cy="8002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i="0" u="none" strike="noStrike" cap="none">
                <a:solidFill>
                  <a:srgbClr val="FFFFFF"/>
                </a:solidFill>
                <a:latin typeface="Arial"/>
                <a:ea typeface="Arial"/>
                <a:cs typeface="Arial"/>
                <a:sym typeface="Arial"/>
              </a:rPr>
              <a:t>Especialización en Ciencia de Datos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br>
              <a:rPr lang="es-E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0"/>
          <p:cNvSpPr/>
          <p:nvPr/>
        </p:nvSpPr>
        <p:spPr>
          <a:xfrm>
            <a:off x="7899078" y="1292587"/>
            <a:ext cx="3932737" cy="4337191"/>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6" name="Google Shape;176;p10"/>
          <p:cNvSpPr/>
          <p:nvPr/>
        </p:nvSpPr>
        <p:spPr>
          <a:xfrm>
            <a:off x="354675" y="1292587"/>
            <a:ext cx="4188281" cy="4337191"/>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7" name="Google Shape;177;p10"/>
          <p:cNvSpPr txBox="1"/>
          <p:nvPr/>
        </p:nvSpPr>
        <p:spPr>
          <a:xfrm>
            <a:off x="530048" y="356801"/>
            <a:ext cx="10782300" cy="731156"/>
          </a:xfrm>
          <a:prstGeom prst="rect">
            <a:avLst/>
          </a:prstGeom>
          <a:noFill/>
          <a:ln>
            <a:noFill/>
          </a:ln>
        </p:spPr>
        <p:txBody>
          <a:bodyPr spcFirstLastPara="1" wrap="square" lIns="91425" tIns="45700" rIns="91425" bIns="45700" anchor="ctr" anchorCtr="0">
            <a:noAutofit/>
          </a:bodyPr>
          <a:lstStyle/>
          <a:p>
            <a:pPr marL="0" marR="0" lvl="0" indent="0" algn="just" rtl="0">
              <a:lnSpc>
                <a:spcPct val="90000"/>
              </a:lnSpc>
              <a:spcBef>
                <a:spcPts val="0"/>
              </a:spcBef>
              <a:spcAft>
                <a:spcPts val="0"/>
              </a:spcAft>
              <a:buNone/>
            </a:pPr>
            <a:r>
              <a:rPr lang="es-ES" sz="3200">
                <a:solidFill>
                  <a:srgbClr val="7F7F7F"/>
                </a:solidFill>
                <a:latin typeface="Arial"/>
                <a:ea typeface="Arial"/>
                <a:cs typeface="Arial"/>
                <a:sym typeface="Arial"/>
              </a:rPr>
              <a:t>¿Qué otros tipos de regresión existen?</a:t>
            </a:r>
            <a:endParaRPr/>
          </a:p>
        </p:txBody>
      </p:sp>
      <p:pic>
        <p:nvPicPr>
          <p:cNvPr id="178" name="Google Shape;178;p10"/>
          <p:cNvPicPr preferRelativeResize="0"/>
          <p:nvPr/>
        </p:nvPicPr>
        <p:blipFill rotWithShape="1">
          <a:blip r:embed="rId3">
            <a:alphaModFix/>
          </a:blip>
          <a:srcRect/>
          <a:stretch/>
        </p:blipFill>
        <p:spPr>
          <a:xfrm>
            <a:off x="530048" y="1551123"/>
            <a:ext cx="3820116" cy="3820116"/>
          </a:xfrm>
          <a:prstGeom prst="rect">
            <a:avLst/>
          </a:prstGeom>
          <a:noFill/>
          <a:ln>
            <a:noFill/>
          </a:ln>
        </p:spPr>
      </p:pic>
      <p:pic>
        <p:nvPicPr>
          <p:cNvPr id="179" name="Google Shape;179;p10"/>
          <p:cNvPicPr preferRelativeResize="0"/>
          <p:nvPr/>
        </p:nvPicPr>
        <p:blipFill rotWithShape="1">
          <a:blip r:embed="rId4">
            <a:alphaModFix/>
          </a:blip>
          <a:srcRect/>
          <a:stretch/>
        </p:blipFill>
        <p:spPr>
          <a:xfrm>
            <a:off x="8356666" y="1405025"/>
            <a:ext cx="2843389" cy="1732483"/>
          </a:xfrm>
          <a:prstGeom prst="rect">
            <a:avLst/>
          </a:prstGeom>
          <a:noFill/>
          <a:ln>
            <a:noFill/>
          </a:ln>
        </p:spPr>
      </p:pic>
      <p:pic>
        <p:nvPicPr>
          <p:cNvPr id="180" name="Google Shape;180;p10"/>
          <p:cNvPicPr preferRelativeResize="0"/>
          <p:nvPr/>
        </p:nvPicPr>
        <p:blipFill rotWithShape="1">
          <a:blip r:embed="rId5">
            <a:alphaModFix/>
          </a:blip>
          <a:srcRect/>
          <a:stretch/>
        </p:blipFill>
        <p:spPr>
          <a:xfrm>
            <a:off x="8540292" y="3274958"/>
            <a:ext cx="2659763" cy="2217369"/>
          </a:xfrm>
          <a:prstGeom prst="rect">
            <a:avLst/>
          </a:prstGeom>
          <a:noFill/>
          <a:ln>
            <a:noFill/>
          </a:ln>
        </p:spPr>
      </p:pic>
      <p:sp>
        <p:nvSpPr>
          <p:cNvPr id="181" name="Google Shape;181;p10"/>
          <p:cNvSpPr/>
          <p:nvPr/>
        </p:nvSpPr>
        <p:spPr>
          <a:xfrm>
            <a:off x="4879622" y="2699656"/>
            <a:ext cx="2664013" cy="1392467"/>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 name="Google Shape;182;p10"/>
          <p:cNvSpPr txBox="1"/>
          <p:nvPr/>
        </p:nvSpPr>
        <p:spPr>
          <a:xfrm>
            <a:off x="5090476" y="2830239"/>
            <a:ext cx="2242304" cy="126188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000">
                <a:solidFill>
                  <a:schemeClr val="lt1"/>
                </a:solidFill>
                <a:latin typeface="Calibri"/>
                <a:ea typeface="Calibri"/>
                <a:cs typeface="Calibri"/>
                <a:sym typeface="Calibri"/>
              </a:rPr>
              <a:t>Otros ejemplos de modelos regresivos que no son lineales.</a:t>
            </a:r>
            <a:endParaRPr/>
          </a:p>
          <a:p>
            <a:pPr marL="0" marR="0" lvl="0" indent="0" algn="ctr" rtl="0">
              <a:spcBef>
                <a:spcPts val="0"/>
              </a:spcBef>
              <a:spcAft>
                <a:spcPts val="0"/>
              </a:spcAft>
              <a:buNone/>
            </a:pPr>
            <a:endParaRPr sz="1600">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1"/>
          <p:cNvSpPr txBox="1"/>
          <p:nvPr/>
        </p:nvSpPr>
        <p:spPr>
          <a:xfrm>
            <a:off x="855617" y="193178"/>
            <a:ext cx="8096795" cy="658904"/>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None/>
            </a:pPr>
            <a:r>
              <a:rPr lang="es-ES" sz="3200">
                <a:solidFill>
                  <a:srgbClr val="7F7F7F"/>
                </a:solidFill>
                <a:latin typeface="Arial"/>
                <a:ea typeface="Arial"/>
                <a:cs typeface="Arial"/>
                <a:sym typeface="Arial"/>
              </a:rPr>
              <a:t>¿Cómo validar el modelo de regresión?</a:t>
            </a:r>
            <a:endParaRPr sz="3200">
              <a:solidFill>
                <a:srgbClr val="7F7F7F"/>
              </a:solidFill>
              <a:latin typeface="Arial"/>
              <a:ea typeface="Arial"/>
              <a:cs typeface="Arial"/>
              <a:sym typeface="Arial"/>
            </a:endParaRPr>
          </a:p>
        </p:txBody>
      </p:sp>
      <p:sp>
        <p:nvSpPr>
          <p:cNvPr id="188" name="Google Shape;188;p11"/>
          <p:cNvSpPr/>
          <p:nvPr/>
        </p:nvSpPr>
        <p:spPr>
          <a:xfrm>
            <a:off x="1907418" y="1032645"/>
            <a:ext cx="8096700" cy="5398200"/>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89" name="Google Shape;189;p11" descr="'Regresión Lineal Simple'"/>
          <p:cNvPicPr preferRelativeResize="0"/>
          <p:nvPr/>
        </p:nvPicPr>
        <p:blipFill rotWithShape="1">
          <a:blip r:embed="rId3">
            <a:alphaModFix/>
          </a:blip>
          <a:srcRect/>
          <a:stretch/>
        </p:blipFill>
        <p:spPr>
          <a:xfrm>
            <a:off x="2437915" y="1248922"/>
            <a:ext cx="7035800" cy="4965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7"/>
                                        </p:tgtEl>
                                        <p:attrNameLst>
                                          <p:attrName>style.visibility</p:attrName>
                                        </p:attrNameLst>
                                      </p:cBhvr>
                                      <p:to>
                                        <p:strVal val="visible"/>
                                      </p:to>
                                    </p:set>
                                    <p:animEffect transition="in" filter="fade">
                                      <p:cBhvr>
                                        <p:cTn id="7" dur="5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2"/>
          <p:cNvSpPr txBox="1"/>
          <p:nvPr/>
        </p:nvSpPr>
        <p:spPr>
          <a:xfrm>
            <a:off x="2172250" y="369999"/>
            <a:ext cx="7951500" cy="1008000"/>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None/>
            </a:pPr>
            <a:r>
              <a:rPr lang="es-ES" sz="3200">
                <a:solidFill>
                  <a:srgbClr val="7F7F7F"/>
                </a:solidFill>
                <a:latin typeface="Arial"/>
                <a:ea typeface="Arial"/>
                <a:cs typeface="Arial"/>
                <a:sym typeface="Arial"/>
              </a:rPr>
              <a:t>¿Cómo validar el modelo de regresión?</a:t>
            </a:r>
            <a:endParaRPr sz="3200">
              <a:solidFill>
                <a:srgbClr val="7F7F7F"/>
              </a:solidFill>
              <a:latin typeface="Arial"/>
              <a:ea typeface="Arial"/>
              <a:cs typeface="Arial"/>
              <a:sym typeface="Arial"/>
            </a:endParaRPr>
          </a:p>
        </p:txBody>
      </p:sp>
      <p:sp>
        <p:nvSpPr>
          <p:cNvPr id="195" name="Google Shape;195;p12"/>
          <p:cNvSpPr/>
          <p:nvPr/>
        </p:nvSpPr>
        <p:spPr>
          <a:xfrm>
            <a:off x="2172250" y="1378061"/>
            <a:ext cx="7157400" cy="4569600"/>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6" name="Google Shape;196;p12" descr="Cómo validar tu modelo de regresión? | Máxima Formación"/>
          <p:cNvPicPr preferRelativeResize="0"/>
          <p:nvPr/>
        </p:nvPicPr>
        <p:blipFill rotWithShape="1">
          <a:blip r:embed="rId3">
            <a:alphaModFix/>
          </a:blip>
          <a:srcRect/>
          <a:stretch/>
        </p:blipFill>
        <p:spPr>
          <a:xfrm>
            <a:off x="2615297" y="1496548"/>
            <a:ext cx="6604366" cy="4301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5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3"/>
          <p:cNvSpPr/>
          <p:nvPr/>
        </p:nvSpPr>
        <p:spPr>
          <a:xfrm>
            <a:off x="5324964" y="1030337"/>
            <a:ext cx="6506374" cy="5090545"/>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 name="Google Shape;202;p13"/>
          <p:cNvSpPr/>
          <p:nvPr/>
        </p:nvSpPr>
        <p:spPr>
          <a:xfrm>
            <a:off x="-1643100" y="2216100"/>
            <a:ext cx="6656700" cy="3904800"/>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 name="Google Shape;203;p13"/>
          <p:cNvSpPr txBox="1"/>
          <p:nvPr/>
        </p:nvSpPr>
        <p:spPr>
          <a:xfrm>
            <a:off x="287380" y="737118"/>
            <a:ext cx="4504427"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¿Qué línea utilizamos?</a:t>
            </a:r>
            <a:endParaRPr/>
          </a:p>
        </p:txBody>
      </p:sp>
      <p:sp>
        <p:nvSpPr>
          <p:cNvPr id="204" name="Google Shape;204;p13"/>
          <p:cNvSpPr txBox="1"/>
          <p:nvPr/>
        </p:nvSpPr>
        <p:spPr>
          <a:xfrm>
            <a:off x="757124" y="2319604"/>
            <a:ext cx="4034683" cy="369331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chemeClr val="lt1"/>
                </a:solidFill>
                <a:latin typeface="Calibri"/>
                <a:ea typeface="Calibri"/>
                <a:cs typeface="Calibri"/>
                <a:sym typeface="Calibri"/>
              </a:rPr>
              <a:t>Como hemos mencionado, un modelo regresivo lineal simplifica el fenómeno y lo representa con una línea recta, pero, ¿qué línea utilizamos?</a:t>
            </a:r>
            <a:endParaRPr/>
          </a:p>
          <a:p>
            <a:pPr marL="0" marR="0" lvl="0" indent="0" algn="just" rtl="0">
              <a:spcBef>
                <a:spcPts val="0"/>
              </a:spcBef>
              <a:spcAft>
                <a:spcPts val="0"/>
              </a:spcAft>
              <a:buNone/>
            </a:pPr>
            <a:endParaRPr sz="1800">
              <a:solidFill>
                <a:schemeClr val="lt1"/>
              </a:solidFill>
              <a:latin typeface="Calibri"/>
              <a:ea typeface="Calibri"/>
              <a:cs typeface="Calibri"/>
              <a:sym typeface="Calibri"/>
            </a:endParaRPr>
          </a:p>
          <a:p>
            <a:pPr marL="0" marR="0" lvl="0" indent="0" algn="just" rtl="0">
              <a:spcBef>
                <a:spcPts val="0"/>
              </a:spcBef>
              <a:spcAft>
                <a:spcPts val="0"/>
              </a:spcAft>
              <a:buNone/>
            </a:pPr>
            <a:r>
              <a:rPr lang="es-ES" sz="1800">
                <a:solidFill>
                  <a:schemeClr val="lt1"/>
                </a:solidFill>
                <a:latin typeface="Calibri"/>
                <a:ea typeface="Calibri"/>
                <a:cs typeface="Calibri"/>
                <a:sym typeface="Calibri"/>
              </a:rPr>
              <a:t>No todas las líneas que podamos trazar nos van a servir para este propósito. Sin embargo, la línea que trazaremos será la mejor línea posible. Pero, ¿cuál es la mejor línea posible?</a:t>
            </a:r>
            <a:endParaRPr/>
          </a:p>
          <a:p>
            <a:pPr marL="0" marR="0" lvl="0" indent="0" algn="just" rtl="0">
              <a:spcBef>
                <a:spcPts val="0"/>
              </a:spcBef>
              <a:spcAft>
                <a:spcPts val="0"/>
              </a:spcAft>
              <a:buNone/>
            </a:pPr>
            <a:endParaRPr sz="1800">
              <a:solidFill>
                <a:schemeClr val="lt1"/>
              </a:solidFill>
              <a:latin typeface="Calibri"/>
              <a:ea typeface="Calibri"/>
              <a:cs typeface="Calibri"/>
              <a:sym typeface="Calibri"/>
            </a:endParaRPr>
          </a:p>
          <a:p>
            <a:pPr marL="0" marR="0" lvl="0" indent="0" algn="just" rtl="0">
              <a:spcBef>
                <a:spcPts val="0"/>
              </a:spcBef>
              <a:spcAft>
                <a:spcPts val="0"/>
              </a:spcAft>
              <a:buNone/>
            </a:pPr>
            <a:r>
              <a:rPr lang="es-ES" sz="1800">
                <a:solidFill>
                  <a:schemeClr val="lt1"/>
                </a:solidFill>
                <a:latin typeface="Calibri"/>
                <a:ea typeface="Calibri"/>
                <a:cs typeface="Calibri"/>
                <a:sym typeface="Calibri"/>
              </a:rPr>
              <a:t>La mejor línea posible, es la que tenga el menor error.</a:t>
            </a:r>
            <a:endParaRPr/>
          </a:p>
        </p:txBody>
      </p:sp>
      <p:pic>
        <p:nvPicPr>
          <p:cNvPr id="205" name="Google Shape;205;p13"/>
          <p:cNvPicPr preferRelativeResize="0"/>
          <p:nvPr/>
        </p:nvPicPr>
        <p:blipFill rotWithShape="1">
          <a:blip r:embed="rId3">
            <a:alphaModFix/>
          </a:blip>
          <a:srcRect/>
          <a:stretch/>
        </p:blipFill>
        <p:spPr>
          <a:xfrm>
            <a:off x="287380" y="2379718"/>
            <a:ext cx="289524" cy="289524"/>
          </a:xfrm>
          <a:prstGeom prst="rect">
            <a:avLst/>
          </a:prstGeom>
          <a:noFill/>
          <a:ln>
            <a:noFill/>
          </a:ln>
        </p:spPr>
      </p:pic>
      <p:pic>
        <p:nvPicPr>
          <p:cNvPr id="206" name="Google Shape;206;p13"/>
          <p:cNvPicPr preferRelativeResize="0"/>
          <p:nvPr/>
        </p:nvPicPr>
        <p:blipFill rotWithShape="1">
          <a:blip r:embed="rId3">
            <a:alphaModFix/>
          </a:blip>
          <a:srcRect/>
          <a:stretch/>
        </p:blipFill>
        <p:spPr>
          <a:xfrm>
            <a:off x="256647" y="3743268"/>
            <a:ext cx="289524" cy="289524"/>
          </a:xfrm>
          <a:prstGeom prst="rect">
            <a:avLst/>
          </a:prstGeom>
          <a:noFill/>
          <a:ln>
            <a:noFill/>
          </a:ln>
        </p:spPr>
      </p:pic>
      <p:pic>
        <p:nvPicPr>
          <p:cNvPr id="207" name="Google Shape;207;p13"/>
          <p:cNvPicPr preferRelativeResize="0"/>
          <p:nvPr/>
        </p:nvPicPr>
        <p:blipFill rotWithShape="1">
          <a:blip r:embed="rId3">
            <a:alphaModFix/>
          </a:blip>
          <a:srcRect/>
          <a:stretch/>
        </p:blipFill>
        <p:spPr>
          <a:xfrm>
            <a:off x="287380" y="5396342"/>
            <a:ext cx="289524" cy="289524"/>
          </a:xfrm>
          <a:prstGeom prst="rect">
            <a:avLst/>
          </a:prstGeom>
          <a:noFill/>
          <a:ln>
            <a:noFill/>
          </a:ln>
        </p:spPr>
      </p:pic>
      <p:pic>
        <p:nvPicPr>
          <p:cNvPr id="208" name="Google Shape;208;p13"/>
          <p:cNvPicPr preferRelativeResize="0"/>
          <p:nvPr/>
        </p:nvPicPr>
        <p:blipFill rotWithShape="1">
          <a:blip r:embed="rId4">
            <a:alphaModFix/>
          </a:blip>
          <a:srcRect/>
          <a:stretch/>
        </p:blipFill>
        <p:spPr>
          <a:xfrm>
            <a:off x="5930101" y="1596898"/>
            <a:ext cx="5438775" cy="4114800"/>
          </a:xfrm>
          <a:prstGeom prst="rect">
            <a:avLst/>
          </a:prstGeom>
          <a:noFill/>
          <a:ln>
            <a:noFill/>
          </a:ln>
        </p:spPr>
      </p:pic>
      <p:cxnSp>
        <p:nvCxnSpPr>
          <p:cNvPr id="209" name="Google Shape;209;p13"/>
          <p:cNvCxnSpPr/>
          <p:nvPr/>
        </p:nvCxnSpPr>
        <p:spPr>
          <a:xfrm rot="10800000" flipH="1">
            <a:off x="6879716" y="1857503"/>
            <a:ext cx="3072453" cy="2994561"/>
          </a:xfrm>
          <a:prstGeom prst="straightConnector1">
            <a:avLst/>
          </a:prstGeom>
          <a:noFill/>
          <a:ln w="19050" cap="flat" cmpd="sng">
            <a:solidFill>
              <a:schemeClr val="dk1"/>
            </a:solidFill>
            <a:prstDash val="solid"/>
            <a:miter lim="800000"/>
            <a:headEnd type="none" w="sm" len="sm"/>
            <a:tailEnd type="none" w="sm" len="sm"/>
          </a:ln>
        </p:spPr>
      </p:cxnSp>
      <p:cxnSp>
        <p:nvCxnSpPr>
          <p:cNvPr id="210" name="Google Shape;210;p13"/>
          <p:cNvCxnSpPr/>
          <p:nvPr/>
        </p:nvCxnSpPr>
        <p:spPr>
          <a:xfrm rot="10800000" flipH="1">
            <a:off x="6747334" y="3150898"/>
            <a:ext cx="4439688" cy="1015366"/>
          </a:xfrm>
          <a:prstGeom prst="straightConnector1">
            <a:avLst/>
          </a:prstGeom>
          <a:noFill/>
          <a:ln w="19050" cap="flat" cmpd="sng">
            <a:solidFill>
              <a:schemeClr val="dk1"/>
            </a:solidFill>
            <a:prstDash val="solid"/>
            <a:miter lim="800000"/>
            <a:headEnd type="none" w="sm" len="sm"/>
            <a:tailEnd type="none" w="sm" len="sm"/>
          </a:ln>
        </p:spPr>
      </p:cxnSp>
      <p:cxnSp>
        <p:nvCxnSpPr>
          <p:cNvPr id="211" name="Google Shape;211;p13"/>
          <p:cNvCxnSpPr/>
          <p:nvPr/>
        </p:nvCxnSpPr>
        <p:spPr>
          <a:xfrm rot="10800000" flipH="1">
            <a:off x="7424372" y="1857503"/>
            <a:ext cx="3610853" cy="2994561"/>
          </a:xfrm>
          <a:prstGeom prst="straightConnector1">
            <a:avLst/>
          </a:prstGeom>
          <a:noFill/>
          <a:ln w="19050" cap="flat" cmpd="sng">
            <a:solidFill>
              <a:schemeClr val="dk1"/>
            </a:solidFill>
            <a:prstDash val="solid"/>
            <a:miter lim="800000"/>
            <a:headEnd type="none" w="sm" len="sm"/>
            <a:tailEnd type="none" w="sm" len="sm"/>
          </a:ln>
        </p:spPr>
      </p:cxnSp>
      <p:cxnSp>
        <p:nvCxnSpPr>
          <p:cNvPr id="212" name="Google Shape;212;p13"/>
          <p:cNvCxnSpPr/>
          <p:nvPr/>
        </p:nvCxnSpPr>
        <p:spPr>
          <a:xfrm rot="10800000" flipH="1">
            <a:off x="7758022" y="1857503"/>
            <a:ext cx="2658979" cy="3259256"/>
          </a:xfrm>
          <a:prstGeom prst="straightConnector1">
            <a:avLst/>
          </a:prstGeom>
          <a:noFill/>
          <a:ln w="19050" cap="flat" cmpd="sng">
            <a:solidFill>
              <a:schemeClr val="dk1"/>
            </a:solidFill>
            <a:prstDash val="solid"/>
            <a:miter lim="800000"/>
            <a:headEnd type="none" w="sm" len="sm"/>
            <a:tailEnd type="none" w="sm" len="sm"/>
          </a:ln>
        </p:spPr>
      </p:cxnSp>
      <p:cxnSp>
        <p:nvCxnSpPr>
          <p:cNvPr id="213" name="Google Shape;213;p13"/>
          <p:cNvCxnSpPr/>
          <p:nvPr/>
        </p:nvCxnSpPr>
        <p:spPr>
          <a:xfrm rot="10800000">
            <a:off x="7758022" y="1857503"/>
            <a:ext cx="2839199" cy="2308761"/>
          </a:xfrm>
          <a:prstGeom prst="straightConnector1">
            <a:avLst/>
          </a:prstGeom>
          <a:noFill/>
          <a:ln w="19050" cap="flat" cmpd="sng">
            <a:solidFill>
              <a:schemeClr val="dk1"/>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4"/>
          <p:cNvSpPr/>
          <p:nvPr/>
        </p:nvSpPr>
        <p:spPr>
          <a:xfrm>
            <a:off x="-531092" y="1717183"/>
            <a:ext cx="6882092" cy="2027750"/>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 name="Google Shape;219;p14"/>
          <p:cNvSpPr/>
          <p:nvPr/>
        </p:nvSpPr>
        <p:spPr>
          <a:xfrm>
            <a:off x="6291441" y="1714501"/>
            <a:ext cx="5097655" cy="3907787"/>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 name="Google Shape;220;p14"/>
          <p:cNvSpPr txBox="1"/>
          <p:nvPr/>
        </p:nvSpPr>
        <p:spPr>
          <a:xfrm>
            <a:off x="748937" y="528307"/>
            <a:ext cx="10640159"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Método de los mínimos cuadrados </a:t>
            </a:r>
            <a:endParaRPr sz="3200">
              <a:solidFill>
                <a:srgbClr val="7F7F7F"/>
              </a:solidFill>
              <a:latin typeface="Arial"/>
              <a:ea typeface="Arial"/>
              <a:cs typeface="Arial"/>
              <a:sym typeface="Arial"/>
            </a:endParaRPr>
          </a:p>
        </p:txBody>
      </p:sp>
      <p:sp>
        <p:nvSpPr>
          <p:cNvPr id="221" name="Google Shape;221;p14"/>
          <p:cNvSpPr txBox="1"/>
          <p:nvPr/>
        </p:nvSpPr>
        <p:spPr>
          <a:xfrm>
            <a:off x="748938" y="1914068"/>
            <a:ext cx="5175168" cy="147732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chemeClr val="lt1"/>
                </a:solidFill>
                <a:latin typeface="Arial"/>
                <a:ea typeface="Arial"/>
                <a:cs typeface="Arial"/>
                <a:sym typeface="Arial"/>
              </a:rPr>
              <a:t>Mínimos Cuadrados es un método estadístico que se utiliza para determinar la línea de mejor ajuste o la línea de regresión, minimizando la suma de cuadrados creada por una función matemática.</a:t>
            </a:r>
            <a:endParaRPr/>
          </a:p>
        </p:txBody>
      </p:sp>
      <p:pic>
        <p:nvPicPr>
          <p:cNvPr id="222" name="Google Shape;222;p14"/>
          <p:cNvPicPr preferRelativeResize="0"/>
          <p:nvPr/>
        </p:nvPicPr>
        <p:blipFill rotWithShape="1">
          <a:blip r:embed="rId3">
            <a:alphaModFix/>
          </a:blip>
          <a:srcRect/>
          <a:stretch/>
        </p:blipFill>
        <p:spPr>
          <a:xfrm>
            <a:off x="6718335" y="1936539"/>
            <a:ext cx="4321473" cy="3271462"/>
          </a:xfrm>
          <a:prstGeom prst="rect">
            <a:avLst/>
          </a:prstGeom>
          <a:noFill/>
          <a:ln>
            <a:noFill/>
          </a:ln>
        </p:spPr>
      </p:pic>
      <p:sp>
        <p:nvSpPr>
          <p:cNvPr id="223" name="Google Shape;223;p14"/>
          <p:cNvSpPr txBox="1"/>
          <p:nvPr/>
        </p:nvSpPr>
        <p:spPr>
          <a:xfrm>
            <a:off x="8036369" y="5208001"/>
            <a:ext cx="188788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400">
                <a:solidFill>
                  <a:srgbClr val="3F3F3F"/>
                </a:solidFill>
                <a:latin typeface="Calibri"/>
                <a:ea typeface="Calibri"/>
                <a:cs typeface="Calibri"/>
                <a:sym typeface="Calibri"/>
              </a:rPr>
              <a:t>Variable independiente</a:t>
            </a:r>
            <a:endParaRPr/>
          </a:p>
        </p:txBody>
      </p:sp>
      <p:sp>
        <p:nvSpPr>
          <p:cNvPr id="224" name="Google Shape;224;p14"/>
          <p:cNvSpPr txBox="1"/>
          <p:nvPr/>
        </p:nvSpPr>
        <p:spPr>
          <a:xfrm rot="-5400000">
            <a:off x="5667791" y="3320112"/>
            <a:ext cx="179331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400">
                <a:solidFill>
                  <a:srgbClr val="3F3F3F"/>
                </a:solidFill>
                <a:latin typeface="Calibri"/>
                <a:ea typeface="Calibri"/>
                <a:cs typeface="Calibri"/>
                <a:sym typeface="Calibri"/>
              </a:rPr>
              <a:t>Variable dependiente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0"/>
                                        </p:tgtEl>
                                        <p:attrNameLst>
                                          <p:attrName>style.visibility</p:attrName>
                                        </p:attrNameLst>
                                      </p:cBhvr>
                                      <p:to>
                                        <p:strVal val="visible"/>
                                      </p:to>
                                    </p:set>
                                    <p:animEffect transition="in" filter="fade">
                                      <p:cBhvr>
                                        <p:cTn id="7" dur="500"/>
                                        <p:tgtEl>
                                          <p:spTgt spid="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p:nvPr/>
        </p:nvSpPr>
        <p:spPr>
          <a:xfrm>
            <a:off x="6332805" y="1942758"/>
            <a:ext cx="6311306" cy="3310971"/>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15"/>
          <p:cNvSpPr txBox="1"/>
          <p:nvPr/>
        </p:nvSpPr>
        <p:spPr>
          <a:xfrm>
            <a:off x="500128" y="340880"/>
            <a:ext cx="10782300"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ES" sz="3200">
                <a:solidFill>
                  <a:srgbClr val="7F7F7F"/>
                </a:solidFill>
                <a:latin typeface="Arial"/>
                <a:ea typeface="Arial"/>
                <a:cs typeface="Arial"/>
                <a:sym typeface="Arial"/>
              </a:rPr>
              <a:t>Método de los mínimos cuadrados </a:t>
            </a:r>
            <a:endParaRPr sz="3200">
              <a:solidFill>
                <a:srgbClr val="7F7F7F"/>
              </a:solidFill>
              <a:latin typeface="Arial"/>
              <a:ea typeface="Arial"/>
              <a:cs typeface="Arial"/>
              <a:sym typeface="Arial"/>
            </a:endParaRPr>
          </a:p>
        </p:txBody>
      </p:sp>
      <p:sp>
        <p:nvSpPr>
          <p:cNvPr id="231" name="Google Shape;231;p15"/>
          <p:cNvSpPr txBox="1"/>
          <p:nvPr/>
        </p:nvSpPr>
        <p:spPr>
          <a:xfrm>
            <a:off x="6779649" y="2329234"/>
            <a:ext cx="4967222" cy="2506455"/>
          </a:xfrm>
          <a:prstGeom prst="rect">
            <a:avLst/>
          </a:prstGeom>
          <a:blipFill rotWithShape="1">
            <a:blip r:embed="rId3">
              <a:alphaModFix/>
            </a:blip>
            <a:stretch>
              <a:fillRect l="-735" t="-1216" r="-1102" b="-24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a:latin typeface="Calibri"/>
                <a:ea typeface="Calibri"/>
                <a:cs typeface="Calibri"/>
                <a:sym typeface="Calibri"/>
              </a:rPr>
              <a:t> </a:t>
            </a:r>
            <a:endParaRPr/>
          </a:p>
        </p:txBody>
      </p:sp>
      <p:sp>
        <p:nvSpPr>
          <p:cNvPr id="232" name="Google Shape;232;p15"/>
          <p:cNvSpPr/>
          <p:nvPr/>
        </p:nvSpPr>
        <p:spPr>
          <a:xfrm>
            <a:off x="276356" y="1364461"/>
            <a:ext cx="5791200" cy="4417462"/>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33" name="Google Shape;233;p15"/>
          <p:cNvPicPr preferRelativeResize="0"/>
          <p:nvPr/>
        </p:nvPicPr>
        <p:blipFill rotWithShape="1">
          <a:blip r:embed="rId4">
            <a:alphaModFix/>
          </a:blip>
          <a:srcRect/>
          <a:stretch/>
        </p:blipFill>
        <p:spPr>
          <a:xfrm>
            <a:off x="1367266" y="1793269"/>
            <a:ext cx="4321473" cy="3271462"/>
          </a:xfrm>
          <a:prstGeom prst="rect">
            <a:avLst/>
          </a:prstGeom>
          <a:noFill/>
          <a:ln>
            <a:noFill/>
          </a:ln>
        </p:spPr>
      </p:pic>
      <p:sp>
        <p:nvSpPr>
          <p:cNvPr id="234" name="Google Shape;234;p15"/>
          <p:cNvSpPr txBox="1"/>
          <p:nvPr/>
        </p:nvSpPr>
        <p:spPr>
          <a:xfrm>
            <a:off x="3816757" y="5006077"/>
            <a:ext cx="188788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400">
                <a:solidFill>
                  <a:schemeClr val="dk1"/>
                </a:solidFill>
                <a:latin typeface="Calibri"/>
                <a:ea typeface="Calibri"/>
                <a:cs typeface="Calibri"/>
                <a:sym typeface="Calibri"/>
              </a:rPr>
              <a:t>Variable independiente</a:t>
            </a:r>
            <a:endParaRPr/>
          </a:p>
        </p:txBody>
      </p:sp>
      <p:sp>
        <p:nvSpPr>
          <p:cNvPr id="235" name="Google Shape;235;p15"/>
          <p:cNvSpPr txBox="1"/>
          <p:nvPr/>
        </p:nvSpPr>
        <p:spPr>
          <a:xfrm rot="-5400000">
            <a:off x="412234" y="2468114"/>
            <a:ext cx="179331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400">
                <a:solidFill>
                  <a:srgbClr val="3F3F3F"/>
                </a:solidFill>
                <a:latin typeface="Calibri"/>
                <a:ea typeface="Calibri"/>
                <a:cs typeface="Calibri"/>
                <a:sym typeface="Calibri"/>
              </a:rPr>
              <a:t>Variable dependiente</a:t>
            </a:r>
            <a:endParaRPr/>
          </a:p>
        </p:txBody>
      </p:sp>
      <p:cxnSp>
        <p:nvCxnSpPr>
          <p:cNvPr id="236" name="Google Shape;236;p15"/>
          <p:cNvCxnSpPr/>
          <p:nvPr/>
        </p:nvCxnSpPr>
        <p:spPr>
          <a:xfrm>
            <a:off x="2769474" y="3633945"/>
            <a:ext cx="0" cy="360040"/>
          </a:xfrm>
          <a:prstGeom prst="straightConnector1">
            <a:avLst/>
          </a:prstGeom>
          <a:noFill/>
          <a:ln w="28575" cap="flat" cmpd="sng">
            <a:solidFill>
              <a:srgbClr val="FF0000"/>
            </a:solidFill>
            <a:prstDash val="solid"/>
            <a:miter lim="800000"/>
            <a:headEnd type="none" w="sm" len="sm"/>
            <a:tailEnd type="none" w="sm" len="sm"/>
          </a:ln>
        </p:spPr>
      </p:cxnSp>
      <p:cxnSp>
        <p:nvCxnSpPr>
          <p:cNvPr id="237" name="Google Shape;237;p15"/>
          <p:cNvCxnSpPr/>
          <p:nvPr/>
        </p:nvCxnSpPr>
        <p:spPr>
          <a:xfrm>
            <a:off x="2327903" y="3953506"/>
            <a:ext cx="0" cy="360040"/>
          </a:xfrm>
          <a:prstGeom prst="straightConnector1">
            <a:avLst/>
          </a:prstGeom>
          <a:noFill/>
          <a:ln w="28575" cap="flat" cmpd="sng">
            <a:solidFill>
              <a:srgbClr val="FF0000"/>
            </a:solidFill>
            <a:prstDash val="solid"/>
            <a:miter lim="800000"/>
            <a:headEnd type="none" w="sm" len="sm"/>
            <a:tailEnd type="none" w="sm" len="sm"/>
          </a:ln>
        </p:spPr>
      </p:cxnSp>
      <p:cxnSp>
        <p:nvCxnSpPr>
          <p:cNvPr id="238" name="Google Shape;238;p15"/>
          <p:cNvCxnSpPr/>
          <p:nvPr/>
        </p:nvCxnSpPr>
        <p:spPr>
          <a:xfrm>
            <a:off x="3744252" y="3288767"/>
            <a:ext cx="0" cy="360040"/>
          </a:xfrm>
          <a:prstGeom prst="straightConnector1">
            <a:avLst/>
          </a:prstGeom>
          <a:noFill/>
          <a:ln w="28575" cap="flat" cmpd="sng">
            <a:solidFill>
              <a:srgbClr val="FF0000"/>
            </a:solidFill>
            <a:prstDash val="solid"/>
            <a:miter lim="800000"/>
            <a:headEnd type="none" w="sm" len="sm"/>
            <a:tailEnd type="none" w="sm" len="sm"/>
          </a:ln>
        </p:spPr>
      </p:cxnSp>
      <p:cxnSp>
        <p:nvCxnSpPr>
          <p:cNvPr id="239" name="Google Shape;239;p15"/>
          <p:cNvCxnSpPr/>
          <p:nvPr/>
        </p:nvCxnSpPr>
        <p:spPr>
          <a:xfrm>
            <a:off x="5227842" y="2225314"/>
            <a:ext cx="0" cy="648072"/>
          </a:xfrm>
          <a:prstGeom prst="straightConnector1">
            <a:avLst/>
          </a:prstGeom>
          <a:noFill/>
          <a:ln w="28575" cap="flat" cmpd="sng">
            <a:solidFill>
              <a:srgbClr val="FF0000"/>
            </a:solidFill>
            <a:prstDash val="solid"/>
            <a:miter lim="800000"/>
            <a:headEnd type="none" w="sm" len="sm"/>
            <a:tailEnd type="none" w="sm" len="sm"/>
          </a:ln>
        </p:spPr>
      </p:cxnSp>
      <p:cxnSp>
        <p:nvCxnSpPr>
          <p:cNvPr id="240" name="Google Shape;240;p15"/>
          <p:cNvCxnSpPr/>
          <p:nvPr/>
        </p:nvCxnSpPr>
        <p:spPr>
          <a:xfrm>
            <a:off x="4382798" y="2465153"/>
            <a:ext cx="0" cy="360040"/>
          </a:xfrm>
          <a:prstGeom prst="straightConnector1">
            <a:avLst/>
          </a:prstGeom>
          <a:noFill/>
          <a:ln w="28575" cap="flat" cmpd="sng">
            <a:solidFill>
              <a:srgbClr val="FF0000"/>
            </a:solidFill>
            <a:prstDash val="solid"/>
            <a:miter lim="800000"/>
            <a:headEnd type="none" w="sm" len="sm"/>
            <a:tailEnd type="none" w="sm" len="sm"/>
          </a:ln>
        </p:spPr>
      </p:cxnSp>
      <p:cxnSp>
        <p:nvCxnSpPr>
          <p:cNvPr id="241" name="Google Shape;241;p15"/>
          <p:cNvCxnSpPr/>
          <p:nvPr/>
        </p:nvCxnSpPr>
        <p:spPr>
          <a:xfrm rot="10800000" flipH="1">
            <a:off x="1728028" y="2009290"/>
            <a:ext cx="3816424" cy="2736304"/>
          </a:xfrm>
          <a:prstGeom prst="straightConnector1">
            <a:avLst/>
          </a:prstGeom>
          <a:noFill/>
          <a:ln w="57150" cap="flat" cmpd="sng">
            <a:solidFill>
              <a:schemeClr val="dk1"/>
            </a:solidFill>
            <a:prstDash val="solid"/>
            <a:miter lim="800000"/>
            <a:headEnd type="none" w="sm" len="sm"/>
            <a:tailEnd type="none" w="sm" len="sm"/>
          </a:ln>
        </p:spPr>
      </p:cxnSp>
      <p:sp>
        <p:nvSpPr>
          <p:cNvPr id="242" name="Google Shape;242;p15"/>
          <p:cNvSpPr/>
          <p:nvPr/>
        </p:nvSpPr>
        <p:spPr>
          <a:xfrm rot="10800000">
            <a:off x="1095828" y="3854774"/>
            <a:ext cx="151723" cy="486519"/>
          </a:xfrm>
          <a:prstGeom prst="rightBrace">
            <a:avLst>
              <a:gd name="adj1" fmla="val 8333"/>
              <a:gd name="adj2" fmla="val 500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3" name="Google Shape;243;p15"/>
          <p:cNvSpPr txBox="1"/>
          <p:nvPr/>
        </p:nvSpPr>
        <p:spPr>
          <a:xfrm>
            <a:off x="500128" y="3953506"/>
            <a:ext cx="55367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400">
                <a:solidFill>
                  <a:srgbClr val="3F3F3F"/>
                </a:solidFill>
                <a:latin typeface="Calibri"/>
                <a:ea typeface="Calibri"/>
                <a:cs typeface="Calibri"/>
                <a:sym typeface="Calibri"/>
              </a:rPr>
              <a:t>error</a:t>
            </a:r>
            <a:endParaRPr/>
          </a:p>
        </p:txBody>
      </p:sp>
      <p:sp>
        <p:nvSpPr>
          <p:cNvPr id="244" name="Google Shape;244;p15"/>
          <p:cNvSpPr txBox="1"/>
          <p:nvPr/>
        </p:nvSpPr>
        <p:spPr>
          <a:xfrm>
            <a:off x="1330272" y="4087950"/>
            <a:ext cx="245708" cy="369332"/>
          </a:xfrm>
          <a:prstGeom prst="rect">
            <a:avLst/>
          </a:prstGeom>
          <a:blipFill rotWithShape="1">
            <a:blip r:embed="rId5">
              <a:alphaModFix/>
            </a:blip>
            <a:stretch>
              <a:fillRect l="-29265" t="-18331" r="-75605" b="-2666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a:latin typeface="Calibri"/>
                <a:ea typeface="Calibri"/>
                <a:cs typeface="Calibri"/>
                <a:sym typeface="Calibri"/>
              </a:rPr>
              <a:t> </a:t>
            </a:r>
            <a:endParaRPr/>
          </a:p>
        </p:txBody>
      </p:sp>
      <p:sp>
        <p:nvSpPr>
          <p:cNvPr id="245" name="Google Shape;245;p15"/>
          <p:cNvSpPr txBox="1"/>
          <p:nvPr/>
        </p:nvSpPr>
        <p:spPr>
          <a:xfrm>
            <a:off x="1331594" y="3629299"/>
            <a:ext cx="250389" cy="369332"/>
          </a:xfrm>
          <a:prstGeom prst="rect">
            <a:avLst/>
          </a:prstGeom>
          <a:blipFill rotWithShape="1">
            <a:blip r:embed="rId6">
              <a:alphaModFix/>
            </a:blip>
            <a:stretch>
              <a:fillRect l="-42855" r="-23805" b="-2458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a:latin typeface="Calibri"/>
                <a:ea typeface="Calibri"/>
                <a:cs typeface="Calibri"/>
                <a:sym typeface="Calibri"/>
              </a:rPr>
              <a:t> </a:t>
            </a:r>
            <a:endParaRPr/>
          </a:p>
        </p:txBody>
      </p:sp>
      <p:sp>
        <p:nvSpPr>
          <p:cNvPr id="246" name="Google Shape;246;p15"/>
          <p:cNvSpPr txBox="1"/>
          <p:nvPr/>
        </p:nvSpPr>
        <p:spPr>
          <a:xfrm>
            <a:off x="2276588" y="4780977"/>
            <a:ext cx="250389" cy="369332"/>
          </a:xfrm>
          <a:prstGeom prst="rect">
            <a:avLst/>
          </a:prstGeom>
          <a:blipFill rotWithShape="1">
            <a:blip r:embed="rId7">
              <a:alphaModFix/>
            </a:blip>
            <a:stretch>
              <a:fillRect l="-28567" r="-26187" b="-1475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a:latin typeface="Calibri"/>
                <a:ea typeface="Calibri"/>
                <a:cs typeface="Calibri"/>
                <a:sym typeface="Calibri"/>
              </a:rPr>
              <a:t> </a:t>
            </a:r>
            <a:endParaRPr/>
          </a:p>
        </p:txBody>
      </p:sp>
      <p:cxnSp>
        <p:nvCxnSpPr>
          <p:cNvPr id="247" name="Google Shape;247;p15"/>
          <p:cNvCxnSpPr/>
          <p:nvPr/>
        </p:nvCxnSpPr>
        <p:spPr>
          <a:xfrm rot="10800000">
            <a:off x="1581983" y="4284648"/>
            <a:ext cx="745920" cy="0"/>
          </a:xfrm>
          <a:prstGeom prst="straightConnector1">
            <a:avLst/>
          </a:prstGeom>
          <a:noFill/>
          <a:ln w="9525" cap="flat" cmpd="sng">
            <a:solidFill>
              <a:srgbClr val="7F7F7F"/>
            </a:solidFill>
            <a:prstDash val="dash"/>
            <a:miter lim="800000"/>
            <a:headEnd type="none" w="sm" len="sm"/>
            <a:tailEnd type="none" w="sm" len="sm"/>
          </a:ln>
        </p:spPr>
      </p:cxnSp>
      <p:cxnSp>
        <p:nvCxnSpPr>
          <p:cNvPr id="248" name="Google Shape;248;p15"/>
          <p:cNvCxnSpPr/>
          <p:nvPr/>
        </p:nvCxnSpPr>
        <p:spPr>
          <a:xfrm rot="10800000">
            <a:off x="1595702" y="3895626"/>
            <a:ext cx="745920" cy="0"/>
          </a:xfrm>
          <a:prstGeom prst="straightConnector1">
            <a:avLst/>
          </a:prstGeom>
          <a:noFill/>
          <a:ln w="9525" cap="flat" cmpd="sng">
            <a:solidFill>
              <a:srgbClr val="7F7F7F"/>
            </a:solidFill>
            <a:prstDash val="dash"/>
            <a:miter lim="800000"/>
            <a:headEnd type="none" w="sm" len="sm"/>
            <a:tailEnd type="none" w="sm" len="sm"/>
          </a:ln>
        </p:spPr>
      </p:cxnSp>
      <p:cxnSp>
        <p:nvCxnSpPr>
          <p:cNvPr id="249" name="Google Shape;249;p15"/>
          <p:cNvCxnSpPr/>
          <p:nvPr/>
        </p:nvCxnSpPr>
        <p:spPr>
          <a:xfrm>
            <a:off x="2341622" y="4313546"/>
            <a:ext cx="0" cy="522143"/>
          </a:xfrm>
          <a:prstGeom prst="straightConnector1">
            <a:avLst/>
          </a:prstGeom>
          <a:noFill/>
          <a:ln w="9525" cap="flat" cmpd="sng">
            <a:solidFill>
              <a:srgbClr val="7F7F7F"/>
            </a:solidFill>
            <a:prstDash val="dash"/>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6"/>
          <p:cNvSpPr/>
          <p:nvPr/>
        </p:nvSpPr>
        <p:spPr>
          <a:xfrm>
            <a:off x="1368725" y="2017800"/>
            <a:ext cx="9418500" cy="1385700"/>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5" name="Google Shape;255;p16"/>
          <p:cNvSpPr txBox="1"/>
          <p:nvPr/>
        </p:nvSpPr>
        <p:spPr>
          <a:xfrm>
            <a:off x="1368737" y="901312"/>
            <a:ext cx="10782300" cy="1008000"/>
          </a:xfrm>
          <a:prstGeom prst="rect">
            <a:avLst/>
          </a:prstGeom>
          <a:noFill/>
          <a:ln>
            <a:noFill/>
          </a:ln>
        </p:spPr>
        <p:txBody>
          <a:bodyPr spcFirstLastPara="1" wrap="square" lIns="91425" tIns="45700" rIns="91425" bIns="45700" anchor="ctr" anchorCtr="0">
            <a:noAutofit/>
          </a:bodyPr>
          <a:lstStyle/>
          <a:p>
            <a:pPr marL="0" marR="0" lvl="0" indent="0" algn="just" rtl="0">
              <a:lnSpc>
                <a:spcPct val="90000"/>
              </a:lnSpc>
              <a:spcBef>
                <a:spcPts val="0"/>
              </a:spcBef>
              <a:spcAft>
                <a:spcPts val="0"/>
              </a:spcAft>
              <a:buNone/>
            </a:pPr>
            <a:r>
              <a:rPr lang="es-ES" sz="3200">
                <a:solidFill>
                  <a:srgbClr val="7F7F7F"/>
                </a:solidFill>
                <a:latin typeface="Arial"/>
                <a:ea typeface="Arial"/>
                <a:cs typeface="Arial"/>
                <a:sym typeface="Arial"/>
              </a:rPr>
              <a:t>Determinando los coeficientes de la regresión lineal</a:t>
            </a:r>
            <a:endParaRPr sz="3200">
              <a:solidFill>
                <a:srgbClr val="7F7F7F"/>
              </a:solidFill>
              <a:latin typeface="Arial"/>
              <a:ea typeface="Arial"/>
              <a:cs typeface="Arial"/>
              <a:sym typeface="Arial"/>
            </a:endParaRPr>
          </a:p>
        </p:txBody>
      </p:sp>
      <p:sp>
        <p:nvSpPr>
          <p:cNvPr id="256" name="Google Shape;256;p16"/>
          <p:cNvSpPr txBox="1"/>
          <p:nvPr/>
        </p:nvSpPr>
        <p:spPr>
          <a:xfrm>
            <a:off x="1640873" y="2222950"/>
            <a:ext cx="8898300" cy="10158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000">
                <a:solidFill>
                  <a:schemeClr val="lt1"/>
                </a:solidFill>
                <a:latin typeface="Calibri"/>
                <a:ea typeface="Calibri"/>
                <a:cs typeface="Calibri"/>
                <a:sym typeface="Calibri"/>
              </a:rPr>
              <a:t>El objetivo es encontrar los valores estimados para  α y β  que pueda proveer el mejor ajuste para los datos. En otras palabras, los valores que minimizan el siguiente problema de minimización: </a:t>
            </a:r>
            <a:endParaRPr sz="1600">
              <a:solidFill>
                <a:schemeClr val="lt1"/>
              </a:solidFill>
              <a:latin typeface="Arial"/>
              <a:ea typeface="Arial"/>
              <a:cs typeface="Arial"/>
              <a:sym typeface="Arial"/>
            </a:endParaRPr>
          </a:p>
        </p:txBody>
      </p:sp>
      <p:sp>
        <p:nvSpPr>
          <p:cNvPr id="257" name="Google Shape;257;p16"/>
          <p:cNvSpPr/>
          <p:nvPr/>
        </p:nvSpPr>
        <p:spPr>
          <a:xfrm>
            <a:off x="1368724" y="3811300"/>
            <a:ext cx="9418500" cy="1159200"/>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58" name="Google Shape;258;p16"/>
          <p:cNvPicPr preferRelativeResize="0"/>
          <p:nvPr/>
        </p:nvPicPr>
        <p:blipFill rotWithShape="1">
          <a:blip r:embed="rId3">
            <a:alphaModFix/>
          </a:blip>
          <a:srcRect/>
          <a:stretch/>
        </p:blipFill>
        <p:spPr>
          <a:xfrm>
            <a:off x="2906541" y="4028089"/>
            <a:ext cx="5442016" cy="72560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5"/>
                                        </p:tgtEl>
                                        <p:attrNameLst>
                                          <p:attrName>style.visibility</p:attrName>
                                        </p:attrNameLst>
                                      </p:cBhvr>
                                      <p:to>
                                        <p:strVal val="visible"/>
                                      </p:to>
                                    </p:set>
                                    <p:animEffect transition="in" filter="fade">
                                      <p:cBhvr>
                                        <p:cTn id="7"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7"/>
          <p:cNvSpPr/>
          <p:nvPr/>
        </p:nvSpPr>
        <p:spPr>
          <a:xfrm>
            <a:off x="562247" y="1208136"/>
            <a:ext cx="11159490" cy="620664"/>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4" name="Google Shape;264;p17"/>
          <p:cNvSpPr txBox="1"/>
          <p:nvPr/>
        </p:nvSpPr>
        <p:spPr>
          <a:xfrm>
            <a:off x="1108569" y="462552"/>
            <a:ext cx="10782300" cy="64803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ES" sz="3200">
                <a:solidFill>
                  <a:srgbClr val="7F7F7F"/>
                </a:solidFill>
                <a:latin typeface="Arial"/>
                <a:ea typeface="Arial"/>
                <a:cs typeface="Arial"/>
                <a:sym typeface="Arial"/>
              </a:rPr>
              <a:t>Determinando los coeficientes de la regresión lineal</a:t>
            </a:r>
            <a:endParaRPr sz="3200">
              <a:solidFill>
                <a:srgbClr val="7F7F7F"/>
              </a:solidFill>
              <a:latin typeface="Arial"/>
              <a:ea typeface="Arial"/>
              <a:cs typeface="Arial"/>
              <a:sym typeface="Arial"/>
            </a:endParaRPr>
          </a:p>
        </p:txBody>
      </p:sp>
      <p:sp>
        <p:nvSpPr>
          <p:cNvPr id="265" name="Google Shape;265;p17"/>
          <p:cNvSpPr txBox="1"/>
          <p:nvPr/>
        </p:nvSpPr>
        <p:spPr>
          <a:xfrm>
            <a:off x="1169529" y="1326185"/>
            <a:ext cx="9237214" cy="4001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000">
                <a:solidFill>
                  <a:schemeClr val="lt1"/>
                </a:solidFill>
                <a:latin typeface="Calibri"/>
                <a:ea typeface="Calibri"/>
                <a:cs typeface="Calibri"/>
                <a:sym typeface="Calibri"/>
              </a:rPr>
              <a:t>Las siguientes ecuaciones permiten determinar los valores estimados de α y β: </a:t>
            </a:r>
            <a:endParaRPr/>
          </a:p>
        </p:txBody>
      </p:sp>
      <p:sp>
        <p:nvSpPr>
          <p:cNvPr id="266" name="Google Shape;266;p17"/>
          <p:cNvSpPr/>
          <p:nvPr/>
        </p:nvSpPr>
        <p:spPr>
          <a:xfrm>
            <a:off x="1108574" y="2018925"/>
            <a:ext cx="10151700" cy="4164900"/>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67" name="Google Shape;267;p17"/>
          <p:cNvPicPr preferRelativeResize="0"/>
          <p:nvPr/>
        </p:nvPicPr>
        <p:blipFill rotWithShape="1">
          <a:blip r:embed="rId3">
            <a:alphaModFix/>
          </a:blip>
          <a:srcRect/>
          <a:stretch/>
        </p:blipFill>
        <p:spPr>
          <a:xfrm>
            <a:off x="3904534" y="2214027"/>
            <a:ext cx="4077519" cy="377482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4"/>
                                        </p:tgtEl>
                                        <p:attrNameLst>
                                          <p:attrName>style.visibility</p:attrName>
                                        </p:attrNameLst>
                                      </p:cBhvr>
                                      <p:to>
                                        <p:strVal val="visible"/>
                                      </p:to>
                                    </p:set>
                                    <p:animEffect transition="in" filter="fade">
                                      <p:cBhvr>
                                        <p:cTn id="7"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8"/>
          <p:cNvSpPr/>
          <p:nvPr/>
        </p:nvSpPr>
        <p:spPr>
          <a:xfrm>
            <a:off x="-981532" y="1255734"/>
            <a:ext cx="11846348" cy="4779306"/>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3" name="Google Shape;273;p18"/>
          <p:cNvSpPr txBox="1"/>
          <p:nvPr/>
        </p:nvSpPr>
        <p:spPr>
          <a:xfrm>
            <a:off x="926760" y="147001"/>
            <a:ext cx="9938056"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Hipótesis de Trabajo</a:t>
            </a:r>
            <a:endParaRPr sz="3200">
              <a:solidFill>
                <a:srgbClr val="7F7F7F"/>
              </a:solidFill>
              <a:latin typeface="Arial"/>
              <a:ea typeface="Arial"/>
              <a:cs typeface="Arial"/>
              <a:sym typeface="Arial"/>
            </a:endParaRPr>
          </a:p>
        </p:txBody>
      </p:sp>
      <p:sp>
        <p:nvSpPr>
          <p:cNvPr id="274" name="Google Shape;274;p18"/>
          <p:cNvSpPr txBox="1"/>
          <p:nvPr/>
        </p:nvSpPr>
        <p:spPr>
          <a:xfrm>
            <a:off x="926760" y="1534756"/>
            <a:ext cx="9569789" cy="286232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chemeClr val="lt1"/>
                </a:solidFill>
                <a:latin typeface="Calibri"/>
                <a:ea typeface="Calibri"/>
                <a:cs typeface="Calibri"/>
                <a:sym typeface="Calibri"/>
              </a:rPr>
              <a:t>En el contexto de la investigación científica, la hipótesis es una idea o propuesta que se formula como respuesta tentativa a una pregunta de investigación. Esta idea puede ser refutada o corroborada mediante la recolección de datos y la realización de experimentos y análisis estadísticos.</a:t>
            </a:r>
            <a:endParaRPr/>
          </a:p>
          <a:p>
            <a:pPr marL="0" marR="0" lvl="0" indent="0" algn="just" rtl="0">
              <a:spcBef>
                <a:spcPts val="0"/>
              </a:spcBef>
              <a:spcAft>
                <a:spcPts val="0"/>
              </a:spcAft>
              <a:buNone/>
            </a:pPr>
            <a:endParaRPr sz="1800">
              <a:solidFill>
                <a:schemeClr val="lt1"/>
              </a:solidFill>
              <a:latin typeface="Calibri"/>
              <a:ea typeface="Calibri"/>
              <a:cs typeface="Calibri"/>
              <a:sym typeface="Calibri"/>
            </a:endParaRPr>
          </a:p>
          <a:p>
            <a:pPr marL="0" marR="0" lvl="0" indent="0" algn="just" rtl="0">
              <a:spcBef>
                <a:spcPts val="0"/>
              </a:spcBef>
              <a:spcAft>
                <a:spcPts val="0"/>
              </a:spcAft>
              <a:buNone/>
            </a:pPr>
            <a:r>
              <a:rPr lang="es-ES" sz="1800">
                <a:solidFill>
                  <a:schemeClr val="lt1"/>
                </a:solidFill>
                <a:latin typeface="Calibri"/>
                <a:ea typeface="Calibri"/>
                <a:cs typeface="Calibri"/>
                <a:sym typeface="Calibri"/>
              </a:rPr>
              <a:t>Las hipótesis son importantes en la investigación científica porque permiten a los investigadores diseñar estudios y experimentos específicos para probar su validez. Si la hipótesis se confirma, se considera que se ha avanzado en el conocimiento del fenómeno estudiado. Si la hipótesis se refuta, se deben formular nuevas ideas o preguntas para continuar la investigación.</a:t>
            </a:r>
            <a:endParaRPr/>
          </a:p>
          <a:p>
            <a:pPr marL="0" marR="0" lvl="0" indent="0" algn="just" rtl="0">
              <a:spcBef>
                <a:spcPts val="0"/>
              </a:spcBef>
              <a:spcAft>
                <a:spcPts val="0"/>
              </a:spcAft>
              <a:buNone/>
            </a:pPr>
            <a:endParaRPr sz="1800">
              <a:solidFill>
                <a:schemeClr val="lt1"/>
              </a:solidFill>
              <a:latin typeface="Calibri"/>
              <a:ea typeface="Calibri"/>
              <a:cs typeface="Calibri"/>
              <a:sym typeface="Calibri"/>
            </a:endParaRPr>
          </a:p>
          <a:p>
            <a:pPr marL="0" marR="0" lvl="0" indent="0" algn="just" rtl="0">
              <a:spcBef>
                <a:spcPts val="0"/>
              </a:spcBef>
              <a:spcAft>
                <a:spcPts val="0"/>
              </a:spcAft>
              <a:buNone/>
            </a:pPr>
            <a:r>
              <a:rPr lang="es-ES" sz="1800">
                <a:solidFill>
                  <a:schemeClr val="lt1"/>
                </a:solidFill>
                <a:latin typeface="Calibri"/>
                <a:ea typeface="Calibri"/>
                <a:cs typeface="Calibri"/>
                <a:sym typeface="Calibri"/>
              </a:rPr>
              <a:t>En nuestro caso, formularemos la siguiente hipótesis de trabajo:</a:t>
            </a:r>
            <a:endParaRPr/>
          </a:p>
        </p:txBody>
      </p:sp>
      <p:pic>
        <p:nvPicPr>
          <p:cNvPr id="275" name="Google Shape;275;p18"/>
          <p:cNvPicPr preferRelativeResize="0"/>
          <p:nvPr/>
        </p:nvPicPr>
        <p:blipFill rotWithShape="1">
          <a:blip r:embed="rId3">
            <a:alphaModFix/>
          </a:blip>
          <a:srcRect/>
          <a:stretch/>
        </p:blipFill>
        <p:spPr>
          <a:xfrm>
            <a:off x="498457" y="1613724"/>
            <a:ext cx="289524" cy="289524"/>
          </a:xfrm>
          <a:prstGeom prst="rect">
            <a:avLst/>
          </a:prstGeom>
          <a:noFill/>
          <a:ln>
            <a:noFill/>
          </a:ln>
        </p:spPr>
      </p:pic>
      <p:sp>
        <p:nvSpPr>
          <p:cNvPr id="276" name="Google Shape;276;p18"/>
          <p:cNvSpPr txBox="1"/>
          <p:nvPr/>
        </p:nvSpPr>
        <p:spPr>
          <a:xfrm>
            <a:off x="2552915" y="5188507"/>
            <a:ext cx="4025879" cy="492443"/>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a:latin typeface="Calibri"/>
                <a:ea typeface="Calibri"/>
                <a:cs typeface="Calibri"/>
                <a:sym typeface="Calibri"/>
              </a:rPr>
              <a:t> </a:t>
            </a:r>
            <a:endParaRPr/>
          </a:p>
        </p:txBody>
      </p:sp>
      <p:sp>
        <p:nvSpPr>
          <p:cNvPr id="277" name="Google Shape;277;p18"/>
          <p:cNvSpPr txBox="1"/>
          <p:nvPr/>
        </p:nvSpPr>
        <p:spPr>
          <a:xfrm>
            <a:off x="1022555" y="4534754"/>
            <a:ext cx="7086600" cy="369332"/>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600" b="0" i="0">
                <a:solidFill>
                  <a:srgbClr val="7F7F7F"/>
                </a:solidFill>
                <a:latin typeface="Calibri"/>
                <a:ea typeface="Calibri"/>
                <a:cs typeface="Calibri"/>
                <a:sym typeface="Calibri"/>
              </a:rPr>
              <a:t>“</a:t>
            </a:r>
            <a:r>
              <a:rPr lang="es-ES" sz="1800" b="0" i="1">
                <a:solidFill>
                  <a:srgbClr val="7F7F7F"/>
                </a:solidFill>
                <a:latin typeface="Calibri"/>
                <a:ea typeface="Calibri"/>
                <a:cs typeface="Calibri"/>
                <a:sym typeface="Calibri"/>
              </a:rPr>
              <a:t>El peso de un individu</a:t>
            </a:r>
            <a:r>
              <a:rPr lang="es-ES" sz="1800" i="1">
                <a:solidFill>
                  <a:srgbClr val="7F7F7F"/>
                </a:solidFill>
                <a:latin typeface="Calibri"/>
                <a:ea typeface="Calibri"/>
                <a:cs typeface="Calibri"/>
                <a:sym typeface="Calibri"/>
              </a:rPr>
              <a:t>o depende de su altura, y tiene una relación lineal</a:t>
            </a:r>
            <a:r>
              <a:rPr lang="es-ES" sz="1600">
                <a:solidFill>
                  <a:srgbClr val="7F7F7F"/>
                </a:solidFill>
                <a:latin typeface="Calibri"/>
                <a:ea typeface="Calibri"/>
                <a:cs typeface="Calibri"/>
                <a:sym typeface="Calibri"/>
              </a:rPr>
              <a:t>”</a:t>
            </a:r>
            <a:endParaRPr sz="1600">
              <a:solidFill>
                <a:srgbClr val="7F7F7F"/>
              </a:solidFill>
              <a:latin typeface="Calibri"/>
              <a:ea typeface="Calibri"/>
              <a:cs typeface="Calibri"/>
              <a:sym typeface="Calibri"/>
            </a:endParaRPr>
          </a:p>
        </p:txBody>
      </p:sp>
      <p:pic>
        <p:nvPicPr>
          <p:cNvPr id="278" name="Google Shape;278;p18"/>
          <p:cNvPicPr preferRelativeResize="0"/>
          <p:nvPr/>
        </p:nvPicPr>
        <p:blipFill rotWithShape="1">
          <a:blip r:embed="rId3">
            <a:alphaModFix/>
          </a:blip>
          <a:srcRect/>
          <a:stretch/>
        </p:blipFill>
        <p:spPr>
          <a:xfrm>
            <a:off x="490356" y="2682874"/>
            <a:ext cx="289524" cy="289524"/>
          </a:xfrm>
          <a:prstGeom prst="rect">
            <a:avLst/>
          </a:prstGeom>
          <a:noFill/>
          <a:ln>
            <a:noFill/>
          </a:ln>
        </p:spPr>
      </p:pic>
      <p:pic>
        <p:nvPicPr>
          <p:cNvPr id="279" name="Google Shape;279;p18"/>
          <p:cNvPicPr preferRelativeResize="0"/>
          <p:nvPr/>
        </p:nvPicPr>
        <p:blipFill rotWithShape="1">
          <a:blip r:embed="rId3">
            <a:alphaModFix/>
          </a:blip>
          <a:srcRect/>
          <a:stretch/>
        </p:blipFill>
        <p:spPr>
          <a:xfrm>
            <a:off x="498457" y="4057760"/>
            <a:ext cx="289524" cy="2895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fade">
                                      <p:cBhvr>
                                        <p:cTn id="7" dur="500"/>
                                        <p:tgtEl>
                                          <p:spTgt spid="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9"/>
          <p:cNvSpPr/>
          <p:nvPr/>
        </p:nvSpPr>
        <p:spPr>
          <a:xfrm>
            <a:off x="6262623" y="1524000"/>
            <a:ext cx="6311306" cy="4101737"/>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5" name="Google Shape;285;p19"/>
          <p:cNvSpPr txBox="1"/>
          <p:nvPr/>
        </p:nvSpPr>
        <p:spPr>
          <a:xfrm>
            <a:off x="500128" y="433158"/>
            <a:ext cx="5567428"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Librería StatsModels</a:t>
            </a:r>
            <a:endParaRPr sz="3200">
              <a:solidFill>
                <a:srgbClr val="7F7F7F"/>
              </a:solidFill>
              <a:latin typeface="Arial"/>
              <a:ea typeface="Arial"/>
              <a:cs typeface="Arial"/>
              <a:sym typeface="Arial"/>
            </a:endParaRPr>
          </a:p>
        </p:txBody>
      </p:sp>
      <p:sp>
        <p:nvSpPr>
          <p:cNvPr id="286" name="Google Shape;286;p19"/>
          <p:cNvSpPr txBox="1"/>
          <p:nvPr/>
        </p:nvSpPr>
        <p:spPr>
          <a:xfrm>
            <a:off x="6728421" y="1805153"/>
            <a:ext cx="4967222" cy="3539430"/>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lt1"/>
              </a:buClr>
              <a:buSzPts val="1600"/>
              <a:buFont typeface="Arial"/>
              <a:buChar char="•"/>
            </a:pPr>
            <a:r>
              <a:rPr lang="es-ES" sz="1600">
                <a:solidFill>
                  <a:schemeClr val="lt1"/>
                </a:solidFill>
                <a:latin typeface="Calibri"/>
                <a:ea typeface="Calibri"/>
                <a:cs typeface="Calibri"/>
                <a:sym typeface="Calibri"/>
              </a:rPr>
              <a:t>Statsmodels es una librería de Python que se utiliza para realizar análisis estadísticos y econométricos. Proporciona una amplia gama de herramientas para el modelado estadístico, la estimación de parámetros y la realización de pruebas de hipótesis.</a:t>
            </a:r>
            <a:endParaRPr/>
          </a:p>
          <a:p>
            <a:pPr marL="342900" marR="0" lvl="0" indent="-241300" algn="just" rtl="0">
              <a:spcBef>
                <a:spcPts val="0"/>
              </a:spcBef>
              <a:spcAft>
                <a:spcPts val="0"/>
              </a:spcAft>
              <a:buClr>
                <a:schemeClr val="dk1"/>
              </a:buClr>
              <a:buSzPts val="1600"/>
              <a:buFont typeface="Arial"/>
              <a:buNone/>
            </a:pPr>
            <a:endParaRPr sz="1600">
              <a:solidFill>
                <a:schemeClr val="lt1"/>
              </a:solidFill>
              <a:latin typeface="Calibri"/>
              <a:ea typeface="Calibri"/>
              <a:cs typeface="Calibri"/>
              <a:sym typeface="Calibri"/>
            </a:endParaRPr>
          </a:p>
          <a:p>
            <a:pPr marL="342900" marR="0" lvl="0" indent="-342900" algn="just" rtl="0">
              <a:spcBef>
                <a:spcPts val="0"/>
              </a:spcBef>
              <a:spcAft>
                <a:spcPts val="0"/>
              </a:spcAft>
              <a:buClr>
                <a:schemeClr val="lt1"/>
              </a:buClr>
              <a:buSzPts val="1600"/>
              <a:buFont typeface="Arial"/>
              <a:buChar char="•"/>
            </a:pPr>
            <a:r>
              <a:rPr lang="es-ES" sz="1600">
                <a:solidFill>
                  <a:schemeClr val="lt1"/>
                </a:solidFill>
                <a:latin typeface="Calibri"/>
                <a:ea typeface="Calibri"/>
                <a:cs typeface="Calibri"/>
                <a:sym typeface="Calibri"/>
              </a:rPr>
              <a:t>Statsmodels es especialmente útil para el análisis de datos de series temporales, análisis de regresión, análisis de datos de panel y análisis multivariado. La librería ofrece una amplia variedad de modelos estadísticos, incluyendo modelos lineales, modelos de series de tiempo, modelos de regresión logística, modelos de probabilidad, modelos de análisis de varianza, entre otros.</a:t>
            </a:r>
            <a:endParaRPr sz="1600">
              <a:solidFill>
                <a:schemeClr val="lt1"/>
              </a:solidFill>
              <a:latin typeface="Arial"/>
              <a:ea typeface="Arial"/>
              <a:cs typeface="Arial"/>
              <a:sym typeface="Arial"/>
            </a:endParaRPr>
          </a:p>
        </p:txBody>
      </p:sp>
      <p:sp>
        <p:nvSpPr>
          <p:cNvPr id="287" name="Google Shape;287;p19"/>
          <p:cNvSpPr/>
          <p:nvPr/>
        </p:nvSpPr>
        <p:spPr>
          <a:xfrm>
            <a:off x="276356" y="1756527"/>
            <a:ext cx="5791200" cy="3639183"/>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88" name="Google Shape;288;p19"/>
          <p:cNvPicPr preferRelativeResize="0"/>
          <p:nvPr/>
        </p:nvPicPr>
        <p:blipFill rotWithShape="1">
          <a:blip r:embed="rId3">
            <a:alphaModFix/>
          </a:blip>
          <a:srcRect/>
          <a:stretch/>
        </p:blipFill>
        <p:spPr>
          <a:xfrm>
            <a:off x="471423" y="2084739"/>
            <a:ext cx="5442298" cy="2512528"/>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289" name="Google Shape;289;p19"/>
          <p:cNvSpPr txBox="1"/>
          <p:nvPr/>
        </p:nvSpPr>
        <p:spPr>
          <a:xfrm>
            <a:off x="1834828" y="4807071"/>
            <a:ext cx="2715487"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a:solidFill>
                  <a:srgbClr val="7F7F7F"/>
                </a:solidFill>
                <a:latin typeface="Calibri"/>
                <a:ea typeface="Calibri"/>
                <a:cs typeface="Calibri"/>
                <a:sym typeface="Calibri"/>
              </a:rPr>
              <a:t>https://www.statsmodels.org/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5"/>
                                        </p:tgtEl>
                                        <p:attrNameLst>
                                          <p:attrName>style.visibility</p:attrName>
                                        </p:attrNameLst>
                                      </p:cBhvr>
                                      <p:to>
                                        <p:strVal val="visible"/>
                                      </p:to>
                                    </p:set>
                                    <p:animEffect transition="in" filter="fade">
                                      <p:cBhvr>
                                        <p:cTn id="7" dur="500"/>
                                        <p:tgtEl>
                                          <p:spTgt spid="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p:nvPr/>
        </p:nvSpPr>
        <p:spPr>
          <a:xfrm>
            <a:off x="5096382" y="2657530"/>
            <a:ext cx="6052089" cy="2447763"/>
          </a:xfrm>
          <a:prstGeom prst="roundRect">
            <a:avLst>
              <a:gd name="adj" fmla="val 2778"/>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2"/>
          <p:cNvSpPr txBox="1"/>
          <p:nvPr/>
        </p:nvSpPr>
        <p:spPr>
          <a:xfrm>
            <a:off x="5938852" y="2894549"/>
            <a:ext cx="4842359" cy="212365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000">
                <a:solidFill>
                  <a:schemeClr val="lt1"/>
                </a:solidFill>
                <a:latin typeface="Calibri"/>
                <a:ea typeface="Calibri"/>
                <a:cs typeface="Calibri"/>
                <a:sym typeface="Calibri"/>
              </a:rPr>
              <a:t>¿Existe una relación entre la altura y el peso?</a:t>
            </a:r>
            <a:endParaRPr/>
          </a:p>
          <a:p>
            <a:pPr marL="0" marR="0" lvl="0" indent="0" algn="just" rtl="0">
              <a:spcBef>
                <a:spcPts val="0"/>
              </a:spcBef>
              <a:spcAft>
                <a:spcPts val="0"/>
              </a:spcAft>
              <a:buNone/>
            </a:pPr>
            <a:endParaRPr sz="1600">
              <a:solidFill>
                <a:schemeClr val="lt1"/>
              </a:solidFill>
              <a:latin typeface="Calibri"/>
              <a:ea typeface="Calibri"/>
              <a:cs typeface="Calibri"/>
              <a:sym typeface="Calibri"/>
            </a:endParaRPr>
          </a:p>
          <a:p>
            <a:pPr marL="0" marR="0" lvl="0" indent="0" algn="just" rtl="0">
              <a:spcBef>
                <a:spcPts val="0"/>
              </a:spcBef>
              <a:spcAft>
                <a:spcPts val="0"/>
              </a:spcAft>
              <a:buNone/>
            </a:pPr>
            <a:r>
              <a:rPr lang="es-ES" sz="2000">
                <a:solidFill>
                  <a:schemeClr val="lt1"/>
                </a:solidFill>
                <a:latin typeface="Calibri"/>
                <a:ea typeface="Calibri"/>
                <a:cs typeface="Calibri"/>
                <a:sym typeface="Calibri"/>
              </a:rPr>
              <a:t>En caso de existir, ¿será una relación lineal?</a:t>
            </a:r>
            <a:endParaRPr/>
          </a:p>
          <a:p>
            <a:pPr marL="0" marR="0" lvl="0" indent="0" algn="just" rtl="0">
              <a:spcBef>
                <a:spcPts val="0"/>
              </a:spcBef>
              <a:spcAft>
                <a:spcPts val="0"/>
              </a:spcAft>
              <a:buNone/>
            </a:pPr>
            <a:endParaRPr sz="2000">
              <a:solidFill>
                <a:schemeClr val="lt1"/>
              </a:solidFill>
              <a:latin typeface="Calibri"/>
              <a:ea typeface="Calibri"/>
              <a:cs typeface="Calibri"/>
              <a:sym typeface="Calibri"/>
            </a:endParaRPr>
          </a:p>
          <a:p>
            <a:pPr marL="0" marR="0" lvl="0" indent="0" algn="just" rtl="0">
              <a:spcBef>
                <a:spcPts val="0"/>
              </a:spcBef>
              <a:spcAft>
                <a:spcPts val="0"/>
              </a:spcAft>
              <a:buNone/>
            </a:pPr>
            <a:r>
              <a:rPr lang="es-ES" sz="2000">
                <a:solidFill>
                  <a:schemeClr val="lt1"/>
                </a:solidFill>
                <a:latin typeface="Calibri"/>
                <a:ea typeface="Calibri"/>
                <a:cs typeface="Calibri"/>
                <a:sym typeface="Calibri"/>
              </a:rPr>
              <a:t>¿Se podrá predecir el peso de una persona a partir de su altura?</a:t>
            </a:r>
            <a:endParaRPr/>
          </a:p>
          <a:p>
            <a:pPr marL="0" marR="0" lvl="0" indent="0" algn="l" rtl="0">
              <a:spcBef>
                <a:spcPts val="0"/>
              </a:spcBef>
              <a:spcAft>
                <a:spcPts val="0"/>
              </a:spcAft>
              <a:buNone/>
            </a:pPr>
            <a:endParaRPr sz="1600">
              <a:solidFill>
                <a:schemeClr val="lt1"/>
              </a:solidFill>
              <a:latin typeface="Arial"/>
              <a:ea typeface="Arial"/>
              <a:cs typeface="Arial"/>
              <a:sym typeface="Arial"/>
            </a:endParaRPr>
          </a:p>
        </p:txBody>
      </p:sp>
      <p:sp>
        <p:nvSpPr>
          <p:cNvPr id="99" name="Google Shape;99;p2"/>
          <p:cNvSpPr/>
          <p:nvPr/>
        </p:nvSpPr>
        <p:spPr>
          <a:xfrm>
            <a:off x="1085221" y="261257"/>
            <a:ext cx="4301965" cy="6074229"/>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0" name="Google Shape;100;p2" descr="Danny DeVito Says Arnold Schwarzenegger Is a Big Animal Lover"/>
          <p:cNvPicPr preferRelativeResize="0"/>
          <p:nvPr/>
        </p:nvPicPr>
        <p:blipFill rotWithShape="1">
          <a:blip r:embed="rId3">
            <a:alphaModFix/>
          </a:blip>
          <a:srcRect/>
          <a:stretch/>
        </p:blipFill>
        <p:spPr>
          <a:xfrm>
            <a:off x="1438484" y="522514"/>
            <a:ext cx="3595438" cy="5535386"/>
          </a:xfrm>
          <a:prstGeom prst="rect">
            <a:avLst/>
          </a:prstGeom>
          <a:noFill/>
          <a:ln>
            <a:noFill/>
          </a:ln>
        </p:spPr>
      </p:pic>
      <p:sp>
        <p:nvSpPr>
          <p:cNvPr id="101" name="Google Shape;101;p2"/>
          <p:cNvSpPr txBox="1"/>
          <p:nvPr/>
        </p:nvSpPr>
        <p:spPr>
          <a:xfrm>
            <a:off x="5938852" y="1666409"/>
            <a:ext cx="5127039" cy="73975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s-ES" sz="3200">
                <a:solidFill>
                  <a:srgbClr val="7F7F7F"/>
                </a:solidFill>
                <a:latin typeface="Arial"/>
                <a:ea typeface="Arial"/>
                <a:cs typeface="Arial"/>
                <a:sym typeface="Arial"/>
              </a:rPr>
              <a:t>Regresiones lineales</a:t>
            </a:r>
            <a:endParaRPr sz="3200">
              <a:solidFill>
                <a:srgbClr val="7F7F7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0"/>
          <p:cNvSpPr txBox="1"/>
          <p:nvPr/>
        </p:nvSpPr>
        <p:spPr>
          <a:xfrm>
            <a:off x="735260" y="363174"/>
            <a:ext cx="7285334"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ES" sz="3200">
                <a:solidFill>
                  <a:srgbClr val="7F7F7F"/>
                </a:solidFill>
                <a:latin typeface="Arial"/>
                <a:ea typeface="Arial"/>
                <a:cs typeface="Arial"/>
                <a:sym typeface="Arial"/>
              </a:rPr>
              <a:t>Determinación de coeficientes</a:t>
            </a:r>
            <a:endParaRPr sz="3200">
              <a:solidFill>
                <a:srgbClr val="7F7F7F"/>
              </a:solidFill>
              <a:latin typeface="Arial"/>
              <a:ea typeface="Arial"/>
              <a:cs typeface="Arial"/>
              <a:sym typeface="Arial"/>
            </a:endParaRPr>
          </a:p>
        </p:txBody>
      </p:sp>
      <p:sp>
        <p:nvSpPr>
          <p:cNvPr id="295" name="Google Shape;295;p20"/>
          <p:cNvSpPr/>
          <p:nvPr/>
        </p:nvSpPr>
        <p:spPr>
          <a:xfrm>
            <a:off x="735260" y="1581940"/>
            <a:ext cx="7623393" cy="4236965"/>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6" name="Google Shape;296;p20"/>
          <p:cNvSpPr txBox="1"/>
          <p:nvPr/>
        </p:nvSpPr>
        <p:spPr>
          <a:xfrm>
            <a:off x="1411048" y="1816837"/>
            <a:ext cx="278601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400">
                <a:solidFill>
                  <a:srgbClr val="3F3F3F"/>
                </a:solidFill>
                <a:latin typeface="Calibri"/>
                <a:ea typeface="Calibri"/>
                <a:cs typeface="Calibri"/>
                <a:sym typeface="Calibri"/>
              </a:rPr>
              <a:t>Importamos la librería </a:t>
            </a:r>
            <a:r>
              <a:rPr lang="es-ES" sz="1400" b="1">
                <a:solidFill>
                  <a:srgbClr val="3F3F3F"/>
                </a:solidFill>
                <a:latin typeface="Calibri"/>
                <a:ea typeface="Calibri"/>
                <a:cs typeface="Calibri"/>
                <a:sym typeface="Calibri"/>
              </a:rPr>
              <a:t>statsmodels</a:t>
            </a:r>
            <a:r>
              <a:rPr lang="es-ES" sz="1400">
                <a:solidFill>
                  <a:srgbClr val="3F3F3F"/>
                </a:solidFill>
                <a:latin typeface="Calibri"/>
                <a:ea typeface="Calibri"/>
                <a:cs typeface="Calibri"/>
                <a:sym typeface="Calibri"/>
              </a:rPr>
              <a:t>.</a:t>
            </a:r>
            <a:endParaRPr/>
          </a:p>
        </p:txBody>
      </p:sp>
      <p:pic>
        <p:nvPicPr>
          <p:cNvPr id="297" name="Google Shape;297;p20"/>
          <p:cNvPicPr preferRelativeResize="0"/>
          <p:nvPr/>
        </p:nvPicPr>
        <p:blipFill rotWithShape="1">
          <a:blip r:embed="rId3">
            <a:alphaModFix/>
          </a:blip>
          <a:srcRect/>
          <a:stretch/>
        </p:blipFill>
        <p:spPr>
          <a:xfrm>
            <a:off x="1411048" y="2251645"/>
            <a:ext cx="5520024" cy="480002"/>
          </a:xfrm>
          <a:prstGeom prst="rect">
            <a:avLst/>
          </a:prstGeom>
          <a:noFill/>
          <a:ln>
            <a:noFill/>
          </a:ln>
        </p:spPr>
      </p:pic>
      <p:pic>
        <p:nvPicPr>
          <p:cNvPr id="298" name="Google Shape;298;p20"/>
          <p:cNvPicPr preferRelativeResize="0"/>
          <p:nvPr/>
        </p:nvPicPr>
        <p:blipFill rotWithShape="1">
          <a:blip r:embed="rId4">
            <a:alphaModFix/>
          </a:blip>
          <a:srcRect/>
          <a:stretch/>
        </p:blipFill>
        <p:spPr>
          <a:xfrm>
            <a:off x="1411047" y="3700423"/>
            <a:ext cx="5450881" cy="480002"/>
          </a:xfrm>
          <a:prstGeom prst="rect">
            <a:avLst/>
          </a:prstGeom>
          <a:noFill/>
          <a:ln>
            <a:noFill/>
          </a:ln>
        </p:spPr>
      </p:pic>
      <p:sp>
        <p:nvSpPr>
          <p:cNvPr id="299" name="Google Shape;299;p20"/>
          <p:cNvSpPr txBox="1"/>
          <p:nvPr/>
        </p:nvSpPr>
        <p:spPr>
          <a:xfrm>
            <a:off x="1410620" y="3271708"/>
            <a:ext cx="4886684" cy="3140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400">
                <a:solidFill>
                  <a:srgbClr val="3F3F3F"/>
                </a:solidFill>
                <a:latin typeface="Calibri"/>
                <a:ea typeface="Calibri"/>
                <a:cs typeface="Calibri"/>
                <a:sym typeface="Calibri"/>
              </a:rPr>
              <a:t>Formulamos el modelo y lo ajustamos.</a:t>
            </a:r>
            <a:endParaRPr/>
          </a:p>
        </p:txBody>
      </p:sp>
      <p:cxnSp>
        <p:nvCxnSpPr>
          <p:cNvPr id="300" name="Google Shape;300;p20"/>
          <p:cNvCxnSpPr/>
          <p:nvPr/>
        </p:nvCxnSpPr>
        <p:spPr>
          <a:xfrm rot="10800000" flipH="1">
            <a:off x="4227335" y="4223620"/>
            <a:ext cx="342496" cy="525372"/>
          </a:xfrm>
          <a:prstGeom prst="straightConnector1">
            <a:avLst/>
          </a:prstGeom>
          <a:noFill/>
          <a:ln w="9525" cap="flat" cmpd="sng">
            <a:solidFill>
              <a:srgbClr val="3A3838"/>
            </a:solidFill>
            <a:prstDash val="solid"/>
            <a:miter lim="800000"/>
            <a:headEnd type="none" w="sm" len="sm"/>
            <a:tailEnd type="triangle" w="med" len="med"/>
          </a:ln>
        </p:spPr>
      </p:cxnSp>
      <p:cxnSp>
        <p:nvCxnSpPr>
          <p:cNvPr id="301" name="Google Shape;301;p20"/>
          <p:cNvCxnSpPr/>
          <p:nvPr/>
        </p:nvCxnSpPr>
        <p:spPr>
          <a:xfrm rot="10800000">
            <a:off x="5285320" y="4223620"/>
            <a:ext cx="246335" cy="525372"/>
          </a:xfrm>
          <a:prstGeom prst="straightConnector1">
            <a:avLst/>
          </a:prstGeom>
          <a:noFill/>
          <a:ln w="9525" cap="flat" cmpd="sng">
            <a:solidFill>
              <a:srgbClr val="3A3838"/>
            </a:solidFill>
            <a:prstDash val="solid"/>
            <a:miter lim="800000"/>
            <a:headEnd type="none" w="sm" len="sm"/>
            <a:tailEnd type="triangle" w="med" len="med"/>
          </a:ln>
        </p:spPr>
      </p:cxnSp>
      <p:sp>
        <p:nvSpPr>
          <p:cNvPr id="302" name="Google Shape;302;p20"/>
          <p:cNvSpPr txBox="1"/>
          <p:nvPr/>
        </p:nvSpPr>
        <p:spPr>
          <a:xfrm>
            <a:off x="3429971" y="4826524"/>
            <a:ext cx="1323837"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400">
                <a:solidFill>
                  <a:srgbClr val="3F3F3F"/>
                </a:solidFill>
                <a:latin typeface="Calibri"/>
                <a:ea typeface="Calibri"/>
                <a:cs typeface="Calibri"/>
                <a:sym typeface="Calibri"/>
              </a:rPr>
              <a:t>Variable dependiente (outcome)</a:t>
            </a:r>
            <a:endParaRPr/>
          </a:p>
        </p:txBody>
      </p:sp>
      <p:sp>
        <p:nvSpPr>
          <p:cNvPr id="303" name="Google Shape;303;p20"/>
          <p:cNvSpPr txBox="1"/>
          <p:nvPr/>
        </p:nvSpPr>
        <p:spPr>
          <a:xfrm>
            <a:off x="5080504" y="4784960"/>
            <a:ext cx="1323837"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400">
                <a:solidFill>
                  <a:srgbClr val="3F3F3F"/>
                </a:solidFill>
                <a:latin typeface="Calibri"/>
                <a:ea typeface="Calibri"/>
                <a:cs typeface="Calibri"/>
                <a:sym typeface="Calibri"/>
              </a:rPr>
              <a:t>Variable independiente (predictor)</a:t>
            </a:r>
            <a:endParaRPr/>
          </a:p>
        </p:txBody>
      </p:sp>
      <p:cxnSp>
        <p:nvCxnSpPr>
          <p:cNvPr id="304" name="Google Shape;304;p20"/>
          <p:cNvCxnSpPr/>
          <p:nvPr/>
        </p:nvCxnSpPr>
        <p:spPr>
          <a:xfrm rot="10800000">
            <a:off x="6247144" y="4220007"/>
            <a:ext cx="893526" cy="528985"/>
          </a:xfrm>
          <a:prstGeom prst="straightConnector1">
            <a:avLst/>
          </a:prstGeom>
          <a:noFill/>
          <a:ln w="9525" cap="flat" cmpd="sng">
            <a:solidFill>
              <a:srgbClr val="3A3838"/>
            </a:solidFill>
            <a:prstDash val="solid"/>
            <a:miter lim="800000"/>
            <a:headEnd type="none" w="sm" len="sm"/>
            <a:tailEnd type="triangle" w="med" len="med"/>
          </a:ln>
        </p:spPr>
      </p:cxnSp>
      <p:sp>
        <p:nvSpPr>
          <p:cNvPr id="305" name="Google Shape;305;p20"/>
          <p:cNvSpPr txBox="1"/>
          <p:nvPr/>
        </p:nvSpPr>
        <p:spPr>
          <a:xfrm>
            <a:off x="6861928" y="4784960"/>
            <a:ext cx="1323837"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400">
                <a:solidFill>
                  <a:srgbClr val="3F3F3F"/>
                </a:solidFill>
                <a:latin typeface="Calibri"/>
                <a:ea typeface="Calibri"/>
                <a:cs typeface="Calibri"/>
                <a:sym typeface="Calibri"/>
              </a:rPr>
              <a:t>Método que realiza el ajuste del modelo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fade">
                                      <p:cBhvr>
                                        <p:cTn id="7" dur="500"/>
                                        <p:tgtEl>
                                          <p:spTgt spid="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1"/>
          <p:cNvSpPr/>
          <p:nvPr/>
        </p:nvSpPr>
        <p:spPr>
          <a:xfrm>
            <a:off x="690282" y="2079306"/>
            <a:ext cx="10784542" cy="4312530"/>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1" name="Google Shape;311;p21"/>
          <p:cNvSpPr/>
          <p:nvPr/>
        </p:nvSpPr>
        <p:spPr>
          <a:xfrm>
            <a:off x="-197761" y="1086565"/>
            <a:ext cx="13112572" cy="755212"/>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2" name="Google Shape;312;p21"/>
          <p:cNvSpPr txBox="1"/>
          <p:nvPr/>
        </p:nvSpPr>
        <p:spPr>
          <a:xfrm>
            <a:off x="1027612" y="421915"/>
            <a:ext cx="5408023" cy="731156"/>
          </a:xfrm>
          <a:prstGeom prst="rect">
            <a:avLst/>
          </a:prstGeom>
          <a:noFill/>
          <a:ln>
            <a:noFill/>
          </a:ln>
        </p:spPr>
        <p:txBody>
          <a:bodyPr spcFirstLastPara="1" wrap="square" lIns="91425" tIns="45700" rIns="91425" bIns="45700" anchor="ctr" anchorCtr="0">
            <a:noAutofit/>
          </a:bodyPr>
          <a:lstStyle/>
          <a:p>
            <a:pPr marL="0" marR="0" lvl="0" indent="0" algn="just" rtl="0">
              <a:lnSpc>
                <a:spcPct val="90000"/>
              </a:lnSpc>
              <a:spcBef>
                <a:spcPts val="0"/>
              </a:spcBef>
              <a:spcAft>
                <a:spcPts val="0"/>
              </a:spcAft>
              <a:buNone/>
            </a:pPr>
            <a:r>
              <a:rPr lang="es-ES" sz="3200">
                <a:solidFill>
                  <a:srgbClr val="7F7F7F"/>
                </a:solidFill>
                <a:latin typeface="Arial"/>
                <a:ea typeface="Arial"/>
                <a:cs typeface="Arial"/>
                <a:sym typeface="Arial"/>
              </a:rPr>
              <a:t>Definición de la Fórmula</a:t>
            </a:r>
            <a:endParaRPr/>
          </a:p>
        </p:txBody>
      </p:sp>
      <p:grpSp>
        <p:nvGrpSpPr>
          <p:cNvPr id="313" name="Google Shape;313;p21"/>
          <p:cNvGrpSpPr/>
          <p:nvPr/>
        </p:nvGrpSpPr>
        <p:grpSpPr>
          <a:xfrm>
            <a:off x="801189" y="2173140"/>
            <a:ext cx="10563497" cy="4107781"/>
            <a:chOff x="982984" y="2521205"/>
            <a:chExt cx="10316787" cy="4004948"/>
          </a:xfrm>
        </p:grpSpPr>
        <p:sp>
          <p:nvSpPr>
            <p:cNvPr id="314" name="Google Shape;314;p21"/>
            <p:cNvSpPr/>
            <p:nvPr/>
          </p:nvSpPr>
          <p:spPr>
            <a:xfrm>
              <a:off x="982984" y="2521205"/>
              <a:ext cx="10316787" cy="4004948"/>
            </a:xfrm>
            <a:prstGeom prst="roundRect">
              <a:avLst>
                <a:gd name="adj" fmla="val 2971"/>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15" name="Google Shape;315;p21"/>
            <p:cNvPicPr preferRelativeResize="0"/>
            <p:nvPr/>
          </p:nvPicPr>
          <p:blipFill rotWithShape="1">
            <a:blip r:embed="rId3">
              <a:alphaModFix/>
            </a:blip>
            <a:srcRect/>
            <a:stretch/>
          </p:blipFill>
          <p:spPr>
            <a:xfrm>
              <a:off x="1359020" y="3049448"/>
              <a:ext cx="5630061" cy="409632"/>
            </a:xfrm>
            <a:prstGeom prst="rect">
              <a:avLst/>
            </a:prstGeom>
            <a:noFill/>
            <a:ln>
              <a:noFill/>
            </a:ln>
          </p:spPr>
        </p:pic>
        <p:pic>
          <p:nvPicPr>
            <p:cNvPr id="316" name="Google Shape;316;p21"/>
            <p:cNvPicPr preferRelativeResize="0"/>
            <p:nvPr/>
          </p:nvPicPr>
          <p:blipFill rotWithShape="1">
            <a:blip r:embed="rId4">
              <a:alphaModFix/>
            </a:blip>
            <a:srcRect/>
            <a:stretch/>
          </p:blipFill>
          <p:spPr>
            <a:xfrm>
              <a:off x="1359019" y="4005453"/>
              <a:ext cx="6430272" cy="342948"/>
            </a:xfrm>
            <a:prstGeom prst="rect">
              <a:avLst/>
            </a:prstGeom>
            <a:noFill/>
            <a:ln>
              <a:noFill/>
            </a:ln>
          </p:spPr>
        </p:pic>
        <p:pic>
          <p:nvPicPr>
            <p:cNvPr id="317" name="Google Shape;317;p21"/>
            <p:cNvPicPr preferRelativeResize="0"/>
            <p:nvPr/>
          </p:nvPicPr>
          <p:blipFill rotWithShape="1">
            <a:blip r:embed="rId5">
              <a:alphaModFix/>
            </a:blip>
            <a:srcRect/>
            <a:stretch/>
          </p:blipFill>
          <p:spPr>
            <a:xfrm>
              <a:off x="1359019" y="5862287"/>
              <a:ext cx="5372850" cy="381053"/>
            </a:xfrm>
            <a:prstGeom prst="rect">
              <a:avLst/>
            </a:prstGeom>
            <a:noFill/>
            <a:ln>
              <a:noFill/>
            </a:ln>
          </p:spPr>
        </p:pic>
        <p:pic>
          <p:nvPicPr>
            <p:cNvPr id="318" name="Google Shape;318;p21"/>
            <p:cNvPicPr preferRelativeResize="0"/>
            <p:nvPr/>
          </p:nvPicPr>
          <p:blipFill rotWithShape="1">
            <a:blip r:embed="rId6">
              <a:alphaModFix/>
            </a:blip>
            <a:srcRect/>
            <a:stretch/>
          </p:blipFill>
          <p:spPr>
            <a:xfrm>
              <a:off x="1359019" y="4973268"/>
              <a:ext cx="6592220" cy="333422"/>
            </a:xfrm>
            <a:prstGeom prst="rect">
              <a:avLst/>
            </a:prstGeom>
            <a:noFill/>
            <a:ln>
              <a:noFill/>
            </a:ln>
          </p:spPr>
        </p:pic>
        <p:sp>
          <p:nvSpPr>
            <p:cNvPr id="319" name="Google Shape;319;p21"/>
            <p:cNvSpPr txBox="1"/>
            <p:nvPr/>
          </p:nvSpPr>
          <p:spPr>
            <a:xfrm>
              <a:off x="1275890" y="2725588"/>
              <a:ext cx="4715294" cy="3000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400">
                  <a:solidFill>
                    <a:schemeClr val="dk1"/>
                  </a:solidFill>
                  <a:latin typeface="Calibri"/>
                  <a:ea typeface="Calibri"/>
                  <a:cs typeface="Calibri"/>
                  <a:sym typeface="Calibri"/>
                </a:rPr>
                <a:t>Fórmula que incorpora 3 predictores (Literacy, Wealth y Region)</a:t>
              </a:r>
              <a:endParaRPr/>
            </a:p>
          </p:txBody>
        </p:sp>
        <p:sp>
          <p:nvSpPr>
            <p:cNvPr id="320" name="Google Shape;320;p21"/>
            <p:cNvSpPr txBox="1"/>
            <p:nvPr/>
          </p:nvSpPr>
          <p:spPr>
            <a:xfrm>
              <a:off x="1303597" y="3750823"/>
              <a:ext cx="4919757" cy="3000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400">
                  <a:solidFill>
                    <a:schemeClr val="dk1"/>
                  </a:solidFill>
                  <a:latin typeface="Calibri"/>
                  <a:ea typeface="Calibri"/>
                  <a:cs typeface="Calibri"/>
                  <a:sym typeface="Calibri"/>
                </a:rPr>
                <a:t>Fórmula que incorpora la variable Region como variable categórica</a:t>
              </a:r>
              <a:endParaRPr/>
            </a:p>
          </p:txBody>
        </p:sp>
        <p:sp>
          <p:nvSpPr>
            <p:cNvPr id="321" name="Google Shape;321;p21"/>
            <p:cNvSpPr txBox="1"/>
            <p:nvPr/>
          </p:nvSpPr>
          <p:spPr>
            <a:xfrm>
              <a:off x="1289745" y="4681885"/>
              <a:ext cx="3538364" cy="3000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400">
                  <a:solidFill>
                    <a:schemeClr val="dk1"/>
                  </a:solidFill>
                  <a:latin typeface="Calibri"/>
                  <a:ea typeface="Calibri"/>
                  <a:cs typeface="Calibri"/>
                  <a:sym typeface="Calibri"/>
                </a:rPr>
                <a:t>Fórmula que remueve el intercepto del modelo</a:t>
              </a:r>
              <a:endParaRPr/>
            </a:p>
          </p:txBody>
        </p:sp>
        <p:sp>
          <p:nvSpPr>
            <p:cNvPr id="322" name="Google Shape;322;p21"/>
            <p:cNvSpPr txBox="1"/>
            <p:nvPr/>
          </p:nvSpPr>
          <p:spPr>
            <a:xfrm>
              <a:off x="1289740" y="5596280"/>
              <a:ext cx="5002293" cy="3000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400">
                  <a:solidFill>
                    <a:schemeClr val="dk1"/>
                  </a:solidFill>
                  <a:latin typeface="Calibri"/>
                  <a:ea typeface="Calibri"/>
                  <a:cs typeface="Calibri"/>
                  <a:sym typeface="Calibri"/>
                </a:rPr>
                <a:t>Fórmula que aplica una función a un predictor (función vectorizada)</a:t>
              </a:r>
              <a:endParaRPr/>
            </a:p>
          </p:txBody>
        </p:sp>
      </p:grpSp>
      <p:sp>
        <p:nvSpPr>
          <p:cNvPr id="323" name="Google Shape;323;p21"/>
          <p:cNvSpPr txBox="1"/>
          <p:nvPr/>
        </p:nvSpPr>
        <p:spPr>
          <a:xfrm>
            <a:off x="1027612" y="1197505"/>
            <a:ext cx="10337074"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600">
                <a:solidFill>
                  <a:schemeClr val="lt1"/>
                </a:solidFill>
                <a:latin typeface="Calibri"/>
                <a:ea typeface="Calibri"/>
                <a:cs typeface="Calibri"/>
                <a:sym typeface="Calibri"/>
              </a:rPr>
              <a:t>Para definir la fórmula que se modelará en un modelo regresivo, se puede utilizar el estilo de definición del lenguaje R. A continuación algunos ejemplos: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2"/>
                                        </p:tgtEl>
                                        <p:attrNameLst>
                                          <p:attrName>style.visibility</p:attrName>
                                        </p:attrNameLst>
                                      </p:cBhvr>
                                      <p:to>
                                        <p:strVal val="visible"/>
                                      </p:to>
                                    </p:set>
                                    <p:animEffect transition="in" filter="fade">
                                      <p:cBhvr>
                                        <p:cTn id="7" dur="500"/>
                                        <p:tgtEl>
                                          <p:spTgt spid="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2"/>
          <p:cNvSpPr/>
          <p:nvPr/>
        </p:nvSpPr>
        <p:spPr>
          <a:xfrm>
            <a:off x="5126639" y="1371347"/>
            <a:ext cx="6721846" cy="4574538"/>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9" name="Google Shape;329;p22"/>
          <p:cNvSpPr/>
          <p:nvPr/>
        </p:nvSpPr>
        <p:spPr>
          <a:xfrm>
            <a:off x="-981533" y="2697593"/>
            <a:ext cx="5840915" cy="2027750"/>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0" name="Google Shape;330;p22"/>
          <p:cNvSpPr txBox="1"/>
          <p:nvPr/>
        </p:nvSpPr>
        <p:spPr>
          <a:xfrm>
            <a:off x="365177" y="1504687"/>
            <a:ext cx="4627834" cy="531601"/>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None/>
            </a:pPr>
            <a:r>
              <a:rPr lang="es-ES" sz="3200">
                <a:solidFill>
                  <a:srgbClr val="7F7F7F"/>
                </a:solidFill>
                <a:latin typeface="Arial"/>
                <a:ea typeface="Arial"/>
                <a:cs typeface="Arial"/>
                <a:sym typeface="Arial"/>
              </a:rPr>
              <a:t>Interpretando el modelo</a:t>
            </a:r>
            <a:endParaRPr sz="3200">
              <a:solidFill>
                <a:srgbClr val="7F7F7F"/>
              </a:solidFill>
              <a:latin typeface="Arial"/>
              <a:ea typeface="Arial"/>
              <a:cs typeface="Arial"/>
              <a:sym typeface="Arial"/>
            </a:endParaRPr>
          </a:p>
        </p:txBody>
      </p:sp>
      <p:sp>
        <p:nvSpPr>
          <p:cNvPr id="331" name="Google Shape;331;p22"/>
          <p:cNvSpPr txBox="1"/>
          <p:nvPr/>
        </p:nvSpPr>
        <p:spPr>
          <a:xfrm>
            <a:off x="779920" y="3249803"/>
            <a:ext cx="3473789"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chemeClr val="lt1"/>
                </a:solidFill>
                <a:latin typeface="Calibri"/>
                <a:ea typeface="Calibri"/>
                <a:cs typeface="Calibri"/>
                <a:sym typeface="Calibri"/>
              </a:rPr>
              <a:t>Una vez entrenado el algoritmo, se puede obtener del modelo los coeficientes b0 y b1.</a:t>
            </a:r>
            <a:endParaRPr/>
          </a:p>
        </p:txBody>
      </p:sp>
      <p:pic>
        <p:nvPicPr>
          <p:cNvPr id="332" name="Google Shape;332;p22"/>
          <p:cNvPicPr preferRelativeResize="0"/>
          <p:nvPr/>
        </p:nvPicPr>
        <p:blipFill rotWithShape="1">
          <a:blip r:embed="rId3">
            <a:alphaModFix/>
          </a:blip>
          <a:srcRect/>
          <a:stretch/>
        </p:blipFill>
        <p:spPr>
          <a:xfrm>
            <a:off x="278820" y="3347266"/>
            <a:ext cx="289524" cy="289524"/>
          </a:xfrm>
          <a:prstGeom prst="rect">
            <a:avLst/>
          </a:prstGeom>
          <a:noFill/>
          <a:ln>
            <a:noFill/>
          </a:ln>
        </p:spPr>
      </p:pic>
      <p:sp>
        <p:nvSpPr>
          <p:cNvPr id="333" name="Google Shape;333;p22"/>
          <p:cNvSpPr txBox="1"/>
          <p:nvPr/>
        </p:nvSpPr>
        <p:spPr>
          <a:xfrm>
            <a:off x="6903386" y="1555045"/>
            <a:ext cx="3168352" cy="430887"/>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a:latin typeface="Calibri"/>
                <a:ea typeface="Calibri"/>
                <a:cs typeface="Calibri"/>
                <a:sym typeface="Calibri"/>
              </a:rPr>
              <a:t> </a:t>
            </a:r>
            <a:endParaRPr/>
          </a:p>
        </p:txBody>
      </p:sp>
      <p:pic>
        <p:nvPicPr>
          <p:cNvPr id="334" name="Google Shape;334;p22"/>
          <p:cNvPicPr preferRelativeResize="0"/>
          <p:nvPr/>
        </p:nvPicPr>
        <p:blipFill rotWithShape="1">
          <a:blip r:embed="rId5">
            <a:alphaModFix/>
          </a:blip>
          <a:srcRect/>
          <a:stretch/>
        </p:blipFill>
        <p:spPr>
          <a:xfrm>
            <a:off x="5284815" y="2402820"/>
            <a:ext cx="6411220" cy="331516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0"/>
                                        </p:tgtEl>
                                        <p:attrNameLst>
                                          <p:attrName>style.visibility</p:attrName>
                                        </p:attrNameLst>
                                      </p:cBhvr>
                                      <p:to>
                                        <p:strVal val="visible"/>
                                      </p:to>
                                    </p:set>
                                    <p:animEffect transition="in" filter="fade">
                                      <p:cBhvr>
                                        <p:cTn id="7" dur="500"/>
                                        <p:tgtEl>
                                          <p:spTgt spid="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3"/>
          <p:cNvSpPr/>
          <p:nvPr/>
        </p:nvSpPr>
        <p:spPr>
          <a:xfrm>
            <a:off x="-876300" y="996346"/>
            <a:ext cx="16255407" cy="705192"/>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0" name="Google Shape;340;p23"/>
          <p:cNvSpPr txBox="1"/>
          <p:nvPr/>
        </p:nvSpPr>
        <p:spPr>
          <a:xfrm>
            <a:off x="567419" y="153968"/>
            <a:ext cx="5447898" cy="1008062"/>
          </a:xfrm>
          <a:prstGeom prst="rect">
            <a:avLst/>
          </a:prstGeom>
          <a:noFill/>
          <a:ln>
            <a:noFill/>
          </a:ln>
        </p:spPr>
        <p:txBody>
          <a:bodyPr spcFirstLastPara="1" wrap="square" lIns="91425" tIns="45700" rIns="91425" bIns="45700" anchor="ctr" anchorCtr="0">
            <a:noAutofit/>
          </a:bodyPr>
          <a:lstStyle/>
          <a:p>
            <a:pPr marL="0" marR="0" lvl="0" indent="0" algn="just" rtl="0">
              <a:lnSpc>
                <a:spcPct val="90000"/>
              </a:lnSpc>
              <a:spcBef>
                <a:spcPts val="0"/>
              </a:spcBef>
              <a:spcAft>
                <a:spcPts val="0"/>
              </a:spcAft>
              <a:buNone/>
            </a:pPr>
            <a:r>
              <a:rPr lang="es-ES" sz="3200">
                <a:solidFill>
                  <a:srgbClr val="7F7F7F"/>
                </a:solidFill>
                <a:latin typeface="Arial"/>
                <a:ea typeface="Arial"/>
                <a:cs typeface="Arial"/>
                <a:sym typeface="Arial"/>
              </a:rPr>
              <a:t>Interpretando el modelo</a:t>
            </a:r>
            <a:endParaRPr sz="3200">
              <a:solidFill>
                <a:srgbClr val="7F7F7F"/>
              </a:solidFill>
              <a:latin typeface="Arial"/>
              <a:ea typeface="Arial"/>
              <a:cs typeface="Arial"/>
              <a:sym typeface="Arial"/>
            </a:endParaRPr>
          </a:p>
        </p:txBody>
      </p:sp>
      <p:sp>
        <p:nvSpPr>
          <p:cNvPr id="341" name="Google Shape;341;p23"/>
          <p:cNvSpPr txBox="1"/>
          <p:nvPr/>
        </p:nvSpPr>
        <p:spPr>
          <a:xfrm>
            <a:off x="567419" y="1153743"/>
            <a:ext cx="7150480"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chemeClr val="lt1"/>
                </a:solidFill>
                <a:latin typeface="Arial"/>
                <a:ea typeface="Arial"/>
                <a:cs typeface="Arial"/>
                <a:sym typeface="Arial"/>
              </a:rPr>
              <a:t>También podemos desplegar el sumario del modelo ajustado.</a:t>
            </a:r>
            <a:endParaRPr sz="1600">
              <a:solidFill>
                <a:schemeClr val="lt1"/>
              </a:solidFill>
              <a:latin typeface="Arial"/>
              <a:ea typeface="Arial"/>
              <a:cs typeface="Arial"/>
              <a:sym typeface="Arial"/>
            </a:endParaRPr>
          </a:p>
        </p:txBody>
      </p:sp>
      <p:sp>
        <p:nvSpPr>
          <p:cNvPr id="342" name="Google Shape;342;p23"/>
          <p:cNvSpPr/>
          <p:nvPr/>
        </p:nvSpPr>
        <p:spPr>
          <a:xfrm>
            <a:off x="567419" y="1824302"/>
            <a:ext cx="7048499" cy="4805501"/>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43" name="Google Shape;343;p23"/>
          <p:cNvPicPr preferRelativeResize="0"/>
          <p:nvPr/>
        </p:nvPicPr>
        <p:blipFill rotWithShape="1">
          <a:blip r:embed="rId3">
            <a:alphaModFix/>
          </a:blip>
          <a:srcRect/>
          <a:stretch/>
        </p:blipFill>
        <p:spPr>
          <a:xfrm>
            <a:off x="753587" y="2004527"/>
            <a:ext cx="6677753" cy="44450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0"/>
                                        </p:tgtEl>
                                        <p:attrNameLst>
                                          <p:attrName>style.visibility</p:attrName>
                                        </p:attrNameLst>
                                      </p:cBhvr>
                                      <p:to>
                                        <p:strVal val="visible"/>
                                      </p:to>
                                    </p:set>
                                    <p:animEffect transition="in" filter="fade">
                                      <p:cBhvr>
                                        <p:cTn id="7" dur="500"/>
                                        <p:tgtEl>
                                          <p:spTgt spid="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4"/>
          <p:cNvSpPr txBox="1"/>
          <p:nvPr/>
        </p:nvSpPr>
        <p:spPr>
          <a:xfrm>
            <a:off x="1887326" y="1451541"/>
            <a:ext cx="5857129" cy="1008062"/>
          </a:xfrm>
          <a:prstGeom prst="rect">
            <a:avLst/>
          </a:prstGeom>
          <a:noFill/>
          <a:ln>
            <a:noFill/>
          </a:ln>
        </p:spPr>
        <p:txBody>
          <a:bodyPr spcFirstLastPara="1" wrap="square" lIns="91425" tIns="45700" rIns="91425" bIns="45700" anchor="ctr" anchorCtr="0">
            <a:noAutofit/>
          </a:bodyPr>
          <a:lstStyle/>
          <a:p>
            <a:pPr marL="0" marR="0" lvl="0" indent="0" algn="just" rtl="0">
              <a:lnSpc>
                <a:spcPct val="90000"/>
              </a:lnSpc>
              <a:spcBef>
                <a:spcPts val="0"/>
              </a:spcBef>
              <a:spcAft>
                <a:spcPts val="0"/>
              </a:spcAft>
              <a:buNone/>
            </a:pPr>
            <a:r>
              <a:rPr lang="es-ES" sz="3200">
                <a:solidFill>
                  <a:srgbClr val="7F7F7F"/>
                </a:solidFill>
                <a:latin typeface="Arial"/>
                <a:ea typeface="Arial"/>
                <a:cs typeface="Arial"/>
                <a:sym typeface="Arial"/>
              </a:rPr>
              <a:t>Interpretando el modelo</a:t>
            </a:r>
            <a:endParaRPr sz="3200">
              <a:solidFill>
                <a:srgbClr val="7F7F7F"/>
              </a:solidFill>
              <a:latin typeface="Arial"/>
              <a:ea typeface="Arial"/>
              <a:cs typeface="Arial"/>
              <a:sym typeface="Arial"/>
            </a:endParaRPr>
          </a:p>
        </p:txBody>
      </p:sp>
      <p:sp>
        <p:nvSpPr>
          <p:cNvPr id="349" name="Google Shape;349;p24"/>
          <p:cNvSpPr/>
          <p:nvPr/>
        </p:nvSpPr>
        <p:spPr>
          <a:xfrm>
            <a:off x="2030424" y="2344954"/>
            <a:ext cx="8079000" cy="2534100"/>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0" name="Google Shape;350;p24"/>
          <p:cNvSpPr txBox="1"/>
          <p:nvPr/>
        </p:nvSpPr>
        <p:spPr>
          <a:xfrm>
            <a:off x="2812869" y="2344938"/>
            <a:ext cx="6514011" cy="63339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1" name="Google Shape;351;p24"/>
          <p:cNvSpPr txBox="1"/>
          <p:nvPr/>
        </p:nvSpPr>
        <p:spPr>
          <a:xfrm>
            <a:off x="2603651" y="3061786"/>
            <a:ext cx="44244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a:solidFill>
                  <a:schemeClr val="dk1"/>
                </a:solidFill>
                <a:latin typeface="Calibri"/>
                <a:ea typeface="Calibri"/>
                <a:cs typeface="Calibri"/>
                <a:sym typeface="Calibri"/>
              </a:rPr>
              <a:t>Con lo cual, nuestro modelo final sería el siguiente:</a:t>
            </a:r>
            <a:endParaRPr sz="1600">
              <a:solidFill>
                <a:schemeClr val="dk1"/>
              </a:solidFill>
              <a:latin typeface="Calibri"/>
              <a:ea typeface="Calibri"/>
              <a:cs typeface="Calibri"/>
              <a:sym typeface="Calibri"/>
            </a:endParaRPr>
          </a:p>
        </p:txBody>
      </p:sp>
      <p:sp>
        <p:nvSpPr>
          <p:cNvPr id="352" name="Google Shape;352;p24"/>
          <p:cNvSpPr txBox="1"/>
          <p:nvPr/>
        </p:nvSpPr>
        <p:spPr>
          <a:xfrm>
            <a:off x="1227909" y="5350726"/>
            <a:ext cx="6331131" cy="9281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3" name="Google Shape;353;p24"/>
          <p:cNvSpPr txBox="1"/>
          <p:nvPr/>
        </p:nvSpPr>
        <p:spPr>
          <a:xfrm>
            <a:off x="2451462" y="3612051"/>
            <a:ext cx="7236900" cy="52320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8"/>
                                        </p:tgtEl>
                                        <p:attrNameLst>
                                          <p:attrName>style.visibility</p:attrName>
                                        </p:attrNameLst>
                                      </p:cBhvr>
                                      <p:to>
                                        <p:strVal val="visible"/>
                                      </p:to>
                                    </p:set>
                                    <p:animEffect transition="in" filter="fade">
                                      <p:cBhvr>
                                        <p:cTn id="7" dur="500"/>
                                        <p:tgtEl>
                                          <p:spTgt spid="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5"/>
          <p:cNvSpPr/>
          <p:nvPr/>
        </p:nvSpPr>
        <p:spPr>
          <a:xfrm>
            <a:off x="7386420" y="1735408"/>
            <a:ext cx="5658900" cy="1915800"/>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9" name="Google Shape;359;p25"/>
          <p:cNvSpPr txBox="1"/>
          <p:nvPr/>
        </p:nvSpPr>
        <p:spPr>
          <a:xfrm>
            <a:off x="459844" y="450714"/>
            <a:ext cx="9239635" cy="1008062"/>
          </a:xfrm>
          <a:prstGeom prst="rect">
            <a:avLst/>
          </a:prstGeom>
          <a:noFill/>
          <a:ln>
            <a:noFill/>
          </a:ln>
        </p:spPr>
        <p:txBody>
          <a:bodyPr spcFirstLastPara="1" wrap="square" lIns="91425" tIns="45700" rIns="91425" bIns="45700" anchor="ctr" anchorCtr="0">
            <a:noAutofit/>
          </a:bodyPr>
          <a:lstStyle/>
          <a:p>
            <a:pPr marL="0" marR="0" lvl="0" indent="0" algn="just" rtl="0">
              <a:lnSpc>
                <a:spcPct val="90000"/>
              </a:lnSpc>
              <a:spcBef>
                <a:spcPts val="0"/>
              </a:spcBef>
              <a:spcAft>
                <a:spcPts val="0"/>
              </a:spcAft>
              <a:buNone/>
            </a:pPr>
            <a:r>
              <a:rPr lang="es-ES" sz="3200">
                <a:solidFill>
                  <a:srgbClr val="7F7F7F"/>
                </a:solidFill>
                <a:latin typeface="Arial"/>
                <a:ea typeface="Arial"/>
                <a:cs typeface="Arial"/>
                <a:sym typeface="Arial"/>
              </a:rPr>
              <a:t>Realizando predicciones con el modelo</a:t>
            </a:r>
            <a:endParaRPr sz="3200">
              <a:solidFill>
                <a:srgbClr val="7F7F7F"/>
              </a:solidFill>
              <a:latin typeface="Arial"/>
              <a:ea typeface="Arial"/>
              <a:cs typeface="Arial"/>
              <a:sym typeface="Arial"/>
            </a:endParaRPr>
          </a:p>
        </p:txBody>
      </p:sp>
      <p:sp>
        <p:nvSpPr>
          <p:cNvPr id="360" name="Google Shape;360;p25"/>
          <p:cNvSpPr txBox="1"/>
          <p:nvPr/>
        </p:nvSpPr>
        <p:spPr>
          <a:xfrm>
            <a:off x="7906869" y="2204744"/>
            <a:ext cx="3585300" cy="14469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chemeClr val="lt1"/>
                </a:solidFill>
                <a:latin typeface="Calibri"/>
                <a:ea typeface="Calibri"/>
                <a:cs typeface="Calibri"/>
                <a:sym typeface="Calibri"/>
              </a:rPr>
              <a:t>Ahora, realizaremos predicciones con algunos valores. Para ésto, utilizaremos el método predict().</a:t>
            </a:r>
            <a:endParaRPr/>
          </a:p>
          <a:p>
            <a:pPr marL="285750" marR="0" lvl="0" indent="-171450" algn="l" rtl="0">
              <a:spcBef>
                <a:spcPts val="0"/>
              </a:spcBef>
              <a:spcAft>
                <a:spcPts val="0"/>
              </a:spcAft>
              <a:buClr>
                <a:schemeClr val="dk1"/>
              </a:buClr>
              <a:buSzPts val="1800"/>
              <a:buFont typeface="Arial"/>
              <a:buNone/>
            </a:pPr>
            <a:endParaRPr sz="1800">
              <a:solidFill>
                <a:schemeClr val="lt1"/>
              </a:solidFill>
              <a:latin typeface="Arial"/>
              <a:ea typeface="Arial"/>
              <a:cs typeface="Arial"/>
              <a:sym typeface="Arial"/>
            </a:endParaRPr>
          </a:p>
          <a:p>
            <a:pPr marL="285750" marR="0" lvl="0" indent="-184150" algn="l" rtl="0">
              <a:spcBef>
                <a:spcPts val="0"/>
              </a:spcBef>
              <a:spcAft>
                <a:spcPts val="0"/>
              </a:spcAft>
              <a:buClr>
                <a:schemeClr val="dk1"/>
              </a:buClr>
              <a:buSzPts val="1600"/>
              <a:buFont typeface="Arial"/>
              <a:buNone/>
            </a:pPr>
            <a:endParaRPr sz="1600">
              <a:solidFill>
                <a:schemeClr val="lt1"/>
              </a:solidFill>
              <a:latin typeface="Arial"/>
              <a:ea typeface="Arial"/>
              <a:cs typeface="Arial"/>
              <a:sym typeface="Arial"/>
            </a:endParaRPr>
          </a:p>
        </p:txBody>
      </p:sp>
      <p:sp>
        <p:nvSpPr>
          <p:cNvPr id="361" name="Google Shape;361;p25"/>
          <p:cNvSpPr/>
          <p:nvPr/>
        </p:nvSpPr>
        <p:spPr>
          <a:xfrm>
            <a:off x="459843" y="1428205"/>
            <a:ext cx="7048500" cy="4805400"/>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62" name="Google Shape;362;p25"/>
          <p:cNvPicPr preferRelativeResize="0"/>
          <p:nvPr/>
        </p:nvPicPr>
        <p:blipFill rotWithShape="1">
          <a:blip r:embed="rId3">
            <a:alphaModFix/>
          </a:blip>
          <a:srcRect/>
          <a:stretch/>
        </p:blipFill>
        <p:spPr>
          <a:xfrm>
            <a:off x="787266" y="1735408"/>
            <a:ext cx="6393651" cy="411666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9"/>
                                        </p:tgtEl>
                                        <p:attrNameLst>
                                          <p:attrName>style.visibility</p:attrName>
                                        </p:attrNameLst>
                                      </p:cBhvr>
                                      <p:to>
                                        <p:strVal val="visible"/>
                                      </p:to>
                                    </p:set>
                                    <p:animEffect transition="in" filter="fade">
                                      <p:cBhvr>
                                        <p:cTn id="7" dur="500"/>
                                        <p:tgtEl>
                                          <p:spTgt spid="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6"/>
          <p:cNvSpPr txBox="1"/>
          <p:nvPr/>
        </p:nvSpPr>
        <p:spPr>
          <a:xfrm>
            <a:off x="7018788" y="468785"/>
            <a:ext cx="5067380" cy="1008062"/>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None/>
            </a:pPr>
            <a:r>
              <a:rPr lang="es-ES" sz="3200">
                <a:solidFill>
                  <a:srgbClr val="7F7F7F"/>
                </a:solidFill>
                <a:latin typeface="Arial"/>
                <a:ea typeface="Arial"/>
                <a:cs typeface="Arial"/>
                <a:sym typeface="Arial"/>
              </a:rPr>
              <a:t>Visualizando el resultado</a:t>
            </a:r>
            <a:endParaRPr sz="3200">
              <a:solidFill>
                <a:srgbClr val="7F7F7F"/>
              </a:solidFill>
              <a:latin typeface="Arial"/>
              <a:ea typeface="Arial"/>
              <a:cs typeface="Arial"/>
              <a:sym typeface="Arial"/>
            </a:endParaRPr>
          </a:p>
        </p:txBody>
      </p:sp>
      <p:sp>
        <p:nvSpPr>
          <p:cNvPr id="368" name="Google Shape;368;p26"/>
          <p:cNvSpPr/>
          <p:nvPr/>
        </p:nvSpPr>
        <p:spPr>
          <a:xfrm>
            <a:off x="412276" y="468785"/>
            <a:ext cx="6223655" cy="5940792"/>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69" name="Google Shape;369;p26"/>
          <p:cNvPicPr preferRelativeResize="0"/>
          <p:nvPr/>
        </p:nvPicPr>
        <p:blipFill rotWithShape="1">
          <a:blip r:embed="rId3">
            <a:alphaModFix/>
          </a:blip>
          <a:srcRect/>
          <a:stretch/>
        </p:blipFill>
        <p:spPr>
          <a:xfrm>
            <a:off x="795133" y="787801"/>
            <a:ext cx="5438775" cy="1089812"/>
          </a:xfrm>
          <a:prstGeom prst="rect">
            <a:avLst/>
          </a:prstGeom>
          <a:noFill/>
          <a:ln>
            <a:noFill/>
          </a:ln>
        </p:spPr>
      </p:pic>
      <p:pic>
        <p:nvPicPr>
          <p:cNvPr id="370" name="Google Shape;370;p26"/>
          <p:cNvPicPr preferRelativeResize="0"/>
          <p:nvPr/>
        </p:nvPicPr>
        <p:blipFill rotWithShape="1">
          <a:blip r:embed="rId4">
            <a:alphaModFix/>
          </a:blip>
          <a:srcRect/>
          <a:stretch/>
        </p:blipFill>
        <p:spPr>
          <a:xfrm>
            <a:off x="795133" y="2086195"/>
            <a:ext cx="5438775" cy="4114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7"/>
                                        </p:tgtEl>
                                        <p:attrNameLst>
                                          <p:attrName>style.visibility</p:attrName>
                                        </p:attrNameLst>
                                      </p:cBhvr>
                                      <p:to>
                                        <p:strVal val="visible"/>
                                      </p:to>
                                    </p:set>
                                    <p:animEffect transition="in" filter="fade">
                                      <p:cBhvr>
                                        <p:cTn id="7" dur="500"/>
                                        <p:tgtEl>
                                          <p:spTgt spid="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7"/>
          <p:cNvSpPr/>
          <p:nvPr/>
        </p:nvSpPr>
        <p:spPr>
          <a:xfrm>
            <a:off x="6272822" y="2005689"/>
            <a:ext cx="6311400" cy="2450400"/>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6" name="Google Shape;376;p27"/>
          <p:cNvSpPr txBox="1"/>
          <p:nvPr/>
        </p:nvSpPr>
        <p:spPr>
          <a:xfrm>
            <a:off x="6828554" y="997643"/>
            <a:ext cx="4755001" cy="1008062"/>
          </a:xfrm>
          <a:prstGeom prst="rect">
            <a:avLst/>
          </a:prstGeom>
          <a:noFill/>
          <a:ln>
            <a:noFill/>
          </a:ln>
        </p:spPr>
        <p:txBody>
          <a:bodyPr spcFirstLastPara="1" wrap="square" lIns="91425" tIns="45700" rIns="91425" bIns="45700" anchor="ctr" anchorCtr="0">
            <a:noAutofit/>
          </a:bodyPr>
          <a:lstStyle/>
          <a:p>
            <a:pPr marL="0" marR="0" lvl="0" indent="0" algn="just" rtl="0">
              <a:lnSpc>
                <a:spcPct val="90000"/>
              </a:lnSpc>
              <a:spcBef>
                <a:spcPts val="0"/>
              </a:spcBef>
              <a:spcAft>
                <a:spcPts val="0"/>
              </a:spcAft>
              <a:buNone/>
            </a:pPr>
            <a:r>
              <a:rPr lang="es-ES" sz="3200">
                <a:solidFill>
                  <a:srgbClr val="7F7F7F"/>
                </a:solidFill>
                <a:latin typeface="Arial"/>
                <a:ea typeface="Arial"/>
                <a:cs typeface="Arial"/>
                <a:sym typeface="Arial"/>
              </a:rPr>
              <a:t>Análisis de Residuales</a:t>
            </a:r>
            <a:endParaRPr sz="3200">
              <a:solidFill>
                <a:srgbClr val="7F7F7F"/>
              </a:solidFill>
              <a:latin typeface="Arial"/>
              <a:ea typeface="Arial"/>
              <a:cs typeface="Arial"/>
              <a:sym typeface="Arial"/>
            </a:endParaRPr>
          </a:p>
        </p:txBody>
      </p:sp>
      <p:sp>
        <p:nvSpPr>
          <p:cNvPr id="377" name="Google Shape;377;p27"/>
          <p:cNvSpPr txBox="1"/>
          <p:nvPr/>
        </p:nvSpPr>
        <p:spPr>
          <a:xfrm>
            <a:off x="6838754" y="2140766"/>
            <a:ext cx="4967100" cy="20319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chemeClr val="lt1"/>
                </a:solidFill>
                <a:latin typeface="Calibri"/>
                <a:ea typeface="Calibri"/>
                <a:cs typeface="Calibri"/>
                <a:sym typeface="Calibri"/>
              </a:rPr>
              <a:t>En general, se espera que los residuos se distribuyan normalmente con una media de cero y una varianza constante en todas las combinaciones de valores de las variables explicativas. Los patrones en los residuos que violan estas suposiciones pueden indicar que el modelo no es adecuado para los datos.</a:t>
            </a:r>
            <a:endParaRPr sz="1600">
              <a:solidFill>
                <a:schemeClr val="lt1"/>
              </a:solidFill>
              <a:latin typeface="Arial"/>
              <a:ea typeface="Arial"/>
              <a:cs typeface="Arial"/>
              <a:sym typeface="Arial"/>
            </a:endParaRPr>
          </a:p>
        </p:txBody>
      </p:sp>
      <p:sp>
        <p:nvSpPr>
          <p:cNvPr id="378" name="Google Shape;378;p27"/>
          <p:cNvSpPr/>
          <p:nvPr/>
        </p:nvSpPr>
        <p:spPr>
          <a:xfrm>
            <a:off x="276356" y="1090414"/>
            <a:ext cx="5791200" cy="4910973"/>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79" name="Google Shape;379;p27"/>
          <p:cNvPicPr preferRelativeResize="0"/>
          <p:nvPr/>
        </p:nvPicPr>
        <p:blipFill rotWithShape="1">
          <a:blip r:embed="rId3">
            <a:alphaModFix/>
          </a:blip>
          <a:srcRect/>
          <a:stretch/>
        </p:blipFill>
        <p:spPr>
          <a:xfrm>
            <a:off x="589124" y="1310417"/>
            <a:ext cx="5186890" cy="909980"/>
          </a:xfrm>
          <a:prstGeom prst="rect">
            <a:avLst/>
          </a:prstGeom>
          <a:noFill/>
          <a:ln>
            <a:noFill/>
          </a:ln>
        </p:spPr>
      </p:pic>
      <p:pic>
        <p:nvPicPr>
          <p:cNvPr id="380" name="Google Shape;380;p27"/>
          <p:cNvPicPr preferRelativeResize="0"/>
          <p:nvPr/>
        </p:nvPicPr>
        <p:blipFill rotWithShape="1">
          <a:blip r:embed="rId4">
            <a:alphaModFix/>
          </a:blip>
          <a:srcRect/>
          <a:stretch/>
        </p:blipFill>
        <p:spPr>
          <a:xfrm>
            <a:off x="782028" y="2414924"/>
            <a:ext cx="4628434" cy="327319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6"/>
                                        </p:tgtEl>
                                        <p:attrNameLst>
                                          <p:attrName>style.visibility</p:attrName>
                                        </p:attrNameLst>
                                      </p:cBhvr>
                                      <p:to>
                                        <p:strVal val="visible"/>
                                      </p:to>
                                    </p:set>
                                    <p:animEffect transition="in" filter="fade">
                                      <p:cBhvr>
                                        <p:cTn id="7" dur="500"/>
                                        <p:tgtEl>
                                          <p:spTgt spid="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8"/>
          <p:cNvSpPr/>
          <p:nvPr/>
        </p:nvSpPr>
        <p:spPr>
          <a:xfrm>
            <a:off x="-410032" y="1483906"/>
            <a:ext cx="9275358" cy="4068822"/>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6" name="Google Shape;386;p28"/>
          <p:cNvSpPr txBox="1"/>
          <p:nvPr/>
        </p:nvSpPr>
        <p:spPr>
          <a:xfrm>
            <a:off x="1480843" y="425845"/>
            <a:ext cx="7245146"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Métricas de evaluación de regresiones</a:t>
            </a:r>
            <a:endParaRPr sz="3200">
              <a:solidFill>
                <a:srgbClr val="7F7F7F"/>
              </a:solidFill>
              <a:latin typeface="Arial"/>
              <a:ea typeface="Arial"/>
              <a:cs typeface="Arial"/>
              <a:sym typeface="Arial"/>
            </a:endParaRPr>
          </a:p>
        </p:txBody>
      </p:sp>
      <p:sp>
        <p:nvSpPr>
          <p:cNvPr id="387" name="Google Shape;387;p28"/>
          <p:cNvSpPr txBox="1"/>
          <p:nvPr/>
        </p:nvSpPr>
        <p:spPr>
          <a:xfrm>
            <a:off x="1480843" y="1714362"/>
            <a:ext cx="7062266" cy="341632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s-ES" sz="1800">
                <a:solidFill>
                  <a:schemeClr val="lt1"/>
                </a:solidFill>
                <a:latin typeface="Calibri"/>
                <a:ea typeface="Calibri"/>
                <a:cs typeface="Calibri"/>
                <a:sym typeface="Calibri"/>
              </a:rPr>
              <a:t>En una regresión lineal, las métricas de evaluación están enfocadas a cuantificar el error del modelo respecto a los valores reales en el set de datos donde realizamos la validación. Existen varias métricas de error, pero las más utilizadas son las siguientes:</a:t>
            </a:r>
            <a:endParaRPr/>
          </a:p>
          <a:p>
            <a:pPr marL="0" marR="0" lvl="0" indent="0" algn="just" rtl="0">
              <a:lnSpc>
                <a:spcPct val="150000"/>
              </a:lnSpc>
              <a:spcBef>
                <a:spcPts val="0"/>
              </a:spcBef>
              <a:spcAft>
                <a:spcPts val="0"/>
              </a:spcAft>
              <a:buNone/>
            </a:pPr>
            <a:endParaRPr sz="1800">
              <a:solidFill>
                <a:schemeClr val="lt1"/>
              </a:solidFill>
              <a:latin typeface="Calibri"/>
              <a:ea typeface="Calibri"/>
              <a:cs typeface="Calibri"/>
              <a:sym typeface="Calibri"/>
            </a:endParaRPr>
          </a:p>
          <a:p>
            <a:pPr marL="285750" marR="0" lvl="0" indent="-285750" algn="just" rtl="0">
              <a:lnSpc>
                <a:spcPct val="150000"/>
              </a:lnSpc>
              <a:spcBef>
                <a:spcPts val="0"/>
              </a:spcBef>
              <a:spcAft>
                <a:spcPts val="0"/>
              </a:spcAft>
              <a:buClr>
                <a:schemeClr val="lt1"/>
              </a:buClr>
              <a:buSzPts val="1800"/>
              <a:buFont typeface="Arial"/>
              <a:buChar char="•"/>
            </a:pPr>
            <a:r>
              <a:rPr lang="es-ES" sz="1800">
                <a:solidFill>
                  <a:schemeClr val="lt1"/>
                </a:solidFill>
                <a:latin typeface="Calibri"/>
                <a:ea typeface="Calibri"/>
                <a:cs typeface="Calibri"/>
                <a:sym typeface="Calibri"/>
              </a:rPr>
              <a:t>Mean Absolute Error (MAE).</a:t>
            </a:r>
            <a:endParaRPr sz="1800">
              <a:solidFill>
                <a:schemeClr val="lt1"/>
              </a:solidFill>
              <a:latin typeface="Calibri"/>
              <a:ea typeface="Calibri"/>
              <a:cs typeface="Calibri"/>
              <a:sym typeface="Calibri"/>
            </a:endParaRPr>
          </a:p>
          <a:p>
            <a:pPr marL="285750" marR="0" lvl="0" indent="-285750" algn="just" rtl="0">
              <a:lnSpc>
                <a:spcPct val="150000"/>
              </a:lnSpc>
              <a:spcBef>
                <a:spcPts val="0"/>
              </a:spcBef>
              <a:spcAft>
                <a:spcPts val="0"/>
              </a:spcAft>
              <a:buClr>
                <a:schemeClr val="lt1"/>
              </a:buClr>
              <a:buSzPts val="1800"/>
              <a:buFont typeface="Arial"/>
              <a:buChar char="•"/>
            </a:pPr>
            <a:r>
              <a:rPr lang="es-ES" sz="1800">
                <a:solidFill>
                  <a:schemeClr val="lt1"/>
                </a:solidFill>
                <a:latin typeface="Calibri"/>
                <a:ea typeface="Calibri"/>
                <a:cs typeface="Calibri"/>
                <a:sym typeface="Calibri"/>
              </a:rPr>
              <a:t>Mean Squared Error (MSE).</a:t>
            </a:r>
            <a:endParaRPr sz="1800">
              <a:solidFill>
                <a:schemeClr val="lt1"/>
              </a:solidFill>
              <a:latin typeface="Calibri"/>
              <a:ea typeface="Calibri"/>
              <a:cs typeface="Calibri"/>
              <a:sym typeface="Calibri"/>
            </a:endParaRPr>
          </a:p>
          <a:p>
            <a:pPr marL="285750" marR="0" lvl="0" indent="-285750" algn="just" rtl="0">
              <a:lnSpc>
                <a:spcPct val="150000"/>
              </a:lnSpc>
              <a:spcBef>
                <a:spcPts val="0"/>
              </a:spcBef>
              <a:spcAft>
                <a:spcPts val="0"/>
              </a:spcAft>
              <a:buClr>
                <a:schemeClr val="lt1"/>
              </a:buClr>
              <a:buSzPts val="1800"/>
              <a:buFont typeface="Arial"/>
              <a:buChar char="•"/>
            </a:pPr>
            <a:r>
              <a:rPr lang="es-ES" sz="1800">
                <a:solidFill>
                  <a:schemeClr val="lt1"/>
                </a:solidFill>
                <a:latin typeface="Calibri"/>
                <a:ea typeface="Calibri"/>
                <a:cs typeface="Calibri"/>
                <a:sym typeface="Calibri"/>
              </a:rPr>
              <a:t>Root Mean Squared Error (RMSE).</a:t>
            </a:r>
            <a:endParaRPr sz="1800">
              <a:solidFill>
                <a:schemeClr val="lt1"/>
              </a:solidFill>
              <a:latin typeface="Calibri"/>
              <a:ea typeface="Calibri"/>
              <a:cs typeface="Calibri"/>
              <a:sym typeface="Calibri"/>
            </a:endParaRPr>
          </a:p>
        </p:txBody>
      </p:sp>
      <p:pic>
        <p:nvPicPr>
          <p:cNvPr id="388" name="Google Shape;388;p28"/>
          <p:cNvPicPr preferRelativeResize="0"/>
          <p:nvPr/>
        </p:nvPicPr>
        <p:blipFill rotWithShape="1">
          <a:blip r:embed="rId3">
            <a:alphaModFix/>
          </a:blip>
          <a:srcRect/>
          <a:stretch/>
        </p:blipFill>
        <p:spPr>
          <a:xfrm>
            <a:off x="1013864" y="1867494"/>
            <a:ext cx="289524" cy="2895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6"/>
                                        </p:tgtEl>
                                        <p:attrNameLst>
                                          <p:attrName>style.visibility</p:attrName>
                                        </p:attrNameLst>
                                      </p:cBhvr>
                                      <p:to>
                                        <p:strVal val="visible"/>
                                      </p:to>
                                    </p:set>
                                    <p:animEffect transition="in" filter="fade">
                                      <p:cBhvr>
                                        <p:cTn id="7" dur="500"/>
                                        <p:tgtEl>
                                          <p:spTgt spid="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9"/>
          <p:cNvSpPr/>
          <p:nvPr/>
        </p:nvSpPr>
        <p:spPr>
          <a:xfrm>
            <a:off x="-876300" y="996346"/>
            <a:ext cx="16255407" cy="1056914"/>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4" name="Google Shape;394;p29"/>
          <p:cNvSpPr txBox="1"/>
          <p:nvPr/>
        </p:nvSpPr>
        <p:spPr>
          <a:xfrm>
            <a:off x="994270" y="81232"/>
            <a:ext cx="10473244" cy="1008062"/>
          </a:xfrm>
          <a:prstGeom prst="rect">
            <a:avLst/>
          </a:prstGeom>
          <a:noFill/>
          <a:ln>
            <a:noFill/>
          </a:ln>
        </p:spPr>
        <p:txBody>
          <a:bodyPr spcFirstLastPara="1" wrap="square" lIns="91425" tIns="45700" rIns="91425" bIns="45700" anchor="ctr" anchorCtr="0">
            <a:noAutofit/>
          </a:bodyPr>
          <a:lstStyle/>
          <a:p>
            <a:pPr marL="0" marR="0" lvl="0" indent="0" algn="just" rtl="0">
              <a:lnSpc>
                <a:spcPct val="90000"/>
              </a:lnSpc>
              <a:spcBef>
                <a:spcPts val="0"/>
              </a:spcBef>
              <a:spcAft>
                <a:spcPts val="0"/>
              </a:spcAft>
              <a:buNone/>
            </a:pPr>
            <a:r>
              <a:rPr lang="es-ES" sz="3200">
                <a:solidFill>
                  <a:srgbClr val="7F7F7F"/>
                </a:solidFill>
                <a:latin typeface="Arial"/>
                <a:ea typeface="Arial"/>
                <a:cs typeface="Arial"/>
                <a:sym typeface="Arial"/>
              </a:rPr>
              <a:t>(MAE) Mean Absolute Error</a:t>
            </a:r>
            <a:endParaRPr sz="3200">
              <a:solidFill>
                <a:srgbClr val="7F7F7F"/>
              </a:solidFill>
              <a:latin typeface="Arial"/>
              <a:ea typeface="Arial"/>
              <a:cs typeface="Arial"/>
              <a:sym typeface="Arial"/>
            </a:endParaRPr>
          </a:p>
        </p:txBody>
      </p:sp>
      <p:sp>
        <p:nvSpPr>
          <p:cNvPr id="395" name="Google Shape;395;p29"/>
          <p:cNvSpPr txBox="1"/>
          <p:nvPr/>
        </p:nvSpPr>
        <p:spPr>
          <a:xfrm>
            <a:off x="1013906" y="1089294"/>
            <a:ext cx="10146489"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chemeClr val="lt1"/>
                </a:solidFill>
                <a:latin typeface="Arial"/>
                <a:ea typeface="Arial"/>
                <a:cs typeface="Arial"/>
                <a:sym typeface="Arial"/>
              </a:rPr>
              <a:t>Es la métrica más sencilla de todas para medir el error de un modelo regresivo, corresponde a la suma de las diferencias absolutas entre el valor predicho y el valor real dividido por la cantidad de mediciones.</a:t>
            </a:r>
            <a:endParaRPr sz="1600">
              <a:solidFill>
                <a:schemeClr val="lt1"/>
              </a:solidFill>
              <a:latin typeface="Arial"/>
              <a:ea typeface="Arial"/>
              <a:cs typeface="Arial"/>
              <a:sym typeface="Arial"/>
            </a:endParaRPr>
          </a:p>
        </p:txBody>
      </p:sp>
      <p:sp>
        <p:nvSpPr>
          <p:cNvPr id="396" name="Google Shape;396;p29"/>
          <p:cNvSpPr/>
          <p:nvPr/>
        </p:nvSpPr>
        <p:spPr>
          <a:xfrm>
            <a:off x="1013906" y="2143679"/>
            <a:ext cx="10146489" cy="4352372"/>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7" name="Google Shape;397;p29"/>
          <p:cNvSpPr txBox="1"/>
          <p:nvPr/>
        </p:nvSpPr>
        <p:spPr>
          <a:xfrm>
            <a:off x="1435100" y="3633065"/>
            <a:ext cx="2736848" cy="84029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a:latin typeface="Calibri"/>
                <a:ea typeface="Calibri"/>
                <a:cs typeface="Calibri"/>
                <a:sym typeface="Calibri"/>
              </a:rPr>
              <a:t> </a:t>
            </a:r>
            <a:endParaRPr/>
          </a:p>
        </p:txBody>
      </p:sp>
      <p:cxnSp>
        <p:nvCxnSpPr>
          <p:cNvPr id="398" name="Google Shape;398;p29"/>
          <p:cNvCxnSpPr/>
          <p:nvPr/>
        </p:nvCxnSpPr>
        <p:spPr>
          <a:xfrm rot="10800000" flipH="1">
            <a:off x="5404138" y="2427720"/>
            <a:ext cx="20512" cy="3528392"/>
          </a:xfrm>
          <a:prstGeom prst="straightConnector1">
            <a:avLst/>
          </a:prstGeom>
          <a:noFill/>
          <a:ln w="9525" cap="flat" cmpd="sng">
            <a:solidFill>
              <a:schemeClr val="accent1"/>
            </a:solidFill>
            <a:prstDash val="solid"/>
            <a:miter lim="800000"/>
            <a:headEnd type="none" w="sm" len="sm"/>
            <a:tailEnd type="triangle" w="med" len="med"/>
          </a:ln>
        </p:spPr>
      </p:cxnSp>
      <p:cxnSp>
        <p:nvCxnSpPr>
          <p:cNvPr id="399" name="Google Shape;399;p29"/>
          <p:cNvCxnSpPr/>
          <p:nvPr/>
        </p:nvCxnSpPr>
        <p:spPr>
          <a:xfrm>
            <a:off x="5412684" y="5956112"/>
            <a:ext cx="5032015" cy="0"/>
          </a:xfrm>
          <a:prstGeom prst="straightConnector1">
            <a:avLst/>
          </a:prstGeom>
          <a:noFill/>
          <a:ln w="9525" cap="flat" cmpd="sng">
            <a:solidFill>
              <a:schemeClr val="accent1"/>
            </a:solidFill>
            <a:prstDash val="solid"/>
            <a:miter lim="800000"/>
            <a:headEnd type="none" w="sm" len="sm"/>
            <a:tailEnd type="triangle" w="med" len="med"/>
          </a:ln>
        </p:spPr>
      </p:cxnSp>
      <p:sp>
        <p:nvSpPr>
          <p:cNvPr id="400" name="Google Shape;400;p29"/>
          <p:cNvSpPr/>
          <p:nvPr/>
        </p:nvSpPr>
        <p:spPr>
          <a:xfrm>
            <a:off x="6091714" y="3791621"/>
            <a:ext cx="403869" cy="403869"/>
          </a:xfrm>
          <a:prstGeom prst="mathPl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1" name="Google Shape;401;p29"/>
          <p:cNvSpPr/>
          <p:nvPr/>
        </p:nvSpPr>
        <p:spPr>
          <a:xfrm>
            <a:off x="7294152" y="4858932"/>
            <a:ext cx="403869" cy="403869"/>
          </a:xfrm>
          <a:prstGeom prst="mathPl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2" name="Google Shape;402;p29"/>
          <p:cNvSpPr/>
          <p:nvPr/>
        </p:nvSpPr>
        <p:spPr>
          <a:xfrm>
            <a:off x="8169505" y="2754268"/>
            <a:ext cx="403869" cy="403869"/>
          </a:xfrm>
          <a:prstGeom prst="mathPl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3" name="Google Shape;403;p29"/>
          <p:cNvSpPr/>
          <p:nvPr/>
        </p:nvSpPr>
        <p:spPr>
          <a:xfrm>
            <a:off x="9330333" y="3906108"/>
            <a:ext cx="403869" cy="403869"/>
          </a:xfrm>
          <a:prstGeom prst="mathPl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04" name="Google Shape;404;p29"/>
          <p:cNvCxnSpPr/>
          <p:nvPr/>
        </p:nvCxnSpPr>
        <p:spPr>
          <a:xfrm rot="10800000" flipH="1">
            <a:off x="5424650" y="3072437"/>
            <a:ext cx="4371976" cy="2377439"/>
          </a:xfrm>
          <a:prstGeom prst="straightConnector1">
            <a:avLst/>
          </a:prstGeom>
          <a:noFill/>
          <a:ln w="76200" cap="flat" cmpd="sng">
            <a:solidFill>
              <a:schemeClr val="accent1"/>
            </a:solidFill>
            <a:prstDash val="solid"/>
            <a:miter lim="800000"/>
            <a:headEnd type="none" w="sm" len="sm"/>
            <a:tailEnd type="none" w="sm" len="sm"/>
          </a:ln>
        </p:spPr>
      </p:cxnSp>
      <p:cxnSp>
        <p:nvCxnSpPr>
          <p:cNvPr id="405" name="Google Shape;405;p29"/>
          <p:cNvCxnSpPr/>
          <p:nvPr/>
        </p:nvCxnSpPr>
        <p:spPr>
          <a:xfrm>
            <a:off x="6293647" y="4108043"/>
            <a:ext cx="0" cy="1871488"/>
          </a:xfrm>
          <a:prstGeom prst="straightConnector1">
            <a:avLst/>
          </a:prstGeom>
          <a:noFill/>
          <a:ln w="9525" cap="flat" cmpd="sng">
            <a:solidFill>
              <a:srgbClr val="7F7F7F"/>
            </a:solidFill>
            <a:prstDash val="dash"/>
            <a:miter lim="800000"/>
            <a:headEnd type="none" w="sm" len="sm"/>
            <a:tailEnd type="none" w="sm" len="sm"/>
          </a:ln>
        </p:spPr>
      </p:cxnSp>
      <p:cxnSp>
        <p:nvCxnSpPr>
          <p:cNvPr id="406" name="Google Shape;406;p29"/>
          <p:cNvCxnSpPr>
            <a:stCxn id="400" idx="2"/>
          </p:cNvCxnSpPr>
          <p:nvPr/>
        </p:nvCxnSpPr>
        <p:spPr>
          <a:xfrm rot="10800000">
            <a:off x="5440847" y="3993556"/>
            <a:ext cx="704400" cy="0"/>
          </a:xfrm>
          <a:prstGeom prst="straightConnector1">
            <a:avLst/>
          </a:prstGeom>
          <a:noFill/>
          <a:ln w="9525" cap="flat" cmpd="sng">
            <a:solidFill>
              <a:srgbClr val="7F7F7F"/>
            </a:solidFill>
            <a:prstDash val="dash"/>
            <a:miter lim="800000"/>
            <a:headEnd type="none" w="sm" len="sm"/>
            <a:tailEnd type="none" w="sm" len="sm"/>
          </a:ln>
        </p:spPr>
      </p:cxnSp>
      <p:cxnSp>
        <p:nvCxnSpPr>
          <p:cNvPr id="407" name="Google Shape;407;p29"/>
          <p:cNvCxnSpPr/>
          <p:nvPr/>
        </p:nvCxnSpPr>
        <p:spPr>
          <a:xfrm rot="10800000">
            <a:off x="5412684" y="4936934"/>
            <a:ext cx="892931" cy="0"/>
          </a:xfrm>
          <a:prstGeom prst="straightConnector1">
            <a:avLst/>
          </a:prstGeom>
          <a:noFill/>
          <a:ln w="9525" cap="flat" cmpd="sng">
            <a:solidFill>
              <a:srgbClr val="7F7F7F"/>
            </a:solidFill>
            <a:prstDash val="dash"/>
            <a:miter lim="800000"/>
            <a:headEnd type="none" w="sm" len="sm"/>
            <a:tailEnd type="none" w="sm" len="sm"/>
          </a:ln>
        </p:spPr>
      </p:cxnSp>
      <p:sp>
        <p:nvSpPr>
          <p:cNvPr id="408" name="Google Shape;408;p29"/>
          <p:cNvSpPr txBox="1"/>
          <p:nvPr/>
        </p:nvSpPr>
        <p:spPr>
          <a:xfrm>
            <a:off x="5073803" y="4691535"/>
            <a:ext cx="245708" cy="369332"/>
          </a:xfrm>
          <a:prstGeom prst="rect">
            <a:avLst/>
          </a:prstGeom>
          <a:blipFill rotWithShape="1">
            <a:blip r:embed="rId4">
              <a:alphaModFix/>
            </a:blip>
            <a:stretch>
              <a:fillRect l="-29265" t="-18331" r="-75605" b="-2666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a:latin typeface="Calibri"/>
                <a:ea typeface="Calibri"/>
                <a:cs typeface="Calibri"/>
                <a:sym typeface="Calibri"/>
              </a:rPr>
              <a:t> </a:t>
            </a:r>
            <a:endParaRPr/>
          </a:p>
        </p:txBody>
      </p:sp>
      <p:sp>
        <p:nvSpPr>
          <p:cNvPr id="409" name="Google Shape;409;p29"/>
          <p:cNvSpPr txBox="1"/>
          <p:nvPr/>
        </p:nvSpPr>
        <p:spPr>
          <a:xfrm>
            <a:off x="5040945" y="3738711"/>
            <a:ext cx="250389" cy="369332"/>
          </a:xfrm>
          <a:prstGeom prst="rect">
            <a:avLst/>
          </a:prstGeom>
          <a:blipFill rotWithShape="1">
            <a:blip r:embed="rId5">
              <a:alphaModFix/>
            </a:blip>
            <a:stretch>
              <a:fillRect l="-43901" r="-26828" b="-2458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a:latin typeface="Calibri"/>
                <a:ea typeface="Calibri"/>
                <a:cs typeface="Calibri"/>
                <a:sym typeface="Calibri"/>
              </a:rPr>
              <a:t> </a:t>
            </a:r>
            <a:endParaRPr/>
          </a:p>
        </p:txBody>
      </p:sp>
      <p:sp>
        <p:nvSpPr>
          <p:cNvPr id="410" name="Google Shape;410;p29"/>
          <p:cNvSpPr txBox="1"/>
          <p:nvPr/>
        </p:nvSpPr>
        <p:spPr>
          <a:xfrm>
            <a:off x="6180420" y="5925571"/>
            <a:ext cx="250389" cy="369332"/>
          </a:xfrm>
          <a:prstGeom prst="rect">
            <a:avLst/>
          </a:prstGeom>
          <a:blipFill rotWithShape="1">
            <a:blip r:embed="rId6">
              <a:alphaModFix/>
            </a:blip>
            <a:stretch>
              <a:fillRect l="-31704" r="-29266" b="-1475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4"/>
                                        </p:tgtEl>
                                        <p:attrNameLst>
                                          <p:attrName>style.visibility</p:attrName>
                                        </p:attrNameLst>
                                      </p:cBhvr>
                                      <p:to>
                                        <p:strVal val="visible"/>
                                      </p:to>
                                    </p:set>
                                    <p:animEffect transition="in" filter="fade">
                                      <p:cBhvr>
                                        <p:cTn id="7" dur="500"/>
                                        <p:tgtEl>
                                          <p:spTgt spid="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p:nvPr/>
        </p:nvSpPr>
        <p:spPr>
          <a:xfrm>
            <a:off x="-937989" y="2464525"/>
            <a:ext cx="8772982" cy="1907177"/>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 name="Google Shape;107;p3"/>
          <p:cNvSpPr txBox="1"/>
          <p:nvPr/>
        </p:nvSpPr>
        <p:spPr>
          <a:xfrm>
            <a:off x="983071" y="629355"/>
            <a:ext cx="6908233" cy="789532"/>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None/>
            </a:pPr>
            <a:r>
              <a:rPr lang="es-ES" sz="3200">
                <a:solidFill>
                  <a:srgbClr val="7F7F7F"/>
                </a:solidFill>
                <a:latin typeface="Arial"/>
                <a:ea typeface="Arial"/>
                <a:cs typeface="Arial"/>
                <a:sym typeface="Arial"/>
              </a:rPr>
              <a:t>Dataset Estatura Peso</a:t>
            </a:r>
            <a:endParaRPr/>
          </a:p>
        </p:txBody>
      </p:sp>
      <p:sp>
        <p:nvSpPr>
          <p:cNvPr id="108" name="Google Shape;108;p3"/>
          <p:cNvSpPr txBox="1"/>
          <p:nvPr/>
        </p:nvSpPr>
        <p:spPr>
          <a:xfrm>
            <a:off x="748938" y="2695606"/>
            <a:ext cx="6818812" cy="133882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s-ES" sz="1800">
                <a:solidFill>
                  <a:schemeClr val="lt1"/>
                </a:solidFill>
                <a:latin typeface="Calibri"/>
                <a:ea typeface="Calibri"/>
                <a:cs typeface="Calibri"/>
                <a:sym typeface="Calibri"/>
              </a:rPr>
              <a:t>Para responder las preguntas anteriores, tomaremos el dataset Height-Weight tomado de SOCR (Statistic Online Computational Resource), que contiene mediciones de 25 mil individuos.</a:t>
            </a:r>
            <a:endParaRPr sz="1800">
              <a:solidFill>
                <a:schemeClr val="lt1"/>
              </a:solidFill>
              <a:latin typeface="Calibri"/>
              <a:ea typeface="Calibri"/>
              <a:cs typeface="Calibri"/>
              <a:sym typeface="Calibri"/>
            </a:endParaRPr>
          </a:p>
        </p:txBody>
      </p:sp>
      <p:sp>
        <p:nvSpPr>
          <p:cNvPr id="109" name="Google Shape;109;p3"/>
          <p:cNvSpPr/>
          <p:nvPr/>
        </p:nvSpPr>
        <p:spPr>
          <a:xfrm>
            <a:off x="8208872" y="626201"/>
            <a:ext cx="3216730" cy="4267199"/>
          </a:xfrm>
          <a:prstGeom prst="roundRect">
            <a:avLst>
              <a:gd name="adj" fmla="val 2971"/>
            </a:avLst>
          </a:prstGeom>
          <a:solidFill>
            <a:srgbClr val="383838"/>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0" name="Google Shape;110;p3"/>
          <p:cNvPicPr preferRelativeResize="0"/>
          <p:nvPr/>
        </p:nvPicPr>
        <p:blipFill rotWithShape="1">
          <a:blip r:embed="rId3">
            <a:alphaModFix/>
          </a:blip>
          <a:srcRect/>
          <a:stretch/>
        </p:blipFill>
        <p:spPr>
          <a:xfrm>
            <a:off x="375059" y="2846933"/>
            <a:ext cx="289524" cy="289524"/>
          </a:xfrm>
          <a:prstGeom prst="rect">
            <a:avLst/>
          </a:prstGeom>
          <a:noFill/>
          <a:ln>
            <a:noFill/>
          </a:ln>
        </p:spPr>
      </p:pic>
      <p:pic>
        <p:nvPicPr>
          <p:cNvPr id="111" name="Google Shape;111;p3"/>
          <p:cNvPicPr preferRelativeResize="0"/>
          <p:nvPr/>
        </p:nvPicPr>
        <p:blipFill rotWithShape="1">
          <a:blip r:embed="rId4">
            <a:alphaModFix/>
          </a:blip>
          <a:srcRect/>
          <a:stretch/>
        </p:blipFill>
        <p:spPr>
          <a:xfrm>
            <a:off x="8369235" y="699840"/>
            <a:ext cx="2896004" cy="3991532"/>
          </a:xfrm>
          <a:prstGeom prst="rect">
            <a:avLst/>
          </a:prstGeom>
          <a:noFill/>
          <a:ln>
            <a:noFill/>
          </a:ln>
        </p:spPr>
      </p:pic>
      <p:sp>
        <p:nvSpPr>
          <p:cNvPr id="112" name="Google Shape;112;p3"/>
          <p:cNvSpPr txBox="1"/>
          <p:nvPr/>
        </p:nvSpPr>
        <p:spPr>
          <a:xfrm>
            <a:off x="296091" y="5201964"/>
            <a:ext cx="7538902" cy="800219"/>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None/>
            </a:pPr>
            <a:endParaRPr sz="1600">
              <a:solidFill>
                <a:srgbClr val="7F7F7F"/>
              </a:solidFill>
              <a:latin typeface="Calibri"/>
              <a:ea typeface="Calibri"/>
              <a:cs typeface="Calibri"/>
              <a:sym typeface="Calibri"/>
            </a:endParaRPr>
          </a:p>
          <a:p>
            <a:pPr marL="0" marR="0" lvl="0" indent="0" algn="just" rtl="0">
              <a:spcBef>
                <a:spcPts val="0"/>
              </a:spcBef>
              <a:spcAft>
                <a:spcPts val="0"/>
              </a:spcAft>
              <a:buNone/>
            </a:pPr>
            <a:r>
              <a:rPr lang="es-ES" sz="1400">
                <a:solidFill>
                  <a:srgbClr val="7F7F7F"/>
                </a:solidFill>
                <a:latin typeface="Calibri"/>
                <a:ea typeface="Calibri"/>
                <a:cs typeface="Calibri"/>
                <a:sym typeface="Calibri"/>
              </a:rPr>
              <a:t>http://socr.ucla.edu/docs/resources/SOCR_Data/SOCR_Data_Dinov_020108_HeightsWeights.html</a:t>
            </a:r>
            <a:endParaRPr/>
          </a:p>
          <a:p>
            <a:pPr marL="0" marR="0" lvl="0" indent="0" algn="just" rtl="0">
              <a:spcBef>
                <a:spcPts val="0"/>
              </a:spcBef>
              <a:spcAft>
                <a:spcPts val="0"/>
              </a:spcAft>
              <a:buNone/>
            </a:pPr>
            <a:endParaRPr sz="1600">
              <a:solidFill>
                <a:srgbClr val="7F7F7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8"/>
          <p:cNvSpPr/>
          <p:nvPr/>
        </p:nvSpPr>
        <p:spPr>
          <a:xfrm>
            <a:off x="6194058" y="400050"/>
            <a:ext cx="5777218" cy="5502593"/>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3" name="Google Shape;263;p18"/>
          <p:cNvSpPr/>
          <p:nvPr/>
        </p:nvSpPr>
        <p:spPr>
          <a:xfrm>
            <a:off x="-981532" y="2697592"/>
            <a:ext cx="6882092" cy="2331607"/>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4" name="Google Shape;264;p18"/>
          <p:cNvSpPr txBox="1"/>
          <p:nvPr/>
        </p:nvSpPr>
        <p:spPr>
          <a:xfrm>
            <a:off x="779880" y="1597569"/>
            <a:ext cx="10084936"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(MSE) Mean Squared Error</a:t>
            </a:r>
            <a:endParaRPr sz="3200">
              <a:solidFill>
                <a:srgbClr val="7F7F7F"/>
              </a:solidFill>
              <a:latin typeface="Arial"/>
              <a:ea typeface="Arial"/>
              <a:cs typeface="Arial"/>
              <a:sym typeface="Arial"/>
            </a:endParaRPr>
          </a:p>
        </p:txBody>
      </p:sp>
      <p:sp>
        <p:nvSpPr>
          <p:cNvPr id="265" name="Google Shape;265;p18"/>
          <p:cNvSpPr txBox="1"/>
          <p:nvPr/>
        </p:nvSpPr>
        <p:spPr>
          <a:xfrm>
            <a:off x="864507" y="2985324"/>
            <a:ext cx="4341014"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chemeClr val="lt1"/>
                </a:solidFill>
                <a:latin typeface="Calibri"/>
                <a:ea typeface="Calibri"/>
                <a:cs typeface="Calibri"/>
                <a:sym typeface="Calibri"/>
              </a:rPr>
              <a:t>Es similar a la métrica anterior,  también sirve para medir el error de un modelo regresivo, sin embargo, corresponde a la suma de las diferencias cuadradas entre el valor predicho y el valor real dividido por la cantidad de mediciones.</a:t>
            </a:r>
            <a:endParaRPr/>
          </a:p>
        </p:txBody>
      </p:sp>
      <p:cxnSp>
        <p:nvCxnSpPr>
          <p:cNvPr id="266" name="Google Shape;266;p18"/>
          <p:cNvCxnSpPr/>
          <p:nvPr/>
        </p:nvCxnSpPr>
        <p:spPr>
          <a:xfrm rot="10800000" flipH="1">
            <a:off x="6721770" y="1762580"/>
            <a:ext cx="20512" cy="3528392"/>
          </a:xfrm>
          <a:prstGeom prst="straightConnector1">
            <a:avLst/>
          </a:prstGeom>
          <a:noFill/>
          <a:ln w="9525" cap="flat" cmpd="sng">
            <a:solidFill>
              <a:schemeClr val="accent1"/>
            </a:solidFill>
            <a:prstDash val="solid"/>
            <a:miter lim="800000"/>
            <a:headEnd type="none" w="sm" len="sm"/>
            <a:tailEnd type="triangle" w="med" len="med"/>
          </a:ln>
        </p:spPr>
      </p:cxnSp>
      <p:cxnSp>
        <p:nvCxnSpPr>
          <p:cNvPr id="267" name="Google Shape;267;p18"/>
          <p:cNvCxnSpPr/>
          <p:nvPr/>
        </p:nvCxnSpPr>
        <p:spPr>
          <a:xfrm>
            <a:off x="6730316" y="5290972"/>
            <a:ext cx="5032015" cy="0"/>
          </a:xfrm>
          <a:prstGeom prst="straightConnector1">
            <a:avLst/>
          </a:prstGeom>
          <a:noFill/>
          <a:ln w="9525" cap="flat" cmpd="sng">
            <a:solidFill>
              <a:schemeClr val="accent1"/>
            </a:solidFill>
            <a:prstDash val="solid"/>
            <a:miter lim="800000"/>
            <a:headEnd type="none" w="sm" len="sm"/>
            <a:tailEnd type="triangle" w="med" len="med"/>
          </a:ln>
        </p:spPr>
      </p:cxnSp>
      <p:sp>
        <p:nvSpPr>
          <p:cNvPr id="268" name="Google Shape;268;p18"/>
          <p:cNvSpPr/>
          <p:nvPr/>
        </p:nvSpPr>
        <p:spPr>
          <a:xfrm>
            <a:off x="7409346" y="3126481"/>
            <a:ext cx="403869" cy="403869"/>
          </a:xfrm>
          <a:prstGeom prst="mathPl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9" name="Google Shape;269;p18"/>
          <p:cNvSpPr/>
          <p:nvPr/>
        </p:nvSpPr>
        <p:spPr>
          <a:xfrm>
            <a:off x="8611784" y="4193792"/>
            <a:ext cx="403869" cy="403869"/>
          </a:xfrm>
          <a:prstGeom prst="mathPl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18"/>
          <p:cNvSpPr/>
          <p:nvPr/>
        </p:nvSpPr>
        <p:spPr>
          <a:xfrm>
            <a:off x="9487137" y="2089128"/>
            <a:ext cx="403869" cy="403869"/>
          </a:xfrm>
          <a:prstGeom prst="mathPl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18"/>
          <p:cNvSpPr/>
          <p:nvPr/>
        </p:nvSpPr>
        <p:spPr>
          <a:xfrm>
            <a:off x="10647965" y="3240968"/>
            <a:ext cx="403869" cy="403869"/>
          </a:xfrm>
          <a:prstGeom prst="mathPl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72" name="Google Shape;272;p18"/>
          <p:cNvCxnSpPr/>
          <p:nvPr/>
        </p:nvCxnSpPr>
        <p:spPr>
          <a:xfrm rot="10800000" flipH="1">
            <a:off x="6742282" y="2407297"/>
            <a:ext cx="4371976" cy="2377439"/>
          </a:xfrm>
          <a:prstGeom prst="straightConnector1">
            <a:avLst/>
          </a:prstGeom>
          <a:noFill/>
          <a:ln w="76200" cap="flat" cmpd="sng">
            <a:solidFill>
              <a:schemeClr val="accent1"/>
            </a:solidFill>
            <a:prstDash val="solid"/>
            <a:miter lim="800000"/>
            <a:headEnd type="none" w="sm" len="sm"/>
            <a:tailEnd type="none" w="sm" len="sm"/>
          </a:ln>
        </p:spPr>
      </p:cxnSp>
      <p:cxnSp>
        <p:nvCxnSpPr>
          <p:cNvPr id="273" name="Google Shape;273;p18"/>
          <p:cNvCxnSpPr/>
          <p:nvPr/>
        </p:nvCxnSpPr>
        <p:spPr>
          <a:xfrm>
            <a:off x="7611279" y="3442903"/>
            <a:ext cx="0" cy="1871488"/>
          </a:xfrm>
          <a:prstGeom prst="straightConnector1">
            <a:avLst/>
          </a:prstGeom>
          <a:noFill/>
          <a:ln w="9525" cap="flat" cmpd="sng">
            <a:solidFill>
              <a:srgbClr val="7F7F7F"/>
            </a:solidFill>
            <a:prstDash val="dash"/>
            <a:miter lim="800000"/>
            <a:headEnd type="none" w="sm" len="sm"/>
            <a:tailEnd type="none" w="sm" len="sm"/>
          </a:ln>
        </p:spPr>
      </p:cxnSp>
      <p:cxnSp>
        <p:nvCxnSpPr>
          <p:cNvPr id="274" name="Google Shape;274;p18"/>
          <p:cNvCxnSpPr>
            <a:stCxn id="268" idx="2"/>
          </p:cNvCxnSpPr>
          <p:nvPr/>
        </p:nvCxnSpPr>
        <p:spPr>
          <a:xfrm rot="10800000">
            <a:off x="6758479" y="3328416"/>
            <a:ext cx="704400" cy="0"/>
          </a:xfrm>
          <a:prstGeom prst="straightConnector1">
            <a:avLst/>
          </a:prstGeom>
          <a:noFill/>
          <a:ln w="9525" cap="flat" cmpd="sng">
            <a:solidFill>
              <a:srgbClr val="7F7F7F"/>
            </a:solidFill>
            <a:prstDash val="dash"/>
            <a:miter lim="800000"/>
            <a:headEnd type="none" w="sm" len="sm"/>
            <a:tailEnd type="none" w="sm" len="sm"/>
          </a:ln>
        </p:spPr>
      </p:cxnSp>
      <p:cxnSp>
        <p:nvCxnSpPr>
          <p:cNvPr id="275" name="Google Shape;275;p18"/>
          <p:cNvCxnSpPr/>
          <p:nvPr/>
        </p:nvCxnSpPr>
        <p:spPr>
          <a:xfrm rot="10800000">
            <a:off x="6730316" y="4271794"/>
            <a:ext cx="892931" cy="0"/>
          </a:xfrm>
          <a:prstGeom prst="straightConnector1">
            <a:avLst/>
          </a:prstGeom>
          <a:noFill/>
          <a:ln w="9525" cap="flat" cmpd="sng">
            <a:solidFill>
              <a:srgbClr val="7F7F7F"/>
            </a:solidFill>
            <a:prstDash val="dash"/>
            <a:miter lim="800000"/>
            <a:headEnd type="none" w="sm" len="sm"/>
            <a:tailEnd type="none" w="sm" len="sm"/>
          </a:ln>
        </p:spPr>
      </p:cxnSp>
      <p:sp>
        <p:nvSpPr>
          <p:cNvPr id="276" name="Google Shape;276;p18"/>
          <p:cNvSpPr txBox="1"/>
          <p:nvPr/>
        </p:nvSpPr>
        <p:spPr>
          <a:xfrm>
            <a:off x="6391435" y="4026395"/>
            <a:ext cx="245708" cy="369332"/>
          </a:xfrm>
          <a:prstGeom prst="rect">
            <a:avLst/>
          </a:prstGeom>
          <a:blipFill rotWithShape="1">
            <a:blip r:embed="rId3">
              <a:alphaModFix/>
            </a:blip>
            <a:stretch>
              <a:fillRect l="-29265" t="-16391" r="-75605" b="-2458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a:latin typeface="Calibri"/>
                <a:ea typeface="Calibri"/>
                <a:cs typeface="Calibri"/>
                <a:sym typeface="Calibri"/>
              </a:rPr>
              <a:t> </a:t>
            </a:r>
            <a:endParaRPr/>
          </a:p>
        </p:txBody>
      </p:sp>
      <p:sp>
        <p:nvSpPr>
          <p:cNvPr id="277" name="Google Shape;277;p18"/>
          <p:cNvSpPr txBox="1"/>
          <p:nvPr/>
        </p:nvSpPr>
        <p:spPr>
          <a:xfrm>
            <a:off x="6358577" y="3073571"/>
            <a:ext cx="250389" cy="369332"/>
          </a:xfrm>
          <a:prstGeom prst="rect">
            <a:avLst/>
          </a:prstGeom>
          <a:blipFill rotWithShape="1">
            <a:blip r:embed="rId4">
              <a:alphaModFix/>
            </a:blip>
            <a:stretch>
              <a:fillRect l="-43901" r="-26828" b="-2458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a:latin typeface="Calibri"/>
                <a:ea typeface="Calibri"/>
                <a:cs typeface="Calibri"/>
                <a:sym typeface="Calibri"/>
              </a:rPr>
              <a:t> </a:t>
            </a:r>
            <a:endParaRPr/>
          </a:p>
        </p:txBody>
      </p:sp>
      <p:sp>
        <p:nvSpPr>
          <p:cNvPr id="278" name="Google Shape;278;p18"/>
          <p:cNvSpPr txBox="1"/>
          <p:nvPr/>
        </p:nvSpPr>
        <p:spPr>
          <a:xfrm>
            <a:off x="7498052" y="5260431"/>
            <a:ext cx="250389" cy="369332"/>
          </a:xfrm>
          <a:prstGeom prst="rect">
            <a:avLst/>
          </a:prstGeom>
          <a:blipFill rotWithShape="1">
            <a:blip r:embed="rId5">
              <a:alphaModFix/>
            </a:blip>
            <a:stretch>
              <a:fillRect l="-31704" r="-29266" b="-1475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a:latin typeface="Calibri"/>
                <a:ea typeface="Calibri"/>
                <a:cs typeface="Calibri"/>
                <a:sym typeface="Calibri"/>
              </a:rPr>
              <a:t> </a:t>
            </a:r>
            <a:endParaRPr/>
          </a:p>
        </p:txBody>
      </p:sp>
      <p:sp>
        <p:nvSpPr>
          <p:cNvPr id="279" name="Google Shape;279;p18"/>
          <p:cNvSpPr txBox="1"/>
          <p:nvPr/>
        </p:nvSpPr>
        <p:spPr>
          <a:xfrm>
            <a:off x="7877899" y="750425"/>
            <a:ext cx="2736848" cy="840295"/>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4"/>
                                        </p:tgtEl>
                                        <p:attrNameLst>
                                          <p:attrName>style.visibility</p:attrName>
                                        </p:attrNameLst>
                                      </p:cBhvr>
                                      <p:to>
                                        <p:strVal val="visible"/>
                                      </p:to>
                                    </p:set>
                                    <p:animEffect transition="in" filter="fade">
                                      <p:cBhvr>
                                        <p:cTn id="7"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9"/>
          <p:cNvSpPr/>
          <p:nvPr/>
        </p:nvSpPr>
        <p:spPr>
          <a:xfrm>
            <a:off x="-122275" y="1223275"/>
            <a:ext cx="12483000" cy="649800"/>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5" name="Google Shape;285;p19"/>
          <p:cNvSpPr txBox="1"/>
          <p:nvPr/>
        </p:nvSpPr>
        <p:spPr>
          <a:xfrm>
            <a:off x="1721145" y="535406"/>
            <a:ext cx="10478056" cy="578380"/>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None/>
            </a:pPr>
            <a:r>
              <a:rPr lang="es-ES" sz="3200">
                <a:solidFill>
                  <a:srgbClr val="7F7F7F"/>
                </a:solidFill>
                <a:latin typeface="Arial"/>
                <a:ea typeface="Arial"/>
                <a:cs typeface="Arial"/>
                <a:sym typeface="Arial"/>
              </a:rPr>
              <a:t>MAE v/s MSE</a:t>
            </a:r>
            <a:endParaRPr/>
          </a:p>
        </p:txBody>
      </p:sp>
      <p:sp>
        <p:nvSpPr>
          <p:cNvPr id="286" name="Google Shape;286;p19"/>
          <p:cNvSpPr txBox="1"/>
          <p:nvPr/>
        </p:nvSpPr>
        <p:spPr>
          <a:xfrm>
            <a:off x="1721146" y="1349260"/>
            <a:ext cx="8749710"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chemeClr val="lt1"/>
                </a:solidFill>
                <a:latin typeface="Arial"/>
                <a:ea typeface="Arial"/>
                <a:cs typeface="Arial"/>
                <a:sym typeface="Arial"/>
              </a:rPr>
              <a:t>Para ilustrar la diferencia, veamos los siguientes ejemplos.</a:t>
            </a:r>
            <a:endParaRPr/>
          </a:p>
        </p:txBody>
      </p:sp>
      <p:pic>
        <p:nvPicPr>
          <p:cNvPr id="287" name="Google Shape;287;p19"/>
          <p:cNvPicPr preferRelativeResize="0"/>
          <p:nvPr/>
        </p:nvPicPr>
        <p:blipFill rotWithShape="1">
          <a:blip r:embed="rId3">
            <a:alphaModFix/>
          </a:blip>
          <a:srcRect/>
          <a:stretch/>
        </p:blipFill>
        <p:spPr>
          <a:xfrm>
            <a:off x="1254042" y="1389164"/>
            <a:ext cx="289524" cy="289524"/>
          </a:xfrm>
          <a:prstGeom prst="rect">
            <a:avLst/>
          </a:prstGeom>
          <a:noFill/>
          <a:ln>
            <a:noFill/>
          </a:ln>
        </p:spPr>
      </p:pic>
      <p:grpSp>
        <p:nvGrpSpPr>
          <p:cNvPr id="288" name="Google Shape;288;p19"/>
          <p:cNvGrpSpPr/>
          <p:nvPr/>
        </p:nvGrpSpPr>
        <p:grpSpPr>
          <a:xfrm>
            <a:off x="1721145" y="2195299"/>
            <a:ext cx="8749711" cy="4242318"/>
            <a:chOff x="2076450" y="2195299"/>
            <a:chExt cx="8749711" cy="4242318"/>
          </a:xfrm>
        </p:grpSpPr>
        <p:sp>
          <p:nvSpPr>
            <p:cNvPr id="289" name="Google Shape;289;p19"/>
            <p:cNvSpPr/>
            <p:nvPr/>
          </p:nvSpPr>
          <p:spPr>
            <a:xfrm>
              <a:off x="2076450" y="2195299"/>
              <a:ext cx="8749711" cy="4242318"/>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90" name="Google Shape;290;p19"/>
            <p:cNvGrpSpPr/>
            <p:nvPr/>
          </p:nvGrpSpPr>
          <p:grpSpPr>
            <a:xfrm>
              <a:off x="2755420" y="2512096"/>
              <a:ext cx="7901736" cy="3571627"/>
              <a:chOff x="1142630" y="1765665"/>
              <a:chExt cx="10033197" cy="4535059"/>
            </a:xfrm>
          </p:grpSpPr>
          <p:cxnSp>
            <p:nvCxnSpPr>
              <p:cNvPr id="291" name="Google Shape;291;p19"/>
              <p:cNvCxnSpPr/>
              <p:nvPr/>
            </p:nvCxnSpPr>
            <p:spPr>
              <a:xfrm rot="10800000" flipH="1">
                <a:off x="6404115" y="1981851"/>
                <a:ext cx="20512" cy="3528392"/>
              </a:xfrm>
              <a:prstGeom prst="straightConnector1">
                <a:avLst/>
              </a:prstGeom>
              <a:noFill/>
              <a:ln w="9525" cap="flat" cmpd="sng">
                <a:solidFill>
                  <a:srgbClr val="983275"/>
                </a:solidFill>
                <a:prstDash val="solid"/>
                <a:miter lim="800000"/>
                <a:headEnd type="none" w="sm" len="sm"/>
                <a:tailEnd type="triangle" w="med" len="med"/>
              </a:ln>
            </p:spPr>
          </p:cxnSp>
          <p:cxnSp>
            <p:nvCxnSpPr>
              <p:cNvPr id="292" name="Google Shape;292;p19"/>
              <p:cNvCxnSpPr/>
              <p:nvPr/>
            </p:nvCxnSpPr>
            <p:spPr>
              <a:xfrm>
                <a:off x="6412661" y="5510243"/>
                <a:ext cx="4115639" cy="0"/>
              </a:xfrm>
              <a:prstGeom prst="straightConnector1">
                <a:avLst/>
              </a:prstGeom>
              <a:noFill/>
              <a:ln w="9525" cap="flat" cmpd="sng">
                <a:solidFill>
                  <a:srgbClr val="983275"/>
                </a:solidFill>
                <a:prstDash val="solid"/>
                <a:miter lim="800000"/>
                <a:headEnd type="none" w="sm" len="sm"/>
                <a:tailEnd type="triangle" w="med" len="med"/>
              </a:ln>
            </p:spPr>
          </p:cxnSp>
          <p:cxnSp>
            <p:nvCxnSpPr>
              <p:cNvPr id="293" name="Google Shape;293;p19"/>
              <p:cNvCxnSpPr/>
              <p:nvPr/>
            </p:nvCxnSpPr>
            <p:spPr>
              <a:xfrm rot="10800000" flipH="1">
                <a:off x="6424627" y="3040319"/>
                <a:ext cx="3638706" cy="1963689"/>
              </a:xfrm>
              <a:prstGeom prst="straightConnector1">
                <a:avLst/>
              </a:prstGeom>
              <a:noFill/>
              <a:ln w="19050" cap="flat" cmpd="sng">
                <a:solidFill>
                  <a:srgbClr val="983275"/>
                </a:solidFill>
                <a:prstDash val="solid"/>
                <a:miter lim="800000"/>
                <a:headEnd type="none" w="sm" len="sm"/>
                <a:tailEnd type="none" w="sm" len="sm"/>
              </a:ln>
            </p:spPr>
          </p:cxnSp>
          <p:cxnSp>
            <p:nvCxnSpPr>
              <p:cNvPr id="294" name="Google Shape;294;p19"/>
              <p:cNvCxnSpPr/>
              <p:nvPr/>
            </p:nvCxnSpPr>
            <p:spPr>
              <a:xfrm rot="10800000" flipH="1">
                <a:off x="1142630" y="1958432"/>
                <a:ext cx="20512" cy="3528392"/>
              </a:xfrm>
              <a:prstGeom prst="straightConnector1">
                <a:avLst/>
              </a:prstGeom>
              <a:noFill/>
              <a:ln w="9525" cap="flat" cmpd="sng">
                <a:solidFill>
                  <a:srgbClr val="983275"/>
                </a:solidFill>
                <a:prstDash val="solid"/>
                <a:miter lim="800000"/>
                <a:headEnd type="none" w="sm" len="sm"/>
                <a:tailEnd type="triangle" w="med" len="med"/>
              </a:ln>
            </p:spPr>
          </p:cxnSp>
          <p:cxnSp>
            <p:nvCxnSpPr>
              <p:cNvPr id="295" name="Google Shape;295;p19"/>
              <p:cNvCxnSpPr/>
              <p:nvPr/>
            </p:nvCxnSpPr>
            <p:spPr>
              <a:xfrm>
                <a:off x="1151176" y="5486824"/>
                <a:ext cx="4383942" cy="0"/>
              </a:xfrm>
              <a:prstGeom prst="straightConnector1">
                <a:avLst/>
              </a:prstGeom>
              <a:noFill/>
              <a:ln w="9525" cap="flat" cmpd="sng">
                <a:solidFill>
                  <a:srgbClr val="983275"/>
                </a:solidFill>
                <a:prstDash val="solid"/>
                <a:miter lim="800000"/>
                <a:headEnd type="none" w="sm" len="sm"/>
                <a:tailEnd type="triangle" w="med" len="med"/>
              </a:ln>
            </p:spPr>
          </p:cxnSp>
          <p:cxnSp>
            <p:nvCxnSpPr>
              <p:cNvPr id="296" name="Google Shape;296;p19"/>
              <p:cNvCxnSpPr/>
              <p:nvPr/>
            </p:nvCxnSpPr>
            <p:spPr>
              <a:xfrm rot="10800000" flipH="1">
                <a:off x="1163142" y="2941371"/>
                <a:ext cx="3829121" cy="2039218"/>
              </a:xfrm>
              <a:prstGeom prst="straightConnector1">
                <a:avLst/>
              </a:prstGeom>
              <a:noFill/>
              <a:ln w="19050" cap="flat" cmpd="sng">
                <a:solidFill>
                  <a:srgbClr val="983275"/>
                </a:solidFill>
                <a:prstDash val="solid"/>
                <a:miter lim="800000"/>
                <a:headEnd type="none" w="sm" len="sm"/>
                <a:tailEnd type="none" w="sm" len="sm"/>
              </a:ln>
            </p:spPr>
          </p:cxnSp>
          <p:cxnSp>
            <p:nvCxnSpPr>
              <p:cNvPr id="297" name="Google Shape;297;p19"/>
              <p:cNvCxnSpPr/>
              <p:nvPr/>
            </p:nvCxnSpPr>
            <p:spPr>
              <a:xfrm flipH="1">
                <a:off x="1498615" y="4279554"/>
                <a:ext cx="1" cy="529654"/>
              </a:xfrm>
              <a:prstGeom prst="straightConnector1">
                <a:avLst/>
              </a:prstGeom>
              <a:noFill/>
              <a:ln w="9525" cap="flat" cmpd="sng">
                <a:solidFill>
                  <a:srgbClr val="983275"/>
                </a:solidFill>
                <a:prstDash val="dash"/>
                <a:miter lim="800000"/>
                <a:headEnd type="none" w="sm" len="sm"/>
                <a:tailEnd type="none" w="sm" len="sm"/>
              </a:ln>
            </p:spPr>
          </p:cxnSp>
          <p:sp>
            <p:nvSpPr>
              <p:cNvPr id="298" name="Google Shape;298;p19"/>
              <p:cNvSpPr/>
              <p:nvPr/>
            </p:nvSpPr>
            <p:spPr>
              <a:xfrm>
                <a:off x="1399590" y="4093213"/>
                <a:ext cx="198050" cy="198050"/>
              </a:xfrm>
              <a:prstGeom prst="ellipse">
                <a:avLst/>
              </a:prstGeom>
              <a:solidFill>
                <a:schemeClr val="accent1"/>
              </a:solidFill>
              <a:ln w="127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9" name="Google Shape;299;p19"/>
              <p:cNvSpPr/>
              <p:nvPr/>
            </p:nvSpPr>
            <p:spPr>
              <a:xfrm>
                <a:off x="2049106" y="4949935"/>
                <a:ext cx="198050" cy="198050"/>
              </a:xfrm>
              <a:prstGeom prst="ellipse">
                <a:avLst/>
              </a:prstGeom>
              <a:solidFill>
                <a:schemeClr val="accent1"/>
              </a:solidFill>
              <a:ln w="127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00" name="Google Shape;300;p19"/>
              <p:cNvCxnSpPr/>
              <p:nvPr/>
            </p:nvCxnSpPr>
            <p:spPr>
              <a:xfrm flipH="1">
                <a:off x="2148131" y="4433615"/>
                <a:ext cx="1" cy="529654"/>
              </a:xfrm>
              <a:prstGeom prst="straightConnector1">
                <a:avLst/>
              </a:prstGeom>
              <a:noFill/>
              <a:ln w="9525" cap="flat" cmpd="sng">
                <a:solidFill>
                  <a:srgbClr val="983275"/>
                </a:solidFill>
                <a:prstDash val="dash"/>
                <a:miter lim="800000"/>
                <a:headEnd type="none" w="sm" len="sm"/>
                <a:tailEnd type="none" w="sm" len="sm"/>
              </a:ln>
            </p:spPr>
          </p:cxnSp>
          <p:sp>
            <p:nvSpPr>
              <p:cNvPr id="301" name="Google Shape;301;p19"/>
              <p:cNvSpPr/>
              <p:nvPr/>
            </p:nvSpPr>
            <p:spPr>
              <a:xfrm>
                <a:off x="3218944" y="4317586"/>
                <a:ext cx="198050" cy="198050"/>
              </a:xfrm>
              <a:prstGeom prst="ellipse">
                <a:avLst/>
              </a:prstGeom>
              <a:solidFill>
                <a:schemeClr val="accent1"/>
              </a:solidFill>
              <a:ln w="127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2" name="Google Shape;302;p19"/>
              <p:cNvSpPr/>
              <p:nvPr/>
            </p:nvSpPr>
            <p:spPr>
              <a:xfrm>
                <a:off x="2475969" y="3579421"/>
                <a:ext cx="198050" cy="198050"/>
              </a:xfrm>
              <a:prstGeom prst="ellipse">
                <a:avLst/>
              </a:prstGeom>
              <a:solidFill>
                <a:schemeClr val="accent1"/>
              </a:solidFill>
              <a:ln w="127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03" name="Google Shape;303;p19"/>
              <p:cNvCxnSpPr/>
              <p:nvPr/>
            </p:nvCxnSpPr>
            <p:spPr>
              <a:xfrm flipH="1">
                <a:off x="2574993" y="3722628"/>
                <a:ext cx="1" cy="529654"/>
              </a:xfrm>
              <a:prstGeom prst="straightConnector1">
                <a:avLst/>
              </a:prstGeom>
              <a:noFill/>
              <a:ln w="9525" cap="flat" cmpd="sng">
                <a:solidFill>
                  <a:srgbClr val="983275"/>
                </a:solidFill>
                <a:prstDash val="dash"/>
                <a:miter lim="800000"/>
                <a:headEnd type="none" w="sm" len="sm"/>
                <a:tailEnd type="none" w="sm" len="sm"/>
              </a:ln>
            </p:spPr>
          </p:cxnSp>
          <p:sp>
            <p:nvSpPr>
              <p:cNvPr id="304" name="Google Shape;304;p19"/>
              <p:cNvSpPr/>
              <p:nvPr/>
            </p:nvSpPr>
            <p:spPr>
              <a:xfrm>
                <a:off x="3684603" y="2910942"/>
                <a:ext cx="198050" cy="198050"/>
              </a:xfrm>
              <a:prstGeom prst="ellipse">
                <a:avLst/>
              </a:prstGeom>
              <a:solidFill>
                <a:schemeClr val="accent1"/>
              </a:solidFill>
              <a:ln w="127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05" name="Google Shape;305;p19"/>
              <p:cNvCxnSpPr/>
              <p:nvPr/>
            </p:nvCxnSpPr>
            <p:spPr>
              <a:xfrm flipH="1">
                <a:off x="3294951" y="3886957"/>
                <a:ext cx="1" cy="529654"/>
              </a:xfrm>
              <a:prstGeom prst="straightConnector1">
                <a:avLst/>
              </a:prstGeom>
              <a:noFill/>
              <a:ln w="9525" cap="flat" cmpd="sng">
                <a:solidFill>
                  <a:srgbClr val="983275"/>
                </a:solidFill>
                <a:prstDash val="dash"/>
                <a:miter lim="800000"/>
                <a:headEnd type="none" w="sm" len="sm"/>
                <a:tailEnd type="none" w="sm" len="sm"/>
              </a:ln>
            </p:spPr>
          </p:cxnSp>
          <p:cxnSp>
            <p:nvCxnSpPr>
              <p:cNvPr id="306" name="Google Shape;306;p19"/>
              <p:cNvCxnSpPr/>
              <p:nvPr/>
            </p:nvCxnSpPr>
            <p:spPr>
              <a:xfrm flipH="1">
                <a:off x="3784392" y="3059757"/>
                <a:ext cx="1" cy="529654"/>
              </a:xfrm>
              <a:prstGeom prst="straightConnector1">
                <a:avLst/>
              </a:prstGeom>
              <a:noFill/>
              <a:ln w="9525" cap="flat" cmpd="sng">
                <a:solidFill>
                  <a:srgbClr val="983275"/>
                </a:solidFill>
                <a:prstDash val="dash"/>
                <a:miter lim="800000"/>
                <a:headEnd type="none" w="sm" len="sm"/>
                <a:tailEnd type="none" w="sm" len="sm"/>
              </a:ln>
            </p:spPr>
          </p:cxnSp>
          <p:sp>
            <p:nvSpPr>
              <p:cNvPr id="307" name="Google Shape;307;p19"/>
              <p:cNvSpPr txBox="1"/>
              <p:nvPr/>
            </p:nvSpPr>
            <p:spPr>
              <a:xfrm>
                <a:off x="1490447" y="4220822"/>
                <a:ext cx="557400" cy="3516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a:solidFill>
                      <a:schemeClr val="dk1"/>
                    </a:solidFill>
                    <a:latin typeface="Calibri"/>
                    <a:ea typeface="Calibri"/>
                    <a:cs typeface="Calibri"/>
                    <a:sym typeface="Calibri"/>
                  </a:rPr>
                  <a:t>1 u</a:t>
                </a:r>
                <a:endParaRPr/>
              </a:p>
            </p:txBody>
          </p:sp>
          <p:sp>
            <p:nvSpPr>
              <p:cNvPr id="308" name="Google Shape;308;p19"/>
              <p:cNvSpPr txBox="1"/>
              <p:nvPr/>
            </p:nvSpPr>
            <p:spPr>
              <a:xfrm>
                <a:off x="2210950" y="4592426"/>
                <a:ext cx="557400" cy="3516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a:solidFill>
                      <a:schemeClr val="dk1"/>
                    </a:solidFill>
                    <a:latin typeface="Calibri"/>
                    <a:ea typeface="Calibri"/>
                    <a:cs typeface="Calibri"/>
                    <a:sym typeface="Calibri"/>
                  </a:rPr>
                  <a:t>1 u</a:t>
                </a:r>
                <a:endParaRPr/>
              </a:p>
            </p:txBody>
          </p:sp>
          <p:sp>
            <p:nvSpPr>
              <p:cNvPr id="309" name="Google Shape;309;p19"/>
              <p:cNvSpPr txBox="1"/>
              <p:nvPr/>
            </p:nvSpPr>
            <p:spPr>
              <a:xfrm>
                <a:off x="2074971" y="3846775"/>
                <a:ext cx="487200" cy="3516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a:solidFill>
                      <a:schemeClr val="dk1"/>
                    </a:solidFill>
                    <a:latin typeface="Calibri"/>
                    <a:ea typeface="Calibri"/>
                    <a:cs typeface="Calibri"/>
                    <a:sym typeface="Calibri"/>
                  </a:rPr>
                  <a:t>1 u</a:t>
                </a:r>
                <a:endParaRPr/>
              </a:p>
            </p:txBody>
          </p:sp>
          <p:sp>
            <p:nvSpPr>
              <p:cNvPr id="310" name="Google Shape;310;p19"/>
              <p:cNvSpPr txBox="1"/>
              <p:nvPr/>
            </p:nvSpPr>
            <p:spPr>
              <a:xfrm>
                <a:off x="3315444" y="3954697"/>
                <a:ext cx="557400" cy="3516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a:solidFill>
                      <a:schemeClr val="dk1"/>
                    </a:solidFill>
                    <a:latin typeface="Calibri"/>
                    <a:ea typeface="Calibri"/>
                    <a:cs typeface="Calibri"/>
                    <a:sym typeface="Calibri"/>
                  </a:rPr>
                  <a:t>1 u</a:t>
                </a:r>
                <a:endParaRPr/>
              </a:p>
            </p:txBody>
          </p:sp>
          <p:sp>
            <p:nvSpPr>
              <p:cNvPr id="311" name="Google Shape;311;p19"/>
              <p:cNvSpPr txBox="1"/>
              <p:nvPr/>
            </p:nvSpPr>
            <p:spPr>
              <a:xfrm>
                <a:off x="3239613" y="3206443"/>
                <a:ext cx="557400" cy="3516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a:solidFill>
                      <a:schemeClr val="dk1"/>
                    </a:solidFill>
                    <a:latin typeface="Calibri"/>
                    <a:ea typeface="Calibri"/>
                    <a:cs typeface="Calibri"/>
                    <a:sym typeface="Calibri"/>
                  </a:rPr>
                  <a:t>1 u</a:t>
                </a:r>
                <a:endParaRPr/>
              </a:p>
            </p:txBody>
          </p:sp>
          <p:sp>
            <p:nvSpPr>
              <p:cNvPr id="312" name="Google Shape;312;p19"/>
              <p:cNvSpPr txBox="1"/>
              <p:nvPr/>
            </p:nvSpPr>
            <p:spPr>
              <a:xfrm>
                <a:off x="1490446" y="5774847"/>
                <a:ext cx="4312800" cy="4689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Calibri"/>
                    <a:ea typeface="Calibri"/>
                    <a:cs typeface="Calibri"/>
                    <a:sym typeface="Calibri"/>
                  </a:rPr>
                  <a:t>MAE = ______        MSE= ______</a:t>
                </a:r>
                <a:endParaRPr/>
              </a:p>
            </p:txBody>
          </p:sp>
          <p:sp>
            <p:nvSpPr>
              <p:cNvPr id="313" name="Google Shape;313;p19"/>
              <p:cNvSpPr txBox="1"/>
              <p:nvPr/>
            </p:nvSpPr>
            <p:spPr>
              <a:xfrm>
                <a:off x="6863027" y="5831824"/>
                <a:ext cx="4312800" cy="4689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Calibri"/>
                    <a:ea typeface="Calibri"/>
                    <a:cs typeface="Calibri"/>
                    <a:sym typeface="Calibri"/>
                  </a:rPr>
                  <a:t>MAE = ______        MSE= ______</a:t>
                </a:r>
                <a:endParaRPr/>
              </a:p>
            </p:txBody>
          </p:sp>
          <p:sp>
            <p:nvSpPr>
              <p:cNvPr id="314" name="Google Shape;314;p19"/>
              <p:cNvSpPr/>
              <p:nvPr/>
            </p:nvSpPr>
            <p:spPr>
              <a:xfrm>
                <a:off x="6640564" y="4730582"/>
                <a:ext cx="198050" cy="198050"/>
              </a:xfrm>
              <a:prstGeom prst="ellipse">
                <a:avLst/>
              </a:prstGeom>
              <a:solidFill>
                <a:schemeClr val="accent1"/>
              </a:solidFill>
              <a:ln w="127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5" name="Google Shape;315;p19"/>
              <p:cNvSpPr/>
              <p:nvPr/>
            </p:nvSpPr>
            <p:spPr>
              <a:xfrm>
                <a:off x="7185346" y="4429523"/>
                <a:ext cx="198050" cy="198050"/>
              </a:xfrm>
              <a:prstGeom prst="ellipse">
                <a:avLst/>
              </a:prstGeom>
              <a:solidFill>
                <a:schemeClr val="accent1"/>
              </a:solidFill>
              <a:ln w="127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6" name="Google Shape;316;p19"/>
              <p:cNvSpPr/>
              <p:nvPr/>
            </p:nvSpPr>
            <p:spPr>
              <a:xfrm>
                <a:off x="7716942" y="4132687"/>
                <a:ext cx="198050" cy="198050"/>
              </a:xfrm>
              <a:prstGeom prst="ellipse">
                <a:avLst/>
              </a:prstGeom>
              <a:solidFill>
                <a:schemeClr val="accent1"/>
              </a:solidFill>
              <a:ln w="127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7" name="Google Shape;317;p19"/>
              <p:cNvSpPr/>
              <p:nvPr/>
            </p:nvSpPr>
            <p:spPr>
              <a:xfrm>
                <a:off x="8303158" y="3825351"/>
                <a:ext cx="198050" cy="198050"/>
              </a:xfrm>
              <a:prstGeom prst="ellipse">
                <a:avLst/>
              </a:prstGeom>
              <a:solidFill>
                <a:schemeClr val="accent1"/>
              </a:solidFill>
              <a:ln w="127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8" name="Google Shape;318;p19"/>
              <p:cNvSpPr/>
              <p:nvPr/>
            </p:nvSpPr>
            <p:spPr>
              <a:xfrm>
                <a:off x="8785758" y="1765665"/>
                <a:ext cx="198050" cy="198050"/>
              </a:xfrm>
              <a:prstGeom prst="ellipse">
                <a:avLst/>
              </a:prstGeom>
              <a:solidFill>
                <a:schemeClr val="accent1"/>
              </a:solidFill>
              <a:ln w="127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9" name="Google Shape;319;p19"/>
              <p:cNvSpPr txBox="1"/>
              <p:nvPr/>
            </p:nvSpPr>
            <p:spPr>
              <a:xfrm>
                <a:off x="8884771" y="2521990"/>
                <a:ext cx="557400" cy="3516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a:solidFill>
                      <a:schemeClr val="dk1"/>
                    </a:solidFill>
                    <a:latin typeface="Calibri"/>
                    <a:ea typeface="Calibri"/>
                    <a:cs typeface="Calibri"/>
                    <a:sym typeface="Calibri"/>
                  </a:rPr>
                  <a:t>5 u</a:t>
                </a:r>
                <a:endParaRPr/>
              </a:p>
            </p:txBody>
          </p:sp>
          <p:cxnSp>
            <p:nvCxnSpPr>
              <p:cNvPr id="320" name="Google Shape;320;p19"/>
              <p:cNvCxnSpPr/>
              <p:nvPr/>
            </p:nvCxnSpPr>
            <p:spPr>
              <a:xfrm flipH="1">
                <a:off x="8884784" y="1946128"/>
                <a:ext cx="1" cy="1732318"/>
              </a:xfrm>
              <a:prstGeom prst="straightConnector1">
                <a:avLst/>
              </a:prstGeom>
              <a:noFill/>
              <a:ln w="9525" cap="flat" cmpd="sng">
                <a:solidFill>
                  <a:srgbClr val="983275"/>
                </a:solidFill>
                <a:prstDash val="dash"/>
                <a:miter lim="800000"/>
                <a:headEnd type="none" w="sm" len="sm"/>
                <a:tailEnd type="none" w="sm" len="sm"/>
              </a:ln>
            </p:spPr>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5"/>
                                        </p:tgtEl>
                                        <p:attrNameLst>
                                          <p:attrName>style.visibility</p:attrName>
                                        </p:attrNameLst>
                                      </p:cBhvr>
                                      <p:to>
                                        <p:strVal val="visible"/>
                                      </p:to>
                                    </p:set>
                                    <p:animEffect transition="in" filter="fade">
                                      <p:cBhvr>
                                        <p:cTn id="7" dur="500"/>
                                        <p:tgtEl>
                                          <p:spTgt spid="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0"/>
          <p:cNvSpPr/>
          <p:nvPr/>
        </p:nvSpPr>
        <p:spPr>
          <a:xfrm>
            <a:off x="587340" y="2839064"/>
            <a:ext cx="7630584" cy="1478573"/>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6" name="Google Shape;326;p20"/>
          <p:cNvSpPr txBox="1"/>
          <p:nvPr/>
        </p:nvSpPr>
        <p:spPr>
          <a:xfrm>
            <a:off x="940824" y="1878446"/>
            <a:ext cx="7401987"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ES" sz="3200">
                <a:solidFill>
                  <a:srgbClr val="7F7F7F"/>
                </a:solidFill>
                <a:latin typeface="Arial"/>
                <a:ea typeface="Arial"/>
                <a:cs typeface="Arial"/>
                <a:sym typeface="Arial"/>
              </a:rPr>
              <a:t>MAE v/s MSE</a:t>
            </a:r>
            <a:endParaRPr sz="3200">
              <a:solidFill>
                <a:srgbClr val="7F7F7F"/>
              </a:solidFill>
              <a:latin typeface="Arial"/>
              <a:ea typeface="Arial"/>
              <a:cs typeface="Arial"/>
              <a:sym typeface="Arial"/>
            </a:endParaRPr>
          </a:p>
        </p:txBody>
      </p:sp>
      <p:sp>
        <p:nvSpPr>
          <p:cNvPr id="327" name="Google Shape;327;p20"/>
          <p:cNvSpPr txBox="1"/>
          <p:nvPr/>
        </p:nvSpPr>
        <p:spPr>
          <a:xfrm>
            <a:off x="940824" y="3155796"/>
            <a:ext cx="7123313" cy="892552"/>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lt1"/>
              </a:buClr>
              <a:buSzPts val="1800"/>
              <a:buFont typeface="Noto Sans Symbols"/>
              <a:buChar char="⮚"/>
            </a:pPr>
            <a:r>
              <a:rPr lang="es-ES" sz="1800">
                <a:solidFill>
                  <a:schemeClr val="lt1"/>
                </a:solidFill>
                <a:latin typeface="Calibri"/>
                <a:ea typeface="Calibri"/>
                <a:cs typeface="Calibri"/>
                <a:sym typeface="Calibri"/>
              </a:rPr>
              <a:t>La métrica MSE castiga más a los modelos que tienen puntos con alto error, sin embargo, esta métrica está en unidades al cuadrado.</a:t>
            </a:r>
            <a:endParaRPr/>
          </a:p>
          <a:p>
            <a:pPr marL="285750" marR="0" lvl="0" indent="-184150" algn="l" rtl="0">
              <a:spcBef>
                <a:spcPts val="0"/>
              </a:spcBef>
              <a:spcAft>
                <a:spcPts val="0"/>
              </a:spcAft>
              <a:buClr>
                <a:schemeClr val="dk1"/>
              </a:buClr>
              <a:buSzPts val="1600"/>
              <a:buFont typeface="Arial"/>
              <a:buNone/>
            </a:pPr>
            <a:endParaRPr sz="1600">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6"/>
                                        </p:tgtEl>
                                        <p:attrNameLst>
                                          <p:attrName>style.visibility</p:attrName>
                                        </p:attrNameLst>
                                      </p:cBhvr>
                                      <p:to>
                                        <p:strVal val="visible"/>
                                      </p:to>
                                    </p:set>
                                    <p:animEffect transition="in" filter="fade">
                                      <p:cBhvr>
                                        <p:cTn id="7" dur="500"/>
                                        <p:tgtEl>
                                          <p:spTgt spid="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1"/>
          <p:cNvSpPr/>
          <p:nvPr/>
        </p:nvSpPr>
        <p:spPr>
          <a:xfrm>
            <a:off x="6269750" y="497347"/>
            <a:ext cx="5777218" cy="5502593"/>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3" name="Google Shape;333;p21"/>
          <p:cNvSpPr/>
          <p:nvPr/>
        </p:nvSpPr>
        <p:spPr>
          <a:xfrm>
            <a:off x="-904346" y="2764662"/>
            <a:ext cx="6882092" cy="2027750"/>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4" name="Google Shape;334;p21"/>
          <p:cNvSpPr txBox="1"/>
          <p:nvPr/>
        </p:nvSpPr>
        <p:spPr>
          <a:xfrm>
            <a:off x="200651" y="998275"/>
            <a:ext cx="5777100" cy="1008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Root Mean Squared Error (RMSE) </a:t>
            </a:r>
            <a:endParaRPr sz="3200">
              <a:solidFill>
                <a:srgbClr val="7F7F7F"/>
              </a:solidFill>
              <a:latin typeface="Arial"/>
              <a:ea typeface="Arial"/>
              <a:cs typeface="Arial"/>
              <a:sym typeface="Arial"/>
            </a:endParaRPr>
          </a:p>
        </p:txBody>
      </p:sp>
      <p:sp>
        <p:nvSpPr>
          <p:cNvPr id="335" name="Google Shape;335;p21"/>
          <p:cNvSpPr txBox="1"/>
          <p:nvPr/>
        </p:nvSpPr>
        <p:spPr>
          <a:xfrm>
            <a:off x="942443" y="3080124"/>
            <a:ext cx="4489002" cy="147732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chemeClr val="lt1"/>
                </a:solidFill>
                <a:latin typeface="Calibri"/>
                <a:ea typeface="Calibri"/>
                <a:cs typeface="Calibri"/>
                <a:sym typeface="Calibri"/>
              </a:rPr>
              <a:t>Dado que el MSE tiene una unidad de medida elevada al cuadrado, lo cual hace que la métrica a veces no se comprenda, simplemente extraemos la raíz cuadrada para obtener el RMSE.</a:t>
            </a:r>
            <a:endParaRPr/>
          </a:p>
        </p:txBody>
      </p:sp>
      <p:pic>
        <p:nvPicPr>
          <p:cNvPr id="336" name="Google Shape;336;p21"/>
          <p:cNvPicPr preferRelativeResize="0"/>
          <p:nvPr/>
        </p:nvPicPr>
        <p:blipFill rotWithShape="1">
          <a:blip r:embed="rId3">
            <a:alphaModFix/>
          </a:blip>
          <a:srcRect/>
          <a:stretch/>
        </p:blipFill>
        <p:spPr>
          <a:xfrm>
            <a:off x="523922" y="3134157"/>
            <a:ext cx="289524" cy="289524"/>
          </a:xfrm>
          <a:prstGeom prst="rect">
            <a:avLst/>
          </a:prstGeom>
          <a:noFill/>
          <a:ln>
            <a:noFill/>
          </a:ln>
        </p:spPr>
      </p:pic>
      <p:sp>
        <p:nvSpPr>
          <p:cNvPr id="337" name="Google Shape;337;p21"/>
          <p:cNvSpPr txBox="1"/>
          <p:nvPr/>
        </p:nvSpPr>
        <p:spPr>
          <a:xfrm>
            <a:off x="7191854" y="637790"/>
            <a:ext cx="3341340" cy="1197379"/>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a:latin typeface="Calibri"/>
                <a:ea typeface="Calibri"/>
                <a:cs typeface="Calibri"/>
                <a:sym typeface="Calibri"/>
              </a:rPr>
              <a:t> </a:t>
            </a:r>
            <a:endParaRPr/>
          </a:p>
        </p:txBody>
      </p:sp>
      <p:cxnSp>
        <p:nvCxnSpPr>
          <p:cNvPr id="338" name="Google Shape;338;p21"/>
          <p:cNvCxnSpPr/>
          <p:nvPr/>
        </p:nvCxnSpPr>
        <p:spPr>
          <a:xfrm rot="10800000" flipH="1">
            <a:off x="6765826" y="1770256"/>
            <a:ext cx="20512" cy="3528392"/>
          </a:xfrm>
          <a:prstGeom prst="straightConnector1">
            <a:avLst/>
          </a:prstGeom>
          <a:noFill/>
          <a:ln w="9525" cap="flat" cmpd="sng">
            <a:solidFill>
              <a:schemeClr val="accent1"/>
            </a:solidFill>
            <a:prstDash val="solid"/>
            <a:miter lim="800000"/>
            <a:headEnd type="none" w="sm" len="sm"/>
            <a:tailEnd type="triangle" w="med" len="med"/>
          </a:ln>
        </p:spPr>
      </p:cxnSp>
      <p:cxnSp>
        <p:nvCxnSpPr>
          <p:cNvPr id="339" name="Google Shape;339;p21"/>
          <p:cNvCxnSpPr/>
          <p:nvPr/>
        </p:nvCxnSpPr>
        <p:spPr>
          <a:xfrm>
            <a:off x="6774372" y="5298648"/>
            <a:ext cx="5032015" cy="0"/>
          </a:xfrm>
          <a:prstGeom prst="straightConnector1">
            <a:avLst/>
          </a:prstGeom>
          <a:noFill/>
          <a:ln w="9525" cap="flat" cmpd="sng">
            <a:solidFill>
              <a:schemeClr val="accent1"/>
            </a:solidFill>
            <a:prstDash val="solid"/>
            <a:miter lim="800000"/>
            <a:headEnd type="none" w="sm" len="sm"/>
            <a:tailEnd type="triangle" w="med" len="med"/>
          </a:ln>
        </p:spPr>
      </p:cxnSp>
      <p:sp>
        <p:nvSpPr>
          <p:cNvPr id="340" name="Google Shape;340;p21"/>
          <p:cNvSpPr/>
          <p:nvPr/>
        </p:nvSpPr>
        <p:spPr>
          <a:xfrm>
            <a:off x="7453402" y="3134157"/>
            <a:ext cx="403869" cy="403869"/>
          </a:xfrm>
          <a:prstGeom prst="mathPl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1" name="Google Shape;341;p21"/>
          <p:cNvSpPr/>
          <p:nvPr/>
        </p:nvSpPr>
        <p:spPr>
          <a:xfrm>
            <a:off x="8655840" y="4201468"/>
            <a:ext cx="403869" cy="403869"/>
          </a:xfrm>
          <a:prstGeom prst="mathPl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2" name="Google Shape;342;p21"/>
          <p:cNvSpPr/>
          <p:nvPr/>
        </p:nvSpPr>
        <p:spPr>
          <a:xfrm>
            <a:off x="9531193" y="2096804"/>
            <a:ext cx="403869" cy="403869"/>
          </a:xfrm>
          <a:prstGeom prst="mathPl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3" name="Google Shape;343;p21"/>
          <p:cNvSpPr/>
          <p:nvPr/>
        </p:nvSpPr>
        <p:spPr>
          <a:xfrm>
            <a:off x="10692021" y="3248644"/>
            <a:ext cx="403869" cy="403869"/>
          </a:xfrm>
          <a:prstGeom prst="mathPl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44" name="Google Shape;344;p21"/>
          <p:cNvCxnSpPr/>
          <p:nvPr/>
        </p:nvCxnSpPr>
        <p:spPr>
          <a:xfrm rot="10800000" flipH="1">
            <a:off x="6786338" y="2414973"/>
            <a:ext cx="4371976" cy="2377439"/>
          </a:xfrm>
          <a:prstGeom prst="straightConnector1">
            <a:avLst/>
          </a:prstGeom>
          <a:noFill/>
          <a:ln w="76200" cap="flat" cmpd="sng">
            <a:solidFill>
              <a:schemeClr val="accent1"/>
            </a:solidFill>
            <a:prstDash val="solid"/>
            <a:miter lim="800000"/>
            <a:headEnd type="none" w="sm" len="sm"/>
            <a:tailEnd type="none" w="sm" len="sm"/>
          </a:ln>
        </p:spPr>
      </p:cxnSp>
      <p:cxnSp>
        <p:nvCxnSpPr>
          <p:cNvPr id="345" name="Google Shape;345;p21"/>
          <p:cNvCxnSpPr/>
          <p:nvPr/>
        </p:nvCxnSpPr>
        <p:spPr>
          <a:xfrm>
            <a:off x="7655335" y="3450579"/>
            <a:ext cx="0" cy="1871488"/>
          </a:xfrm>
          <a:prstGeom prst="straightConnector1">
            <a:avLst/>
          </a:prstGeom>
          <a:noFill/>
          <a:ln w="9525" cap="flat" cmpd="sng">
            <a:solidFill>
              <a:srgbClr val="7F7F7F"/>
            </a:solidFill>
            <a:prstDash val="dash"/>
            <a:miter lim="800000"/>
            <a:headEnd type="none" w="sm" len="sm"/>
            <a:tailEnd type="none" w="sm" len="sm"/>
          </a:ln>
        </p:spPr>
      </p:cxnSp>
      <p:cxnSp>
        <p:nvCxnSpPr>
          <p:cNvPr id="346" name="Google Shape;346;p21"/>
          <p:cNvCxnSpPr>
            <a:stCxn id="340" idx="2"/>
          </p:cNvCxnSpPr>
          <p:nvPr/>
        </p:nvCxnSpPr>
        <p:spPr>
          <a:xfrm rot="10800000">
            <a:off x="6802535" y="3336092"/>
            <a:ext cx="704400" cy="0"/>
          </a:xfrm>
          <a:prstGeom prst="straightConnector1">
            <a:avLst/>
          </a:prstGeom>
          <a:noFill/>
          <a:ln w="9525" cap="flat" cmpd="sng">
            <a:solidFill>
              <a:srgbClr val="7F7F7F"/>
            </a:solidFill>
            <a:prstDash val="dash"/>
            <a:miter lim="800000"/>
            <a:headEnd type="none" w="sm" len="sm"/>
            <a:tailEnd type="none" w="sm" len="sm"/>
          </a:ln>
        </p:spPr>
      </p:cxnSp>
      <p:cxnSp>
        <p:nvCxnSpPr>
          <p:cNvPr id="347" name="Google Shape;347;p21"/>
          <p:cNvCxnSpPr/>
          <p:nvPr/>
        </p:nvCxnSpPr>
        <p:spPr>
          <a:xfrm rot="10800000">
            <a:off x="6774372" y="4279470"/>
            <a:ext cx="892931" cy="0"/>
          </a:xfrm>
          <a:prstGeom prst="straightConnector1">
            <a:avLst/>
          </a:prstGeom>
          <a:noFill/>
          <a:ln w="9525" cap="flat" cmpd="sng">
            <a:solidFill>
              <a:srgbClr val="7F7F7F"/>
            </a:solidFill>
            <a:prstDash val="dash"/>
            <a:miter lim="800000"/>
            <a:headEnd type="none" w="sm" len="sm"/>
            <a:tailEnd type="none" w="sm" len="sm"/>
          </a:ln>
        </p:spPr>
      </p:cxnSp>
      <p:sp>
        <p:nvSpPr>
          <p:cNvPr id="348" name="Google Shape;348;p21"/>
          <p:cNvSpPr txBox="1"/>
          <p:nvPr/>
        </p:nvSpPr>
        <p:spPr>
          <a:xfrm>
            <a:off x="6435491" y="4034071"/>
            <a:ext cx="245708" cy="369332"/>
          </a:xfrm>
          <a:prstGeom prst="rect">
            <a:avLst/>
          </a:prstGeom>
          <a:blipFill rotWithShape="1">
            <a:blip r:embed="rId5">
              <a:alphaModFix/>
            </a:blip>
            <a:stretch>
              <a:fillRect l="-29994" t="-18331" r="-77495" b="-2666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a:latin typeface="Calibri"/>
                <a:ea typeface="Calibri"/>
                <a:cs typeface="Calibri"/>
                <a:sym typeface="Calibri"/>
              </a:rPr>
              <a:t> </a:t>
            </a:r>
            <a:endParaRPr/>
          </a:p>
        </p:txBody>
      </p:sp>
      <p:sp>
        <p:nvSpPr>
          <p:cNvPr id="349" name="Google Shape;349;p21"/>
          <p:cNvSpPr txBox="1"/>
          <p:nvPr/>
        </p:nvSpPr>
        <p:spPr>
          <a:xfrm>
            <a:off x="6402633" y="3081247"/>
            <a:ext cx="250389" cy="369332"/>
          </a:xfrm>
          <a:prstGeom prst="rect">
            <a:avLst/>
          </a:prstGeom>
          <a:blipFill rotWithShape="1">
            <a:blip r:embed="rId6">
              <a:alphaModFix/>
            </a:blip>
            <a:stretch>
              <a:fillRect l="-43901" r="-26828" b="-2458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a:latin typeface="Calibri"/>
                <a:ea typeface="Calibri"/>
                <a:cs typeface="Calibri"/>
                <a:sym typeface="Calibri"/>
              </a:rPr>
              <a:t> </a:t>
            </a:r>
            <a:endParaRPr/>
          </a:p>
        </p:txBody>
      </p:sp>
      <p:sp>
        <p:nvSpPr>
          <p:cNvPr id="350" name="Google Shape;350;p21"/>
          <p:cNvSpPr txBox="1"/>
          <p:nvPr/>
        </p:nvSpPr>
        <p:spPr>
          <a:xfrm>
            <a:off x="7542108" y="5268107"/>
            <a:ext cx="250389" cy="369332"/>
          </a:xfrm>
          <a:prstGeom prst="rect">
            <a:avLst/>
          </a:prstGeom>
          <a:blipFill rotWithShape="1">
            <a:blip r:embed="rId7">
              <a:alphaModFix/>
            </a:blip>
            <a:stretch>
              <a:fillRect l="-29266" r="-29266" b="-1475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4"/>
                                        </p:tgtEl>
                                        <p:attrNameLst>
                                          <p:attrName>style.visibility</p:attrName>
                                        </p:attrNameLst>
                                      </p:cBhvr>
                                      <p:to>
                                        <p:strVal val="visible"/>
                                      </p:to>
                                    </p:set>
                                    <p:animEffect transition="in" filter="fade">
                                      <p:cBhvr>
                                        <p:cTn id="7" dur="5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0"/>
          <p:cNvSpPr/>
          <p:nvPr/>
        </p:nvSpPr>
        <p:spPr>
          <a:xfrm>
            <a:off x="-876300" y="996345"/>
            <a:ext cx="16255407" cy="921565"/>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6" name="Google Shape;416;p30"/>
          <p:cNvSpPr txBox="1"/>
          <p:nvPr/>
        </p:nvSpPr>
        <p:spPr>
          <a:xfrm>
            <a:off x="1828800" y="139271"/>
            <a:ext cx="9658350" cy="1008062"/>
          </a:xfrm>
          <a:prstGeom prst="rect">
            <a:avLst/>
          </a:prstGeom>
          <a:noFill/>
          <a:ln>
            <a:noFill/>
          </a:ln>
        </p:spPr>
        <p:txBody>
          <a:bodyPr spcFirstLastPara="1" wrap="square" lIns="91425" tIns="45700" rIns="91425" bIns="45700" anchor="ctr" anchorCtr="0">
            <a:noAutofit/>
          </a:bodyPr>
          <a:lstStyle/>
          <a:p>
            <a:pPr marL="0" marR="0" lvl="0" indent="0" algn="just" rtl="0">
              <a:lnSpc>
                <a:spcPct val="90000"/>
              </a:lnSpc>
              <a:spcBef>
                <a:spcPts val="0"/>
              </a:spcBef>
              <a:spcAft>
                <a:spcPts val="0"/>
              </a:spcAft>
              <a:buNone/>
            </a:pPr>
            <a:r>
              <a:rPr lang="es-ES" sz="3200">
                <a:solidFill>
                  <a:srgbClr val="7F7F7F"/>
                </a:solidFill>
                <a:latin typeface="Arial"/>
                <a:ea typeface="Arial"/>
                <a:cs typeface="Arial"/>
                <a:sym typeface="Arial"/>
              </a:rPr>
              <a:t>Métricas de evaluación de regresiones</a:t>
            </a:r>
            <a:endParaRPr sz="3200">
              <a:solidFill>
                <a:srgbClr val="7F7F7F"/>
              </a:solidFill>
              <a:latin typeface="Arial"/>
              <a:ea typeface="Arial"/>
              <a:cs typeface="Arial"/>
              <a:sym typeface="Arial"/>
            </a:endParaRPr>
          </a:p>
        </p:txBody>
      </p:sp>
      <p:sp>
        <p:nvSpPr>
          <p:cNvPr id="417" name="Google Shape;417;p30"/>
          <p:cNvSpPr txBox="1"/>
          <p:nvPr/>
        </p:nvSpPr>
        <p:spPr>
          <a:xfrm>
            <a:off x="1828800" y="1138326"/>
            <a:ext cx="8606118" cy="116955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chemeClr val="lt1"/>
                </a:solidFill>
                <a:latin typeface="Calibri"/>
                <a:ea typeface="Calibri"/>
                <a:cs typeface="Calibri"/>
                <a:sym typeface="Calibri"/>
              </a:rPr>
              <a:t>Para utilizar las funciones de métricas de evaluación de la regresión, podemos importar la librería eval_measures de statsmodels.</a:t>
            </a:r>
            <a:endParaRPr/>
          </a:p>
          <a:p>
            <a:pPr marL="285750" marR="0" lvl="0" indent="-171450" algn="l" rtl="0">
              <a:spcBef>
                <a:spcPts val="0"/>
              </a:spcBef>
              <a:spcAft>
                <a:spcPts val="0"/>
              </a:spcAft>
              <a:buClr>
                <a:schemeClr val="dk1"/>
              </a:buClr>
              <a:buSzPts val="1800"/>
              <a:buFont typeface="Arial"/>
              <a:buNone/>
            </a:pPr>
            <a:endParaRPr sz="1800">
              <a:solidFill>
                <a:schemeClr val="lt1"/>
              </a:solidFill>
              <a:latin typeface="Arial"/>
              <a:ea typeface="Arial"/>
              <a:cs typeface="Arial"/>
              <a:sym typeface="Arial"/>
            </a:endParaRPr>
          </a:p>
          <a:p>
            <a:pPr marL="285750" marR="0" lvl="0" indent="-184150" algn="l" rtl="0">
              <a:spcBef>
                <a:spcPts val="0"/>
              </a:spcBef>
              <a:spcAft>
                <a:spcPts val="0"/>
              </a:spcAft>
              <a:buClr>
                <a:schemeClr val="dk1"/>
              </a:buClr>
              <a:buSzPts val="1600"/>
              <a:buFont typeface="Arial"/>
              <a:buNone/>
            </a:pPr>
            <a:endParaRPr sz="1600">
              <a:solidFill>
                <a:schemeClr val="lt1"/>
              </a:solidFill>
              <a:latin typeface="Arial"/>
              <a:ea typeface="Arial"/>
              <a:cs typeface="Arial"/>
              <a:sym typeface="Arial"/>
            </a:endParaRPr>
          </a:p>
        </p:txBody>
      </p:sp>
      <p:sp>
        <p:nvSpPr>
          <p:cNvPr id="418" name="Google Shape;418;p30"/>
          <p:cNvSpPr/>
          <p:nvPr/>
        </p:nvSpPr>
        <p:spPr>
          <a:xfrm>
            <a:off x="1828800" y="2141990"/>
            <a:ext cx="7933765" cy="4341142"/>
          </a:xfrm>
          <a:prstGeom prst="roundRect">
            <a:avLst>
              <a:gd name="adj" fmla="val 2971"/>
            </a:avLst>
          </a:prstGeom>
          <a:solidFill>
            <a:srgbClr val="383838"/>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19" name="Google Shape;419;p30"/>
          <p:cNvPicPr preferRelativeResize="0"/>
          <p:nvPr/>
        </p:nvPicPr>
        <p:blipFill rotWithShape="1">
          <a:blip r:embed="rId3">
            <a:alphaModFix/>
          </a:blip>
          <a:srcRect/>
          <a:stretch/>
        </p:blipFill>
        <p:spPr>
          <a:xfrm>
            <a:off x="2139264" y="2378140"/>
            <a:ext cx="7312836" cy="372540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6"/>
                                        </p:tgtEl>
                                        <p:attrNameLst>
                                          <p:attrName>style.visibility</p:attrName>
                                        </p:attrNameLst>
                                      </p:cBhvr>
                                      <p:to>
                                        <p:strVal val="visible"/>
                                      </p:to>
                                    </p:set>
                                    <p:animEffect transition="in" filter="fade">
                                      <p:cBhvr>
                                        <p:cTn id="7" dur="500"/>
                                        <p:tgtEl>
                                          <p:spTgt spid="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1"/>
          <p:cNvSpPr/>
          <p:nvPr/>
        </p:nvSpPr>
        <p:spPr>
          <a:xfrm>
            <a:off x="5951402" y="2116184"/>
            <a:ext cx="6611017" cy="2448741"/>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5" name="Google Shape;425;p31"/>
          <p:cNvSpPr txBox="1"/>
          <p:nvPr/>
        </p:nvSpPr>
        <p:spPr>
          <a:xfrm>
            <a:off x="6423620" y="963339"/>
            <a:ext cx="5666583" cy="1008062"/>
          </a:xfrm>
          <a:prstGeom prst="rect">
            <a:avLst/>
          </a:prstGeom>
          <a:noFill/>
          <a:ln>
            <a:noFill/>
          </a:ln>
        </p:spPr>
        <p:txBody>
          <a:bodyPr spcFirstLastPara="1" wrap="square" lIns="91425" tIns="45700" rIns="91425" bIns="45700" anchor="ctr" anchorCtr="0">
            <a:noAutofit/>
          </a:bodyPr>
          <a:lstStyle/>
          <a:p>
            <a:pPr marL="0" marR="0" lvl="0" indent="0" algn="just" rtl="0">
              <a:lnSpc>
                <a:spcPct val="90000"/>
              </a:lnSpc>
              <a:spcBef>
                <a:spcPts val="0"/>
              </a:spcBef>
              <a:spcAft>
                <a:spcPts val="0"/>
              </a:spcAft>
              <a:buNone/>
            </a:pPr>
            <a:r>
              <a:rPr lang="es-ES" sz="3200">
                <a:solidFill>
                  <a:srgbClr val="7F7F7F"/>
                </a:solidFill>
                <a:latin typeface="Arial"/>
                <a:ea typeface="Arial"/>
                <a:cs typeface="Arial"/>
                <a:sym typeface="Arial"/>
              </a:rPr>
              <a:t>Coeficiente de determinación </a:t>
            </a:r>
            <a:endParaRPr/>
          </a:p>
          <a:p>
            <a:pPr marL="0" marR="0" lvl="0" indent="0" algn="just" rtl="0">
              <a:lnSpc>
                <a:spcPct val="90000"/>
              </a:lnSpc>
              <a:spcBef>
                <a:spcPts val="0"/>
              </a:spcBef>
              <a:spcAft>
                <a:spcPts val="0"/>
              </a:spcAft>
              <a:buNone/>
            </a:pPr>
            <a:r>
              <a:rPr lang="es-ES" sz="3200">
                <a:solidFill>
                  <a:srgbClr val="7F7F7F"/>
                </a:solidFill>
                <a:latin typeface="Arial"/>
                <a:ea typeface="Arial"/>
                <a:cs typeface="Arial"/>
                <a:sym typeface="Arial"/>
              </a:rPr>
              <a:t>(R-cuadrado)</a:t>
            </a:r>
            <a:endParaRPr sz="3200">
              <a:solidFill>
                <a:srgbClr val="7F7F7F"/>
              </a:solidFill>
              <a:latin typeface="Arial"/>
              <a:ea typeface="Arial"/>
              <a:cs typeface="Arial"/>
              <a:sym typeface="Arial"/>
            </a:endParaRPr>
          </a:p>
        </p:txBody>
      </p:sp>
      <p:sp>
        <p:nvSpPr>
          <p:cNvPr id="426" name="Google Shape;426;p31"/>
          <p:cNvSpPr txBox="1"/>
          <p:nvPr/>
        </p:nvSpPr>
        <p:spPr>
          <a:xfrm>
            <a:off x="6423620" y="2398529"/>
            <a:ext cx="5411329"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chemeClr val="lt1"/>
                </a:solidFill>
                <a:latin typeface="Calibri"/>
                <a:ea typeface="Calibri"/>
                <a:cs typeface="Calibri"/>
                <a:sym typeface="Calibri"/>
              </a:rPr>
              <a:t>Mide cuán bien se ajusta nuestro modelo a los datos, es decir, mide la proporción de varianza de la variable objetivo que el modelo es capaz de explicar. Este coeficiente oscila entre 0 y 1, correspondiendo a 1 el ajuste perfecto del modelo y a 0 cuando la variable de salida no reacciona a nuestra variable predictora.</a:t>
            </a:r>
            <a:endParaRPr sz="1600">
              <a:solidFill>
                <a:schemeClr val="lt1"/>
              </a:solidFill>
              <a:latin typeface="Arial"/>
              <a:ea typeface="Arial"/>
              <a:cs typeface="Arial"/>
              <a:sym typeface="Arial"/>
            </a:endParaRPr>
          </a:p>
        </p:txBody>
      </p:sp>
      <p:sp>
        <p:nvSpPr>
          <p:cNvPr id="427" name="Google Shape;427;p31"/>
          <p:cNvSpPr/>
          <p:nvPr/>
        </p:nvSpPr>
        <p:spPr>
          <a:xfrm>
            <a:off x="276356" y="1003330"/>
            <a:ext cx="5791200" cy="4491780"/>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8" name="Google Shape;428;p31"/>
          <p:cNvSpPr txBox="1"/>
          <p:nvPr/>
        </p:nvSpPr>
        <p:spPr>
          <a:xfrm>
            <a:off x="806296" y="4153521"/>
            <a:ext cx="4419600"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400">
                <a:solidFill>
                  <a:srgbClr val="595959"/>
                </a:solidFill>
                <a:latin typeface="Calibri"/>
                <a:ea typeface="Calibri"/>
                <a:cs typeface="Calibri"/>
                <a:sym typeface="Calibri"/>
              </a:rPr>
              <a:t>En este ejemplo, el modelo sólo es capaz de explicar el 25,3% de la varianza de la variable de salida. </a:t>
            </a:r>
            <a:endParaRPr/>
          </a:p>
        </p:txBody>
      </p:sp>
      <p:cxnSp>
        <p:nvCxnSpPr>
          <p:cNvPr id="429" name="Google Shape;429;p31"/>
          <p:cNvCxnSpPr/>
          <p:nvPr/>
        </p:nvCxnSpPr>
        <p:spPr>
          <a:xfrm rot="10800000" flipH="1">
            <a:off x="2055223" y="3139988"/>
            <a:ext cx="6925" cy="822412"/>
          </a:xfrm>
          <a:prstGeom prst="straightConnector1">
            <a:avLst/>
          </a:prstGeom>
          <a:noFill/>
          <a:ln w="9525" cap="flat" cmpd="sng">
            <a:solidFill>
              <a:schemeClr val="accent1"/>
            </a:solidFill>
            <a:prstDash val="solid"/>
            <a:miter lim="800000"/>
            <a:headEnd type="none" w="sm" len="sm"/>
            <a:tailEnd type="triangle" w="med" len="med"/>
          </a:ln>
        </p:spPr>
      </p:cxnSp>
      <p:pic>
        <p:nvPicPr>
          <p:cNvPr id="430" name="Google Shape;430;p31"/>
          <p:cNvPicPr preferRelativeResize="0"/>
          <p:nvPr/>
        </p:nvPicPr>
        <p:blipFill rotWithShape="1">
          <a:blip r:embed="rId3">
            <a:alphaModFix/>
          </a:blip>
          <a:srcRect r="42948"/>
          <a:stretch/>
        </p:blipFill>
        <p:spPr>
          <a:xfrm>
            <a:off x="828806" y="1805073"/>
            <a:ext cx="4581656" cy="109552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25"/>
                                        </p:tgtEl>
                                        <p:attrNameLst>
                                          <p:attrName>style.visibility</p:attrName>
                                        </p:attrNameLst>
                                      </p:cBhvr>
                                      <p:to>
                                        <p:strVal val="visible"/>
                                      </p:to>
                                    </p:set>
                                    <p:animEffect transition="in" filter="fade">
                                      <p:cBhvr>
                                        <p:cTn id="7" dur="500"/>
                                        <p:tgtEl>
                                          <p:spTgt spid="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2"/>
          <p:cNvSpPr/>
          <p:nvPr/>
        </p:nvSpPr>
        <p:spPr>
          <a:xfrm>
            <a:off x="-749030" y="3132234"/>
            <a:ext cx="7964307" cy="894946"/>
          </a:xfrm>
          <a:prstGeom prst="roundRect">
            <a:avLst>
              <a:gd name="adj" fmla="val 2778"/>
            </a:avLst>
          </a:prstGeom>
          <a:gradFill>
            <a:gsLst>
              <a:gs pos="0">
                <a:srgbClr val="451539"/>
              </a:gs>
              <a:gs pos="50000">
                <a:srgbClr val="641F53"/>
              </a:gs>
              <a:gs pos="100000">
                <a:srgbClr val="78266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6" name="Google Shape;436;p32"/>
          <p:cNvSpPr txBox="1"/>
          <p:nvPr/>
        </p:nvSpPr>
        <p:spPr>
          <a:xfrm>
            <a:off x="2768633" y="2835053"/>
            <a:ext cx="4446644" cy="148930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ES" sz="3600">
                <a:solidFill>
                  <a:schemeClr val="lt1"/>
                </a:solidFill>
                <a:latin typeface="Arial"/>
                <a:ea typeface="Arial"/>
                <a:cs typeface="Arial"/>
                <a:sym typeface="Arial"/>
              </a:rPr>
              <a:t>Dudas y consultas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6"/>
                                        </p:tgtEl>
                                        <p:attrNameLst>
                                          <p:attrName>style.visibility</p:attrName>
                                        </p:attrNameLst>
                                      </p:cBhvr>
                                      <p:to>
                                        <p:strVal val="visible"/>
                                      </p:to>
                                    </p:set>
                                    <p:animEffect transition="in" filter="fade">
                                      <p:cBhvr>
                                        <p:cTn id="7" dur="500"/>
                                        <p:tgtEl>
                                          <p:spTgt spid="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3"/>
          <p:cNvSpPr txBox="1"/>
          <p:nvPr/>
        </p:nvSpPr>
        <p:spPr>
          <a:xfrm>
            <a:off x="462603" y="2924969"/>
            <a:ext cx="10782300" cy="100806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s-ES" sz="3600">
                <a:solidFill>
                  <a:srgbClr val="7F7F7F"/>
                </a:solidFill>
                <a:latin typeface="Arial"/>
                <a:ea typeface="Arial"/>
                <a:cs typeface="Arial"/>
                <a:sym typeface="Arial"/>
              </a:rPr>
              <a:t>Fin presentación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1"/>
                                        </p:tgtEl>
                                        <p:attrNameLst>
                                          <p:attrName>style.visibility</p:attrName>
                                        </p:attrNameLst>
                                      </p:cBhvr>
                                      <p:to>
                                        <p:strVal val="visible"/>
                                      </p:to>
                                    </p:set>
                                    <p:animEffect transition="in" filter="fade">
                                      <p:cBhvr>
                                        <p:cTn id="7" dur="500"/>
                                        <p:tgtEl>
                                          <p:spTgt spid="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p:nvPr/>
        </p:nvSpPr>
        <p:spPr>
          <a:xfrm>
            <a:off x="5133773" y="1384662"/>
            <a:ext cx="7630584" cy="4188061"/>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 name="Google Shape;118;p4"/>
          <p:cNvSpPr txBox="1"/>
          <p:nvPr/>
        </p:nvSpPr>
        <p:spPr>
          <a:xfrm>
            <a:off x="505389" y="1191394"/>
            <a:ext cx="4266141"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ES" sz="3200">
                <a:solidFill>
                  <a:srgbClr val="7F7F7F"/>
                </a:solidFill>
                <a:latin typeface="Arial"/>
                <a:ea typeface="Arial"/>
                <a:cs typeface="Arial"/>
                <a:sym typeface="Arial"/>
              </a:rPr>
              <a:t>Dataset Estatura Peso</a:t>
            </a:r>
            <a:endParaRPr/>
          </a:p>
        </p:txBody>
      </p:sp>
      <p:sp>
        <p:nvSpPr>
          <p:cNvPr id="119" name="Google Shape;119;p4"/>
          <p:cNvSpPr txBox="1"/>
          <p:nvPr/>
        </p:nvSpPr>
        <p:spPr>
          <a:xfrm>
            <a:off x="5490754" y="1515792"/>
            <a:ext cx="6357872" cy="4493538"/>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lt1"/>
              </a:buClr>
              <a:buSzPts val="1800"/>
              <a:buFont typeface="Arial"/>
              <a:buChar char="•"/>
            </a:pPr>
            <a:r>
              <a:rPr lang="es-ES" sz="1800">
                <a:solidFill>
                  <a:schemeClr val="lt1"/>
                </a:solidFill>
                <a:latin typeface="Calibri"/>
                <a:ea typeface="Calibri"/>
                <a:cs typeface="Calibri"/>
                <a:sym typeface="Calibri"/>
              </a:rPr>
              <a:t>Nuestra primera suposición, será que existe una relación lineal entre la altura de una persona y su peso. A simple vista, se podría deducir que el peso de una persona es directamente proporcional a su estatura, pero dejemos que la estadística nos ayude con esto.</a:t>
            </a:r>
            <a:endParaRPr/>
          </a:p>
          <a:p>
            <a:pPr marL="342900" marR="0" lvl="0" indent="-228600" algn="just"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a:p>
            <a:pPr marL="342900" marR="0" lvl="0" indent="-342900" algn="just" rtl="0">
              <a:spcBef>
                <a:spcPts val="0"/>
              </a:spcBef>
              <a:spcAft>
                <a:spcPts val="0"/>
              </a:spcAft>
              <a:buClr>
                <a:schemeClr val="lt1"/>
              </a:buClr>
              <a:buSzPts val="1800"/>
              <a:buFont typeface="Arial"/>
              <a:buChar char="•"/>
            </a:pPr>
            <a:r>
              <a:rPr lang="es-ES" sz="1800">
                <a:solidFill>
                  <a:schemeClr val="lt1"/>
                </a:solidFill>
                <a:latin typeface="Calibri"/>
                <a:ea typeface="Calibri"/>
                <a:cs typeface="Calibri"/>
                <a:sym typeface="Calibri"/>
              </a:rPr>
              <a:t>Nuestra segunda suposición, será que el peso de una persona depende de su altura. Es decir, hay una relación causal entre peso y estatura.</a:t>
            </a:r>
            <a:endParaRPr/>
          </a:p>
          <a:p>
            <a:pPr marL="342900" marR="0" lvl="0" indent="-228600" algn="just"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a:p>
            <a:pPr marL="342900" marR="0" lvl="0" indent="-342900" algn="just" rtl="0">
              <a:spcBef>
                <a:spcPts val="0"/>
              </a:spcBef>
              <a:spcAft>
                <a:spcPts val="0"/>
              </a:spcAft>
              <a:buClr>
                <a:schemeClr val="lt1"/>
              </a:buClr>
              <a:buSzPts val="1800"/>
              <a:buFont typeface="Arial"/>
              <a:buChar char="•"/>
            </a:pPr>
            <a:r>
              <a:rPr lang="es-ES" sz="1800">
                <a:solidFill>
                  <a:schemeClr val="lt1"/>
                </a:solidFill>
                <a:latin typeface="Calibri"/>
                <a:ea typeface="Calibri"/>
                <a:cs typeface="Calibri"/>
                <a:sym typeface="Calibri"/>
              </a:rPr>
              <a:t>Una Regresión Lineal es uno de los modelos estadísticos más simple que se pueden elaborar. Es usada para mostrar la relación lineal entre una variable dependiente y una o más variables independientes.</a:t>
            </a:r>
            <a:endParaRPr sz="1800">
              <a:solidFill>
                <a:schemeClr val="lt1"/>
              </a:solidFill>
              <a:latin typeface="Calibri"/>
              <a:ea typeface="Calibri"/>
              <a:cs typeface="Calibri"/>
              <a:sym typeface="Calibri"/>
            </a:endParaRPr>
          </a:p>
          <a:p>
            <a:pPr marL="285750" marR="0" lvl="0" indent="-171450" algn="just" rtl="0">
              <a:spcBef>
                <a:spcPts val="0"/>
              </a:spcBef>
              <a:spcAft>
                <a:spcPts val="0"/>
              </a:spcAft>
              <a:buClr>
                <a:schemeClr val="dk1"/>
              </a:buClr>
              <a:buSzPts val="1800"/>
              <a:buFont typeface="Arial"/>
              <a:buNone/>
            </a:pPr>
            <a:endParaRPr sz="1800">
              <a:solidFill>
                <a:schemeClr val="lt1"/>
              </a:solidFill>
              <a:latin typeface="Arial"/>
              <a:ea typeface="Arial"/>
              <a:cs typeface="Arial"/>
              <a:sym typeface="Arial"/>
            </a:endParaRPr>
          </a:p>
          <a:p>
            <a:pPr marL="285750" marR="0" lvl="0" indent="-184150" algn="just" rtl="0">
              <a:spcBef>
                <a:spcPts val="0"/>
              </a:spcBef>
              <a:spcAft>
                <a:spcPts val="0"/>
              </a:spcAft>
              <a:buClr>
                <a:schemeClr val="dk1"/>
              </a:buClr>
              <a:buSzPts val="1600"/>
              <a:buFont typeface="Arial"/>
              <a:buNone/>
            </a:pPr>
            <a:endParaRPr sz="1600">
              <a:solidFill>
                <a:schemeClr val="lt1"/>
              </a:solidFill>
              <a:latin typeface="Arial"/>
              <a:ea typeface="Arial"/>
              <a:cs typeface="Arial"/>
              <a:sym typeface="Arial"/>
            </a:endParaRPr>
          </a:p>
        </p:txBody>
      </p:sp>
      <p:sp>
        <p:nvSpPr>
          <p:cNvPr id="120" name="Google Shape;120;p4"/>
          <p:cNvSpPr/>
          <p:nvPr/>
        </p:nvSpPr>
        <p:spPr>
          <a:xfrm>
            <a:off x="194269" y="2199456"/>
            <a:ext cx="4572000" cy="3373268"/>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1" name="Google Shape;121;p4" descr="Gráfico, Gráfico de dispersión&#10;&#10;Descripción generada automáticamente"/>
          <p:cNvPicPr preferRelativeResize="0"/>
          <p:nvPr/>
        </p:nvPicPr>
        <p:blipFill rotWithShape="1">
          <a:blip r:embed="rId3">
            <a:alphaModFix/>
          </a:blip>
          <a:srcRect/>
          <a:stretch/>
        </p:blipFill>
        <p:spPr>
          <a:xfrm>
            <a:off x="318094" y="2478263"/>
            <a:ext cx="4324350" cy="29995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p:nvPr/>
        </p:nvSpPr>
        <p:spPr>
          <a:xfrm>
            <a:off x="5652274" y="2367944"/>
            <a:ext cx="6691527" cy="2246811"/>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 name="Google Shape;127;p5"/>
          <p:cNvSpPr/>
          <p:nvPr/>
        </p:nvSpPr>
        <p:spPr>
          <a:xfrm>
            <a:off x="737741" y="420142"/>
            <a:ext cx="5097655" cy="4194613"/>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 name="Google Shape;128;p5"/>
          <p:cNvSpPr txBox="1"/>
          <p:nvPr/>
        </p:nvSpPr>
        <p:spPr>
          <a:xfrm>
            <a:off x="6192716" y="373050"/>
            <a:ext cx="5610642" cy="655174"/>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Dataset Estatura Peso</a:t>
            </a:r>
            <a:endParaRPr/>
          </a:p>
        </p:txBody>
      </p:sp>
      <p:sp>
        <p:nvSpPr>
          <p:cNvPr id="129" name="Google Shape;129;p5"/>
          <p:cNvSpPr txBox="1"/>
          <p:nvPr/>
        </p:nvSpPr>
        <p:spPr>
          <a:xfrm>
            <a:off x="6305885" y="2517448"/>
            <a:ext cx="5610642" cy="181588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600">
                <a:solidFill>
                  <a:schemeClr val="lt1"/>
                </a:solidFill>
                <a:latin typeface="Calibri"/>
                <a:ea typeface="Calibri"/>
                <a:cs typeface="Calibri"/>
                <a:sym typeface="Calibri"/>
              </a:rPr>
              <a:t>En el diagrama de dispersión, se observa una correlación positiva entre estatura y peso. Es decir, a medida que aumenta la altura de un individuo, su peso también aumenta. También se aprecia que la relación entre ambas variables es lineal.</a:t>
            </a:r>
            <a:endParaRPr/>
          </a:p>
          <a:p>
            <a:pPr marL="0" marR="0" lvl="0" indent="0" algn="just" rtl="0">
              <a:spcBef>
                <a:spcPts val="0"/>
              </a:spcBef>
              <a:spcAft>
                <a:spcPts val="0"/>
              </a:spcAft>
              <a:buNone/>
            </a:pPr>
            <a:endParaRPr sz="1600">
              <a:solidFill>
                <a:schemeClr val="lt1"/>
              </a:solidFill>
              <a:latin typeface="Calibri"/>
              <a:ea typeface="Calibri"/>
              <a:cs typeface="Calibri"/>
              <a:sym typeface="Calibri"/>
            </a:endParaRPr>
          </a:p>
          <a:p>
            <a:pPr marL="0" marR="0" lvl="0" indent="0" algn="just" rtl="0">
              <a:spcBef>
                <a:spcPts val="0"/>
              </a:spcBef>
              <a:spcAft>
                <a:spcPts val="0"/>
              </a:spcAft>
              <a:buNone/>
            </a:pPr>
            <a:r>
              <a:rPr lang="es-ES" sz="1600">
                <a:solidFill>
                  <a:schemeClr val="lt1"/>
                </a:solidFill>
                <a:latin typeface="Calibri"/>
                <a:ea typeface="Calibri"/>
                <a:cs typeface="Calibri"/>
                <a:sym typeface="Calibri"/>
              </a:rPr>
              <a:t>La cuantía de la correlación es de aproximadamente 0.5, es decir, una correlación moderada.</a:t>
            </a:r>
            <a:endParaRPr/>
          </a:p>
        </p:txBody>
      </p:sp>
      <p:sp>
        <p:nvSpPr>
          <p:cNvPr id="130" name="Google Shape;130;p5"/>
          <p:cNvSpPr/>
          <p:nvPr/>
        </p:nvSpPr>
        <p:spPr>
          <a:xfrm>
            <a:off x="694524" y="4770126"/>
            <a:ext cx="5184088" cy="1752593"/>
          </a:xfrm>
          <a:prstGeom prst="roundRect">
            <a:avLst>
              <a:gd name="adj" fmla="val 2971"/>
            </a:avLst>
          </a:prstGeom>
          <a:solidFill>
            <a:srgbClr val="1E1E1E"/>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1" name="Google Shape;131;p5"/>
          <p:cNvPicPr preferRelativeResize="0"/>
          <p:nvPr/>
        </p:nvPicPr>
        <p:blipFill rotWithShape="1">
          <a:blip r:embed="rId3">
            <a:alphaModFix/>
          </a:blip>
          <a:srcRect/>
          <a:stretch/>
        </p:blipFill>
        <p:spPr>
          <a:xfrm>
            <a:off x="1529304" y="5405346"/>
            <a:ext cx="3534268" cy="943107"/>
          </a:xfrm>
          <a:prstGeom prst="rect">
            <a:avLst/>
          </a:prstGeom>
          <a:noFill/>
          <a:ln>
            <a:noFill/>
          </a:ln>
        </p:spPr>
      </p:pic>
      <p:pic>
        <p:nvPicPr>
          <p:cNvPr id="132" name="Google Shape;132;p5"/>
          <p:cNvPicPr preferRelativeResize="0"/>
          <p:nvPr/>
        </p:nvPicPr>
        <p:blipFill rotWithShape="1">
          <a:blip r:embed="rId4">
            <a:alphaModFix/>
          </a:blip>
          <a:srcRect/>
          <a:stretch/>
        </p:blipFill>
        <p:spPr>
          <a:xfrm>
            <a:off x="1674618" y="4941232"/>
            <a:ext cx="3534268" cy="285790"/>
          </a:xfrm>
          <a:prstGeom prst="rect">
            <a:avLst/>
          </a:prstGeom>
          <a:noFill/>
          <a:ln>
            <a:noFill/>
          </a:ln>
        </p:spPr>
      </p:pic>
      <p:pic>
        <p:nvPicPr>
          <p:cNvPr id="133" name="Google Shape;133;p5"/>
          <p:cNvPicPr preferRelativeResize="0"/>
          <p:nvPr/>
        </p:nvPicPr>
        <p:blipFill rotWithShape="1">
          <a:blip r:embed="rId5">
            <a:alphaModFix/>
          </a:blip>
          <a:srcRect/>
          <a:stretch/>
        </p:blipFill>
        <p:spPr>
          <a:xfrm>
            <a:off x="940603" y="976566"/>
            <a:ext cx="4711671" cy="3564697"/>
          </a:xfrm>
          <a:prstGeom prst="rect">
            <a:avLst/>
          </a:prstGeom>
          <a:noFill/>
          <a:ln>
            <a:noFill/>
          </a:ln>
        </p:spPr>
      </p:pic>
      <p:pic>
        <p:nvPicPr>
          <p:cNvPr id="134" name="Google Shape;134;p5"/>
          <p:cNvPicPr preferRelativeResize="0"/>
          <p:nvPr/>
        </p:nvPicPr>
        <p:blipFill rotWithShape="1">
          <a:blip r:embed="rId6">
            <a:alphaModFix/>
          </a:blip>
          <a:srcRect/>
          <a:stretch/>
        </p:blipFill>
        <p:spPr>
          <a:xfrm>
            <a:off x="1529304" y="547961"/>
            <a:ext cx="4052890" cy="30535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p:nvPr/>
        </p:nvSpPr>
        <p:spPr>
          <a:xfrm>
            <a:off x="5959928" y="1126671"/>
            <a:ext cx="5871409" cy="4474029"/>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6"/>
          <p:cNvSpPr/>
          <p:nvPr/>
        </p:nvSpPr>
        <p:spPr>
          <a:xfrm>
            <a:off x="-135576" y="1126672"/>
            <a:ext cx="5753414" cy="4555672"/>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 name="Google Shape;141;p6"/>
          <p:cNvSpPr txBox="1"/>
          <p:nvPr/>
        </p:nvSpPr>
        <p:spPr>
          <a:xfrm>
            <a:off x="504236" y="310155"/>
            <a:ext cx="11156541" cy="653233"/>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¿Qué es un Modelo?</a:t>
            </a:r>
            <a:endParaRPr/>
          </a:p>
        </p:txBody>
      </p:sp>
      <p:sp>
        <p:nvSpPr>
          <p:cNvPr id="142" name="Google Shape;142;p6"/>
          <p:cNvSpPr txBox="1"/>
          <p:nvPr/>
        </p:nvSpPr>
        <p:spPr>
          <a:xfrm>
            <a:off x="582613" y="1406793"/>
            <a:ext cx="4693135" cy="378565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600">
                <a:solidFill>
                  <a:schemeClr val="lt1"/>
                </a:solidFill>
                <a:latin typeface="Calibri"/>
                <a:ea typeface="Calibri"/>
                <a:cs typeface="Calibri"/>
                <a:sym typeface="Calibri"/>
              </a:rPr>
              <a:t>Un modelo, es una </a:t>
            </a:r>
            <a:r>
              <a:rPr lang="es-ES" sz="1600" b="1">
                <a:solidFill>
                  <a:schemeClr val="lt1"/>
                </a:solidFill>
                <a:latin typeface="Calibri"/>
                <a:ea typeface="Calibri"/>
                <a:cs typeface="Calibri"/>
                <a:sym typeface="Calibri"/>
              </a:rPr>
              <a:t>simplificación de la realidad</a:t>
            </a:r>
            <a:r>
              <a:rPr lang="es-ES" sz="1600">
                <a:solidFill>
                  <a:schemeClr val="lt1"/>
                </a:solidFill>
                <a:latin typeface="Calibri"/>
                <a:ea typeface="Calibri"/>
                <a:cs typeface="Calibri"/>
                <a:sym typeface="Calibri"/>
              </a:rPr>
              <a:t>, que permite </a:t>
            </a:r>
            <a:r>
              <a:rPr lang="es-ES" sz="1600" b="1">
                <a:solidFill>
                  <a:schemeClr val="lt1"/>
                </a:solidFill>
                <a:latin typeface="Calibri"/>
                <a:ea typeface="Calibri"/>
                <a:cs typeface="Calibri"/>
                <a:sym typeface="Calibri"/>
              </a:rPr>
              <a:t>describir un fenómeno de forma general</a:t>
            </a:r>
            <a:r>
              <a:rPr lang="es-ES" sz="1600">
                <a:solidFill>
                  <a:schemeClr val="lt1"/>
                </a:solidFill>
                <a:latin typeface="Calibri"/>
                <a:ea typeface="Calibri"/>
                <a:cs typeface="Calibri"/>
                <a:sym typeface="Calibri"/>
              </a:rPr>
              <a:t>. </a:t>
            </a:r>
            <a:endParaRPr/>
          </a:p>
          <a:p>
            <a:pPr marL="0" marR="0" lvl="0" indent="0" algn="just" rtl="0">
              <a:spcBef>
                <a:spcPts val="0"/>
              </a:spcBef>
              <a:spcAft>
                <a:spcPts val="0"/>
              </a:spcAft>
              <a:buNone/>
            </a:pPr>
            <a:endParaRPr sz="1600">
              <a:solidFill>
                <a:schemeClr val="lt1"/>
              </a:solidFill>
              <a:latin typeface="Calibri"/>
              <a:ea typeface="Calibri"/>
              <a:cs typeface="Calibri"/>
              <a:sym typeface="Calibri"/>
            </a:endParaRPr>
          </a:p>
          <a:p>
            <a:pPr marL="0" marR="0" lvl="0" indent="0" algn="just" rtl="0">
              <a:spcBef>
                <a:spcPts val="0"/>
              </a:spcBef>
              <a:spcAft>
                <a:spcPts val="0"/>
              </a:spcAft>
              <a:buNone/>
            </a:pPr>
            <a:r>
              <a:rPr lang="es-ES" sz="1600">
                <a:solidFill>
                  <a:schemeClr val="lt1"/>
                </a:solidFill>
                <a:latin typeface="Calibri"/>
                <a:ea typeface="Calibri"/>
                <a:cs typeface="Calibri"/>
                <a:sym typeface="Calibri"/>
              </a:rPr>
              <a:t>Un modelo lineal, es un tipo de modelo matemático que se usa para predecir la relación entre una variable dependiente y una o más variables independiente. Un modelo lineal, simplifica la realidad del fenómeno y lo lleva a una ecuación lineal, lo que significa que la relación entre las variables es lineal o proporcional.</a:t>
            </a:r>
            <a:endParaRPr/>
          </a:p>
          <a:p>
            <a:pPr marL="0" marR="0" lvl="0" indent="0" algn="just" rtl="0">
              <a:spcBef>
                <a:spcPts val="0"/>
              </a:spcBef>
              <a:spcAft>
                <a:spcPts val="0"/>
              </a:spcAft>
              <a:buNone/>
            </a:pPr>
            <a:endParaRPr sz="1600">
              <a:solidFill>
                <a:schemeClr val="lt1"/>
              </a:solidFill>
              <a:latin typeface="Calibri"/>
              <a:ea typeface="Calibri"/>
              <a:cs typeface="Calibri"/>
              <a:sym typeface="Calibri"/>
            </a:endParaRPr>
          </a:p>
          <a:p>
            <a:pPr marL="0" marR="0" lvl="0" indent="0" algn="just" rtl="0">
              <a:spcBef>
                <a:spcPts val="0"/>
              </a:spcBef>
              <a:spcAft>
                <a:spcPts val="0"/>
              </a:spcAft>
              <a:buNone/>
            </a:pPr>
            <a:r>
              <a:rPr lang="es-ES" sz="1600">
                <a:solidFill>
                  <a:schemeClr val="lt1"/>
                </a:solidFill>
                <a:latin typeface="Calibri"/>
                <a:ea typeface="Calibri"/>
                <a:cs typeface="Calibri"/>
                <a:sym typeface="Calibri"/>
              </a:rPr>
              <a:t>Hacer esta simplificación, no siempre es la alternativa más adecuada para representar la realidad, sin embargo, hay muchos fenómenos que tienen un comportamiento lineal y que este tipo de modelo puede capturar su escencia.</a:t>
            </a:r>
            <a:endParaRPr/>
          </a:p>
        </p:txBody>
      </p:sp>
      <p:pic>
        <p:nvPicPr>
          <p:cNvPr id="143" name="Google Shape;143;p6"/>
          <p:cNvPicPr preferRelativeResize="0"/>
          <p:nvPr/>
        </p:nvPicPr>
        <p:blipFill rotWithShape="1">
          <a:blip r:embed="rId3">
            <a:alphaModFix/>
          </a:blip>
          <a:srcRect/>
          <a:stretch/>
        </p:blipFill>
        <p:spPr>
          <a:xfrm>
            <a:off x="6196136" y="1406793"/>
            <a:ext cx="5271208" cy="3988024"/>
          </a:xfrm>
          <a:prstGeom prst="rect">
            <a:avLst/>
          </a:prstGeom>
          <a:noFill/>
          <a:ln>
            <a:noFill/>
          </a:ln>
        </p:spPr>
      </p:pic>
      <p:cxnSp>
        <p:nvCxnSpPr>
          <p:cNvPr id="144" name="Google Shape;144;p6"/>
          <p:cNvCxnSpPr/>
          <p:nvPr/>
        </p:nvCxnSpPr>
        <p:spPr>
          <a:xfrm rot="10800000" flipH="1">
            <a:off x="7085597" y="1876918"/>
            <a:ext cx="4114800" cy="2454442"/>
          </a:xfrm>
          <a:prstGeom prst="straightConnector1">
            <a:avLst/>
          </a:prstGeom>
          <a:noFill/>
          <a:ln w="19050" cap="flat" cmpd="sng">
            <a:solidFill>
              <a:schemeClr val="dk1"/>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p:nvPr/>
        </p:nvSpPr>
        <p:spPr>
          <a:xfrm>
            <a:off x="6400800" y="1930228"/>
            <a:ext cx="6311306" cy="3285927"/>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 name="Google Shape;150;p7"/>
          <p:cNvSpPr txBox="1"/>
          <p:nvPr/>
        </p:nvSpPr>
        <p:spPr>
          <a:xfrm>
            <a:off x="500128" y="340880"/>
            <a:ext cx="10782300"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ES" sz="3200">
                <a:solidFill>
                  <a:srgbClr val="7F7F7F"/>
                </a:solidFill>
                <a:latin typeface="Arial"/>
                <a:ea typeface="Arial"/>
                <a:cs typeface="Arial"/>
                <a:sym typeface="Arial"/>
              </a:rPr>
              <a:t>Qué es un Modelo Lineal</a:t>
            </a:r>
            <a:endParaRPr sz="3200">
              <a:solidFill>
                <a:srgbClr val="7F7F7F"/>
              </a:solidFill>
              <a:latin typeface="Arial"/>
              <a:ea typeface="Arial"/>
              <a:cs typeface="Arial"/>
              <a:sym typeface="Arial"/>
            </a:endParaRPr>
          </a:p>
        </p:txBody>
      </p:sp>
      <p:sp>
        <p:nvSpPr>
          <p:cNvPr id="151" name="Google Shape;151;p7"/>
          <p:cNvSpPr txBox="1"/>
          <p:nvPr/>
        </p:nvSpPr>
        <p:spPr>
          <a:xfrm>
            <a:off x="6824728" y="2084739"/>
            <a:ext cx="4967222" cy="2976905"/>
          </a:xfrm>
          <a:prstGeom prst="rect">
            <a:avLst/>
          </a:prstGeom>
          <a:blipFill rotWithShape="1">
            <a:blip r:embed="rId3">
              <a:alphaModFix/>
            </a:blip>
            <a:stretch>
              <a:fillRect l="-858" t="-1229" r="-110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a:latin typeface="Calibri"/>
                <a:ea typeface="Calibri"/>
                <a:cs typeface="Calibri"/>
                <a:sym typeface="Calibri"/>
              </a:rPr>
              <a:t> </a:t>
            </a:r>
            <a:endParaRPr/>
          </a:p>
        </p:txBody>
      </p:sp>
      <p:sp>
        <p:nvSpPr>
          <p:cNvPr id="152" name="Google Shape;152;p7"/>
          <p:cNvSpPr/>
          <p:nvPr/>
        </p:nvSpPr>
        <p:spPr>
          <a:xfrm>
            <a:off x="276356" y="1364461"/>
            <a:ext cx="5791200" cy="4417462"/>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53" name="Google Shape;153;p7"/>
          <p:cNvPicPr preferRelativeResize="0"/>
          <p:nvPr/>
        </p:nvPicPr>
        <p:blipFill rotWithShape="1">
          <a:blip r:embed="rId4">
            <a:alphaModFix/>
          </a:blip>
          <a:srcRect/>
          <a:stretch/>
        </p:blipFill>
        <p:spPr>
          <a:xfrm>
            <a:off x="452568" y="1515791"/>
            <a:ext cx="5438775" cy="4114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8"/>
          <p:cNvSpPr/>
          <p:nvPr/>
        </p:nvSpPr>
        <p:spPr>
          <a:xfrm>
            <a:off x="1059875" y="1600200"/>
            <a:ext cx="10037960" cy="3927856"/>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 name="Google Shape;159;p8"/>
          <p:cNvSpPr txBox="1"/>
          <p:nvPr/>
        </p:nvSpPr>
        <p:spPr>
          <a:xfrm>
            <a:off x="1265694" y="639585"/>
            <a:ext cx="10537916"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ES" sz="3200">
                <a:solidFill>
                  <a:srgbClr val="7F7F7F"/>
                </a:solidFill>
                <a:latin typeface="Arial"/>
                <a:ea typeface="Arial"/>
                <a:cs typeface="Arial"/>
                <a:sym typeface="Arial"/>
              </a:rPr>
              <a:t>¿Qué es un Modelo de Regresión?</a:t>
            </a:r>
            <a:endParaRPr sz="3200">
              <a:solidFill>
                <a:srgbClr val="7F7F7F"/>
              </a:solidFill>
              <a:latin typeface="Arial"/>
              <a:ea typeface="Arial"/>
              <a:cs typeface="Arial"/>
              <a:sym typeface="Arial"/>
            </a:endParaRPr>
          </a:p>
        </p:txBody>
      </p:sp>
      <p:sp>
        <p:nvSpPr>
          <p:cNvPr id="160" name="Google Shape;160;p8"/>
          <p:cNvSpPr txBox="1"/>
          <p:nvPr/>
        </p:nvSpPr>
        <p:spPr>
          <a:xfrm>
            <a:off x="1265694" y="2286855"/>
            <a:ext cx="9445847" cy="2554545"/>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lt1"/>
              </a:buClr>
              <a:buSzPts val="1800"/>
              <a:buFont typeface="Arial"/>
              <a:buChar char="•"/>
            </a:pPr>
            <a:r>
              <a:rPr lang="es-ES" sz="1800">
                <a:solidFill>
                  <a:schemeClr val="lt1"/>
                </a:solidFill>
                <a:latin typeface="Calibri"/>
                <a:ea typeface="Calibri"/>
                <a:cs typeface="Calibri"/>
                <a:sym typeface="Calibri"/>
              </a:rPr>
              <a:t>Un modelo lineal, es un tipo de modelo regresivo, ya que la regresión lineal es un método de modelado que se utiliza para establecer una relación lineal entre una variable dependiente y una o más variables independientes. Por lo tanto, es posible decir que los modelos lineales son un subconjunto de los modelos regresivos.</a:t>
            </a:r>
            <a:endParaRPr/>
          </a:p>
          <a:p>
            <a:pPr marL="342900" marR="0" lvl="0" indent="-228600" algn="just"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a:p>
            <a:pPr marL="342900" marR="0" lvl="0" indent="-342900" algn="just" rtl="0">
              <a:spcBef>
                <a:spcPts val="0"/>
              </a:spcBef>
              <a:spcAft>
                <a:spcPts val="0"/>
              </a:spcAft>
              <a:buClr>
                <a:schemeClr val="lt1"/>
              </a:buClr>
              <a:buSzPts val="1800"/>
              <a:buFont typeface="Arial"/>
              <a:buChar char="•"/>
            </a:pPr>
            <a:r>
              <a:rPr lang="es-ES" sz="1800">
                <a:solidFill>
                  <a:schemeClr val="lt1"/>
                </a:solidFill>
                <a:latin typeface="Calibri"/>
                <a:ea typeface="Calibri"/>
                <a:cs typeface="Calibri"/>
                <a:sym typeface="Calibri"/>
              </a:rPr>
              <a:t>Sin embargo, hay otros tipos de modelos regresivos que no son lineales, como los modelos de regresión no lineal, los cuales permiten establecer una relación más compleja entre la variable dependiente y las variables independientes.</a:t>
            </a:r>
            <a:endParaRPr/>
          </a:p>
          <a:p>
            <a:pPr marL="285750" marR="0" lvl="0" indent="-184150" algn="l" rtl="0">
              <a:spcBef>
                <a:spcPts val="0"/>
              </a:spcBef>
              <a:spcAft>
                <a:spcPts val="0"/>
              </a:spcAft>
              <a:buClr>
                <a:schemeClr val="dk1"/>
              </a:buClr>
              <a:buSzPts val="1600"/>
              <a:buFont typeface="Arial"/>
              <a:buNone/>
            </a:pPr>
            <a:endParaRPr sz="1600">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p:nvPr/>
        </p:nvSpPr>
        <p:spPr>
          <a:xfrm>
            <a:off x="6320023" y="1651833"/>
            <a:ext cx="5097655" cy="3567239"/>
          </a:xfrm>
          <a:prstGeom prst="roundRect">
            <a:avLst>
              <a:gd name="adj" fmla="val 2971"/>
            </a:avLst>
          </a:prstGeom>
          <a:solidFill>
            <a:schemeClr val="lt1"/>
          </a:solidFill>
          <a:ln w="38100" cap="flat" cmpd="sng">
            <a:solidFill>
              <a:srgbClr val="9832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6" name="Google Shape;166;p9"/>
          <p:cNvSpPr/>
          <p:nvPr/>
        </p:nvSpPr>
        <p:spPr>
          <a:xfrm>
            <a:off x="-911864" y="1651833"/>
            <a:ext cx="6882092" cy="3567239"/>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7" name="Google Shape;167;p9"/>
          <p:cNvSpPr txBox="1"/>
          <p:nvPr/>
        </p:nvSpPr>
        <p:spPr>
          <a:xfrm>
            <a:off x="337956" y="509158"/>
            <a:ext cx="10782300"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¿Qué es un Modelo de Regresión?</a:t>
            </a:r>
            <a:endParaRPr sz="3200">
              <a:solidFill>
                <a:srgbClr val="7F7F7F"/>
              </a:solidFill>
              <a:latin typeface="Arial"/>
              <a:ea typeface="Arial"/>
              <a:cs typeface="Arial"/>
              <a:sym typeface="Arial"/>
            </a:endParaRPr>
          </a:p>
        </p:txBody>
      </p:sp>
      <p:sp>
        <p:nvSpPr>
          <p:cNvPr id="168" name="Google Shape;168;p9"/>
          <p:cNvSpPr txBox="1"/>
          <p:nvPr/>
        </p:nvSpPr>
        <p:spPr>
          <a:xfrm>
            <a:off x="866279" y="2142790"/>
            <a:ext cx="4489002" cy="258532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chemeClr val="lt1"/>
                </a:solidFill>
                <a:latin typeface="Calibri"/>
                <a:ea typeface="Calibri"/>
                <a:cs typeface="Calibri"/>
                <a:sym typeface="Calibri"/>
              </a:rPr>
              <a:t>En el siguiente ejemplo, se observa que la relación entre los caballos de potencia de un vehículo y el consumo no disminuye de forma lineal. En este caso, utilizar un modelamiento lineal no sería lo más indicado para capturar la esencia de este fenómeno, dado que un modelo lineal estimaría que un vehículo con más de 250 caballos de potencia tendría un consumo negativo, lo cual es imposible.</a:t>
            </a:r>
            <a:endParaRPr/>
          </a:p>
        </p:txBody>
      </p:sp>
      <p:pic>
        <p:nvPicPr>
          <p:cNvPr id="169" name="Google Shape;169;p9"/>
          <p:cNvPicPr preferRelativeResize="0"/>
          <p:nvPr/>
        </p:nvPicPr>
        <p:blipFill rotWithShape="1">
          <a:blip r:embed="rId3">
            <a:alphaModFix/>
          </a:blip>
          <a:srcRect/>
          <a:stretch/>
        </p:blipFill>
        <p:spPr>
          <a:xfrm>
            <a:off x="431733" y="2243712"/>
            <a:ext cx="289524" cy="289524"/>
          </a:xfrm>
          <a:prstGeom prst="rect">
            <a:avLst/>
          </a:prstGeom>
          <a:noFill/>
          <a:ln>
            <a:noFill/>
          </a:ln>
        </p:spPr>
      </p:pic>
      <p:pic>
        <p:nvPicPr>
          <p:cNvPr id="170" name="Google Shape;170;p9"/>
          <p:cNvPicPr preferRelativeResize="0"/>
          <p:nvPr/>
        </p:nvPicPr>
        <p:blipFill rotWithShape="1">
          <a:blip r:embed="rId4">
            <a:alphaModFix/>
          </a:blip>
          <a:srcRect/>
          <a:stretch/>
        </p:blipFill>
        <p:spPr>
          <a:xfrm>
            <a:off x="6465045" y="1745076"/>
            <a:ext cx="4807610" cy="338075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1732</Words>
  <Application>Microsoft Macintosh PowerPoint</Application>
  <PresentationFormat>Panorámica</PresentationFormat>
  <Paragraphs>145</Paragraphs>
  <Slides>37</Slides>
  <Notes>37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37</vt:i4>
      </vt:variant>
    </vt:vector>
  </HeadingPairs>
  <TitlesOfParts>
    <vt:vector size="41" baseType="lpstr">
      <vt:lpstr>Arial</vt:lpstr>
      <vt:lpstr>Calibri</vt:lpstr>
      <vt:lpstr>Noto Sans Symbols</vt:lpstr>
      <vt:lpstr>Tema de Office</vt:lpstr>
      <vt:lpstr>Regresiones Lineales Simples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Kibernum</dc:creator>
  <cp:lastModifiedBy>Silvia Salinas</cp:lastModifiedBy>
  <cp:revision>2</cp:revision>
  <dcterms:created xsi:type="dcterms:W3CDTF">2023-01-03T12:28:26Z</dcterms:created>
  <dcterms:modified xsi:type="dcterms:W3CDTF">2024-09-26T16:41:31Z</dcterms:modified>
</cp:coreProperties>
</file>