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j1emzkwLlTmSbjYvBGYcX5b8bCN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58"/>
  </p:normalViewPr>
  <p:slideViewPr>
    <p:cSldViewPr snapToGrid="0">
      <p:cViewPr varScale="1">
        <p:scale>
          <a:sx n="120" d="100"/>
          <a:sy n="120" d="100"/>
        </p:scale>
        <p:origin x="8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93" name="Google Shape;193;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3" name="Google Shape;20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13" name="Google Shape;213;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26" name="Google Shape;22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39" name="Google Shape;23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52" name="Google Shape;25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66" name="Google Shape;266;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76" name="Google Shape;276;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86" name="Google Shape;286;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92" name="Google Shape;292;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02" name="Google Shape;302;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11" name="Google Shape;311;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21" name="Google Shape;321;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32" name="Google Shape;332;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42" name="Google Shape;342;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52" name="Google Shape;352;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62" name="Google Shape;362;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72" name="Google Shape;372;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81" name="Google Shape;381;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87" name="Google Shape;387;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6" name="Google Shape;10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5" name="Google Shape;11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6" name="Google Shape;12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5" name="Google Shape;13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7" name="Google Shape;14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0" name="Google Shape;17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3" name="Google Shape;18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5"/>
        <p:cNvGrpSpPr/>
        <p:nvPr/>
      </p:nvGrpSpPr>
      <p:grpSpPr>
        <a:xfrm>
          <a:off x="0" y="0"/>
          <a:ext cx="0" cy="0"/>
          <a:chOff x="0" y="0"/>
          <a:chExt cx="0" cy="0"/>
        </a:xfrm>
      </p:grpSpPr>
      <p:sp>
        <p:nvSpPr>
          <p:cNvPr id="16" name="Google Shape;16;p3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7" name="Google Shape;17;p3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b="0" i="0" u="none" strike="noStrike" cap="none">
                <a:solidFill>
                  <a:srgbClr val="898989"/>
                </a:solidFill>
                <a:latin typeface="Calibri"/>
                <a:ea typeface="Calibri"/>
                <a:cs typeface="Calibri"/>
                <a:sym typeface="Calibri"/>
              </a:defRPr>
            </a:lvl1pPr>
            <a:lvl2pPr marL="0" lvl="1" indent="0" algn="r">
              <a:spcBef>
                <a:spcPts val="0"/>
              </a:spcBef>
              <a:spcAft>
                <a:spcPts val="0"/>
              </a:spcAft>
              <a:buNone/>
              <a:defRPr sz="1200" b="0" i="0" u="none" strike="noStrike" cap="none">
                <a:solidFill>
                  <a:srgbClr val="898989"/>
                </a:solidFill>
                <a:latin typeface="Calibri"/>
                <a:ea typeface="Calibri"/>
                <a:cs typeface="Calibri"/>
                <a:sym typeface="Calibri"/>
              </a:defRPr>
            </a:lvl2pPr>
            <a:lvl3pPr marL="0" lvl="2" indent="0" algn="r">
              <a:spcBef>
                <a:spcPts val="0"/>
              </a:spcBef>
              <a:spcAft>
                <a:spcPts val="0"/>
              </a:spcAft>
              <a:buNone/>
              <a:defRPr sz="1200" b="0" i="0" u="none" strike="noStrike" cap="none">
                <a:solidFill>
                  <a:srgbClr val="898989"/>
                </a:solidFill>
                <a:latin typeface="Calibri"/>
                <a:ea typeface="Calibri"/>
                <a:cs typeface="Calibri"/>
                <a:sym typeface="Calibri"/>
              </a:defRPr>
            </a:lvl3pPr>
            <a:lvl4pPr marL="0" lvl="3" indent="0" algn="r">
              <a:spcBef>
                <a:spcPts val="0"/>
              </a:spcBef>
              <a:spcAft>
                <a:spcPts val="0"/>
              </a:spcAft>
              <a:buNone/>
              <a:defRPr sz="1200" b="0" i="0" u="none" strike="noStrike" cap="none">
                <a:solidFill>
                  <a:srgbClr val="898989"/>
                </a:solidFill>
                <a:latin typeface="Calibri"/>
                <a:ea typeface="Calibri"/>
                <a:cs typeface="Calibri"/>
                <a:sym typeface="Calibri"/>
              </a:defRPr>
            </a:lvl4pPr>
            <a:lvl5pPr marL="0" lvl="4" indent="0" algn="r">
              <a:spcBef>
                <a:spcPts val="0"/>
              </a:spcBef>
              <a:spcAft>
                <a:spcPts val="0"/>
              </a:spcAft>
              <a:buNone/>
              <a:defRPr sz="1200" b="0" i="0" u="none" strike="noStrike" cap="none">
                <a:solidFill>
                  <a:srgbClr val="898989"/>
                </a:solidFill>
                <a:latin typeface="Calibri"/>
                <a:ea typeface="Calibri"/>
                <a:cs typeface="Calibri"/>
                <a:sym typeface="Calibri"/>
              </a:defRPr>
            </a:lvl5pPr>
            <a:lvl6pPr marL="0" lvl="5" indent="0" algn="r">
              <a:spcBef>
                <a:spcPts val="0"/>
              </a:spcBef>
              <a:spcAft>
                <a:spcPts val="0"/>
              </a:spcAft>
              <a:buNone/>
              <a:defRPr sz="1200" b="0" i="0" u="none" strike="noStrike" cap="none">
                <a:solidFill>
                  <a:srgbClr val="898989"/>
                </a:solidFill>
                <a:latin typeface="Calibri"/>
                <a:ea typeface="Calibri"/>
                <a:cs typeface="Calibri"/>
                <a:sym typeface="Calibri"/>
              </a:defRPr>
            </a:lvl6pPr>
            <a:lvl7pPr marL="0" lvl="6" indent="0" algn="r">
              <a:spcBef>
                <a:spcPts val="0"/>
              </a:spcBef>
              <a:spcAft>
                <a:spcPts val="0"/>
              </a:spcAft>
              <a:buNone/>
              <a:defRPr sz="1200" b="0" i="0" u="none" strike="noStrike" cap="none">
                <a:solidFill>
                  <a:srgbClr val="898989"/>
                </a:solidFill>
                <a:latin typeface="Calibri"/>
                <a:ea typeface="Calibri"/>
                <a:cs typeface="Calibri"/>
                <a:sym typeface="Calibri"/>
              </a:defRPr>
            </a:lvl7pPr>
            <a:lvl8pPr marL="0" lvl="7" indent="0" algn="r">
              <a:spcBef>
                <a:spcPts val="0"/>
              </a:spcBef>
              <a:spcAft>
                <a:spcPts val="0"/>
              </a:spcAft>
              <a:buNone/>
              <a:defRPr sz="1200" b="0" i="0" u="none" strike="noStrike" cap="none">
                <a:solidFill>
                  <a:srgbClr val="898989"/>
                </a:solidFill>
                <a:latin typeface="Calibri"/>
                <a:ea typeface="Calibri"/>
                <a:cs typeface="Calibri"/>
                <a:sym typeface="Calibri"/>
              </a:defRPr>
            </a:lvl8pPr>
            <a:lvl9pPr marL="0" lvl="8" indent="0" algn="r">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2"/>
        <p:cNvGrpSpPr/>
        <p:nvPr/>
      </p:nvGrpSpPr>
      <p:grpSpPr>
        <a:xfrm>
          <a:off x="0" y="0"/>
          <a:ext cx="0" cy="0"/>
          <a:chOff x="0" y="0"/>
          <a:chExt cx="0" cy="0"/>
        </a:xfrm>
      </p:grpSpPr>
      <p:sp>
        <p:nvSpPr>
          <p:cNvPr id="73" name="Google Shape;73;p4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4" name="Google Shape;74;p4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8"/>
        <p:cNvGrpSpPr/>
        <p:nvPr/>
      </p:nvGrpSpPr>
      <p:grpSpPr>
        <a:xfrm>
          <a:off x="0" y="0"/>
          <a:ext cx="0" cy="0"/>
          <a:chOff x="0" y="0"/>
          <a:chExt cx="0" cy="0"/>
        </a:xfrm>
      </p:grpSpPr>
      <p:sp>
        <p:nvSpPr>
          <p:cNvPr id="79" name="Google Shape;79;p4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80" name="Google Shape;80;p4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1"/>
        <p:cNvGrpSpPr/>
        <p:nvPr/>
      </p:nvGrpSpPr>
      <p:grpSpPr>
        <a:xfrm>
          <a:off x="0" y="0"/>
          <a:ext cx="0" cy="0"/>
          <a:chOff x="0" y="0"/>
          <a:chExt cx="0" cy="0"/>
        </a:xfrm>
      </p:grpSpPr>
      <p:sp>
        <p:nvSpPr>
          <p:cNvPr id="22" name="Google Shape;22;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3" name="Google Shape;23;p3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7"/>
        <p:cNvGrpSpPr/>
        <p:nvPr/>
      </p:nvGrpSpPr>
      <p:grpSpPr>
        <a:xfrm>
          <a:off x="0" y="0"/>
          <a:ext cx="0" cy="0"/>
          <a:chOff x="0" y="0"/>
          <a:chExt cx="0" cy="0"/>
        </a:xfrm>
      </p:grpSpPr>
      <p:sp>
        <p:nvSpPr>
          <p:cNvPr id="28" name="Google Shape;28;p3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9" name="Google Shape;29;p3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3"/>
        <p:cNvGrpSpPr/>
        <p:nvPr/>
      </p:nvGrpSpPr>
      <p:grpSpPr>
        <a:xfrm>
          <a:off x="0" y="0"/>
          <a:ext cx="0" cy="0"/>
          <a:chOff x="0" y="0"/>
          <a:chExt cx="0" cy="0"/>
        </a:xfrm>
      </p:grpSpPr>
      <p:sp>
        <p:nvSpPr>
          <p:cNvPr id="34" name="Google Shape;34;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5" name="Google Shape;35;p3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3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0"/>
        <p:cNvGrpSpPr/>
        <p:nvPr/>
      </p:nvGrpSpPr>
      <p:grpSpPr>
        <a:xfrm>
          <a:off x="0" y="0"/>
          <a:ext cx="0" cy="0"/>
          <a:chOff x="0" y="0"/>
          <a:chExt cx="0" cy="0"/>
        </a:xfrm>
      </p:grpSpPr>
      <p:sp>
        <p:nvSpPr>
          <p:cNvPr id="41" name="Google Shape;41;p3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2" name="Google Shape;42;p3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3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3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9"/>
        <p:cNvGrpSpPr/>
        <p:nvPr/>
      </p:nvGrpSpPr>
      <p:grpSpPr>
        <a:xfrm>
          <a:off x="0" y="0"/>
          <a:ext cx="0" cy="0"/>
          <a:chOff x="0" y="0"/>
          <a:chExt cx="0" cy="0"/>
        </a:xfrm>
      </p:grpSpPr>
      <p:sp>
        <p:nvSpPr>
          <p:cNvPr id="50" name="Google Shape;50;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1" name="Google Shape;51;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4"/>
        <p:cNvGrpSpPr/>
        <p:nvPr/>
      </p:nvGrpSpPr>
      <p:grpSpPr>
        <a:xfrm>
          <a:off x="0" y="0"/>
          <a:ext cx="0" cy="0"/>
          <a:chOff x="0" y="0"/>
          <a:chExt cx="0" cy="0"/>
        </a:xfrm>
      </p:grpSpPr>
      <p:sp>
        <p:nvSpPr>
          <p:cNvPr id="55" name="Google Shape;55;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8"/>
        <p:cNvGrpSpPr/>
        <p:nvPr/>
      </p:nvGrpSpPr>
      <p:grpSpPr>
        <a:xfrm>
          <a:off x="0" y="0"/>
          <a:ext cx="0" cy="0"/>
          <a:chOff x="0" y="0"/>
          <a:chExt cx="0" cy="0"/>
        </a:xfrm>
      </p:grpSpPr>
      <p:sp>
        <p:nvSpPr>
          <p:cNvPr id="59" name="Google Shape;59;p3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0" name="Google Shape;60;p3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5"/>
        <p:cNvGrpSpPr/>
        <p:nvPr/>
      </p:nvGrpSpPr>
      <p:grpSpPr>
        <a:xfrm>
          <a:off x="0" y="0"/>
          <a:ext cx="0" cy="0"/>
          <a:chOff x="0" y="0"/>
          <a:chExt cx="0" cy="0"/>
        </a:xfrm>
      </p:grpSpPr>
      <p:sp>
        <p:nvSpPr>
          <p:cNvPr id="66" name="Google Shape;66;p3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7" name="Google Shape;67;p39"/>
          <p:cNvSpPr>
            <a:spLocks noGrp="1"/>
          </p:cNvSpPr>
          <p:nvPr>
            <p:ph type="pic" idx="2"/>
          </p:nvPr>
        </p:nvSpPr>
        <p:spPr>
          <a:xfrm>
            <a:off x="5183188" y="987425"/>
            <a:ext cx="6172200" cy="4873625"/>
          </a:xfrm>
          <a:prstGeom prst="rect">
            <a:avLst/>
          </a:prstGeom>
          <a:noFill/>
          <a:ln>
            <a:noFill/>
          </a:ln>
        </p:spPr>
      </p:sp>
      <p:sp>
        <p:nvSpPr>
          <p:cNvPr id="68" name="Google Shape;68;p3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3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9.gif"/></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7.png"/><Relationship Id="rId4" Type="http://schemas.openxmlformats.org/officeDocument/2006/relationships/image" Target="../media/image29.gif"/></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 descr="Un conjunto de letras negras en un fondo blanco&#10;&#10;Descripción generada automáticamente con confianza media"/>
          <p:cNvPicPr preferRelativeResize="0"/>
          <p:nvPr/>
        </p:nvPicPr>
        <p:blipFill rotWithShape="1">
          <a:blip r:embed="rId3">
            <a:alphaModFix/>
          </a:blip>
          <a:srcRect/>
          <a:stretch/>
        </p:blipFill>
        <p:spPr>
          <a:xfrm>
            <a:off x="0" y="0"/>
            <a:ext cx="12192000" cy="7037762"/>
          </a:xfrm>
          <a:prstGeom prst="rect">
            <a:avLst/>
          </a:prstGeom>
          <a:noFill/>
          <a:ln>
            <a:noFill/>
          </a:ln>
        </p:spPr>
      </p:pic>
      <p:sp>
        <p:nvSpPr>
          <p:cNvPr id="89" name="Google Shape;89;p1"/>
          <p:cNvSpPr/>
          <p:nvPr/>
        </p:nvSpPr>
        <p:spPr>
          <a:xfrm>
            <a:off x="3890331" y="3658345"/>
            <a:ext cx="7135021" cy="1767095"/>
          </a:xfrm>
          <a:prstGeom prst="roundRect">
            <a:avLst>
              <a:gd name="adj" fmla="val 7874"/>
            </a:avLst>
          </a:prstGeom>
          <a:solidFill>
            <a:schemeClr val="dk1">
              <a:alpha val="75686"/>
            </a:schemeClr>
          </a:solidFill>
          <a:ln>
            <a:noFill/>
          </a:ln>
        </p:spPr>
        <p:txBody>
          <a:bodyPr spcFirstLastPara="1" wrap="square" lIns="91425" tIns="45700" rIns="540000" bIns="45700" anchor="ctr" anchorCtr="0">
            <a:noAutofit/>
          </a:bodyPr>
          <a:lstStyle/>
          <a:p>
            <a:pPr marL="0" marR="0" lvl="0" indent="0" algn="ctr" rtl="0">
              <a:spcBef>
                <a:spcPts val="0"/>
              </a:spcBef>
              <a:spcAft>
                <a:spcPts val="0"/>
              </a:spcAft>
              <a:buNone/>
            </a:pPr>
            <a:endParaRPr sz="2800" b="1" i="0" u="none" strike="noStrike" cap="none">
              <a:solidFill>
                <a:schemeClr val="lt1"/>
              </a:solidFill>
              <a:latin typeface="Calibri"/>
              <a:ea typeface="Calibri"/>
              <a:cs typeface="Calibri"/>
              <a:sym typeface="Calibri"/>
            </a:endParaRPr>
          </a:p>
        </p:txBody>
      </p:sp>
      <p:sp>
        <p:nvSpPr>
          <p:cNvPr id="90" name="Google Shape;90;p1"/>
          <p:cNvSpPr txBox="1">
            <a:spLocks noGrp="1"/>
          </p:cNvSpPr>
          <p:nvPr>
            <p:ph type="ctrTitle"/>
          </p:nvPr>
        </p:nvSpPr>
        <p:spPr>
          <a:xfrm>
            <a:off x="4103749" y="3826356"/>
            <a:ext cx="6820426" cy="1431072"/>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s-ES" sz="4800" b="1">
                <a:solidFill>
                  <a:schemeClr val="lt1"/>
                </a:solidFill>
                <a:latin typeface="Arial"/>
                <a:ea typeface="Arial"/>
                <a:cs typeface="Arial"/>
                <a:sym typeface="Arial"/>
              </a:rPr>
              <a:t>Regresiones Lineales Múltiples</a:t>
            </a:r>
            <a:endParaRPr sz="3000" b="1">
              <a:solidFill>
                <a:schemeClr val="lt1"/>
              </a:solidFill>
              <a:latin typeface="Arial"/>
              <a:ea typeface="Arial"/>
              <a:cs typeface="Arial"/>
              <a:sym typeface="Arial"/>
            </a:endParaRPr>
          </a:p>
        </p:txBody>
      </p:sp>
      <p:sp>
        <p:nvSpPr>
          <p:cNvPr id="91" name="Google Shape;91;p1"/>
          <p:cNvSpPr/>
          <p:nvPr/>
        </p:nvSpPr>
        <p:spPr>
          <a:xfrm>
            <a:off x="4103749" y="5518294"/>
            <a:ext cx="6096000" cy="80021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b="1" i="0" u="none" strike="noStrike" cap="none">
                <a:solidFill>
                  <a:srgbClr val="FFFFFF"/>
                </a:solidFill>
                <a:latin typeface="Arial"/>
                <a:ea typeface="Arial"/>
                <a:cs typeface="Arial"/>
                <a:sym typeface="Arial"/>
              </a:rPr>
              <a:t>Especialización en Ciencia de Datos</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br>
              <a:rPr lang="es-E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0"/>
          <p:cNvSpPr txBox="1"/>
          <p:nvPr/>
        </p:nvSpPr>
        <p:spPr>
          <a:xfrm>
            <a:off x="2169267" y="95715"/>
            <a:ext cx="9170639" cy="1008062"/>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None/>
            </a:pPr>
            <a:r>
              <a:rPr lang="es-ES" sz="3200">
                <a:solidFill>
                  <a:srgbClr val="7F7F7F"/>
                </a:solidFill>
                <a:latin typeface="Arial"/>
                <a:ea typeface="Arial"/>
                <a:cs typeface="Arial"/>
                <a:sym typeface="Arial"/>
              </a:rPr>
              <a:t>Estimando los coeficientes</a:t>
            </a:r>
            <a:endParaRPr/>
          </a:p>
        </p:txBody>
      </p:sp>
      <p:sp>
        <p:nvSpPr>
          <p:cNvPr id="196" name="Google Shape;196;p10"/>
          <p:cNvSpPr/>
          <p:nvPr/>
        </p:nvSpPr>
        <p:spPr>
          <a:xfrm>
            <a:off x="2255800" y="1305524"/>
            <a:ext cx="7840500" cy="4574100"/>
          </a:xfrm>
          <a:prstGeom prst="roundRect">
            <a:avLst>
              <a:gd name="adj" fmla="val 2971"/>
            </a:avLst>
          </a:prstGeom>
          <a:solidFill>
            <a:schemeClr val="lt1"/>
          </a:solidFill>
          <a:ln w="38100" cap="flat" cmpd="sng">
            <a:solidFill>
              <a:srgbClr val="98C3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7" name="Google Shape;197;p10"/>
          <p:cNvSpPr txBox="1"/>
          <p:nvPr/>
        </p:nvSpPr>
        <p:spPr>
          <a:xfrm>
            <a:off x="2343750" y="1349350"/>
            <a:ext cx="7568100" cy="1492200"/>
          </a:xfrm>
          <a:prstGeom prst="rect">
            <a:avLst/>
          </a:prstGeom>
          <a:blipFill rotWithShape="1">
            <a:blip r:embed="rId3">
              <a:alphaModFix/>
            </a:blip>
            <a:stretch>
              <a:fillRect l="-652" t="-2040" r="-731"/>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500">
                <a:latin typeface="Calibri"/>
                <a:ea typeface="Calibri"/>
                <a:cs typeface="Calibri"/>
                <a:sym typeface="Calibri"/>
              </a:rPr>
              <a:t> </a:t>
            </a:r>
            <a:endParaRPr sz="1100"/>
          </a:p>
        </p:txBody>
      </p:sp>
      <p:sp>
        <p:nvSpPr>
          <p:cNvPr id="198" name="Google Shape;198;p10"/>
          <p:cNvSpPr txBox="1"/>
          <p:nvPr/>
        </p:nvSpPr>
        <p:spPr>
          <a:xfrm>
            <a:off x="3977652" y="2637688"/>
            <a:ext cx="2907779" cy="840295"/>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a:latin typeface="Calibri"/>
                <a:ea typeface="Calibri"/>
                <a:cs typeface="Calibri"/>
                <a:sym typeface="Calibri"/>
              </a:rPr>
              <a:t> </a:t>
            </a:r>
            <a:endParaRPr/>
          </a:p>
        </p:txBody>
      </p:sp>
      <p:sp>
        <p:nvSpPr>
          <p:cNvPr id="199" name="Google Shape;199;p10"/>
          <p:cNvSpPr txBox="1"/>
          <p:nvPr/>
        </p:nvSpPr>
        <p:spPr>
          <a:xfrm>
            <a:off x="3977652" y="3629679"/>
            <a:ext cx="5904656" cy="840295"/>
          </a:xfrm>
          <a:prstGeom prst="rect">
            <a:avLst/>
          </a:pr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a:latin typeface="Calibri"/>
                <a:ea typeface="Calibri"/>
                <a:cs typeface="Calibri"/>
                <a:sym typeface="Calibri"/>
              </a:rPr>
              <a:t> </a:t>
            </a:r>
            <a:endParaRPr/>
          </a:p>
        </p:txBody>
      </p:sp>
      <p:sp>
        <p:nvSpPr>
          <p:cNvPr id="200" name="Google Shape;200;p10"/>
          <p:cNvSpPr txBox="1"/>
          <p:nvPr/>
        </p:nvSpPr>
        <p:spPr>
          <a:xfrm>
            <a:off x="2450349" y="4866225"/>
            <a:ext cx="3276600" cy="738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a:solidFill>
                  <a:srgbClr val="7F7F7F"/>
                </a:solidFill>
              </a:rPr>
              <a:t>En donde,</a:t>
            </a:r>
            <a:endParaRPr/>
          </a:p>
          <a:p>
            <a:pPr marL="0" marR="0" lvl="0" indent="0" algn="l" rtl="0">
              <a:spcBef>
                <a:spcPts val="0"/>
              </a:spcBef>
              <a:spcAft>
                <a:spcPts val="0"/>
              </a:spcAft>
              <a:buNone/>
            </a:pPr>
            <a:r>
              <a:rPr lang="es-ES">
                <a:solidFill>
                  <a:srgbClr val="7F7F7F"/>
                </a:solidFill>
              </a:rPr>
              <a:t>m : cantidad de muestras</a:t>
            </a:r>
            <a:endParaRPr/>
          </a:p>
          <a:p>
            <a:pPr marL="0" marR="0" lvl="0" indent="0" algn="l" rtl="0">
              <a:spcBef>
                <a:spcPts val="0"/>
              </a:spcBef>
              <a:spcAft>
                <a:spcPts val="0"/>
              </a:spcAft>
              <a:buNone/>
            </a:pPr>
            <a:r>
              <a:rPr lang="es-ES">
                <a:solidFill>
                  <a:srgbClr val="7F7F7F"/>
                </a:solidFill>
              </a:rPr>
              <a:t>n : cantidad de predictores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5"/>
                                        </p:tgtEl>
                                        <p:attrNameLst>
                                          <p:attrName>style.visibility</p:attrName>
                                        </p:attrNameLst>
                                      </p:cBhvr>
                                      <p:to>
                                        <p:strVal val="visible"/>
                                      </p:to>
                                    </p:set>
                                    <p:animEffect transition="in" filter="fade">
                                      <p:cBhvr>
                                        <p:cTn id="7" dur="500"/>
                                        <p:tgtEl>
                                          <p:spTgt spid="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1"/>
          <p:cNvSpPr/>
          <p:nvPr/>
        </p:nvSpPr>
        <p:spPr>
          <a:xfrm>
            <a:off x="-1686382" y="2395119"/>
            <a:ext cx="8247346" cy="1729410"/>
          </a:xfrm>
          <a:prstGeom prst="roundRect">
            <a:avLst>
              <a:gd name="adj" fmla="val 2971"/>
            </a:avLst>
          </a:prstGeom>
          <a:gradFill>
            <a:gsLst>
              <a:gs pos="0">
                <a:srgbClr val="58751F"/>
              </a:gs>
              <a:gs pos="50000">
                <a:srgbClr val="81AB2C"/>
              </a:gs>
              <a:gs pos="100000">
                <a:srgbClr val="9BCC36"/>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6" name="Google Shape;206;p11"/>
          <p:cNvSpPr txBox="1"/>
          <p:nvPr/>
        </p:nvSpPr>
        <p:spPr>
          <a:xfrm>
            <a:off x="460375" y="1071854"/>
            <a:ext cx="5687505" cy="1008062"/>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None/>
            </a:pPr>
            <a:r>
              <a:rPr lang="es-ES" sz="3200">
                <a:solidFill>
                  <a:srgbClr val="7F7F7F"/>
                </a:solidFill>
                <a:latin typeface="Arial"/>
                <a:ea typeface="Arial"/>
                <a:cs typeface="Arial"/>
                <a:sym typeface="Arial"/>
              </a:rPr>
              <a:t>Variables</a:t>
            </a:r>
            <a:endParaRPr sz="2800">
              <a:solidFill>
                <a:srgbClr val="7F7F7F"/>
              </a:solidFill>
              <a:latin typeface="Arial"/>
              <a:ea typeface="Arial"/>
              <a:cs typeface="Arial"/>
              <a:sym typeface="Arial"/>
            </a:endParaRPr>
          </a:p>
        </p:txBody>
      </p:sp>
      <p:sp>
        <p:nvSpPr>
          <p:cNvPr id="207" name="Google Shape;207;p11"/>
          <p:cNvSpPr txBox="1"/>
          <p:nvPr/>
        </p:nvSpPr>
        <p:spPr>
          <a:xfrm>
            <a:off x="754453" y="2566323"/>
            <a:ext cx="5393427" cy="1338828"/>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s-ES" sz="1800">
                <a:solidFill>
                  <a:schemeClr val="lt1"/>
                </a:solidFill>
                <a:latin typeface="Calibri"/>
                <a:ea typeface="Calibri"/>
                <a:cs typeface="Calibri"/>
                <a:sym typeface="Calibri"/>
              </a:rPr>
              <a:t>En la siguiente figura se aprecia, para el caso de dos variables predictivas, el plano que minimiza la suma de los errores cuadráticos.</a:t>
            </a:r>
            <a:endParaRPr/>
          </a:p>
        </p:txBody>
      </p:sp>
      <p:pic>
        <p:nvPicPr>
          <p:cNvPr id="208" name="Google Shape;208;p11"/>
          <p:cNvPicPr preferRelativeResize="0"/>
          <p:nvPr/>
        </p:nvPicPr>
        <p:blipFill rotWithShape="1">
          <a:blip r:embed="rId3">
            <a:alphaModFix/>
          </a:blip>
          <a:srcRect/>
          <a:stretch/>
        </p:blipFill>
        <p:spPr>
          <a:xfrm>
            <a:off x="315613" y="2705445"/>
            <a:ext cx="289524" cy="289524"/>
          </a:xfrm>
          <a:prstGeom prst="rect">
            <a:avLst/>
          </a:prstGeom>
          <a:noFill/>
          <a:ln>
            <a:noFill/>
          </a:ln>
        </p:spPr>
      </p:pic>
      <p:sp>
        <p:nvSpPr>
          <p:cNvPr id="209" name="Google Shape;209;p11"/>
          <p:cNvSpPr/>
          <p:nvPr/>
        </p:nvSpPr>
        <p:spPr>
          <a:xfrm>
            <a:off x="6435013" y="1506757"/>
            <a:ext cx="5188085" cy="3710759"/>
          </a:xfrm>
          <a:prstGeom prst="roundRect">
            <a:avLst>
              <a:gd name="adj" fmla="val 2971"/>
            </a:avLst>
          </a:prstGeom>
          <a:solidFill>
            <a:schemeClr val="lt1"/>
          </a:solidFill>
          <a:ln w="38100" cap="flat" cmpd="sng">
            <a:solidFill>
              <a:srgbClr val="98C3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10" name="Google Shape;210;p11"/>
          <p:cNvPicPr preferRelativeResize="0"/>
          <p:nvPr/>
        </p:nvPicPr>
        <p:blipFill rotWithShape="1">
          <a:blip r:embed="rId4">
            <a:alphaModFix/>
          </a:blip>
          <a:srcRect/>
          <a:stretch/>
        </p:blipFill>
        <p:spPr>
          <a:xfrm>
            <a:off x="7357419" y="1547165"/>
            <a:ext cx="3343275" cy="34671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6"/>
                                        </p:tgtEl>
                                        <p:attrNameLst>
                                          <p:attrName>style.visibility</p:attrName>
                                        </p:attrNameLst>
                                      </p:cBhvr>
                                      <p:to>
                                        <p:strVal val="visible"/>
                                      </p:to>
                                    </p:set>
                                    <p:animEffect transition="in" filter="fade">
                                      <p:cBhvr>
                                        <p:cTn id="7" dur="500"/>
                                        <p:tgtEl>
                                          <p:spTgt spid="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2"/>
          <p:cNvSpPr/>
          <p:nvPr/>
        </p:nvSpPr>
        <p:spPr>
          <a:xfrm>
            <a:off x="-1628016" y="2247089"/>
            <a:ext cx="8247346" cy="2685862"/>
          </a:xfrm>
          <a:prstGeom prst="roundRect">
            <a:avLst>
              <a:gd name="adj" fmla="val 2971"/>
            </a:avLst>
          </a:prstGeom>
          <a:gradFill>
            <a:gsLst>
              <a:gs pos="0">
                <a:srgbClr val="58751F"/>
              </a:gs>
              <a:gs pos="50000">
                <a:srgbClr val="81AB2C"/>
              </a:gs>
              <a:gs pos="100000">
                <a:srgbClr val="9BCC36"/>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6" name="Google Shape;216;p12"/>
          <p:cNvSpPr txBox="1"/>
          <p:nvPr/>
        </p:nvSpPr>
        <p:spPr>
          <a:xfrm>
            <a:off x="1091526" y="895607"/>
            <a:ext cx="10782300" cy="93529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endParaRPr sz="3200">
              <a:solidFill>
                <a:srgbClr val="7F7F7F"/>
              </a:solidFill>
              <a:latin typeface="Arial"/>
              <a:ea typeface="Arial"/>
              <a:cs typeface="Arial"/>
              <a:sym typeface="Arial"/>
            </a:endParaRPr>
          </a:p>
          <a:p>
            <a:pPr marL="0" marR="0" lvl="0" indent="0" algn="l" rtl="0">
              <a:lnSpc>
                <a:spcPct val="90000"/>
              </a:lnSpc>
              <a:spcBef>
                <a:spcPts val="0"/>
              </a:spcBef>
              <a:spcAft>
                <a:spcPts val="0"/>
              </a:spcAft>
              <a:buNone/>
            </a:pPr>
            <a:endParaRPr sz="3200">
              <a:solidFill>
                <a:srgbClr val="7F7F7F"/>
              </a:solidFill>
              <a:latin typeface="Arial"/>
              <a:ea typeface="Arial"/>
              <a:cs typeface="Arial"/>
              <a:sym typeface="Arial"/>
            </a:endParaRPr>
          </a:p>
          <a:p>
            <a:pPr marL="0" marR="0" lvl="0" indent="0" algn="l" rtl="0">
              <a:lnSpc>
                <a:spcPct val="90000"/>
              </a:lnSpc>
              <a:spcBef>
                <a:spcPts val="0"/>
              </a:spcBef>
              <a:spcAft>
                <a:spcPts val="0"/>
              </a:spcAft>
              <a:buNone/>
            </a:pPr>
            <a:r>
              <a:rPr lang="es-ES" sz="3200">
                <a:solidFill>
                  <a:srgbClr val="7F7F7F"/>
                </a:solidFill>
                <a:latin typeface="Arial"/>
                <a:ea typeface="Arial"/>
                <a:cs typeface="Arial"/>
                <a:sym typeface="Arial"/>
              </a:rPr>
              <a:t>Suposiciones de una Regresión Lineal</a:t>
            </a:r>
            <a:endParaRPr/>
          </a:p>
          <a:p>
            <a:pPr marL="0" marR="0" lvl="0" indent="0" algn="l" rtl="0">
              <a:lnSpc>
                <a:spcPct val="90000"/>
              </a:lnSpc>
              <a:spcBef>
                <a:spcPts val="0"/>
              </a:spcBef>
              <a:spcAft>
                <a:spcPts val="0"/>
              </a:spcAft>
              <a:buNone/>
            </a:pPr>
            <a:endParaRPr sz="3200">
              <a:solidFill>
                <a:srgbClr val="7F7F7F"/>
              </a:solidFill>
              <a:latin typeface="Arial"/>
              <a:ea typeface="Arial"/>
              <a:cs typeface="Arial"/>
              <a:sym typeface="Arial"/>
            </a:endParaRPr>
          </a:p>
          <a:p>
            <a:pPr marL="0" marR="0" lvl="0" indent="0" algn="l" rtl="0">
              <a:lnSpc>
                <a:spcPct val="90000"/>
              </a:lnSpc>
              <a:spcBef>
                <a:spcPts val="0"/>
              </a:spcBef>
              <a:spcAft>
                <a:spcPts val="0"/>
              </a:spcAft>
              <a:buNone/>
            </a:pPr>
            <a:r>
              <a:rPr lang="es-ES" sz="3200">
                <a:solidFill>
                  <a:srgbClr val="7F7F7F"/>
                </a:solidFill>
                <a:latin typeface="Arial"/>
                <a:ea typeface="Arial"/>
                <a:cs typeface="Arial"/>
                <a:sym typeface="Arial"/>
              </a:rPr>
              <a:t>  </a:t>
            </a:r>
            <a:endParaRPr/>
          </a:p>
        </p:txBody>
      </p:sp>
      <p:pic>
        <p:nvPicPr>
          <p:cNvPr id="217" name="Google Shape;217;p12"/>
          <p:cNvPicPr preferRelativeResize="0"/>
          <p:nvPr/>
        </p:nvPicPr>
        <p:blipFill rotWithShape="1">
          <a:blip r:embed="rId3">
            <a:alphaModFix/>
          </a:blip>
          <a:srcRect/>
          <a:stretch/>
        </p:blipFill>
        <p:spPr>
          <a:xfrm>
            <a:off x="1091526" y="2526540"/>
            <a:ext cx="252000" cy="252000"/>
          </a:xfrm>
          <a:prstGeom prst="rect">
            <a:avLst/>
          </a:prstGeom>
          <a:noFill/>
          <a:ln>
            <a:noFill/>
          </a:ln>
        </p:spPr>
      </p:pic>
      <p:pic>
        <p:nvPicPr>
          <p:cNvPr id="218" name="Google Shape;218;p12"/>
          <p:cNvPicPr preferRelativeResize="0"/>
          <p:nvPr/>
        </p:nvPicPr>
        <p:blipFill rotWithShape="1">
          <a:blip r:embed="rId3">
            <a:alphaModFix/>
          </a:blip>
          <a:srcRect/>
          <a:stretch/>
        </p:blipFill>
        <p:spPr>
          <a:xfrm>
            <a:off x="1091526" y="3011023"/>
            <a:ext cx="252000" cy="252000"/>
          </a:xfrm>
          <a:prstGeom prst="rect">
            <a:avLst/>
          </a:prstGeom>
          <a:noFill/>
          <a:ln>
            <a:noFill/>
          </a:ln>
        </p:spPr>
      </p:pic>
      <p:pic>
        <p:nvPicPr>
          <p:cNvPr id="219" name="Google Shape;219;p12"/>
          <p:cNvPicPr preferRelativeResize="0"/>
          <p:nvPr/>
        </p:nvPicPr>
        <p:blipFill rotWithShape="1">
          <a:blip r:embed="rId3">
            <a:alphaModFix/>
          </a:blip>
          <a:srcRect/>
          <a:stretch/>
        </p:blipFill>
        <p:spPr>
          <a:xfrm>
            <a:off x="1091526" y="3455134"/>
            <a:ext cx="252000" cy="252000"/>
          </a:xfrm>
          <a:prstGeom prst="rect">
            <a:avLst/>
          </a:prstGeom>
          <a:noFill/>
          <a:ln>
            <a:noFill/>
          </a:ln>
        </p:spPr>
      </p:pic>
      <p:pic>
        <p:nvPicPr>
          <p:cNvPr id="220" name="Google Shape;220;p12"/>
          <p:cNvPicPr preferRelativeResize="0"/>
          <p:nvPr/>
        </p:nvPicPr>
        <p:blipFill rotWithShape="1">
          <a:blip r:embed="rId3">
            <a:alphaModFix/>
          </a:blip>
          <a:srcRect/>
          <a:stretch/>
        </p:blipFill>
        <p:spPr>
          <a:xfrm>
            <a:off x="1096999" y="3909888"/>
            <a:ext cx="252000" cy="252000"/>
          </a:xfrm>
          <a:prstGeom prst="rect">
            <a:avLst/>
          </a:prstGeom>
          <a:noFill/>
          <a:ln>
            <a:noFill/>
          </a:ln>
        </p:spPr>
      </p:pic>
      <p:pic>
        <p:nvPicPr>
          <p:cNvPr id="221" name="Google Shape;221;p12"/>
          <p:cNvPicPr preferRelativeResize="0"/>
          <p:nvPr/>
        </p:nvPicPr>
        <p:blipFill rotWithShape="1">
          <a:blip r:embed="rId3">
            <a:alphaModFix/>
          </a:blip>
          <a:srcRect/>
          <a:stretch/>
        </p:blipFill>
        <p:spPr>
          <a:xfrm>
            <a:off x="1096999" y="4355459"/>
            <a:ext cx="252000" cy="252000"/>
          </a:xfrm>
          <a:prstGeom prst="rect">
            <a:avLst/>
          </a:prstGeom>
          <a:noFill/>
          <a:ln>
            <a:noFill/>
          </a:ln>
        </p:spPr>
      </p:pic>
      <p:pic>
        <p:nvPicPr>
          <p:cNvPr id="222" name="Google Shape;222;p12"/>
          <p:cNvPicPr preferRelativeResize="0"/>
          <p:nvPr/>
        </p:nvPicPr>
        <p:blipFill rotWithShape="1">
          <a:blip r:embed="rId4">
            <a:alphaModFix/>
          </a:blip>
          <a:srcRect/>
          <a:stretch/>
        </p:blipFill>
        <p:spPr>
          <a:xfrm>
            <a:off x="7706892" y="2526540"/>
            <a:ext cx="2225049" cy="2225049"/>
          </a:xfrm>
          <a:prstGeom prst="rect">
            <a:avLst/>
          </a:prstGeom>
          <a:noFill/>
          <a:ln>
            <a:noFill/>
          </a:ln>
        </p:spPr>
      </p:pic>
      <p:sp>
        <p:nvSpPr>
          <p:cNvPr id="223" name="Google Shape;223;p12"/>
          <p:cNvSpPr txBox="1"/>
          <p:nvPr/>
        </p:nvSpPr>
        <p:spPr>
          <a:xfrm>
            <a:off x="1420999" y="2349997"/>
            <a:ext cx="4250227" cy="240065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s-ES" sz="2000">
                <a:solidFill>
                  <a:schemeClr val="lt1"/>
                </a:solidFill>
                <a:latin typeface="Calibri"/>
                <a:ea typeface="Calibri"/>
                <a:cs typeface="Calibri"/>
                <a:sym typeface="Calibri"/>
              </a:rPr>
              <a:t>  Linearidad.</a:t>
            </a:r>
            <a:endParaRPr sz="2000">
              <a:solidFill>
                <a:schemeClr val="lt1"/>
              </a:solidFill>
              <a:latin typeface="Calibri"/>
              <a:ea typeface="Calibri"/>
              <a:cs typeface="Calibri"/>
              <a:sym typeface="Calibri"/>
            </a:endParaRPr>
          </a:p>
          <a:p>
            <a:pPr marL="0" marR="0" lvl="0" indent="0" algn="l" rtl="0">
              <a:lnSpc>
                <a:spcPct val="150000"/>
              </a:lnSpc>
              <a:spcBef>
                <a:spcPts val="0"/>
              </a:spcBef>
              <a:spcAft>
                <a:spcPts val="0"/>
              </a:spcAft>
              <a:buNone/>
            </a:pPr>
            <a:r>
              <a:rPr lang="es-ES" sz="2000">
                <a:solidFill>
                  <a:schemeClr val="lt1"/>
                </a:solidFill>
                <a:latin typeface="Calibri"/>
                <a:ea typeface="Calibri"/>
                <a:cs typeface="Calibri"/>
                <a:sym typeface="Calibri"/>
              </a:rPr>
              <a:t>  No Endogeneidad.</a:t>
            </a:r>
            <a:endParaRPr sz="2000">
              <a:solidFill>
                <a:schemeClr val="lt1"/>
              </a:solidFill>
              <a:latin typeface="Calibri"/>
              <a:ea typeface="Calibri"/>
              <a:cs typeface="Calibri"/>
              <a:sym typeface="Calibri"/>
            </a:endParaRPr>
          </a:p>
          <a:p>
            <a:pPr marL="0" marR="0" lvl="0" indent="0" algn="l" rtl="0">
              <a:lnSpc>
                <a:spcPct val="150000"/>
              </a:lnSpc>
              <a:spcBef>
                <a:spcPts val="0"/>
              </a:spcBef>
              <a:spcAft>
                <a:spcPts val="0"/>
              </a:spcAft>
              <a:buNone/>
            </a:pPr>
            <a:r>
              <a:rPr lang="es-ES" sz="2000">
                <a:solidFill>
                  <a:schemeClr val="lt1"/>
                </a:solidFill>
                <a:latin typeface="Calibri"/>
                <a:ea typeface="Calibri"/>
                <a:cs typeface="Calibri"/>
                <a:sym typeface="Calibri"/>
              </a:rPr>
              <a:t>  Homocedasticidad.</a:t>
            </a:r>
            <a:endParaRPr sz="2000">
              <a:solidFill>
                <a:schemeClr val="lt1"/>
              </a:solidFill>
              <a:latin typeface="Calibri"/>
              <a:ea typeface="Calibri"/>
              <a:cs typeface="Calibri"/>
              <a:sym typeface="Calibri"/>
            </a:endParaRPr>
          </a:p>
          <a:p>
            <a:pPr marL="0" marR="0" lvl="0" indent="0" algn="l" rtl="0">
              <a:lnSpc>
                <a:spcPct val="150000"/>
              </a:lnSpc>
              <a:spcBef>
                <a:spcPts val="0"/>
              </a:spcBef>
              <a:spcAft>
                <a:spcPts val="0"/>
              </a:spcAft>
              <a:buNone/>
            </a:pPr>
            <a:r>
              <a:rPr lang="es-ES" sz="2000">
                <a:solidFill>
                  <a:schemeClr val="lt1"/>
                </a:solidFill>
                <a:latin typeface="Calibri"/>
                <a:ea typeface="Calibri"/>
                <a:cs typeface="Calibri"/>
                <a:sym typeface="Calibri"/>
              </a:rPr>
              <a:t>  No Autocorrelación.</a:t>
            </a:r>
            <a:endParaRPr sz="2000">
              <a:solidFill>
                <a:schemeClr val="lt1"/>
              </a:solidFill>
              <a:latin typeface="Calibri"/>
              <a:ea typeface="Calibri"/>
              <a:cs typeface="Calibri"/>
              <a:sym typeface="Calibri"/>
            </a:endParaRPr>
          </a:p>
          <a:p>
            <a:pPr marL="0" marR="0" lvl="0" indent="0" algn="l" rtl="0">
              <a:lnSpc>
                <a:spcPct val="150000"/>
              </a:lnSpc>
              <a:spcBef>
                <a:spcPts val="0"/>
              </a:spcBef>
              <a:spcAft>
                <a:spcPts val="0"/>
              </a:spcAft>
              <a:buNone/>
            </a:pPr>
            <a:r>
              <a:rPr lang="es-ES" sz="2000">
                <a:solidFill>
                  <a:schemeClr val="lt1"/>
                </a:solidFill>
                <a:latin typeface="Calibri"/>
                <a:ea typeface="Calibri"/>
                <a:cs typeface="Calibri"/>
                <a:sym typeface="Calibri"/>
              </a:rPr>
              <a:t>  No Multicolinearidad.</a:t>
            </a:r>
            <a:endParaRPr sz="2000">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16"/>
                                        </p:tgtEl>
                                        <p:attrNameLst>
                                          <p:attrName>style.visibility</p:attrName>
                                        </p:attrNameLst>
                                      </p:cBhvr>
                                      <p:to>
                                        <p:strVal val="visible"/>
                                      </p:to>
                                    </p:set>
                                    <p:animEffect transition="in" filter="fade">
                                      <p:cBhvr>
                                        <p:cTn id="7" dur="500"/>
                                        <p:tgtEl>
                                          <p:spTgt spid="2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3"/>
          <p:cNvSpPr/>
          <p:nvPr/>
        </p:nvSpPr>
        <p:spPr>
          <a:xfrm>
            <a:off x="-101900" y="737900"/>
            <a:ext cx="12422100" cy="716100"/>
          </a:xfrm>
          <a:prstGeom prst="roundRect">
            <a:avLst>
              <a:gd name="adj" fmla="val 2971"/>
            </a:avLst>
          </a:prstGeom>
          <a:gradFill>
            <a:gsLst>
              <a:gs pos="0">
                <a:srgbClr val="58751F"/>
              </a:gs>
              <a:gs pos="50000">
                <a:srgbClr val="81AB2C"/>
              </a:gs>
              <a:gs pos="100000">
                <a:srgbClr val="9BCC36"/>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9" name="Google Shape;229;p13"/>
          <p:cNvSpPr txBox="1">
            <a:spLocks noGrp="1"/>
          </p:cNvSpPr>
          <p:nvPr>
            <p:ph type="title"/>
          </p:nvPr>
        </p:nvSpPr>
        <p:spPr>
          <a:xfrm>
            <a:off x="914103" y="96389"/>
            <a:ext cx="10515600" cy="610918"/>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ES" sz="3200">
                <a:solidFill>
                  <a:srgbClr val="7F7F7F"/>
                </a:solidFill>
                <a:latin typeface="Arial"/>
                <a:ea typeface="Arial"/>
                <a:cs typeface="Arial"/>
                <a:sym typeface="Arial"/>
              </a:rPr>
              <a:t>Linearidad</a:t>
            </a:r>
            <a:endParaRPr sz="3200">
              <a:solidFill>
                <a:srgbClr val="7F7F7F"/>
              </a:solidFill>
              <a:latin typeface="Arial"/>
              <a:ea typeface="Arial"/>
              <a:cs typeface="Arial"/>
              <a:sym typeface="Arial"/>
            </a:endParaRPr>
          </a:p>
        </p:txBody>
      </p:sp>
      <p:sp>
        <p:nvSpPr>
          <p:cNvPr id="230" name="Google Shape;230;p13"/>
          <p:cNvSpPr txBox="1">
            <a:spLocks noGrp="1"/>
          </p:cNvSpPr>
          <p:nvPr>
            <p:ph type="body" idx="1"/>
          </p:nvPr>
        </p:nvSpPr>
        <p:spPr>
          <a:xfrm>
            <a:off x="771828" y="841082"/>
            <a:ext cx="10515600" cy="5169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chemeClr val="lt1"/>
              </a:buClr>
              <a:buSzPts val="1400"/>
              <a:buNone/>
            </a:pPr>
            <a:r>
              <a:rPr lang="es-ES" sz="1500">
                <a:solidFill>
                  <a:schemeClr val="lt1"/>
                </a:solidFill>
              </a:rPr>
              <a:t>La regresión lineal asume que las variables independientes producen una respuesta lineal en la variable dependiente o resultado (outcome).</a:t>
            </a:r>
            <a:endParaRPr sz="2500">
              <a:solidFill>
                <a:schemeClr val="lt1"/>
              </a:solidFill>
            </a:endParaRPr>
          </a:p>
        </p:txBody>
      </p:sp>
      <p:sp>
        <p:nvSpPr>
          <p:cNvPr id="231" name="Google Shape;231;p13"/>
          <p:cNvSpPr/>
          <p:nvPr/>
        </p:nvSpPr>
        <p:spPr>
          <a:xfrm>
            <a:off x="1320443" y="1603965"/>
            <a:ext cx="9702900" cy="4685100"/>
          </a:xfrm>
          <a:prstGeom prst="roundRect">
            <a:avLst>
              <a:gd name="adj" fmla="val 2971"/>
            </a:avLst>
          </a:prstGeom>
          <a:solidFill>
            <a:schemeClr val="lt1"/>
          </a:solidFill>
          <a:ln w="38100" cap="flat" cmpd="sng">
            <a:solidFill>
              <a:srgbClr val="98C3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2" name="Google Shape;232;p13"/>
          <p:cNvSpPr txBox="1"/>
          <p:nvPr/>
        </p:nvSpPr>
        <p:spPr>
          <a:xfrm>
            <a:off x="3234205" y="1730092"/>
            <a:ext cx="5885400" cy="492300"/>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a:latin typeface="Calibri"/>
                <a:ea typeface="Calibri"/>
                <a:cs typeface="Calibri"/>
                <a:sym typeface="Calibri"/>
              </a:rPr>
              <a:t> </a:t>
            </a:r>
            <a:endParaRPr/>
          </a:p>
        </p:txBody>
      </p:sp>
      <p:pic>
        <p:nvPicPr>
          <p:cNvPr id="233" name="Google Shape;233;p13"/>
          <p:cNvPicPr preferRelativeResize="0"/>
          <p:nvPr/>
        </p:nvPicPr>
        <p:blipFill rotWithShape="1">
          <a:blip r:embed="rId4">
            <a:alphaModFix/>
          </a:blip>
          <a:srcRect/>
          <a:stretch/>
        </p:blipFill>
        <p:spPr>
          <a:xfrm>
            <a:off x="1923803" y="2746865"/>
            <a:ext cx="4163006" cy="2781688"/>
          </a:xfrm>
          <a:prstGeom prst="rect">
            <a:avLst/>
          </a:prstGeom>
          <a:noFill/>
          <a:ln>
            <a:noFill/>
          </a:ln>
        </p:spPr>
      </p:pic>
      <p:pic>
        <p:nvPicPr>
          <p:cNvPr id="234" name="Google Shape;234;p13"/>
          <p:cNvPicPr preferRelativeResize="0"/>
          <p:nvPr/>
        </p:nvPicPr>
        <p:blipFill rotWithShape="1">
          <a:blip r:embed="rId5">
            <a:alphaModFix/>
          </a:blip>
          <a:srcRect/>
          <a:stretch/>
        </p:blipFill>
        <p:spPr>
          <a:xfrm>
            <a:off x="6086810" y="2728242"/>
            <a:ext cx="4477375" cy="2772162"/>
          </a:xfrm>
          <a:prstGeom prst="rect">
            <a:avLst/>
          </a:prstGeom>
          <a:noFill/>
          <a:ln>
            <a:noFill/>
          </a:ln>
        </p:spPr>
      </p:pic>
      <p:pic>
        <p:nvPicPr>
          <p:cNvPr id="235" name="Google Shape;235;p13" descr="❌ Marca De Cruz Emoji"/>
          <p:cNvPicPr preferRelativeResize="0"/>
          <p:nvPr/>
        </p:nvPicPr>
        <p:blipFill rotWithShape="1">
          <a:blip r:embed="rId6">
            <a:alphaModFix/>
          </a:blip>
          <a:srcRect/>
          <a:stretch/>
        </p:blipFill>
        <p:spPr>
          <a:xfrm>
            <a:off x="8025126" y="5424744"/>
            <a:ext cx="542257" cy="542257"/>
          </a:xfrm>
          <a:prstGeom prst="rect">
            <a:avLst/>
          </a:prstGeom>
          <a:noFill/>
          <a:ln>
            <a:noFill/>
          </a:ln>
        </p:spPr>
      </p:pic>
      <p:pic>
        <p:nvPicPr>
          <p:cNvPr id="236" name="Google Shape;236;p13" descr="Régimen monotributo - Completa información sobre el monotributo"/>
          <p:cNvPicPr preferRelativeResize="0"/>
          <p:nvPr/>
        </p:nvPicPr>
        <p:blipFill rotWithShape="1">
          <a:blip r:embed="rId7">
            <a:alphaModFix/>
          </a:blip>
          <a:srcRect/>
          <a:stretch/>
        </p:blipFill>
        <p:spPr>
          <a:xfrm>
            <a:off x="3715910" y="5424744"/>
            <a:ext cx="578793" cy="57879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9"/>
                                        </p:tgtEl>
                                        <p:attrNameLst>
                                          <p:attrName>style.visibility</p:attrName>
                                        </p:attrNameLst>
                                      </p:cBhvr>
                                      <p:to>
                                        <p:strVal val="visible"/>
                                      </p:to>
                                    </p:set>
                                    <p:animEffect transition="in" filter="fade">
                                      <p:cBhvr>
                                        <p:cTn id="7" dur="1000"/>
                                        <p:tgtEl>
                                          <p:spTgt spid="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4"/>
          <p:cNvSpPr/>
          <p:nvPr/>
        </p:nvSpPr>
        <p:spPr>
          <a:xfrm>
            <a:off x="-330300" y="1009251"/>
            <a:ext cx="14192700" cy="975000"/>
          </a:xfrm>
          <a:prstGeom prst="roundRect">
            <a:avLst>
              <a:gd name="adj" fmla="val 2971"/>
            </a:avLst>
          </a:prstGeom>
          <a:gradFill>
            <a:gsLst>
              <a:gs pos="0">
                <a:srgbClr val="58751F"/>
              </a:gs>
              <a:gs pos="50000">
                <a:srgbClr val="81AB2C"/>
              </a:gs>
              <a:gs pos="100000">
                <a:srgbClr val="9BCC36"/>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2" name="Google Shape;242;p14"/>
          <p:cNvSpPr txBox="1">
            <a:spLocks noGrp="1"/>
          </p:cNvSpPr>
          <p:nvPr>
            <p:ph type="title"/>
          </p:nvPr>
        </p:nvSpPr>
        <p:spPr>
          <a:xfrm>
            <a:off x="1130030" y="365126"/>
            <a:ext cx="10223770" cy="63682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ES" sz="3200">
                <a:solidFill>
                  <a:srgbClr val="7F7F7F"/>
                </a:solidFill>
                <a:latin typeface="Arial"/>
                <a:ea typeface="Arial"/>
                <a:cs typeface="Arial"/>
                <a:sym typeface="Arial"/>
              </a:rPr>
              <a:t>No Endogeneidad</a:t>
            </a:r>
            <a:endParaRPr sz="3200">
              <a:solidFill>
                <a:srgbClr val="7F7F7F"/>
              </a:solidFill>
              <a:latin typeface="Arial"/>
              <a:ea typeface="Arial"/>
              <a:cs typeface="Arial"/>
              <a:sym typeface="Arial"/>
            </a:endParaRPr>
          </a:p>
        </p:txBody>
      </p:sp>
      <p:sp>
        <p:nvSpPr>
          <p:cNvPr id="243" name="Google Shape;243;p14"/>
          <p:cNvSpPr txBox="1">
            <a:spLocks noGrp="1"/>
          </p:cNvSpPr>
          <p:nvPr>
            <p:ph type="body" idx="1"/>
          </p:nvPr>
        </p:nvSpPr>
        <p:spPr>
          <a:xfrm>
            <a:off x="1140205" y="1096806"/>
            <a:ext cx="10515600" cy="1021500"/>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0"/>
              </a:spcBef>
              <a:spcAft>
                <a:spcPts val="0"/>
              </a:spcAft>
              <a:buClr>
                <a:schemeClr val="lt1"/>
              </a:buClr>
              <a:buSzPts val="2000"/>
              <a:buNone/>
            </a:pPr>
            <a:r>
              <a:rPr lang="es-ES" sz="1800">
                <a:solidFill>
                  <a:schemeClr val="lt1"/>
                </a:solidFill>
              </a:rPr>
              <a:t>Se dice que hay endogeneidad cuando una variable independiente del modelo está correlacionada con el error. Esto puede suceder, por ejemplo, cuando falta incorporar una variable al modelo y dicha variable está correlacionada con la variable dependiente.</a:t>
            </a:r>
            <a:endParaRPr sz="2600"/>
          </a:p>
          <a:p>
            <a:pPr marL="228600" lvl="0" indent="-50800" algn="just" rtl="0">
              <a:lnSpc>
                <a:spcPct val="90000"/>
              </a:lnSpc>
              <a:spcBef>
                <a:spcPts val="1000"/>
              </a:spcBef>
              <a:spcAft>
                <a:spcPts val="0"/>
              </a:spcAft>
              <a:buClr>
                <a:schemeClr val="dk1"/>
              </a:buClr>
              <a:buSzPts val="2800"/>
              <a:buNone/>
            </a:pPr>
            <a:endParaRPr sz="2600"/>
          </a:p>
        </p:txBody>
      </p:sp>
      <p:sp>
        <p:nvSpPr>
          <p:cNvPr id="244" name="Google Shape;244;p14"/>
          <p:cNvSpPr/>
          <p:nvPr/>
        </p:nvSpPr>
        <p:spPr>
          <a:xfrm>
            <a:off x="1233025" y="2213150"/>
            <a:ext cx="9955800" cy="3778800"/>
          </a:xfrm>
          <a:prstGeom prst="roundRect">
            <a:avLst>
              <a:gd name="adj" fmla="val 2971"/>
            </a:avLst>
          </a:prstGeom>
          <a:solidFill>
            <a:schemeClr val="lt1"/>
          </a:solidFill>
          <a:ln w="38100" cap="flat" cmpd="sng">
            <a:solidFill>
              <a:srgbClr val="98C3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5" name="Google Shape;245;p14"/>
          <p:cNvSpPr txBox="1"/>
          <p:nvPr/>
        </p:nvSpPr>
        <p:spPr>
          <a:xfrm>
            <a:off x="2732867" y="2508064"/>
            <a:ext cx="5885400" cy="492300"/>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a:latin typeface="Calibri"/>
                <a:ea typeface="Calibri"/>
                <a:cs typeface="Calibri"/>
                <a:sym typeface="Calibri"/>
              </a:rPr>
              <a:t> </a:t>
            </a:r>
            <a:endParaRPr/>
          </a:p>
        </p:txBody>
      </p:sp>
      <p:pic>
        <p:nvPicPr>
          <p:cNvPr id="246" name="Google Shape;246;p14" descr="Residual Plots | Intro to Statistical Methods"/>
          <p:cNvPicPr preferRelativeResize="0"/>
          <p:nvPr/>
        </p:nvPicPr>
        <p:blipFill rotWithShape="1">
          <a:blip r:embed="rId4">
            <a:alphaModFix/>
          </a:blip>
          <a:srcRect l="32541" r="34932" b="60723"/>
          <a:stretch/>
        </p:blipFill>
        <p:spPr>
          <a:xfrm>
            <a:off x="6336683" y="3340953"/>
            <a:ext cx="1756611" cy="1586247"/>
          </a:xfrm>
          <a:prstGeom prst="rect">
            <a:avLst/>
          </a:prstGeom>
          <a:noFill/>
          <a:ln>
            <a:noFill/>
          </a:ln>
        </p:spPr>
      </p:pic>
      <p:pic>
        <p:nvPicPr>
          <p:cNvPr id="247" name="Google Shape;247;p14" descr="Residual Plots | Intro to Statistical Methods"/>
          <p:cNvPicPr preferRelativeResize="0"/>
          <p:nvPr/>
        </p:nvPicPr>
        <p:blipFill rotWithShape="1">
          <a:blip r:embed="rId4">
            <a:alphaModFix/>
          </a:blip>
          <a:srcRect r="68573" b="60425"/>
          <a:stretch/>
        </p:blipFill>
        <p:spPr>
          <a:xfrm>
            <a:off x="3615414" y="3328921"/>
            <a:ext cx="1697288" cy="1598279"/>
          </a:xfrm>
          <a:prstGeom prst="rect">
            <a:avLst/>
          </a:prstGeom>
          <a:noFill/>
          <a:ln>
            <a:noFill/>
          </a:ln>
        </p:spPr>
      </p:pic>
      <p:pic>
        <p:nvPicPr>
          <p:cNvPr id="248" name="Google Shape;248;p14" descr="❌ Marca De Cruz Emoji"/>
          <p:cNvPicPr preferRelativeResize="0"/>
          <p:nvPr/>
        </p:nvPicPr>
        <p:blipFill rotWithShape="1">
          <a:blip r:embed="rId5">
            <a:alphaModFix/>
          </a:blip>
          <a:srcRect/>
          <a:stretch/>
        </p:blipFill>
        <p:spPr>
          <a:xfrm>
            <a:off x="6957629" y="5190608"/>
            <a:ext cx="542257" cy="542257"/>
          </a:xfrm>
          <a:prstGeom prst="rect">
            <a:avLst/>
          </a:prstGeom>
          <a:noFill/>
          <a:ln>
            <a:noFill/>
          </a:ln>
        </p:spPr>
      </p:pic>
      <p:pic>
        <p:nvPicPr>
          <p:cNvPr id="249" name="Google Shape;249;p14" descr="Régimen monotributo - Completa información sobre el monotributo"/>
          <p:cNvPicPr preferRelativeResize="0"/>
          <p:nvPr/>
        </p:nvPicPr>
        <p:blipFill rotWithShape="1">
          <a:blip r:embed="rId6">
            <a:alphaModFix/>
          </a:blip>
          <a:srcRect/>
          <a:stretch/>
        </p:blipFill>
        <p:spPr>
          <a:xfrm>
            <a:off x="4145696" y="5064046"/>
            <a:ext cx="578793" cy="57879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42"/>
                                        </p:tgtEl>
                                        <p:attrNameLst>
                                          <p:attrName>style.visibility</p:attrName>
                                        </p:attrNameLst>
                                      </p:cBhvr>
                                      <p:to>
                                        <p:strVal val="visible"/>
                                      </p:to>
                                    </p:set>
                                    <p:animEffect transition="in" filter="fade">
                                      <p:cBhvr>
                                        <p:cTn id="7" dur="1000"/>
                                        <p:tgtEl>
                                          <p:spTgt spid="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53"/>
        <p:cNvGrpSpPr/>
        <p:nvPr/>
      </p:nvGrpSpPr>
      <p:grpSpPr>
        <a:xfrm>
          <a:off x="0" y="0"/>
          <a:ext cx="0" cy="0"/>
          <a:chOff x="0" y="0"/>
          <a:chExt cx="0" cy="0"/>
        </a:xfrm>
      </p:grpSpPr>
      <p:sp>
        <p:nvSpPr>
          <p:cNvPr id="254" name="Google Shape;254;p15"/>
          <p:cNvSpPr/>
          <p:nvPr/>
        </p:nvSpPr>
        <p:spPr>
          <a:xfrm>
            <a:off x="-125051" y="1272575"/>
            <a:ext cx="12506100" cy="776100"/>
          </a:xfrm>
          <a:prstGeom prst="roundRect">
            <a:avLst>
              <a:gd name="adj" fmla="val 2971"/>
            </a:avLst>
          </a:prstGeom>
          <a:gradFill>
            <a:gsLst>
              <a:gs pos="0">
                <a:srgbClr val="58751F"/>
              </a:gs>
              <a:gs pos="50000">
                <a:srgbClr val="81AB2C"/>
              </a:gs>
              <a:gs pos="100000">
                <a:srgbClr val="9BCC36"/>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5" name="Google Shape;255;p15"/>
          <p:cNvSpPr/>
          <p:nvPr/>
        </p:nvSpPr>
        <p:spPr>
          <a:xfrm>
            <a:off x="1908650" y="2348584"/>
            <a:ext cx="8472900" cy="3453300"/>
          </a:xfrm>
          <a:prstGeom prst="roundRect">
            <a:avLst>
              <a:gd name="adj" fmla="val 2971"/>
            </a:avLst>
          </a:prstGeom>
          <a:solidFill>
            <a:schemeClr val="lt1"/>
          </a:solidFill>
          <a:ln w="38100" cap="flat" cmpd="sng">
            <a:solidFill>
              <a:srgbClr val="98C3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6" name="Google Shape;256;p15"/>
          <p:cNvSpPr txBox="1">
            <a:spLocks noGrp="1"/>
          </p:cNvSpPr>
          <p:nvPr>
            <p:ph type="title"/>
          </p:nvPr>
        </p:nvSpPr>
        <p:spPr>
          <a:xfrm>
            <a:off x="1908650" y="528151"/>
            <a:ext cx="8519400" cy="480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ES" sz="3200">
                <a:solidFill>
                  <a:srgbClr val="7F7F7F"/>
                </a:solidFill>
                <a:latin typeface="Arial"/>
                <a:ea typeface="Arial"/>
                <a:cs typeface="Arial"/>
                <a:sym typeface="Arial"/>
              </a:rPr>
              <a:t>Homocedasticidad</a:t>
            </a:r>
            <a:endParaRPr sz="3200">
              <a:solidFill>
                <a:srgbClr val="7F7F7F"/>
              </a:solidFill>
              <a:latin typeface="Arial"/>
              <a:ea typeface="Arial"/>
              <a:cs typeface="Arial"/>
              <a:sym typeface="Arial"/>
            </a:endParaRPr>
          </a:p>
        </p:txBody>
      </p:sp>
      <p:sp>
        <p:nvSpPr>
          <p:cNvPr id="257" name="Google Shape;257;p15"/>
          <p:cNvSpPr txBox="1"/>
          <p:nvPr/>
        </p:nvSpPr>
        <p:spPr>
          <a:xfrm>
            <a:off x="1908650" y="1321433"/>
            <a:ext cx="8472900" cy="6465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800">
                <a:solidFill>
                  <a:schemeClr val="lt1"/>
                </a:solidFill>
                <a:latin typeface="Calibri"/>
                <a:ea typeface="Calibri"/>
                <a:cs typeface="Calibri"/>
                <a:sym typeface="Calibri"/>
              </a:rPr>
              <a:t>Se dice que un modelo predictivo presenta homocedasticidad cuando la varianza del error condicional a las variables explicativas es constante a lo largo de las observaciones.</a:t>
            </a:r>
            <a:endParaRPr sz="1800">
              <a:solidFill>
                <a:schemeClr val="lt1"/>
              </a:solidFill>
              <a:latin typeface="Calibri"/>
              <a:ea typeface="Calibri"/>
              <a:cs typeface="Calibri"/>
              <a:sym typeface="Calibri"/>
            </a:endParaRPr>
          </a:p>
        </p:txBody>
      </p:sp>
      <p:pic>
        <p:nvPicPr>
          <p:cNvPr id="258" name="Google Shape;258;p15" descr="Residual Plots | Intro to Statistical Methods"/>
          <p:cNvPicPr preferRelativeResize="0"/>
          <p:nvPr/>
        </p:nvPicPr>
        <p:blipFill rotWithShape="1">
          <a:blip r:embed="rId4">
            <a:alphaModFix/>
          </a:blip>
          <a:srcRect t="48512" r="1295" b="10672"/>
          <a:stretch/>
        </p:blipFill>
        <p:spPr>
          <a:xfrm>
            <a:off x="4513675" y="2772192"/>
            <a:ext cx="5330823" cy="1648327"/>
          </a:xfrm>
          <a:prstGeom prst="rect">
            <a:avLst/>
          </a:prstGeom>
          <a:noFill/>
          <a:ln>
            <a:noFill/>
          </a:ln>
        </p:spPr>
      </p:pic>
      <p:pic>
        <p:nvPicPr>
          <p:cNvPr id="259" name="Google Shape;259;p15" descr="Residual Plots | Intro to Statistical Methods"/>
          <p:cNvPicPr preferRelativeResize="0"/>
          <p:nvPr/>
        </p:nvPicPr>
        <p:blipFill rotWithShape="1">
          <a:blip r:embed="rId4">
            <a:alphaModFix/>
          </a:blip>
          <a:srcRect r="68573" b="60425"/>
          <a:stretch/>
        </p:blipFill>
        <p:spPr>
          <a:xfrm>
            <a:off x="2621830" y="2822240"/>
            <a:ext cx="1697288" cy="1598279"/>
          </a:xfrm>
          <a:prstGeom prst="rect">
            <a:avLst/>
          </a:prstGeom>
          <a:noFill/>
          <a:ln>
            <a:noFill/>
          </a:ln>
        </p:spPr>
      </p:pic>
      <p:pic>
        <p:nvPicPr>
          <p:cNvPr id="260" name="Google Shape;260;p15" descr="Régimen monotributo - Completa información sobre el monotributo"/>
          <p:cNvPicPr preferRelativeResize="0"/>
          <p:nvPr/>
        </p:nvPicPr>
        <p:blipFill rotWithShape="1">
          <a:blip r:embed="rId5">
            <a:alphaModFix/>
          </a:blip>
          <a:srcRect/>
          <a:stretch/>
        </p:blipFill>
        <p:spPr>
          <a:xfrm>
            <a:off x="3171615" y="4633879"/>
            <a:ext cx="578793" cy="578793"/>
          </a:xfrm>
          <a:prstGeom prst="rect">
            <a:avLst/>
          </a:prstGeom>
          <a:noFill/>
          <a:ln>
            <a:noFill/>
          </a:ln>
        </p:spPr>
      </p:pic>
      <p:pic>
        <p:nvPicPr>
          <p:cNvPr id="261" name="Google Shape;261;p15" descr="❌ Marca De Cruz Emoji"/>
          <p:cNvPicPr preferRelativeResize="0"/>
          <p:nvPr/>
        </p:nvPicPr>
        <p:blipFill rotWithShape="1">
          <a:blip r:embed="rId6">
            <a:alphaModFix/>
          </a:blip>
          <a:srcRect/>
          <a:stretch/>
        </p:blipFill>
        <p:spPr>
          <a:xfrm>
            <a:off x="5209585" y="4676652"/>
            <a:ext cx="542257" cy="542257"/>
          </a:xfrm>
          <a:prstGeom prst="rect">
            <a:avLst/>
          </a:prstGeom>
          <a:noFill/>
          <a:ln>
            <a:noFill/>
          </a:ln>
        </p:spPr>
      </p:pic>
      <p:pic>
        <p:nvPicPr>
          <p:cNvPr id="262" name="Google Shape;262;p15" descr="❌ Marca De Cruz Emoji"/>
          <p:cNvPicPr preferRelativeResize="0"/>
          <p:nvPr/>
        </p:nvPicPr>
        <p:blipFill rotWithShape="1">
          <a:blip r:embed="rId6">
            <a:alphaModFix/>
          </a:blip>
          <a:srcRect/>
          <a:stretch/>
        </p:blipFill>
        <p:spPr>
          <a:xfrm>
            <a:off x="6961889" y="4670436"/>
            <a:ext cx="542257" cy="542257"/>
          </a:xfrm>
          <a:prstGeom prst="rect">
            <a:avLst/>
          </a:prstGeom>
          <a:noFill/>
          <a:ln>
            <a:noFill/>
          </a:ln>
        </p:spPr>
      </p:pic>
      <p:pic>
        <p:nvPicPr>
          <p:cNvPr id="263" name="Google Shape;263;p15" descr="❌ Marca De Cruz Emoji"/>
          <p:cNvPicPr preferRelativeResize="0"/>
          <p:nvPr/>
        </p:nvPicPr>
        <p:blipFill rotWithShape="1">
          <a:blip r:embed="rId6">
            <a:alphaModFix/>
          </a:blip>
          <a:srcRect/>
          <a:stretch/>
        </p:blipFill>
        <p:spPr>
          <a:xfrm>
            <a:off x="8708240" y="4676652"/>
            <a:ext cx="542257" cy="54225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6"/>
                                        </p:tgtEl>
                                        <p:attrNameLst>
                                          <p:attrName>style.visibility</p:attrName>
                                        </p:attrNameLst>
                                      </p:cBhvr>
                                      <p:to>
                                        <p:strVal val="visible"/>
                                      </p:to>
                                    </p:set>
                                    <p:animEffect transition="in" filter="fade">
                                      <p:cBhvr>
                                        <p:cTn id="7" dur="1000"/>
                                        <p:tgtEl>
                                          <p:spTgt spid="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7"/>
        <p:cNvGrpSpPr/>
        <p:nvPr/>
      </p:nvGrpSpPr>
      <p:grpSpPr>
        <a:xfrm>
          <a:off x="0" y="0"/>
          <a:ext cx="0" cy="0"/>
          <a:chOff x="0" y="0"/>
          <a:chExt cx="0" cy="0"/>
        </a:xfrm>
      </p:grpSpPr>
      <p:sp>
        <p:nvSpPr>
          <p:cNvPr id="268" name="Google Shape;268;p16"/>
          <p:cNvSpPr/>
          <p:nvPr/>
        </p:nvSpPr>
        <p:spPr>
          <a:xfrm>
            <a:off x="-112100" y="1160950"/>
            <a:ext cx="12401700" cy="1077300"/>
          </a:xfrm>
          <a:prstGeom prst="roundRect">
            <a:avLst>
              <a:gd name="adj" fmla="val 2971"/>
            </a:avLst>
          </a:prstGeom>
          <a:gradFill>
            <a:gsLst>
              <a:gs pos="0">
                <a:srgbClr val="58751F"/>
              </a:gs>
              <a:gs pos="50000">
                <a:srgbClr val="81AB2C"/>
              </a:gs>
              <a:gs pos="100000">
                <a:srgbClr val="9BCC36"/>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9" name="Google Shape;269;p16"/>
          <p:cNvSpPr/>
          <p:nvPr/>
        </p:nvSpPr>
        <p:spPr>
          <a:xfrm>
            <a:off x="1939825" y="2451375"/>
            <a:ext cx="8472900" cy="3621900"/>
          </a:xfrm>
          <a:prstGeom prst="roundRect">
            <a:avLst>
              <a:gd name="adj" fmla="val 2971"/>
            </a:avLst>
          </a:prstGeom>
          <a:solidFill>
            <a:schemeClr val="lt1"/>
          </a:solidFill>
          <a:ln w="38100" cap="flat" cmpd="sng">
            <a:solidFill>
              <a:srgbClr val="98C3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0" name="Google Shape;270;p16"/>
          <p:cNvSpPr txBox="1">
            <a:spLocks noGrp="1"/>
          </p:cNvSpPr>
          <p:nvPr>
            <p:ph type="title"/>
          </p:nvPr>
        </p:nvSpPr>
        <p:spPr>
          <a:xfrm>
            <a:off x="863158" y="467718"/>
            <a:ext cx="9259200" cy="480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ES" sz="3200">
                <a:solidFill>
                  <a:srgbClr val="7F7F7F"/>
                </a:solidFill>
                <a:latin typeface="Arial"/>
                <a:ea typeface="Arial"/>
                <a:cs typeface="Arial"/>
                <a:sym typeface="Arial"/>
              </a:rPr>
              <a:t>No Autocorrelación</a:t>
            </a:r>
            <a:endParaRPr sz="3200">
              <a:solidFill>
                <a:srgbClr val="7F7F7F"/>
              </a:solidFill>
              <a:latin typeface="Arial"/>
              <a:ea typeface="Arial"/>
              <a:cs typeface="Arial"/>
              <a:sym typeface="Arial"/>
            </a:endParaRPr>
          </a:p>
        </p:txBody>
      </p:sp>
      <p:sp>
        <p:nvSpPr>
          <p:cNvPr id="271" name="Google Shape;271;p16"/>
          <p:cNvSpPr txBox="1"/>
          <p:nvPr/>
        </p:nvSpPr>
        <p:spPr>
          <a:xfrm>
            <a:off x="821225" y="1253875"/>
            <a:ext cx="10710000" cy="9234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800">
                <a:solidFill>
                  <a:schemeClr val="lt1"/>
                </a:solidFill>
                <a:latin typeface="Calibri"/>
                <a:ea typeface="Calibri"/>
                <a:cs typeface="Calibri"/>
                <a:sym typeface="Calibri"/>
              </a:rPr>
              <a:t>La Autocorrelación se da cuando una variable está correlacionada consigo misma, por ejemplo, cuando una medición depende de la medición anterior. Esto se da a veces en las series de tiempo. Por ejemplo, para explicar la temperatura un día determinado, un predictor es la temperatura que hubo el día anterior. </a:t>
            </a:r>
            <a:endParaRPr sz="1600"/>
          </a:p>
        </p:txBody>
      </p:sp>
      <p:pic>
        <p:nvPicPr>
          <p:cNvPr id="272" name="Google Shape;272;p16"/>
          <p:cNvPicPr preferRelativeResize="0"/>
          <p:nvPr/>
        </p:nvPicPr>
        <p:blipFill rotWithShape="1">
          <a:blip r:embed="rId4">
            <a:alphaModFix/>
          </a:blip>
          <a:srcRect/>
          <a:stretch/>
        </p:blipFill>
        <p:spPr>
          <a:xfrm>
            <a:off x="4729774" y="2692746"/>
            <a:ext cx="3094861" cy="2675714"/>
          </a:xfrm>
          <a:prstGeom prst="rect">
            <a:avLst/>
          </a:prstGeom>
          <a:noFill/>
          <a:ln>
            <a:noFill/>
          </a:ln>
        </p:spPr>
      </p:pic>
      <p:sp>
        <p:nvSpPr>
          <p:cNvPr id="273" name="Google Shape;273;p16"/>
          <p:cNvSpPr txBox="1"/>
          <p:nvPr/>
        </p:nvSpPr>
        <p:spPr>
          <a:xfrm>
            <a:off x="2335496" y="5557573"/>
            <a:ext cx="80772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600">
                <a:solidFill>
                  <a:srgbClr val="595959"/>
                </a:solidFill>
                <a:latin typeface="Calibri"/>
                <a:ea typeface="Calibri"/>
                <a:cs typeface="Calibri"/>
                <a:sym typeface="Calibri"/>
              </a:rPr>
              <a:t>En ese caso, se recomienda utilizar otros tipos de modelos (p. ej: MA, ARMA, ARIMA)</a:t>
            </a:r>
            <a:endParaRPr/>
          </a:p>
          <a:p>
            <a:pPr marL="0" marR="0" lvl="0" indent="0" algn="l" rtl="0">
              <a:spcBef>
                <a:spcPts val="0"/>
              </a:spcBef>
              <a:spcAft>
                <a:spcPts val="0"/>
              </a:spcAft>
              <a:buNone/>
            </a:pPr>
            <a:endParaRPr sz="1600">
              <a:solidFill>
                <a:srgbClr val="595959"/>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0"/>
                                        </p:tgtEl>
                                        <p:attrNameLst>
                                          <p:attrName>style.visibility</p:attrName>
                                        </p:attrNameLst>
                                      </p:cBhvr>
                                      <p:to>
                                        <p:strVal val="visible"/>
                                      </p:to>
                                    </p:set>
                                    <p:animEffect transition="in" filter="fade">
                                      <p:cBhvr>
                                        <p:cTn id="7" dur="1000"/>
                                        <p:tgtEl>
                                          <p:spTgt spid="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17"/>
          <p:cNvSpPr/>
          <p:nvPr/>
        </p:nvSpPr>
        <p:spPr>
          <a:xfrm>
            <a:off x="-85928" y="1079518"/>
            <a:ext cx="12389795" cy="1077218"/>
          </a:xfrm>
          <a:prstGeom prst="roundRect">
            <a:avLst>
              <a:gd name="adj" fmla="val 2971"/>
            </a:avLst>
          </a:prstGeom>
          <a:gradFill>
            <a:gsLst>
              <a:gs pos="0">
                <a:srgbClr val="58751F"/>
              </a:gs>
              <a:gs pos="50000">
                <a:srgbClr val="81AB2C"/>
              </a:gs>
              <a:gs pos="100000">
                <a:srgbClr val="9BCC36"/>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9" name="Google Shape;279;p17"/>
          <p:cNvSpPr txBox="1">
            <a:spLocks noGrp="1"/>
          </p:cNvSpPr>
          <p:nvPr>
            <p:ph type="title"/>
          </p:nvPr>
        </p:nvSpPr>
        <p:spPr>
          <a:xfrm>
            <a:off x="1313234" y="365126"/>
            <a:ext cx="10040566" cy="583788"/>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ES" sz="3600">
                <a:solidFill>
                  <a:srgbClr val="7F7F7F"/>
                </a:solidFill>
                <a:latin typeface="Arial"/>
                <a:ea typeface="Arial"/>
                <a:cs typeface="Arial"/>
                <a:sym typeface="Arial"/>
              </a:rPr>
              <a:t>No Multicolinearidad</a:t>
            </a:r>
            <a:endParaRPr sz="3600">
              <a:latin typeface="Arial"/>
              <a:ea typeface="Arial"/>
              <a:cs typeface="Arial"/>
              <a:sym typeface="Arial"/>
            </a:endParaRPr>
          </a:p>
        </p:txBody>
      </p:sp>
      <p:sp>
        <p:nvSpPr>
          <p:cNvPr id="280" name="Google Shape;280;p17"/>
          <p:cNvSpPr txBox="1">
            <a:spLocks noGrp="1"/>
          </p:cNvSpPr>
          <p:nvPr>
            <p:ph type="body" idx="1"/>
          </p:nvPr>
        </p:nvSpPr>
        <p:spPr>
          <a:xfrm>
            <a:off x="1313234" y="1226843"/>
            <a:ext cx="9591472" cy="820298"/>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0"/>
              </a:spcBef>
              <a:spcAft>
                <a:spcPts val="0"/>
              </a:spcAft>
              <a:buClr>
                <a:schemeClr val="lt1"/>
              </a:buClr>
              <a:buSzPts val="1600"/>
              <a:buNone/>
            </a:pPr>
            <a:r>
              <a:rPr lang="es-ES" sz="1600">
                <a:solidFill>
                  <a:schemeClr val="lt1"/>
                </a:solidFill>
              </a:rPr>
              <a:t>La multicolinearidad se da cuando hay variables que tienen una alta correlación entre sí. Una forma de detectarla es construyendo una matriz de correlación entre las variables. Si una variable tiene un valor alto, por ejemplo sobre 0.7, presenta una fuerte correlación y debería considerarse su eliminación del modelo.</a:t>
            </a:r>
            <a:endParaRPr/>
          </a:p>
          <a:p>
            <a:pPr marL="228600" lvl="0" indent="-127000" algn="l" rtl="0">
              <a:lnSpc>
                <a:spcPct val="90000"/>
              </a:lnSpc>
              <a:spcBef>
                <a:spcPts val="1000"/>
              </a:spcBef>
              <a:spcAft>
                <a:spcPts val="0"/>
              </a:spcAft>
              <a:buClr>
                <a:schemeClr val="dk1"/>
              </a:buClr>
              <a:buSzPts val="1600"/>
              <a:buNone/>
            </a:pPr>
            <a:endParaRPr sz="1600">
              <a:solidFill>
                <a:schemeClr val="lt1"/>
              </a:solidFill>
            </a:endParaRPr>
          </a:p>
        </p:txBody>
      </p:sp>
      <p:sp>
        <p:nvSpPr>
          <p:cNvPr id="281" name="Google Shape;281;p17"/>
          <p:cNvSpPr/>
          <p:nvPr/>
        </p:nvSpPr>
        <p:spPr>
          <a:xfrm>
            <a:off x="1313234" y="2397180"/>
            <a:ext cx="9591472" cy="3909831"/>
          </a:xfrm>
          <a:prstGeom prst="roundRect">
            <a:avLst>
              <a:gd name="adj" fmla="val 2971"/>
            </a:avLst>
          </a:prstGeom>
          <a:solidFill>
            <a:schemeClr val="lt1"/>
          </a:solidFill>
          <a:ln w="381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82" name="Google Shape;282;p17"/>
          <p:cNvPicPr preferRelativeResize="0"/>
          <p:nvPr/>
        </p:nvPicPr>
        <p:blipFill rotWithShape="1">
          <a:blip r:embed="rId3">
            <a:alphaModFix/>
          </a:blip>
          <a:srcRect/>
          <a:stretch/>
        </p:blipFill>
        <p:spPr>
          <a:xfrm>
            <a:off x="1863955" y="2517400"/>
            <a:ext cx="3694295" cy="3669389"/>
          </a:xfrm>
          <a:prstGeom prst="rect">
            <a:avLst/>
          </a:prstGeom>
          <a:noFill/>
          <a:ln>
            <a:noFill/>
          </a:ln>
        </p:spPr>
      </p:pic>
      <p:pic>
        <p:nvPicPr>
          <p:cNvPr id="283" name="Google Shape;283;p17"/>
          <p:cNvPicPr preferRelativeResize="0"/>
          <p:nvPr/>
        </p:nvPicPr>
        <p:blipFill rotWithShape="1">
          <a:blip r:embed="rId4">
            <a:alphaModFix/>
          </a:blip>
          <a:srcRect t="17158" r="30055"/>
          <a:stretch/>
        </p:blipFill>
        <p:spPr>
          <a:xfrm>
            <a:off x="6108970" y="2641912"/>
            <a:ext cx="4263770" cy="317992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9"/>
                                        </p:tgtEl>
                                        <p:attrNameLst>
                                          <p:attrName>style.visibility</p:attrName>
                                        </p:attrNameLst>
                                      </p:cBhvr>
                                      <p:to>
                                        <p:strVal val="visible"/>
                                      </p:to>
                                    </p:set>
                                    <p:animEffect transition="in" filter="fade">
                                      <p:cBhvr>
                                        <p:cTn id="7" dur="1000"/>
                                        <p:tgtEl>
                                          <p:spTgt spid="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18"/>
          <p:cNvSpPr txBox="1"/>
          <p:nvPr/>
        </p:nvSpPr>
        <p:spPr>
          <a:xfrm>
            <a:off x="546211" y="3453572"/>
            <a:ext cx="6010232" cy="1008062"/>
          </a:xfrm>
          <a:prstGeom prst="rect">
            <a:avLst/>
          </a:prstGeom>
          <a:noFill/>
          <a:ln>
            <a:noFill/>
          </a:ln>
        </p:spPr>
        <p:txBody>
          <a:bodyPr spcFirstLastPara="1" wrap="square" lIns="91425" tIns="45700" rIns="91425" bIns="45700" anchor="ctr" anchorCtr="0">
            <a:noAutofit/>
          </a:bodyPr>
          <a:lstStyle/>
          <a:p>
            <a:pPr marL="0" marR="0" lvl="0" indent="0" algn="just" rtl="0">
              <a:lnSpc>
                <a:spcPct val="90000"/>
              </a:lnSpc>
              <a:spcBef>
                <a:spcPts val="0"/>
              </a:spcBef>
              <a:spcAft>
                <a:spcPts val="0"/>
              </a:spcAft>
              <a:buNone/>
            </a:pPr>
            <a:r>
              <a:rPr lang="es-ES" sz="3600">
                <a:solidFill>
                  <a:srgbClr val="7F7F7F"/>
                </a:solidFill>
                <a:latin typeface="Arial"/>
                <a:ea typeface="Arial"/>
                <a:cs typeface="Arial"/>
                <a:sym typeface="Arial"/>
              </a:rPr>
              <a:t>Implementación en Python</a:t>
            </a:r>
            <a:endParaRPr/>
          </a:p>
        </p:txBody>
      </p:sp>
      <p:pic>
        <p:nvPicPr>
          <p:cNvPr id="289" name="Google Shape;289;p18"/>
          <p:cNvPicPr preferRelativeResize="0"/>
          <p:nvPr/>
        </p:nvPicPr>
        <p:blipFill rotWithShape="1">
          <a:blip r:embed="rId3">
            <a:alphaModFix/>
          </a:blip>
          <a:srcRect/>
          <a:stretch/>
        </p:blipFill>
        <p:spPr>
          <a:xfrm>
            <a:off x="8113174" y="1945531"/>
            <a:ext cx="2652290" cy="265229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88"/>
                                        </p:tgtEl>
                                        <p:attrNameLst>
                                          <p:attrName>style.visibility</p:attrName>
                                        </p:attrNameLst>
                                      </p:cBhvr>
                                      <p:to>
                                        <p:strVal val="visible"/>
                                      </p:to>
                                    </p:set>
                                    <p:animEffect transition="in" filter="fade">
                                      <p:cBhvr>
                                        <p:cTn id="7" dur="500"/>
                                        <p:tgtEl>
                                          <p:spTgt spid="2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19"/>
          <p:cNvSpPr/>
          <p:nvPr/>
        </p:nvSpPr>
        <p:spPr>
          <a:xfrm>
            <a:off x="-76200" y="1078254"/>
            <a:ext cx="12389795" cy="745124"/>
          </a:xfrm>
          <a:prstGeom prst="roundRect">
            <a:avLst>
              <a:gd name="adj" fmla="val 2971"/>
            </a:avLst>
          </a:prstGeom>
          <a:gradFill>
            <a:gsLst>
              <a:gs pos="0">
                <a:srgbClr val="58751F"/>
              </a:gs>
              <a:gs pos="50000">
                <a:srgbClr val="81AB2C"/>
              </a:gs>
              <a:gs pos="100000">
                <a:srgbClr val="9BCC36"/>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5" name="Google Shape;295;p19"/>
          <p:cNvSpPr txBox="1"/>
          <p:nvPr/>
        </p:nvSpPr>
        <p:spPr>
          <a:xfrm>
            <a:off x="1741251" y="343677"/>
            <a:ext cx="8433882" cy="68621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None/>
            </a:pPr>
            <a:endParaRPr sz="3200">
              <a:solidFill>
                <a:srgbClr val="7F7F7F"/>
              </a:solidFill>
              <a:latin typeface="Arial"/>
              <a:ea typeface="Arial"/>
              <a:cs typeface="Arial"/>
              <a:sym typeface="Arial"/>
            </a:endParaRPr>
          </a:p>
          <a:p>
            <a:pPr marL="0" marR="0" lvl="0" indent="0" algn="just" rtl="0">
              <a:lnSpc>
                <a:spcPct val="90000"/>
              </a:lnSpc>
              <a:spcBef>
                <a:spcPts val="0"/>
              </a:spcBef>
              <a:spcAft>
                <a:spcPts val="0"/>
              </a:spcAft>
              <a:buNone/>
            </a:pPr>
            <a:r>
              <a:rPr lang="es-ES" sz="3600">
                <a:solidFill>
                  <a:srgbClr val="7F7F7F"/>
                </a:solidFill>
                <a:latin typeface="Arial"/>
                <a:ea typeface="Arial"/>
                <a:cs typeface="Arial"/>
                <a:sym typeface="Arial"/>
              </a:rPr>
              <a:t>Análisis de Correlación</a:t>
            </a:r>
            <a:endParaRPr/>
          </a:p>
          <a:p>
            <a:pPr marL="0" marR="0" lvl="0" indent="0" algn="l" rtl="0">
              <a:lnSpc>
                <a:spcPct val="150000"/>
              </a:lnSpc>
              <a:spcBef>
                <a:spcPts val="0"/>
              </a:spcBef>
              <a:spcAft>
                <a:spcPts val="0"/>
              </a:spcAft>
              <a:buNone/>
            </a:pPr>
            <a:endParaRPr sz="3200">
              <a:solidFill>
                <a:srgbClr val="7F7F7F"/>
              </a:solidFill>
              <a:latin typeface="Arial"/>
              <a:ea typeface="Arial"/>
              <a:cs typeface="Arial"/>
              <a:sym typeface="Arial"/>
            </a:endParaRPr>
          </a:p>
        </p:txBody>
      </p:sp>
      <p:sp>
        <p:nvSpPr>
          <p:cNvPr id="296" name="Google Shape;296;p19"/>
          <p:cNvSpPr/>
          <p:nvPr/>
        </p:nvSpPr>
        <p:spPr>
          <a:xfrm>
            <a:off x="1760707" y="2091447"/>
            <a:ext cx="8433881" cy="4105072"/>
          </a:xfrm>
          <a:prstGeom prst="roundRect">
            <a:avLst>
              <a:gd name="adj" fmla="val 2971"/>
            </a:avLst>
          </a:prstGeom>
          <a:solidFill>
            <a:schemeClr val="lt1"/>
          </a:solidFill>
          <a:ln w="38100" cap="flat" cmpd="sng">
            <a:solidFill>
              <a:srgbClr val="98C3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97" name="Google Shape;297;p19"/>
          <p:cNvPicPr preferRelativeResize="0"/>
          <p:nvPr/>
        </p:nvPicPr>
        <p:blipFill rotWithShape="1">
          <a:blip r:embed="rId3">
            <a:alphaModFix/>
          </a:blip>
          <a:srcRect/>
          <a:stretch/>
        </p:blipFill>
        <p:spPr>
          <a:xfrm>
            <a:off x="2343028" y="2166149"/>
            <a:ext cx="7401079" cy="3295793"/>
          </a:xfrm>
          <a:prstGeom prst="rect">
            <a:avLst/>
          </a:prstGeom>
          <a:noFill/>
          <a:ln>
            <a:noFill/>
          </a:ln>
        </p:spPr>
      </p:pic>
      <p:sp>
        <p:nvSpPr>
          <p:cNvPr id="298" name="Google Shape;298;p19"/>
          <p:cNvSpPr txBox="1"/>
          <p:nvPr/>
        </p:nvSpPr>
        <p:spPr>
          <a:xfrm>
            <a:off x="2343027" y="5461942"/>
            <a:ext cx="7401079" cy="584775"/>
          </a:xfrm>
          <a:prstGeom prst="rect">
            <a:avLst/>
          </a:prstGeom>
          <a:solidFill>
            <a:srgbClr val="F2F2F2"/>
          </a:solid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600">
                <a:solidFill>
                  <a:srgbClr val="7F7F7F"/>
                </a:solidFill>
                <a:latin typeface="Calibri"/>
                <a:ea typeface="Calibri"/>
                <a:cs typeface="Calibri"/>
                <a:sym typeface="Calibri"/>
              </a:rPr>
              <a:t>Como se puede observar, las variables predictoras poseen una correlación cercana a cero, por lo tanto se puede afirmar que son variables independientes entre sí.</a:t>
            </a:r>
            <a:endParaRPr/>
          </a:p>
        </p:txBody>
      </p:sp>
      <p:sp>
        <p:nvSpPr>
          <p:cNvPr id="299" name="Google Shape;299;p19"/>
          <p:cNvSpPr txBox="1"/>
          <p:nvPr/>
        </p:nvSpPr>
        <p:spPr>
          <a:xfrm>
            <a:off x="1741252" y="1176934"/>
            <a:ext cx="8433881" cy="58477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s-ES" sz="1600" b="1">
                <a:solidFill>
                  <a:schemeClr val="lt1"/>
                </a:solidFill>
                <a:latin typeface="Calibri"/>
                <a:ea typeface="Calibri"/>
                <a:cs typeface="Calibri"/>
                <a:sym typeface="Calibri"/>
              </a:rPr>
              <a:t>Un supuesto de los modelos de regresión lineal múltiple es la multicolinerialidad. Es decir las variables predictoras no deben estar correlacionadas.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5"/>
                                        </p:tgtEl>
                                        <p:attrNameLst>
                                          <p:attrName>style.visibility</p:attrName>
                                        </p:attrNameLst>
                                      </p:cBhvr>
                                      <p:to>
                                        <p:strVal val="visible"/>
                                      </p:to>
                                    </p:set>
                                    <p:animEffect transition="in" filter="fade">
                                      <p:cBhvr>
                                        <p:cTn id="7" dur="500"/>
                                        <p:tgtEl>
                                          <p:spTgt spid="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p:nvPr/>
        </p:nvSpPr>
        <p:spPr>
          <a:xfrm>
            <a:off x="-795206" y="1344233"/>
            <a:ext cx="6858908" cy="4147053"/>
          </a:xfrm>
          <a:prstGeom prst="roundRect">
            <a:avLst>
              <a:gd name="adj" fmla="val 4466"/>
            </a:avLst>
          </a:prstGeom>
          <a:gradFill>
            <a:gsLst>
              <a:gs pos="0">
                <a:srgbClr val="58751F"/>
              </a:gs>
              <a:gs pos="50000">
                <a:srgbClr val="81AB2C"/>
              </a:gs>
              <a:gs pos="100000">
                <a:srgbClr val="9BCC36"/>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8" name="Google Shape;98;p2"/>
          <p:cNvSpPr/>
          <p:nvPr/>
        </p:nvSpPr>
        <p:spPr>
          <a:xfrm>
            <a:off x="5843451" y="653143"/>
            <a:ext cx="5225143" cy="5529234"/>
          </a:xfrm>
          <a:prstGeom prst="roundRect">
            <a:avLst>
              <a:gd name="adj" fmla="val 4466"/>
            </a:avLst>
          </a:prstGeom>
          <a:solidFill>
            <a:schemeClr val="lt1"/>
          </a:solid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9" name="Google Shape;99;p2"/>
          <p:cNvSpPr txBox="1"/>
          <p:nvPr/>
        </p:nvSpPr>
        <p:spPr>
          <a:xfrm>
            <a:off x="513806" y="405881"/>
            <a:ext cx="5208964" cy="1008062"/>
          </a:xfrm>
          <a:prstGeom prst="rect">
            <a:avLst/>
          </a:prstGeom>
          <a:noFill/>
          <a:ln>
            <a:noFill/>
          </a:ln>
        </p:spPr>
        <p:txBody>
          <a:bodyPr spcFirstLastPara="1" wrap="square" lIns="91425" tIns="45700" rIns="91425" bIns="45700" anchor="ctr" anchorCtr="0">
            <a:noAutofit/>
          </a:bodyPr>
          <a:lstStyle/>
          <a:p>
            <a:pPr marL="0" marR="0" lvl="0" indent="0" algn="just" rtl="0">
              <a:lnSpc>
                <a:spcPct val="90000"/>
              </a:lnSpc>
              <a:spcBef>
                <a:spcPts val="0"/>
              </a:spcBef>
              <a:spcAft>
                <a:spcPts val="0"/>
              </a:spcAft>
              <a:buNone/>
            </a:pPr>
            <a:r>
              <a:rPr lang="es-ES" sz="3200">
                <a:solidFill>
                  <a:srgbClr val="7F7F7F"/>
                </a:solidFill>
                <a:latin typeface="Arial"/>
                <a:ea typeface="Arial"/>
                <a:cs typeface="Arial"/>
                <a:sym typeface="Arial"/>
              </a:rPr>
              <a:t>Caso e-commerce</a:t>
            </a:r>
            <a:endParaRPr sz="3200">
              <a:solidFill>
                <a:srgbClr val="7F7F7F"/>
              </a:solidFill>
              <a:latin typeface="Arial"/>
              <a:ea typeface="Arial"/>
              <a:cs typeface="Arial"/>
              <a:sym typeface="Arial"/>
            </a:endParaRPr>
          </a:p>
        </p:txBody>
      </p:sp>
      <p:sp>
        <p:nvSpPr>
          <p:cNvPr id="100" name="Google Shape;100;p2"/>
          <p:cNvSpPr txBox="1"/>
          <p:nvPr/>
        </p:nvSpPr>
        <p:spPr>
          <a:xfrm>
            <a:off x="513806" y="1771154"/>
            <a:ext cx="5208964" cy="329320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600">
                <a:solidFill>
                  <a:srgbClr val="FFFFFF"/>
                </a:solidFill>
                <a:latin typeface="Calibri"/>
                <a:ea typeface="Calibri"/>
                <a:cs typeface="Calibri"/>
                <a:sym typeface="Calibri"/>
              </a:rPr>
              <a:t>Usted acaba de ser contratado para trabajar en una compañía puntocom, ecommerce, establecida en la ciudad de New York dedicada a la venta de ropa exclusiva. La compañía realiza eventos con sus clientes con desfiles de moda y con asesores de estilo, quienes presentan los productos y aconsejan a los clientes. Esta tienda es exclusiva, por lo tanto, para participar de los eventos, los clientes deben tener una membresía.</a:t>
            </a:r>
            <a:endParaRPr/>
          </a:p>
          <a:p>
            <a:pPr marL="0" marR="0" lvl="0" indent="0" algn="just" rtl="0">
              <a:spcBef>
                <a:spcPts val="0"/>
              </a:spcBef>
              <a:spcAft>
                <a:spcPts val="0"/>
              </a:spcAft>
              <a:buNone/>
            </a:pPr>
            <a:endParaRPr sz="1600">
              <a:solidFill>
                <a:schemeClr val="dk1"/>
              </a:solidFill>
              <a:latin typeface="Calibri"/>
              <a:ea typeface="Calibri"/>
              <a:cs typeface="Calibri"/>
              <a:sym typeface="Calibri"/>
            </a:endParaRPr>
          </a:p>
          <a:p>
            <a:pPr marL="0" marR="0" lvl="0" indent="0" algn="just" rtl="0">
              <a:spcBef>
                <a:spcPts val="0"/>
              </a:spcBef>
              <a:spcAft>
                <a:spcPts val="0"/>
              </a:spcAft>
              <a:buNone/>
            </a:pPr>
            <a:r>
              <a:rPr lang="es-ES" sz="1600">
                <a:solidFill>
                  <a:srgbClr val="FFFFFF"/>
                </a:solidFill>
                <a:latin typeface="Calibri"/>
                <a:ea typeface="Calibri"/>
                <a:cs typeface="Calibri"/>
                <a:sym typeface="Calibri"/>
              </a:rPr>
              <a:t>Posteriormente, los clientes llegan a sus casas y realizan la compra, ya sea a través del website o del mobile app, de los productos que les fueron presentados y al día siguiente reciben las prendas en su domicilio.</a:t>
            </a:r>
            <a:endParaRPr/>
          </a:p>
        </p:txBody>
      </p:sp>
      <p:pic>
        <p:nvPicPr>
          <p:cNvPr id="101" name="Google Shape;101;p2"/>
          <p:cNvPicPr preferRelativeResize="0"/>
          <p:nvPr/>
        </p:nvPicPr>
        <p:blipFill rotWithShape="1">
          <a:blip r:embed="rId3">
            <a:alphaModFix/>
          </a:blip>
          <a:srcRect/>
          <a:stretch/>
        </p:blipFill>
        <p:spPr>
          <a:xfrm>
            <a:off x="7489698" y="909912"/>
            <a:ext cx="1907412" cy="1389891"/>
          </a:xfrm>
          <a:prstGeom prst="rect">
            <a:avLst/>
          </a:prstGeom>
          <a:solidFill>
            <a:srgbClr val="ECECEC"/>
          </a:solidFill>
          <a:ln w="38100" cap="sq" cmpd="sng">
            <a:solidFill>
              <a:srgbClr val="98C340"/>
            </a:solidFill>
            <a:prstDash val="solid"/>
            <a:miter lim="800000"/>
            <a:headEnd type="none" w="sm" len="sm"/>
            <a:tailEnd type="none" w="sm" len="sm"/>
          </a:ln>
          <a:effectLst>
            <a:outerShdw blurRad="55000" dist="18000" dir="5400000" algn="tl" rotWithShape="0">
              <a:srgbClr val="000000">
                <a:alpha val="40000"/>
              </a:srgbClr>
            </a:outerShdw>
          </a:effectLst>
        </p:spPr>
      </p:pic>
      <p:pic>
        <p:nvPicPr>
          <p:cNvPr id="102" name="Google Shape;102;p2"/>
          <p:cNvPicPr preferRelativeResize="0"/>
          <p:nvPr/>
        </p:nvPicPr>
        <p:blipFill rotWithShape="1">
          <a:blip r:embed="rId4">
            <a:alphaModFix/>
          </a:blip>
          <a:srcRect/>
          <a:stretch/>
        </p:blipFill>
        <p:spPr>
          <a:xfrm>
            <a:off x="7129230" y="2496260"/>
            <a:ext cx="2628349" cy="1638800"/>
          </a:xfrm>
          <a:prstGeom prst="rect">
            <a:avLst/>
          </a:prstGeom>
          <a:solidFill>
            <a:srgbClr val="ECECEC"/>
          </a:solidFill>
          <a:ln w="38100" cap="sq" cmpd="sng">
            <a:solidFill>
              <a:srgbClr val="98C340"/>
            </a:solidFill>
            <a:prstDash val="solid"/>
            <a:miter lim="800000"/>
            <a:headEnd type="none" w="sm" len="sm"/>
            <a:tailEnd type="none" w="sm" len="sm"/>
          </a:ln>
          <a:effectLst>
            <a:outerShdw blurRad="55000" dist="18000" dir="5400000" algn="tl" rotWithShape="0">
              <a:srgbClr val="000000">
                <a:alpha val="40000"/>
              </a:srgbClr>
            </a:outerShdw>
          </a:effectLst>
        </p:spPr>
      </p:pic>
      <p:pic>
        <p:nvPicPr>
          <p:cNvPr id="103" name="Google Shape;103;p2"/>
          <p:cNvPicPr preferRelativeResize="0"/>
          <p:nvPr/>
        </p:nvPicPr>
        <p:blipFill rotWithShape="1">
          <a:blip r:embed="rId5">
            <a:alphaModFix/>
          </a:blip>
          <a:srcRect/>
          <a:stretch/>
        </p:blipFill>
        <p:spPr>
          <a:xfrm>
            <a:off x="6706591" y="4340549"/>
            <a:ext cx="3473628" cy="1638800"/>
          </a:xfrm>
          <a:prstGeom prst="rect">
            <a:avLst/>
          </a:prstGeom>
          <a:solidFill>
            <a:srgbClr val="98C340"/>
          </a:solidFill>
          <a:ln w="38100" cap="sq" cmpd="sng">
            <a:solidFill>
              <a:srgbClr val="98C340"/>
            </a:solidFill>
            <a:prstDash val="solid"/>
            <a:miter lim="800000"/>
            <a:headEnd type="none" w="sm" len="sm"/>
            <a:tailEnd type="none" w="sm" len="sm"/>
          </a:ln>
          <a:effectLst>
            <a:outerShdw blurRad="55000" dist="18000" dir="5400000" algn="tl" rotWithShape="0">
              <a:srgbClr val="000000">
                <a:alpha val="40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fade">
                                      <p:cBhvr>
                                        <p:cTn id="7"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20"/>
          <p:cNvSpPr/>
          <p:nvPr/>
        </p:nvSpPr>
        <p:spPr>
          <a:xfrm>
            <a:off x="-76200" y="1078254"/>
            <a:ext cx="12389795" cy="745124"/>
          </a:xfrm>
          <a:prstGeom prst="roundRect">
            <a:avLst>
              <a:gd name="adj" fmla="val 2971"/>
            </a:avLst>
          </a:prstGeom>
          <a:gradFill>
            <a:gsLst>
              <a:gs pos="0">
                <a:srgbClr val="58751F"/>
              </a:gs>
              <a:gs pos="50000">
                <a:srgbClr val="81AB2C"/>
              </a:gs>
              <a:gs pos="100000">
                <a:srgbClr val="9BCC36"/>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5" name="Google Shape;305;p20"/>
          <p:cNvSpPr txBox="1"/>
          <p:nvPr/>
        </p:nvSpPr>
        <p:spPr>
          <a:xfrm>
            <a:off x="1286687" y="268944"/>
            <a:ext cx="10782300" cy="550022"/>
          </a:xfrm>
          <a:prstGeom prst="rect">
            <a:avLst/>
          </a:prstGeom>
          <a:noFill/>
          <a:ln>
            <a:noFill/>
          </a:ln>
        </p:spPr>
        <p:txBody>
          <a:bodyPr spcFirstLastPara="1" wrap="square" lIns="91425" tIns="45700" rIns="91425" bIns="45700" anchor="ctr" anchorCtr="0">
            <a:noAutofit/>
          </a:bodyPr>
          <a:lstStyle/>
          <a:p>
            <a:pPr marL="0" marR="0" lvl="0" indent="0" algn="just" rtl="0">
              <a:lnSpc>
                <a:spcPct val="150000"/>
              </a:lnSpc>
              <a:spcBef>
                <a:spcPts val="0"/>
              </a:spcBef>
              <a:spcAft>
                <a:spcPts val="0"/>
              </a:spcAft>
              <a:buNone/>
            </a:pPr>
            <a:endParaRPr sz="3200">
              <a:solidFill>
                <a:srgbClr val="7F7F7F"/>
              </a:solidFill>
              <a:latin typeface="Arial"/>
              <a:ea typeface="Arial"/>
              <a:cs typeface="Arial"/>
              <a:sym typeface="Arial"/>
            </a:endParaRPr>
          </a:p>
          <a:p>
            <a:pPr marL="0" marR="0" lvl="0" indent="0" algn="just" rtl="0">
              <a:lnSpc>
                <a:spcPct val="90000"/>
              </a:lnSpc>
              <a:spcBef>
                <a:spcPts val="0"/>
              </a:spcBef>
              <a:spcAft>
                <a:spcPts val="0"/>
              </a:spcAft>
              <a:buNone/>
            </a:pPr>
            <a:r>
              <a:rPr lang="es-ES" sz="3600">
                <a:solidFill>
                  <a:srgbClr val="7F7F7F"/>
                </a:solidFill>
                <a:latin typeface="Arial"/>
                <a:ea typeface="Arial"/>
                <a:cs typeface="Arial"/>
                <a:sym typeface="Arial"/>
              </a:rPr>
              <a:t>Análisis de Correlación</a:t>
            </a:r>
            <a:endParaRPr/>
          </a:p>
          <a:p>
            <a:pPr marL="0" marR="0" lvl="0" indent="0" algn="just" rtl="0">
              <a:lnSpc>
                <a:spcPct val="150000"/>
              </a:lnSpc>
              <a:spcBef>
                <a:spcPts val="0"/>
              </a:spcBef>
              <a:spcAft>
                <a:spcPts val="0"/>
              </a:spcAft>
              <a:buNone/>
            </a:pPr>
            <a:endParaRPr sz="3200">
              <a:solidFill>
                <a:srgbClr val="7F7F7F"/>
              </a:solidFill>
              <a:latin typeface="Arial"/>
              <a:ea typeface="Arial"/>
              <a:cs typeface="Arial"/>
              <a:sym typeface="Arial"/>
            </a:endParaRPr>
          </a:p>
        </p:txBody>
      </p:sp>
      <p:sp>
        <p:nvSpPr>
          <p:cNvPr id="306" name="Google Shape;306;p20"/>
          <p:cNvSpPr/>
          <p:nvPr/>
        </p:nvSpPr>
        <p:spPr>
          <a:xfrm>
            <a:off x="2799339" y="2138158"/>
            <a:ext cx="6527259" cy="4126455"/>
          </a:xfrm>
          <a:prstGeom prst="roundRect">
            <a:avLst>
              <a:gd name="adj" fmla="val 2971"/>
            </a:avLst>
          </a:prstGeom>
          <a:solidFill>
            <a:schemeClr val="lt1"/>
          </a:solidFill>
          <a:ln w="38100" cap="flat" cmpd="sng">
            <a:solidFill>
              <a:srgbClr val="98C3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07" name="Google Shape;307;p20"/>
          <p:cNvPicPr preferRelativeResize="0"/>
          <p:nvPr/>
        </p:nvPicPr>
        <p:blipFill rotWithShape="1">
          <a:blip r:embed="rId3">
            <a:alphaModFix/>
          </a:blip>
          <a:srcRect/>
          <a:stretch/>
        </p:blipFill>
        <p:spPr>
          <a:xfrm>
            <a:off x="2996702" y="2271828"/>
            <a:ext cx="6096000" cy="3838575"/>
          </a:xfrm>
          <a:prstGeom prst="rect">
            <a:avLst/>
          </a:prstGeom>
          <a:noFill/>
          <a:ln>
            <a:noFill/>
          </a:ln>
        </p:spPr>
      </p:pic>
      <p:sp>
        <p:nvSpPr>
          <p:cNvPr id="308" name="Google Shape;308;p20"/>
          <p:cNvSpPr txBox="1"/>
          <p:nvPr/>
        </p:nvSpPr>
        <p:spPr>
          <a:xfrm>
            <a:off x="1286687" y="1158428"/>
            <a:ext cx="9552562" cy="58477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s-ES" sz="1600" b="1">
                <a:solidFill>
                  <a:srgbClr val="F2F2F2"/>
                </a:solidFill>
                <a:latin typeface="Calibri"/>
                <a:ea typeface="Calibri"/>
                <a:cs typeface="Calibri"/>
                <a:sym typeface="Calibri"/>
              </a:rPr>
              <a:t>El siguiente mapa de calor permite visualizar de forma más fácil las correlaciones entre variables. Nótese que hay una fuerte correlación entre el predictor Length of Membership y la predicción Yearly Amount Spent.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5"/>
                                        </p:tgtEl>
                                        <p:attrNameLst>
                                          <p:attrName>style.visibility</p:attrName>
                                        </p:attrNameLst>
                                      </p:cBhvr>
                                      <p:to>
                                        <p:strVal val="visible"/>
                                      </p:to>
                                    </p:set>
                                    <p:animEffect transition="in" filter="fade">
                                      <p:cBhvr>
                                        <p:cTn id="7" dur="500"/>
                                        <p:tgtEl>
                                          <p:spTgt spid="3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21"/>
          <p:cNvSpPr/>
          <p:nvPr/>
        </p:nvSpPr>
        <p:spPr>
          <a:xfrm>
            <a:off x="2469045" y="2227634"/>
            <a:ext cx="10243061" cy="1857983"/>
          </a:xfrm>
          <a:prstGeom prst="roundRect">
            <a:avLst>
              <a:gd name="adj" fmla="val 2971"/>
            </a:avLst>
          </a:prstGeom>
          <a:gradFill>
            <a:gsLst>
              <a:gs pos="0">
                <a:srgbClr val="58751F"/>
              </a:gs>
              <a:gs pos="50000">
                <a:srgbClr val="81AB2C"/>
              </a:gs>
              <a:gs pos="100000">
                <a:srgbClr val="9BCC36"/>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4" name="Google Shape;314;p21"/>
          <p:cNvSpPr txBox="1"/>
          <p:nvPr/>
        </p:nvSpPr>
        <p:spPr>
          <a:xfrm>
            <a:off x="6996714" y="1107582"/>
            <a:ext cx="10782300" cy="10080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s-ES" sz="3200">
                <a:solidFill>
                  <a:srgbClr val="7F7F7F"/>
                </a:solidFill>
                <a:latin typeface="Arial"/>
                <a:ea typeface="Arial"/>
                <a:cs typeface="Arial"/>
                <a:sym typeface="Arial"/>
              </a:rPr>
              <a:t>Análisis de Correlación</a:t>
            </a:r>
            <a:endParaRPr/>
          </a:p>
        </p:txBody>
      </p:sp>
      <p:sp>
        <p:nvSpPr>
          <p:cNvPr id="315" name="Google Shape;315;p21"/>
          <p:cNvSpPr txBox="1"/>
          <p:nvPr/>
        </p:nvSpPr>
        <p:spPr>
          <a:xfrm>
            <a:off x="6978813" y="2438694"/>
            <a:ext cx="5106278" cy="338554"/>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600" b="1">
                <a:solidFill>
                  <a:schemeClr val="lt1"/>
                </a:solidFill>
                <a:latin typeface="Calibri"/>
                <a:ea typeface="Calibri"/>
                <a:cs typeface="Calibri"/>
                <a:sym typeface="Calibri"/>
              </a:rPr>
              <a:t>Lo mismo se puede apreciar en el siguiente joinplot :</a:t>
            </a:r>
            <a:endParaRPr sz="1600" b="1">
              <a:solidFill>
                <a:schemeClr val="lt1"/>
              </a:solidFill>
              <a:latin typeface="Calibri"/>
              <a:ea typeface="Calibri"/>
              <a:cs typeface="Calibri"/>
              <a:sym typeface="Calibri"/>
            </a:endParaRPr>
          </a:p>
        </p:txBody>
      </p:sp>
      <p:sp>
        <p:nvSpPr>
          <p:cNvPr id="316" name="Google Shape;316;p21"/>
          <p:cNvSpPr/>
          <p:nvPr/>
        </p:nvSpPr>
        <p:spPr>
          <a:xfrm>
            <a:off x="500128" y="597034"/>
            <a:ext cx="6248400" cy="5404931"/>
          </a:xfrm>
          <a:prstGeom prst="roundRect">
            <a:avLst>
              <a:gd name="adj" fmla="val 2971"/>
            </a:avLst>
          </a:prstGeom>
          <a:solidFill>
            <a:schemeClr val="lt1"/>
          </a:solidFill>
          <a:ln w="38100" cap="flat" cmpd="sng">
            <a:solidFill>
              <a:srgbClr val="98C3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17" name="Google Shape;317;p21"/>
          <p:cNvPicPr preferRelativeResize="0"/>
          <p:nvPr/>
        </p:nvPicPr>
        <p:blipFill rotWithShape="1">
          <a:blip r:embed="rId3">
            <a:alphaModFix/>
          </a:blip>
          <a:srcRect/>
          <a:stretch/>
        </p:blipFill>
        <p:spPr>
          <a:xfrm>
            <a:off x="998214" y="883846"/>
            <a:ext cx="4896544" cy="4863533"/>
          </a:xfrm>
          <a:prstGeom prst="rect">
            <a:avLst/>
          </a:prstGeom>
          <a:noFill/>
          <a:ln>
            <a:noFill/>
          </a:ln>
        </p:spPr>
      </p:pic>
      <p:pic>
        <p:nvPicPr>
          <p:cNvPr id="318" name="Google Shape;318;p21"/>
          <p:cNvPicPr preferRelativeResize="0"/>
          <p:nvPr/>
        </p:nvPicPr>
        <p:blipFill rotWithShape="1">
          <a:blip r:embed="rId4">
            <a:alphaModFix/>
          </a:blip>
          <a:srcRect/>
          <a:stretch/>
        </p:blipFill>
        <p:spPr>
          <a:xfrm>
            <a:off x="7065282" y="3041394"/>
            <a:ext cx="3590925" cy="7048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4"/>
                                        </p:tgtEl>
                                        <p:attrNameLst>
                                          <p:attrName>style.visibility</p:attrName>
                                        </p:attrNameLst>
                                      </p:cBhvr>
                                      <p:to>
                                        <p:strVal val="visible"/>
                                      </p:to>
                                    </p:set>
                                    <p:animEffect transition="in" filter="fade">
                                      <p:cBhvr>
                                        <p:cTn id="7" dur="500"/>
                                        <p:tgtEl>
                                          <p:spTgt spid="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2"/>
          <p:cNvSpPr/>
          <p:nvPr/>
        </p:nvSpPr>
        <p:spPr>
          <a:xfrm>
            <a:off x="-1170883" y="1796414"/>
            <a:ext cx="13994388" cy="954631"/>
          </a:xfrm>
          <a:prstGeom prst="roundRect">
            <a:avLst>
              <a:gd name="adj" fmla="val 2971"/>
            </a:avLst>
          </a:prstGeom>
          <a:gradFill>
            <a:gsLst>
              <a:gs pos="0">
                <a:srgbClr val="58751F"/>
              </a:gs>
              <a:gs pos="50000">
                <a:srgbClr val="81AB2C"/>
              </a:gs>
              <a:gs pos="100000">
                <a:srgbClr val="9BCC36"/>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4" name="Google Shape;324;p22"/>
          <p:cNvSpPr/>
          <p:nvPr/>
        </p:nvSpPr>
        <p:spPr>
          <a:xfrm>
            <a:off x="1853118" y="3278220"/>
            <a:ext cx="8363828" cy="2332565"/>
          </a:xfrm>
          <a:prstGeom prst="roundRect">
            <a:avLst>
              <a:gd name="adj" fmla="val 2971"/>
            </a:avLst>
          </a:prstGeom>
          <a:solidFill>
            <a:schemeClr val="lt1"/>
          </a:solidFill>
          <a:ln w="38100" cap="flat" cmpd="sng">
            <a:solidFill>
              <a:srgbClr val="98C3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5" name="Google Shape;325;p22"/>
          <p:cNvSpPr txBox="1"/>
          <p:nvPr/>
        </p:nvSpPr>
        <p:spPr>
          <a:xfrm>
            <a:off x="1853118" y="630233"/>
            <a:ext cx="8363829" cy="1083565"/>
          </a:xfrm>
          <a:prstGeom prst="rect">
            <a:avLst/>
          </a:prstGeom>
          <a:noFill/>
          <a:ln>
            <a:noFill/>
          </a:ln>
        </p:spPr>
        <p:txBody>
          <a:bodyPr spcFirstLastPara="1" wrap="square" lIns="91425" tIns="45700" rIns="91425" bIns="45700" anchor="ctr" anchorCtr="0">
            <a:noAutofit/>
          </a:bodyPr>
          <a:lstStyle/>
          <a:p>
            <a:pPr marL="0" marR="0" lvl="0" indent="0" algn="just" rtl="0">
              <a:lnSpc>
                <a:spcPct val="150000"/>
              </a:lnSpc>
              <a:spcBef>
                <a:spcPts val="0"/>
              </a:spcBef>
              <a:spcAft>
                <a:spcPts val="0"/>
              </a:spcAft>
              <a:buNone/>
            </a:pPr>
            <a:r>
              <a:rPr lang="es-ES" sz="3200">
                <a:solidFill>
                  <a:srgbClr val="7F7F7F"/>
                </a:solidFill>
                <a:latin typeface="Arial"/>
                <a:ea typeface="Arial"/>
                <a:cs typeface="Arial"/>
                <a:sym typeface="Arial"/>
              </a:rPr>
              <a:t>Formulación del Modelo</a:t>
            </a:r>
            <a:endParaRPr sz="3200">
              <a:solidFill>
                <a:srgbClr val="7F7F7F"/>
              </a:solidFill>
              <a:latin typeface="Arial"/>
              <a:ea typeface="Arial"/>
              <a:cs typeface="Arial"/>
              <a:sym typeface="Arial"/>
            </a:endParaRPr>
          </a:p>
        </p:txBody>
      </p:sp>
      <p:pic>
        <p:nvPicPr>
          <p:cNvPr id="326" name="Google Shape;326;p22"/>
          <p:cNvPicPr preferRelativeResize="0"/>
          <p:nvPr/>
        </p:nvPicPr>
        <p:blipFill rotWithShape="1">
          <a:blip r:embed="rId3">
            <a:alphaModFix/>
          </a:blip>
          <a:srcRect/>
          <a:stretch/>
        </p:blipFill>
        <p:spPr>
          <a:xfrm>
            <a:off x="2802104" y="4305861"/>
            <a:ext cx="6087325" cy="1047896"/>
          </a:xfrm>
          <a:prstGeom prst="rect">
            <a:avLst/>
          </a:prstGeom>
          <a:noFill/>
          <a:ln>
            <a:noFill/>
          </a:ln>
        </p:spPr>
      </p:pic>
      <p:cxnSp>
        <p:nvCxnSpPr>
          <p:cNvPr id="327" name="Google Shape;327;p22"/>
          <p:cNvCxnSpPr/>
          <p:nvPr/>
        </p:nvCxnSpPr>
        <p:spPr>
          <a:xfrm>
            <a:off x="4236249" y="3888989"/>
            <a:ext cx="401783" cy="416872"/>
          </a:xfrm>
          <a:prstGeom prst="straightConnector1">
            <a:avLst/>
          </a:prstGeom>
          <a:noFill/>
          <a:ln w="12700" cap="flat" cmpd="sng">
            <a:solidFill>
              <a:srgbClr val="385623"/>
            </a:solidFill>
            <a:prstDash val="solid"/>
            <a:miter lim="800000"/>
            <a:headEnd type="none" w="sm" len="sm"/>
            <a:tailEnd type="triangle" w="med" len="med"/>
          </a:ln>
        </p:spPr>
      </p:cxnSp>
      <p:sp>
        <p:nvSpPr>
          <p:cNvPr id="328" name="Google Shape;328;p22"/>
          <p:cNvSpPr txBox="1"/>
          <p:nvPr/>
        </p:nvSpPr>
        <p:spPr>
          <a:xfrm>
            <a:off x="2365109" y="3498596"/>
            <a:ext cx="7527921"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400">
                <a:solidFill>
                  <a:schemeClr val="dk1"/>
                </a:solidFill>
                <a:latin typeface="Calibri"/>
                <a:ea typeface="Calibri"/>
                <a:cs typeface="Calibri"/>
                <a:sym typeface="Calibri"/>
              </a:rPr>
              <a:t>Si queremos escribir la fórmula en varias líneas, debemos indicarlo con triple comilla al inicio y al fin.</a:t>
            </a:r>
            <a:endParaRPr/>
          </a:p>
        </p:txBody>
      </p:sp>
      <p:sp>
        <p:nvSpPr>
          <p:cNvPr id="329" name="Google Shape;329;p22"/>
          <p:cNvSpPr txBox="1"/>
          <p:nvPr/>
        </p:nvSpPr>
        <p:spPr>
          <a:xfrm>
            <a:off x="1853118" y="1950563"/>
            <a:ext cx="8363828" cy="64633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800" b="1">
                <a:solidFill>
                  <a:srgbClr val="F2F2F2"/>
                </a:solidFill>
                <a:latin typeface="Calibri"/>
                <a:ea typeface="Calibri"/>
                <a:cs typeface="Calibri"/>
                <a:sym typeface="Calibri"/>
              </a:rPr>
              <a:t>Como se puede observar, la fórmula del modelo considera todos los predictores disponibles en el set de datos.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25"/>
                                        </p:tgtEl>
                                        <p:attrNameLst>
                                          <p:attrName>style.visibility</p:attrName>
                                        </p:attrNameLst>
                                      </p:cBhvr>
                                      <p:to>
                                        <p:strVal val="visible"/>
                                      </p:to>
                                    </p:set>
                                    <p:animEffect transition="in" filter="fade">
                                      <p:cBhvr>
                                        <p:cTn id="7" dur="500"/>
                                        <p:tgtEl>
                                          <p:spTgt spid="3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3"/>
          <p:cNvSpPr/>
          <p:nvPr/>
        </p:nvSpPr>
        <p:spPr>
          <a:xfrm>
            <a:off x="1345100" y="2509150"/>
            <a:ext cx="9273000" cy="3467700"/>
          </a:xfrm>
          <a:prstGeom prst="roundRect">
            <a:avLst>
              <a:gd name="adj" fmla="val 2971"/>
            </a:avLst>
          </a:prstGeom>
          <a:solidFill>
            <a:schemeClr val="lt1"/>
          </a:solidFill>
          <a:ln w="38100" cap="flat" cmpd="sng">
            <a:solidFill>
              <a:srgbClr val="98C3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5" name="Google Shape;335;p23"/>
          <p:cNvSpPr txBox="1"/>
          <p:nvPr/>
        </p:nvSpPr>
        <p:spPr>
          <a:xfrm>
            <a:off x="1345100" y="560650"/>
            <a:ext cx="10142100" cy="731100"/>
          </a:xfrm>
          <a:prstGeom prst="rect">
            <a:avLst/>
          </a:prstGeom>
          <a:noFill/>
          <a:ln>
            <a:noFill/>
          </a:ln>
        </p:spPr>
        <p:txBody>
          <a:bodyPr spcFirstLastPara="1" wrap="square" lIns="91425" tIns="45700" rIns="91425" bIns="45700" anchor="ctr" anchorCtr="0">
            <a:noAutofit/>
          </a:bodyPr>
          <a:lstStyle/>
          <a:p>
            <a:pPr marL="0" marR="0" lvl="0" indent="0" algn="just" rtl="0">
              <a:lnSpc>
                <a:spcPct val="90000"/>
              </a:lnSpc>
              <a:spcBef>
                <a:spcPts val="0"/>
              </a:spcBef>
              <a:spcAft>
                <a:spcPts val="0"/>
              </a:spcAft>
              <a:buNone/>
            </a:pPr>
            <a:r>
              <a:rPr lang="es-ES" sz="3200">
                <a:solidFill>
                  <a:srgbClr val="7F7F7F"/>
                </a:solidFill>
                <a:latin typeface="Arial"/>
                <a:ea typeface="Arial"/>
                <a:cs typeface="Arial"/>
                <a:sym typeface="Arial"/>
              </a:rPr>
              <a:t>Resultado del Entrenamiento</a:t>
            </a:r>
            <a:endParaRPr/>
          </a:p>
        </p:txBody>
      </p:sp>
      <p:sp>
        <p:nvSpPr>
          <p:cNvPr id="336" name="Google Shape;336;p23"/>
          <p:cNvSpPr/>
          <p:nvPr/>
        </p:nvSpPr>
        <p:spPr>
          <a:xfrm>
            <a:off x="-173225" y="1360875"/>
            <a:ext cx="12483000" cy="954600"/>
          </a:xfrm>
          <a:prstGeom prst="roundRect">
            <a:avLst>
              <a:gd name="adj" fmla="val 2971"/>
            </a:avLst>
          </a:prstGeom>
          <a:gradFill>
            <a:gsLst>
              <a:gs pos="0">
                <a:srgbClr val="58751F"/>
              </a:gs>
              <a:gs pos="50000">
                <a:srgbClr val="81AB2C"/>
              </a:gs>
              <a:gs pos="100000">
                <a:srgbClr val="9BCC36"/>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7" name="Google Shape;337;p23"/>
          <p:cNvSpPr txBox="1"/>
          <p:nvPr/>
        </p:nvSpPr>
        <p:spPr>
          <a:xfrm>
            <a:off x="1297900" y="1553575"/>
            <a:ext cx="9273000" cy="8310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600" b="1">
                <a:solidFill>
                  <a:schemeClr val="lt1"/>
                </a:solidFill>
                <a:latin typeface="Arial"/>
                <a:ea typeface="Arial"/>
                <a:cs typeface="Arial"/>
                <a:sym typeface="Arial"/>
              </a:rPr>
              <a:t>A continuación revisaremos los valores de los coeficientes y del intercepto que se han ajustado en el </a:t>
            </a:r>
            <a:r>
              <a:rPr lang="es-ES" sz="1600" b="1">
                <a:solidFill>
                  <a:schemeClr val="lt1"/>
                </a:solidFill>
                <a:latin typeface="Calibri"/>
                <a:ea typeface="Calibri"/>
                <a:cs typeface="Calibri"/>
                <a:sym typeface="Calibri"/>
              </a:rPr>
              <a:t>modelo.</a:t>
            </a:r>
            <a:endParaRPr/>
          </a:p>
          <a:p>
            <a:pPr marL="0" marR="0" lvl="0" indent="0" algn="l" rtl="0">
              <a:spcBef>
                <a:spcPts val="0"/>
              </a:spcBef>
              <a:spcAft>
                <a:spcPts val="0"/>
              </a:spcAft>
              <a:buNone/>
            </a:pPr>
            <a:endParaRPr sz="1600">
              <a:solidFill>
                <a:schemeClr val="lt1"/>
              </a:solidFill>
              <a:latin typeface="Arial"/>
              <a:ea typeface="Arial"/>
              <a:cs typeface="Arial"/>
              <a:sym typeface="Arial"/>
            </a:endParaRPr>
          </a:p>
        </p:txBody>
      </p:sp>
      <p:pic>
        <p:nvPicPr>
          <p:cNvPr id="338" name="Google Shape;338;p23"/>
          <p:cNvPicPr preferRelativeResize="0"/>
          <p:nvPr/>
        </p:nvPicPr>
        <p:blipFill rotWithShape="1">
          <a:blip r:embed="rId3">
            <a:alphaModFix/>
          </a:blip>
          <a:srcRect/>
          <a:stretch/>
        </p:blipFill>
        <p:spPr>
          <a:xfrm>
            <a:off x="3726976" y="2858497"/>
            <a:ext cx="4404800" cy="1468250"/>
          </a:xfrm>
          <a:prstGeom prst="rect">
            <a:avLst/>
          </a:prstGeom>
          <a:noFill/>
          <a:ln>
            <a:noFill/>
          </a:ln>
        </p:spPr>
      </p:pic>
      <p:sp>
        <p:nvSpPr>
          <p:cNvPr id="339" name="Google Shape;339;p23"/>
          <p:cNvSpPr txBox="1"/>
          <p:nvPr/>
        </p:nvSpPr>
        <p:spPr>
          <a:xfrm>
            <a:off x="1681375" y="4652700"/>
            <a:ext cx="8889600" cy="954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a:solidFill>
                  <a:schemeClr val="dk1"/>
                </a:solidFill>
                <a:latin typeface="Arial"/>
                <a:ea typeface="Arial"/>
                <a:cs typeface="Arial"/>
                <a:sym typeface="Arial"/>
              </a:rPr>
              <a:t>Estos valores se interpretan de la siguiente manera:</a:t>
            </a:r>
            <a:endParaRPr sz="1200"/>
          </a:p>
          <a:p>
            <a:pPr marL="0" marR="0" lvl="0" indent="0" algn="l" rtl="0">
              <a:spcBef>
                <a:spcPts val="0"/>
              </a:spcBef>
              <a:spcAft>
                <a:spcPts val="0"/>
              </a:spcAft>
              <a:buNone/>
            </a:pPr>
            <a:endParaRPr>
              <a:solidFill>
                <a:schemeClr val="dk1"/>
              </a:solidFill>
              <a:latin typeface="Arial"/>
              <a:ea typeface="Arial"/>
              <a:cs typeface="Arial"/>
              <a:sym typeface="Arial"/>
            </a:endParaRPr>
          </a:p>
          <a:p>
            <a:pPr marL="0" marR="0" lvl="0" indent="0" algn="l" rtl="0">
              <a:spcBef>
                <a:spcPts val="0"/>
              </a:spcBef>
              <a:spcAft>
                <a:spcPts val="0"/>
              </a:spcAft>
              <a:buNone/>
            </a:pPr>
            <a:r>
              <a:rPr lang="es-ES">
                <a:solidFill>
                  <a:schemeClr val="dk1"/>
                </a:solidFill>
                <a:latin typeface="Arial"/>
                <a:ea typeface="Arial"/>
                <a:cs typeface="Arial"/>
                <a:sym typeface="Arial"/>
              </a:rPr>
              <a:t>Por ejemplo, el aumento en 1 unidad (es decir, 1 minuto) de Avg. Session Length está asociado con el aumento en 25.98 dólares en Yearly Amount Spent. Lo mismo para las demás variables.</a:t>
            </a:r>
            <a:endParaRPr sz="1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35"/>
                                        </p:tgtEl>
                                        <p:attrNameLst>
                                          <p:attrName>style.visibility</p:attrName>
                                        </p:attrNameLst>
                                      </p:cBhvr>
                                      <p:to>
                                        <p:strVal val="visible"/>
                                      </p:to>
                                    </p:set>
                                    <p:animEffect transition="in" filter="fade">
                                      <p:cBhvr>
                                        <p:cTn id="7" dur="500"/>
                                        <p:tgtEl>
                                          <p:spTgt spid="3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24"/>
          <p:cNvSpPr txBox="1"/>
          <p:nvPr/>
        </p:nvSpPr>
        <p:spPr>
          <a:xfrm>
            <a:off x="6250480" y="1284241"/>
            <a:ext cx="5559187" cy="731156"/>
          </a:xfrm>
          <a:prstGeom prst="rect">
            <a:avLst/>
          </a:prstGeom>
          <a:noFill/>
          <a:ln>
            <a:noFill/>
          </a:ln>
        </p:spPr>
        <p:txBody>
          <a:bodyPr spcFirstLastPara="1" wrap="square" lIns="91425" tIns="45700" rIns="91425" bIns="45700" anchor="ctr" anchorCtr="0">
            <a:noAutofit/>
          </a:bodyPr>
          <a:lstStyle/>
          <a:p>
            <a:pPr marL="0" marR="0" lvl="0" indent="0" algn="just" rtl="0">
              <a:lnSpc>
                <a:spcPct val="90000"/>
              </a:lnSpc>
              <a:spcBef>
                <a:spcPts val="0"/>
              </a:spcBef>
              <a:spcAft>
                <a:spcPts val="0"/>
              </a:spcAft>
              <a:buNone/>
            </a:pPr>
            <a:r>
              <a:rPr lang="es-ES" sz="3200">
                <a:solidFill>
                  <a:srgbClr val="7F7F7F"/>
                </a:solidFill>
                <a:latin typeface="Arial"/>
                <a:ea typeface="Arial"/>
                <a:cs typeface="Arial"/>
                <a:sym typeface="Arial"/>
              </a:rPr>
              <a:t>Resultado del Entrenamiento</a:t>
            </a:r>
            <a:endParaRPr/>
          </a:p>
        </p:txBody>
      </p:sp>
      <p:sp>
        <p:nvSpPr>
          <p:cNvPr id="345" name="Google Shape;345;p24"/>
          <p:cNvSpPr/>
          <p:nvPr/>
        </p:nvSpPr>
        <p:spPr>
          <a:xfrm>
            <a:off x="5712013" y="3073609"/>
            <a:ext cx="6316985" cy="895919"/>
          </a:xfrm>
          <a:prstGeom prst="roundRect">
            <a:avLst>
              <a:gd name="adj" fmla="val 2971"/>
            </a:avLst>
          </a:prstGeom>
          <a:solidFill>
            <a:srgbClr val="98C3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6" name="Google Shape;346;p24"/>
          <p:cNvSpPr txBox="1"/>
          <p:nvPr/>
        </p:nvSpPr>
        <p:spPr>
          <a:xfrm>
            <a:off x="6427327" y="3315792"/>
            <a:ext cx="4886356" cy="553998"/>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800">
                <a:solidFill>
                  <a:schemeClr val="lt1"/>
                </a:solidFill>
                <a:latin typeface="Calibri"/>
                <a:ea typeface="Calibri"/>
                <a:cs typeface="Calibri"/>
                <a:sym typeface="Calibri"/>
              </a:rPr>
              <a:t>Acá obtenemos el sumario del modelo ajustado.</a:t>
            </a:r>
            <a:endParaRPr/>
          </a:p>
          <a:p>
            <a:pPr marL="0" marR="0" lvl="0" indent="0" algn="l" rtl="0">
              <a:spcBef>
                <a:spcPts val="0"/>
              </a:spcBef>
              <a:spcAft>
                <a:spcPts val="0"/>
              </a:spcAft>
              <a:buNone/>
            </a:pPr>
            <a:endParaRPr sz="1200">
              <a:solidFill>
                <a:schemeClr val="lt1"/>
              </a:solidFill>
              <a:latin typeface="Arial"/>
              <a:ea typeface="Arial"/>
              <a:cs typeface="Arial"/>
              <a:sym typeface="Arial"/>
            </a:endParaRPr>
          </a:p>
        </p:txBody>
      </p:sp>
      <p:sp>
        <p:nvSpPr>
          <p:cNvPr id="347" name="Google Shape;347;p24"/>
          <p:cNvSpPr/>
          <p:nvPr/>
        </p:nvSpPr>
        <p:spPr>
          <a:xfrm>
            <a:off x="495713" y="1330716"/>
            <a:ext cx="5535436" cy="4869528"/>
          </a:xfrm>
          <a:prstGeom prst="roundRect">
            <a:avLst>
              <a:gd name="adj" fmla="val 2971"/>
            </a:avLst>
          </a:prstGeom>
          <a:solidFill>
            <a:schemeClr val="lt1"/>
          </a:solidFill>
          <a:ln w="38100" cap="flat" cmpd="sng">
            <a:solidFill>
              <a:srgbClr val="98C3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48" name="Google Shape;348;p24"/>
          <p:cNvPicPr preferRelativeResize="0"/>
          <p:nvPr/>
        </p:nvPicPr>
        <p:blipFill rotWithShape="1">
          <a:blip r:embed="rId3">
            <a:alphaModFix/>
          </a:blip>
          <a:srcRect/>
          <a:stretch/>
        </p:blipFill>
        <p:spPr>
          <a:xfrm>
            <a:off x="860317" y="1505943"/>
            <a:ext cx="3740169" cy="334228"/>
          </a:xfrm>
          <a:prstGeom prst="rect">
            <a:avLst/>
          </a:prstGeom>
          <a:noFill/>
          <a:ln>
            <a:noFill/>
          </a:ln>
        </p:spPr>
      </p:pic>
      <p:pic>
        <p:nvPicPr>
          <p:cNvPr id="349" name="Google Shape;349;p24"/>
          <p:cNvPicPr preferRelativeResize="0"/>
          <p:nvPr/>
        </p:nvPicPr>
        <p:blipFill rotWithShape="1">
          <a:blip r:embed="rId4">
            <a:alphaModFix/>
          </a:blip>
          <a:srcRect/>
          <a:stretch/>
        </p:blipFill>
        <p:spPr>
          <a:xfrm>
            <a:off x="860317" y="2015397"/>
            <a:ext cx="4851696" cy="405299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44"/>
                                        </p:tgtEl>
                                        <p:attrNameLst>
                                          <p:attrName>style.visibility</p:attrName>
                                        </p:attrNameLst>
                                      </p:cBhvr>
                                      <p:to>
                                        <p:strVal val="visible"/>
                                      </p:to>
                                    </p:set>
                                    <p:animEffect transition="in" filter="fade">
                                      <p:cBhvr>
                                        <p:cTn id="7" dur="500"/>
                                        <p:tgtEl>
                                          <p:spTgt spid="3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25"/>
          <p:cNvSpPr/>
          <p:nvPr/>
        </p:nvSpPr>
        <p:spPr>
          <a:xfrm>
            <a:off x="-91700" y="1350075"/>
            <a:ext cx="12381000" cy="579300"/>
          </a:xfrm>
          <a:prstGeom prst="roundRect">
            <a:avLst>
              <a:gd name="adj" fmla="val 2971"/>
            </a:avLst>
          </a:prstGeom>
          <a:gradFill>
            <a:gsLst>
              <a:gs pos="0">
                <a:srgbClr val="58751F"/>
              </a:gs>
              <a:gs pos="50000">
                <a:srgbClr val="81AB2C"/>
              </a:gs>
              <a:gs pos="100000">
                <a:srgbClr val="9BCC36"/>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5" name="Google Shape;355;p25"/>
          <p:cNvSpPr txBox="1"/>
          <p:nvPr/>
        </p:nvSpPr>
        <p:spPr>
          <a:xfrm>
            <a:off x="1204466" y="389597"/>
            <a:ext cx="9783059" cy="1008062"/>
          </a:xfrm>
          <a:prstGeom prst="rect">
            <a:avLst/>
          </a:prstGeom>
          <a:noFill/>
          <a:ln>
            <a:noFill/>
          </a:ln>
        </p:spPr>
        <p:txBody>
          <a:bodyPr spcFirstLastPara="1" wrap="square" lIns="91425" tIns="45700" rIns="91425" bIns="45700" anchor="ctr" anchorCtr="0">
            <a:noAutofit/>
          </a:bodyPr>
          <a:lstStyle/>
          <a:p>
            <a:pPr marL="0" marR="0" lvl="0" indent="0" algn="just" rtl="0">
              <a:lnSpc>
                <a:spcPct val="90000"/>
              </a:lnSpc>
              <a:spcBef>
                <a:spcPts val="0"/>
              </a:spcBef>
              <a:spcAft>
                <a:spcPts val="0"/>
              </a:spcAft>
              <a:buNone/>
            </a:pPr>
            <a:r>
              <a:rPr lang="es-ES" sz="3200">
                <a:solidFill>
                  <a:srgbClr val="7F7F7F"/>
                </a:solidFill>
                <a:latin typeface="Arial"/>
                <a:ea typeface="Arial"/>
                <a:cs typeface="Arial"/>
                <a:sym typeface="Arial"/>
              </a:rPr>
              <a:t>Métricas de evaluación</a:t>
            </a:r>
            <a:endParaRPr sz="3200">
              <a:solidFill>
                <a:srgbClr val="7F7F7F"/>
              </a:solidFill>
              <a:latin typeface="Arial"/>
              <a:ea typeface="Arial"/>
              <a:cs typeface="Arial"/>
              <a:sym typeface="Arial"/>
            </a:endParaRPr>
          </a:p>
        </p:txBody>
      </p:sp>
      <p:sp>
        <p:nvSpPr>
          <p:cNvPr id="356" name="Google Shape;356;p25"/>
          <p:cNvSpPr/>
          <p:nvPr/>
        </p:nvSpPr>
        <p:spPr>
          <a:xfrm>
            <a:off x="1071329" y="2169268"/>
            <a:ext cx="10049338" cy="3508369"/>
          </a:xfrm>
          <a:prstGeom prst="roundRect">
            <a:avLst>
              <a:gd name="adj" fmla="val 2971"/>
            </a:avLst>
          </a:prstGeom>
          <a:solidFill>
            <a:schemeClr val="lt1"/>
          </a:solidFill>
          <a:ln w="38100" cap="flat" cmpd="sng">
            <a:solidFill>
              <a:srgbClr val="98C3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57" name="Google Shape;357;p25"/>
          <p:cNvPicPr preferRelativeResize="0"/>
          <p:nvPr/>
        </p:nvPicPr>
        <p:blipFill rotWithShape="1">
          <a:blip r:embed="rId3">
            <a:alphaModFix/>
          </a:blip>
          <a:srcRect/>
          <a:stretch/>
        </p:blipFill>
        <p:spPr>
          <a:xfrm>
            <a:off x="1947281" y="2396224"/>
            <a:ext cx="8297433" cy="2257740"/>
          </a:xfrm>
          <a:prstGeom prst="rect">
            <a:avLst/>
          </a:prstGeom>
          <a:noFill/>
          <a:ln>
            <a:noFill/>
          </a:ln>
        </p:spPr>
      </p:pic>
      <p:sp>
        <p:nvSpPr>
          <p:cNvPr id="358" name="Google Shape;358;p25"/>
          <p:cNvSpPr txBox="1"/>
          <p:nvPr/>
        </p:nvSpPr>
        <p:spPr>
          <a:xfrm>
            <a:off x="1947305" y="4917075"/>
            <a:ext cx="8297400" cy="5232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t" anchorCtr="0">
            <a:spAutoFit/>
          </a:bodyPr>
          <a:lstStyle/>
          <a:p>
            <a:pPr marL="0" marR="0" lvl="0" indent="0" algn="just" rtl="0">
              <a:spcBef>
                <a:spcPts val="0"/>
              </a:spcBef>
              <a:spcAft>
                <a:spcPts val="0"/>
              </a:spcAft>
              <a:buNone/>
            </a:pPr>
            <a:r>
              <a:rPr lang="es-ES">
                <a:solidFill>
                  <a:srgbClr val="595959"/>
                </a:solidFill>
                <a:latin typeface="Calibri"/>
                <a:ea typeface="Calibri"/>
                <a:cs typeface="Calibri"/>
                <a:sym typeface="Calibri"/>
              </a:rPr>
              <a:t>En este ejemplo, el MAE indica que el modelo, en promedio, tiene un error de 7.87 dólares. Por otra parte, el RMSE indica que, en promedio, el modelo tiene un error de 9,92 dólares en sus predicciones.</a:t>
            </a:r>
            <a:endParaRPr sz="1200"/>
          </a:p>
        </p:txBody>
      </p:sp>
      <p:sp>
        <p:nvSpPr>
          <p:cNvPr id="359" name="Google Shape;359;p25"/>
          <p:cNvSpPr txBox="1"/>
          <p:nvPr/>
        </p:nvSpPr>
        <p:spPr>
          <a:xfrm>
            <a:off x="1204466" y="1452944"/>
            <a:ext cx="956100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b="1">
                <a:solidFill>
                  <a:schemeClr val="lt1"/>
                </a:solidFill>
                <a:latin typeface="Calibri"/>
                <a:ea typeface="Calibri"/>
                <a:cs typeface="Calibri"/>
                <a:sym typeface="Calibri"/>
              </a:rPr>
              <a:t>Calculamos las métricas de error del modelo con todas las variables.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5"/>
                                        </p:tgtEl>
                                        <p:attrNameLst>
                                          <p:attrName>style.visibility</p:attrName>
                                        </p:attrNameLst>
                                      </p:cBhvr>
                                      <p:to>
                                        <p:strVal val="visible"/>
                                      </p:to>
                                    </p:set>
                                    <p:animEffect transition="in" filter="fade">
                                      <p:cBhvr>
                                        <p:cTn id="7" dur="500"/>
                                        <p:tgtEl>
                                          <p:spTgt spid="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26"/>
          <p:cNvSpPr txBox="1">
            <a:spLocks noGrp="1"/>
          </p:cNvSpPr>
          <p:nvPr>
            <p:ph type="title"/>
          </p:nvPr>
        </p:nvSpPr>
        <p:spPr>
          <a:xfrm>
            <a:off x="1093608" y="256084"/>
            <a:ext cx="10515600" cy="1064841"/>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None/>
            </a:pPr>
            <a:r>
              <a:rPr lang="es-ES" sz="3200">
                <a:solidFill>
                  <a:srgbClr val="7F7F7F"/>
                </a:solidFill>
                <a:latin typeface="Arial"/>
                <a:ea typeface="Arial"/>
                <a:cs typeface="Arial"/>
                <a:sym typeface="Arial"/>
              </a:rPr>
              <a:t>Realizando predicciones</a:t>
            </a:r>
            <a:endParaRPr/>
          </a:p>
        </p:txBody>
      </p:sp>
      <p:sp>
        <p:nvSpPr>
          <p:cNvPr id="365" name="Google Shape;365;p26"/>
          <p:cNvSpPr/>
          <p:nvPr/>
        </p:nvSpPr>
        <p:spPr>
          <a:xfrm>
            <a:off x="972766" y="1280406"/>
            <a:ext cx="10310526" cy="4974479"/>
          </a:xfrm>
          <a:prstGeom prst="roundRect">
            <a:avLst>
              <a:gd name="adj" fmla="val 2971"/>
            </a:avLst>
          </a:prstGeom>
          <a:solidFill>
            <a:schemeClr val="lt1"/>
          </a:solidFill>
          <a:ln w="38100" cap="flat" cmpd="sng">
            <a:solidFill>
              <a:srgbClr val="98C3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6" name="Google Shape;366;p26"/>
          <p:cNvSpPr txBox="1"/>
          <p:nvPr/>
        </p:nvSpPr>
        <p:spPr>
          <a:xfrm>
            <a:off x="1093608" y="1422418"/>
            <a:ext cx="9013430" cy="338554"/>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400">
                <a:solidFill>
                  <a:schemeClr val="dk1"/>
                </a:solidFill>
                <a:latin typeface="Calibri"/>
                <a:ea typeface="Calibri"/>
                <a:cs typeface="Calibri"/>
                <a:sym typeface="Calibri"/>
              </a:rPr>
              <a:t>A continuación, vamos a realizar predicciones en el set de datos de Test y lo vamos a comparar con los valores reales de y</a:t>
            </a:r>
            <a:r>
              <a:rPr lang="es-ES" sz="1600">
                <a:solidFill>
                  <a:schemeClr val="dk1"/>
                </a:solidFill>
                <a:latin typeface="Arial"/>
                <a:ea typeface="Arial"/>
                <a:cs typeface="Arial"/>
                <a:sym typeface="Arial"/>
              </a:rPr>
              <a:t>.</a:t>
            </a:r>
            <a:endParaRPr/>
          </a:p>
        </p:txBody>
      </p:sp>
      <p:pic>
        <p:nvPicPr>
          <p:cNvPr id="367" name="Google Shape;367;p26"/>
          <p:cNvPicPr preferRelativeResize="0"/>
          <p:nvPr/>
        </p:nvPicPr>
        <p:blipFill rotWithShape="1">
          <a:blip r:embed="rId3">
            <a:alphaModFix/>
          </a:blip>
          <a:srcRect/>
          <a:stretch/>
        </p:blipFill>
        <p:spPr>
          <a:xfrm>
            <a:off x="2120387" y="1761254"/>
            <a:ext cx="7762875" cy="447675"/>
          </a:xfrm>
          <a:prstGeom prst="rect">
            <a:avLst/>
          </a:prstGeom>
          <a:noFill/>
          <a:ln>
            <a:noFill/>
          </a:ln>
        </p:spPr>
      </p:pic>
      <p:sp>
        <p:nvSpPr>
          <p:cNvPr id="368" name="Google Shape;368;p26"/>
          <p:cNvSpPr txBox="1"/>
          <p:nvPr/>
        </p:nvSpPr>
        <p:spPr>
          <a:xfrm>
            <a:off x="1093608" y="2141586"/>
            <a:ext cx="10035448"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400">
                <a:solidFill>
                  <a:schemeClr val="dk1"/>
                </a:solidFill>
                <a:latin typeface="Calibri"/>
                <a:ea typeface="Calibri"/>
                <a:cs typeface="Calibri"/>
                <a:sym typeface="Calibri"/>
              </a:rPr>
              <a:t>En el siguiente gráfico comparamos los valores predichos versus los valores reales de “y” en el set de test. Como se puede apreciar, el modelo es bastante certero. </a:t>
            </a:r>
            <a:endParaRPr/>
          </a:p>
        </p:txBody>
      </p:sp>
      <p:pic>
        <p:nvPicPr>
          <p:cNvPr id="369" name="Google Shape;369;p26"/>
          <p:cNvPicPr preferRelativeResize="0"/>
          <p:nvPr/>
        </p:nvPicPr>
        <p:blipFill rotWithShape="1">
          <a:blip r:embed="rId4">
            <a:alphaModFix/>
          </a:blip>
          <a:srcRect/>
          <a:stretch/>
        </p:blipFill>
        <p:spPr>
          <a:xfrm>
            <a:off x="3936700" y="2720601"/>
            <a:ext cx="3767075" cy="32707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64"/>
                                        </p:tgtEl>
                                        <p:attrNameLst>
                                          <p:attrName>style.visibility</p:attrName>
                                        </p:attrNameLst>
                                      </p:cBhvr>
                                      <p:to>
                                        <p:strVal val="visible"/>
                                      </p:to>
                                    </p:set>
                                    <p:animEffect transition="in" filter="fade">
                                      <p:cBhvr>
                                        <p:cTn id="7" dur="1000"/>
                                        <p:tgtEl>
                                          <p:spTgt spid="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27"/>
          <p:cNvSpPr/>
          <p:nvPr/>
        </p:nvSpPr>
        <p:spPr>
          <a:xfrm>
            <a:off x="-132475" y="1030650"/>
            <a:ext cx="12452400" cy="579300"/>
          </a:xfrm>
          <a:prstGeom prst="roundRect">
            <a:avLst>
              <a:gd name="adj" fmla="val 2971"/>
            </a:avLst>
          </a:prstGeom>
          <a:gradFill>
            <a:gsLst>
              <a:gs pos="0">
                <a:srgbClr val="58751F"/>
              </a:gs>
              <a:gs pos="50000">
                <a:srgbClr val="81AB2C"/>
              </a:gs>
              <a:gs pos="100000">
                <a:srgbClr val="9BCC36"/>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5" name="Google Shape;375;p27"/>
          <p:cNvSpPr txBox="1"/>
          <p:nvPr/>
        </p:nvSpPr>
        <p:spPr>
          <a:xfrm>
            <a:off x="1167319" y="359373"/>
            <a:ext cx="9738181" cy="611111"/>
          </a:xfrm>
          <a:prstGeom prst="rect">
            <a:avLst/>
          </a:prstGeom>
          <a:noFill/>
          <a:ln>
            <a:noFill/>
          </a:ln>
        </p:spPr>
        <p:txBody>
          <a:bodyPr spcFirstLastPara="1" wrap="square" lIns="91425" tIns="45700" rIns="91425" bIns="45700" anchor="ctr" anchorCtr="0">
            <a:noAutofit/>
          </a:bodyPr>
          <a:lstStyle/>
          <a:p>
            <a:pPr marL="0" marR="0" lvl="0" indent="0" algn="just" rtl="0">
              <a:lnSpc>
                <a:spcPct val="90000"/>
              </a:lnSpc>
              <a:spcBef>
                <a:spcPts val="0"/>
              </a:spcBef>
              <a:spcAft>
                <a:spcPts val="0"/>
              </a:spcAft>
              <a:buNone/>
            </a:pPr>
            <a:r>
              <a:rPr lang="es-ES" sz="3200">
                <a:solidFill>
                  <a:srgbClr val="7F7F7F"/>
                </a:solidFill>
                <a:latin typeface="Arial"/>
                <a:ea typeface="Arial"/>
                <a:cs typeface="Arial"/>
                <a:sym typeface="Arial"/>
              </a:rPr>
              <a:t>Análisis de Residuales</a:t>
            </a:r>
            <a:endParaRPr/>
          </a:p>
        </p:txBody>
      </p:sp>
      <p:sp>
        <p:nvSpPr>
          <p:cNvPr id="376" name="Google Shape;376;p27"/>
          <p:cNvSpPr/>
          <p:nvPr/>
        </p:nvSpPr>
        <p:spPr>
          <a:xfrm>
            <a:off x="1167325" y="1828800"/>
            <a:ext cx="9747000" cy="3347700"/>
          </a:xfrm>
          <a:prstGeom prst="roundRect">
            <a:avLst>
              <a:gd name="adj" fmla="val 2971"/>
            </a:avLst>
          </a:prstGeom>
          <a:solidFill>
            <a:schemeClr val="lt1"/>
          </a:solidFill>
          <a:ln w="38100" cap="flat" cmpd="sng">
            <a:solidFill>
              <a:srgbClr val="98C3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7" name="Google Shape;377;p27"/>
          <p:cNvSpPr txBox="1"/>
          <p:nvPr/>
        </p:nvSpPr>
        <p:spPr>
          <a:xfrm>
            <a:off x="1167319" y="1151009"/>
            <a:ext cx="10189684"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600">
                <a:solidFill>
                  <a:schemeClr val="lt1"/>
                </a:solidFill>
                <a:latin typeface="Arial"/>
                <a:ea typeface="Arial"/>
                <a:cs typeface="Arial"/>
                <a:sym typeface="Arial"/>
              </a:rPr>
              <a:t>Por último, verificamos que efectivamente los residuales se distribuyen de forma normal en el modelo.</a:t>
            </a:r>
            <a:endParaRPr/>
          </a:p>
        </p:txBody>
      </p:sp>
      <p:pic>
        <p:nvPicPr>
          <p:cNvPr id="378" name="Google Shape;378;p27"/>
          <p:cNvPicPr preferRelativeResize="0"/>
          <p:nvPr/>
        </p:nvPicPr>
        <p:blipFill rotWithShape="1">
          <a:blip r:embed="rId3">
            <a:alphaModFix/>
          </a:blip>
          <a:srcRect/>
          <a:stretch/>
        </p:blipFill>
        <p:spPr>
          <a:xfrm>
            <a:off x="4117975" y="2047813"/>
            <a:ext cx="4146275" cy="29096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75"/>
                                        </p:tgtEl>
                                        <p:attrNameLst>
                                          <p:attrName>style.visibility</p:attrName>
                                        </p:attrNameLst>
                                      </p:cBhvr>
                                      <p:to>
                                        <p:strVal val="visible"/>
                                      </p:to>
                                    </p:set>
                                    <p:animEffect transition="in" filter="fade">
                                      <p:cBhvr>
                                        <p:cTn id="7" dur="500"/>
                                        <p:tgtEl>
                                          <p:spTgt spid="3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28"/>
          <p:cNvSpPr/>
          <p:nvPr/>
        </p:nvSpPr>
        <p:spPr>
          <a:xfrm>
            <a:off x="-585178" y="3057041"/>
            <a:ext cx="7800455" cy="1045333"/>
          </a:xfrm>
          <a:prstGeom prst="roundRect">
            <a:avLst>
              <a:gd name="adj" fmla="val 9640"/>
            </a:avLst>
          </a:prstGeom>
          <a:solidFill>
            <a:srgbClr val="98C3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rgbClr val="008CAD"/>
              </a:solidFill>
              <a:latin typeface="Calibri"/>
              <a:ea typeface="Calibri"/>
              <a:cs typeface="Calibri"/>
              <a:sym typeface="Calibri"/>
            </a:endParaRPr>
          </a:p>
        </p:txBody>
      </p:sp>
      <p:sp>
        <p:nvSpPr>
          <p:cNvPr id="384" name="Google Shape;384;p28"/>
          <p:cNvSpPr txBox="1"/>
          <p:nvPr/>
        </p:nvSpPr>
        <p:spPr>
          <a:xfrm>
            <a:off x="2768633" y="2835053"/>
            <a:ext cx="4446644" cy="1489308"/>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s-ES" sz="3600">
                <a:solidFill>
                  <a:schemeClr val="lt1"/>
                </a:solidFill>
                <a:latin typeface="Arial"/>
                <a:ea typeface="Arial"/>
                <a:cs typeface="Arial"/>
                <a:sym typeface="Arial"/>
              </a:rPr>
              <a:t>Dudas y consultas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84"/>
                                        </p:tgtEl>
                                        <p:attrNameLst>
                                          <p:attrName>style.visibility</p:attrName>
                                        </p:attrNameLst>
                                      </p:cBhvr>
                                      <p:to>
                                        <p:strVal val="visible"/>
                                      </p:to>
                                    </p:set>
                                    <p:animEffect transition="in" filter="fade">
                                      <p:cBhvr>
                                        <p:cTn id="7" dur="500"/>
                                        <p:tgtEl>
                                          <p:spTgt spid="3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29"/>
          <p:cNvSpPr txBox="1"/>
          <p:nvPr/>
        </p:nvSpPr>
        <p:spPr>
          <a:xfrm>
            <a:off x="704850" y="2786424"/>
            <a:ext cx="10782300" cy="1008062"/>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7F7F7F"/>
              </a:buClr>
              <a:buSzPts val="3200"/>
              <a:buFont typeface="Arial"/>
              <a:buNone/>
            </a:pPr>
            <a:r>
              <a:rPr lang="es-ES" sz="3200">
                <a:solidFill>
                  <a:srgbClr val="7F7F7F"/>
                </a:solidFill>
                <a:latin typeface="Arial"/>
                <a:ea typeface="Arial"/>
                <a:cs typeface="Arial"/>
                <a:sym typeface="Arial"/>
              </a:rPr>
              <a:t>Fin Presentación</a:t>
            </a: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89"/>
                                        </p:tgtEl>
                                        <p:attrNameLst>
                                          <p:attrName>style.visibility</p:attrName>
                                        </p:attrNameLst>
                                      </p:cBhvr>
                                      <p:to>
                                        <p:strVal val="visible"/>
                                      </p:to>
                                    </p:set>
                                    <p:animEffect transition="in" filter="fade">
                                      <p:cBhvr>
                                        <p:cTn id="7" dur="500"/>
                                        <p:tgtEl>
                                          <p:spTgt spid="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3"/>
          <p:cNvSpPr/>
          <p:nvPr/>
        </p:nvSpPr>
        <p:spPr>
          <a:xfrm>
            <a:off x="-166901" y="1351806"/>
            <a:ext cx="12837459" cy="1539440"/>
          </a:xfrm>
          <a:prstGeom prst="roundRect">
            <a:avLst>
              <a:gd name="adj" fmla="val 2971"/>
            </a:avLst>
          </a:prstGeom>
          <a:gradFill>
            <a:gsLst>
              <a:gs pos="0">
                <a:srgbClr val="58751F"/>
              </a:gs>
              <a:gs pos="50000">
                <a:srgbClr val="81AB2C"/>
              </a:gs>
              <a:gs pos="100000">
                <a:srgbClr val="9BCC36"/>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9" name="Google Shape;109;p3"/>
          <p:cNvSpPr txBox="1"/>
          <p:nvPr/>
        </p:nvSpPr>
        <p:spPr>
          <a:xfrm>
            <a:off x="1106888" y="570292"/>
            <a:ext cx="9710269" cy="651076"/>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None/>
            </a:pPr>
            <a:r>
              <a:rPr lang="es-ES" sz="3200">
                <a:solidFill>
                  <a:srgbClr val="7F7F7F"/>
                </a:solidFill>
                <a:latin typeface="Arial"/>
                <a:ea typeface="Arial"/>
                <a:cs typeface="Arial"/>
                <a:sym typeface="Arial"/>
              </a:rPr>
              <a:t>Caso e-commerce</a:t>
            </a:r>
            <a:endParaRPr sz="3200">
              <a:solidFill>
                <a:srgbClr val="7F7F7F"/>
              </a:solidFill>
              <a:latin typeface="Arial"/>
              <a:ea typeface="Arial"/>
              <a:cs typeface="Arial"/>
              <a:sym typeface="Arial"/>
            </a:endParaRPr>
          </a:p>
          <a:p>
            <a:pPr marL="0" marR="0" lvl="0" indent="0" algn="l" rtl="0">
              <a:lnSpc>
                <a:spcPct val="90000"/>
              </a:lnSpc>
              <a:spcBef>
                <a:spcPts val="0"/>
              </a:spcBef>
              <a:spcAft>
                <a:spcPts val="0"/>
              </a:spcAft>
              <a:buNone/>
            </a:pPr>
            <a:endParaRPr sz="2000">
              <a:solidFill>
                <a:srgbClr val="7F7F7F"/>
              </a:solidFill>
              <a:latin typeface="Arial"/>
              <a:ea typeface="Arial"/>
              <a:cs typeface="Arial"/>
              <a:sym typeface="Arial"/>
            </a:endParaRPr>
          </a:p>
        </p:txBody>
      </p:sp>
      <p:sp>
        <p:nvSpPr>
          <p:cNvPr id="110" name="Google Shape;110;p3"/>
          <p:cNvSpPr/>
          <p:nvPr/>
        </p:nvSpPr>
        <p:spPr>
          <a:xfrm>
            <a:off x="1106887" y="3263454"/>
            <a:ext cx="9865913" cy="2710626"/>
          </a:xfrm>
          <a:prstGeom prst="roundRect">
            <a:avLst>
              <a:gd name="adj" fmla="val 2971"/>
            </a:avLst>
          </a:prstGeom>
          <a:solidFill>
            <a:schemeClr val="lt1"/>
          </a:solidFill>
          <a:ln w="38100" cap="flat" cmpd="sng">
            <a:solidFill>
              <a:srgbClr val="98C3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11" name="Google Shape;111;p3"/>
          <p:cNvPicPr preferRelativeResize="0"/>
          <p:nvPr/>
        </p:nvPicPr>
        <p:blipFill rotWithShape="1">
          <a:blip r:embed="rId3">
            <a:alphaModFix/>
          </a:blip>
          <a:srcRect/>
          <a:stretch/>
        </p:blipFill>
        <p:spPr>
          <a:xfrm>
            <a:off x="1642120" y="3491838"/>
            <a:ext cx="8825345" cy="2253857"/>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sp>
        <p:nvSpPr>
          <p:cNvPr id="112" name="Google Shape;112;p3"/>
          <p:cNvSpPr txBox="1"/>
          <p:nvPr/>
        </p:nvSpPr>
        <p:spPr>
          <a:xfrm>
            <a:off x="1071154" y="1486910"/>
            <a:ext cx="9901646" cy="120032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800">
                <a:solidFill>
                  <a:schemeClr val="lt1"/>
                </a:solidFill>
                <a:latin typeface="Calibri"/>
                <a:ea typeface="Calibri"/>
                <a:cs typeface="Calibri"/>
                <a:sym typeface="Calibri"/>
              </a:rPr>
              <a:t>En este momento, la compañía está tratando de decidir si enfoca sus esfuerzos en su mobile app o en su website. Es por esto que requieren de un analista de datos, para que analice la información y pueda realizar una recomendación al directorio. Para este propósito, se cuenta con un dataset que contiene la información de los clientes de la compañía y de su actividad en los canales de compra.</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4"/>
          <p:cNvSpPr/>
          <p:nvPr/>
        </p:nvSpPr>
        <p:spPr>
          <a:xfrm>
            <a:off x="1157588" y="3291277"/>
            <a:ext cx="9780300" cy="3128400"/>
          </a:xfrm>
          <a:prstGeom prst="roundRect">
            <a:avLst>
              <a:gd name="adj" fmla="val 2971"/>
            </a:avLst>
          </a:prstGeom>
          <a:solidFill>
            <a:schemeClr val="lt1"/>
          </a:solidFill>
          <a:ln w="38100" cap="flat" cmpd="sng">
            <a:solidFill>
              <a:srgbClr val="98C3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8" name="Google Shape;118;p4"/>
          <p:cNvSpPr/>
          <p:nvPr/>
        </p:nvSpPr>
        <p:spPr>
          <a:xfrm>
            <a:off x="1157600" y="871500"/>
            <a:ext cx="9780300" cy="2216100"/>
          </a:xfrm>
          <a:prstGeom prst="roundRect">
            <a:avLst>
              <a:gd name="adj" fmla="val 2971"/>
            </a:avLst>
          </a:prstGeom>
          <a:gradFill>
            <a:gsLst>
              <a:gs pos="0">
                <a:srgbClr val="58751F"/>
              </a:gs>
              <a:gs pos="50000">
                <a:srgbClr val="81AB2C"/>
              </a:gs>
              <a:gs pos="100000">
                <a:srgbClr val="9BCC36"/>
              </a:gs>
            </a:gsLst>
            <a:lin ang="2700000" scaled="0"/>
          </a:gradFill>
          <a:ln w="12700" cap="flat" cmpd="sng">
            <a:solidFill>
              <a:srgbClr val="98C3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9" name="Google Shape;119;p4"/>
          <p:cNvSpPr txBox="1"/>
          <p:nvPr/>
        </p:nvSpPr>
        <p:spPr>
          <a:xfrm>
            <a:off x="1157588" y="297895"/>
            <a:ext cx="9710269" cy="651076"/>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None/>
            </a:pPr>
            <a:r>
              <a:rPr lang="es-ES" sz="3200">
                <a:solidFill>
                  <a:srgbClr val="7F7F7F"/>
                </a:solidFill>
                <a:latin typeface="Arial"/>
                <a:ea typeface="Arial"/>
                <a:cs typeface="Arial"/>
                <a:sym typeface="Arial"/>
              </a:rPr>
              <a:t>Caso e-commerce</a:t>
            </a:r>
            <a:endParaRPr sz="3200">
              <a:solidFill>
                <a:srgbClr val="7F7F7F"/>
              </a:solidFill>
              <a:latin typeface="Arial"/>
              <a:ea typeface="Arial"/>
              <a:cs typeface="Arial"/>
              <a:sym typeface="Arial"/>
            </a:endParaRPr>
          </a:p>
          <a:p>
            <a:pPr marL="0" marR="0" lvl="0" indent="0" algn="l" rtl="0">
              <a:lnSpc>
                <a:spcPct val="90000"/>
              </a:lnSpc>
              <a:spcBef>
                <a:spcPts val="0"/>
              </a:spcBef>
              <a:spcAft>
                <a:spcPts val="0"/>
              </a:spcAft>
              <a:buNone/>
            </a:pPr>
            <a:endParaRPr sz="2000">
              <a:solidFill>
                <a:srgbClr val="7F7F7F"/>
              </a:solidFill>
              <a:latin typeface="Arial"/>
              <a:ea typeface="Arial"/>
              <a:cs typeface="Arial"/>
              <a:sym typeface="Arial"/>
            </a:endParaRPr>
          </a:p>
        </p:txBody>
      </p:sp>
      <p:sp>
        <p:nvSpPr>
          <p:cNvPr id="120" name="Google Shape;120;p4"/>
          <p:cNvSpPr txBox="1"/>
          <p:nvPr/>
        </p:nvSpPr>
        <p:spPr>
          <a:xfrm>
            <a:off x="1253126" y="1018425"/>
            <a:ext cx="9854100" cy="1816200"/>
          </a:xfrm>
          <a:prstGeom prst="rect">
            <a:avLst/>
          </a:prstGeom>
          <a:noFill/>
          <a:ln>
            <a:noFill/>
          </a:ln>
        </p:spPr>
        <p:txBody>
          <a:bodyPr spcFirstLastPara="1" wrap="square" lIns="91425" tIns="45700" rIns="91425" bIns="45700" anchor="t" anchorCtr="0">
            <a:spAutoFit/>
          </a:bodyPr>
          <a:lstStyle/>
          <a:p>
            <a:pPr marL="0" marR="0" lvl="0" indent="0" algn="just" rtl="0">
              <a:lnSpc>
                <a:spcPct val="120000"/>
              </a:lnSpc>
              <a:spcBef>
                <a:spcPts val="0"/>
              </a:spcBef>
              <a:spcAft>
                <a:spcPts val="0"/>
              </a:spcAft>
              <a:buNone/>
            </a:pPr>
            <a:r>
              <a:rPr lang="es-ES" sz="1600">
                <a:solidFill>
                  <a:schemeClr val="lt1"/>
                </a:solidFill>
                <a:latin typeface="Calibri"/>
                <a:ea typeface="Calibri"/>
                <a:cs typeface="Calibri"/>
                <a:sym typeface="Calibri"/>
              </a:rPr>
              <a:t>El dataset contiene la siguiente información relevante:</a:t>
            </a:r>
            <a:endParaRPr/>
          </a:p>
          <a:p>
            <a:pPr marL="285750" marR="0" lvl="0" indent="-285750" algn="just" rtl="0">
              <a:lnSpc>
                <a:spcPct val="120000"/>
              </a:lnSpc>
              <a:spcBef>
                <a:spcPts val="0"/>
              </a:spcBef>
              <a:spcAft>
                <a:spcPts val="0"/>
              </a:spcAft>
              <a:buClr>
                <a:schemeClr val="lt1"/>
              </a:buClr>
              <a:buSzPts val="1600"/>
              <a:buFont typeface="Arial"/>
              <a:buChar char="•"/>
            </a:pPr>
            <a:r>
              <a:rPr lang="es-ES" sz="1600" b="1">
                <a:solidFill>
                  <a:schemeClr val="lt1"/>
                </a:solidFill>
                <a:latin typeface="Calibri"/>
                <a:ea typeface="Calibri"/>
                <a:cs typeface="Calibri"/>
                <a:sym typeface="Calibri"/>
              </a:rPr>
              <a:t>Avg. Session Length: </a:t>
            </a:r>
            <a:r>
              <a:rPr lang="es-ES" sz="1600">
                <a:solidFill>
                  <a:schemeClr val="lt1"/>
                </a:solidFill>
                <a:latin typeface="Calibri"/>
                <a:ea typeface="Calibri"/>
                <a:cs typeface="Calibri"/>
                <a:sym typeface="Calibri"/>
              </a:rPr>
              <a:t>Tiempo promedio de las sesiones asesoriamiemto de estilo que se realizan en la tienda.</a:t>
            </a:r>
            <a:endParaRPr/>
          </a:p>
          <a:p>
            <a:pPr marL="285750" marR="0" lvl="0" indent="-285750" algn="just" rtl="0">
              <a:lnSpc>
                <a:spcPct val="120000"/>
              </a:lnSpc>
              <a:spcBef>
                <a:spcPts val="0"/>
              </a:spcBef>
              <a:spcAft>
                <a:spcPts val="0"/>
              </a:spcAft>
              <a:buClr>
                <a:schemeClr val="lt1"/>
              </a:buClr>
              <a:buSzPts val="1600"/>
              <a:buFont typeface="Arial"/>
              <a:buChar char="•"/>
            </a:pPr>
            <a:r>
              <a:rPr lang="es-ES" sz="1600" b="1">
                <a:solidFill>
                  <a:schemeClr val="lt1"/>
                </a:solidFill>
                <a:latin typeface="Calibri"/>
                <a:ea typeface="Calibri"/>
                <a:cs typeface="Calibri"/>
                <a:sym typeface="Calibri"/>
              </a:rPr>
              <a:t>Time on App: </a:t>
            </a:r>
            <a:r>
              <a:rPr lang="es-ES" sz="1600">
                <a:solidFill>
                  <a:schemeClr val="lt1"/>
                </a:solidFill>
                <a:latin typeface="Calibri"/>
                <a:ea typeface="Calibri"/>
                <a:cs typeface="Calibri"/>
                <a:sym typeface="Calibri"/>
              </a:rPr>
              <a:t>Tiempo</a:t>
            </a:r>
            <a:r>
              <a:rPr lang="es-ES" sz="1600" b="1">
                <a:solidFill>
                  <a:schemeClr val="lt1"/>
                </a:solidFill>
                <a:latin typeface="Calibri"/>
                <a:ea typeface="Calibri"/>
                <a:cs typeface="Calibri"/>
                <a:sym typeface="Calibri"/>
              </a:rPr>
              <a:t> </a:t>
            </a:r>
            <a:r>
              <a:rPr lang="es-ES" sz="1600">
                <a:solidFill>
                  <a:schemeClr val="lt1"/>
                </a:solidFill>
                <a:latin typeface="Calibri"/>
                <a:ea typeface="Calibri"/>
                <a:cs typeface="Calibri"/>
                <a:sym typeface="Calibri"/>
              </a:rPr>
              <a:t>promedio de permanencia en la App mobile en minutos.</a:t>
            </a:r>
            <a:endParaRPr/>
          </a:p>
          <a:p>
            <a:pPr marL="285750" marR="0" lvl="0" indent="-285750" algn="just" rtl="0">
              <a:lnSpc>
                <a:spcPct val="120000"/>
              </a:lnSpc>
              <a:spcBef>
                <a:spcPts val="0"/>
              </a:spcBef>
              <a:spcAft>
                <a:spcPts val="0"/>
              </a:spcAft>
              <a:buClr>
                <a:schemeClr val="lt1"/>
              </a:buClr>
              <a:buSzPts val="1600"/>
              <a:buFont typeface="Arial"/>
              <a:buChar char="•"/>
            </a:pPr>
            <a:r>
              <a:rPr lang="es-ES" sz="1600" b="1">
                <a:solidFill>
                  <a:schemeClr val="lt1"/>
                </a:solidFill>
                <a:latin typeface="Calibri"/>
                <a:ea typeface="Calibri"/>
                <a:cs typeface="Calibri"/>
                <a:sym typeface="Calibri"/>
              </a:rPr>
              <a:t>Time on Website: </a:t>
            </a:r>
            <a:r>
              <a:rPr lang="es-ES" sz="1600">
                <a:solidFill>
                  <a:schemeClr val="lt1"/>
                </a:solidFill>
                <a:latin typeface="Calibri"/>
                <a:ea typeface="Calibri"/>
                <a:cs typeface="Calibri"/>
                <a:sym typeface="Calibri"/>
              </a:rPr>
              <a:t>Tiempo promedio de permanencia en el sitio web en minutos.</a:t>
            </a:r>
            <a:endParaRPr/>
          </a:p>
          <a:p>
            <a:pPr marL="285750" marR="0" lvl="0" indent="-285750" algn="just" rtl="0">
              <a:lnSpc>
                <a:spcPct val="120000"/>
              </a:lnSpc>
              <a:spcBef>
                <a:spcPts val="0"/>
              </a:spcBef>
              <a:spcAft>
                <a:spcPts val="0"/>
              </a:spcAft>
              <a:buClr>
                <a:schemeClr val="lt1"/>
              </a:buClr>
              <a:buSzPts val="1600"/>
              <a:buFont typeface="Arial"/>
              <a:buChar char="•"/>
            </a:pPr>
            <a:r>
              <a:rPr lang="es-ES" sz="1600" b="1">
                <a:solidFill>
                  <a:schemeClr val="lt1"/>
                </a:solidFill>
                <a:latin typeface="Calibri"/>
                <a:ea typeface="Calibri"/>
                <a:cs typeface="Calibri"/>
                <a:sym typeface="Calibri"/>
              </a:rPr>
              <a:t>Length of Membership: </a:t>
            </a:r>
            <a:r>
              <a:rPr lang="es-ES" sz="1600">
                <a:solidFill>
                  <a:schemeClr val="lt1"/>
                </a:solidFill>
                <a:latin typeface="Calibri"/>
                <a:ea typeface="Calibri"/>
                <a:cs typeface="Calibri"/>
                <a:sym typeface="Calibri"/>
              </a:rPr>
              <a:t>Tiempo de membresía, es decir, cuántos años el cliente ha sido miembro.</a:t>
            </a:r>
            <a:endParaRPr/>
          </a:p>
          <a:p>
            <a:pPr marL="285750" marR="0" lvl="0" indent="-285750" algn="just" rtl="0">
              <a:lnSpc>
                <a:spcPct val="120000"/>
              </a:lnSpc>
              <a:spcBef>
                <a:spcPts val="0"/>
              </a:spcBef>
              <a:spcAft>
                <a:spcPts val="0"/>
              </a:spcAft>
              <a:buClr>
                <a:schemeClr val="lt1"/>
              </a:buClr>
              <a:buSzPts val="1600"/>
              <a:buFont typeface="Arial"/>
              <a:buChar char="•"/>
            </a:pPr>
            <a:r>
              <a:rPr lang="es-ES" sz="1600" b="1">
                <a:solidFill>
                  <a:schemeClr val="lt1"/>
                </a:solidFill>
                <a:latin typeface="Calibri"/>
                <a:ea typeface="Calibri"/>
                <a:cs typeface="Calibri"/>
                <a:sym typeface="Calibri"/>
              </a:rPr>
              <a:t>Yearly Amount Spent: </a:t>
            </a:r>
            <a:r>
              <a:rPr lang="es-ES" sz="1600">
                <a:solidFill>
                  <a:schemeClr val="lt1"/>
                </a:solidFill>
                <a:latin typeface="Calibri"/>
                <a:ea typeface="Calibri"/>
                <a:cs typeface="Calibri"/>
                <a:sym typeface="Calibri"/>
              </a:rPr>
              <a:t>Promedio de gasto en compras realizado de forma anual.</a:t>
            </a:r>
            <a:endParaRPr sz="1600">
              <a:solidFill>
                <a:schemeClr val="dk1"/>
              </a:solidFill>
              <a:latin typeface="Calibri"/>
              <a:ea typeface="Calibri"/>
              <a:cs typeface="Calibri"/>
              <a:sym typeface="Calibri"/>
            </a:endParaRPr>
          </a:p>
        </p:txBody>
      </p:sp>
      <p:pic>
        <p:nvPicPr>
          <p:cNvPr id="121" name="Google Shape;121;p4"/>
          <p:cNvPicPr preferRelativeResize="0"/>
          <p:nvPr/>
        </p:nvPicPr>
        <p:blipFill rotWithShape="1">
          <a:blip r:embed="rId3">
            <a:alphaModFix/>
          </a:blip>
          <a:srcRect/>
          <a:stretch/>
        </p:blipFill>
        <p:spPr>
          <a:xfrm>
            <a:off x="1655755" y="4155313"/>
            <a:ext cx="8425383" cy="2144336"/>
          </a:xfrm>
          <a:prstGeom prst="rect">
            <a:avLst/>
          </a:prstGeom>
          <a:noFill/>
          <a:ln>
            <a:noFill/>
          </a:ln>
        </p:spPr>
      </p:pic>
      <p:sp>
        <p:nvSpPr>
          <p:cNvPr id="122" name="Google Shape;122;p4"/>
          <p:cNvSpPr txBox="1"/>
          <p:nvPr/>
        </p:nvSpPr>
        <p:spPr>
          <a:xfrm>
            <a:off x="7344482" y="3291275"/>
            <a:ext cx="894027"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200">
                <a:solidFill>
                  <a:srgbClr val="3F3F3F"/>
                </a:solidFill>
                <a:latin typeface="Calibri"/>
                <a:ea typeface="Calibri"/>
                <a:cs typeface="Calibri"/>
                <a:sym typeface="Calibri"/>
              </a:rPr>
              <a:t>Predictores</a:t>
            </a:r>
            <a:endParaRPr/>
          </a:p>
        </p:txBody>
      </p:sp>
      <p:sp>
        <p:nvSpPr>
          <p:cNvPr id="123" name="Google Shape;123;p4"/>
          <p:cNvSpPr/>
          <p:nvPr/>
        </p:nvSpPr>
        <p:spPr>
          <a:xfrm rot="5400000" flipH="1">
            <a:off x="7675877" y="2406269"/>
            <a:ext cx="231236" cy="2710293"/>
          </a:xfrm>
          <a:prstGeom prst="rightBrace">
            <a:avLst>
              <a:gd name="adj1" fmla="val 8333"/>
              <a:gd name="adj2" fmla="val 500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9"/>
                                        </p:tgtEl>
                                        <p:attrNameLst>
                                          <p:attrName>style.visibility</p:attrName>
                                        </p:attrNameLst>
                                      </p:cBhvr>
                                      <p:to>
                                        <p:strVal val="visible"/>
                                      </p:to>
                                    </p:set>
                                    <p:animEffect transition="in" filter="fade">
                                      <p:cBhvr>
                                        <p:cTn id="7"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5"/>
          <p:cNvSpPr txBox="1"/>
          <p:nvPr/>
        </p:nvSpPr>
        <p:spPr>
          <a:xfrm>
            <a:off x="1296925" y="894120"/>
            <a:ext cx="10151264" cy="1008062"/>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None/>
            </a:pPr>
            <a:r>
              <a:rPr lang="es-ES" sz="3200">
                <a:solidFill>
                  <a:srgbClr val="7F7F7F"/>
                </a:solidFill>
                <a:latin typeface="Arial"/>
                <a:ea typeface="Arial"/>
                <a:cs typeface="Arial"/>
                <a:sym typeface="Arial"/>
              </a:rPr>
              <a:t>Caso e-commerce</a:t>
            </a:r>
            <a:endParaRPr sz="3200">
              <a:solidFill>
                <a:srgbClr val="7F7F7F"/>
              </a:solidFill>
              <a:latin typeface="Arial"/>
              <a:ea typeface="Arial"/>
              <a:cs typeface="Arial"/>
              <a:sym typeface="Arial"/>
            </a:endParaRPr>
          </a:p>
          <a:p>
            <a:pPr marL="0" marR="0" lvl="0" indent="0" algn="l" rtl="0">
              <a:lnSpc>
                <a:spcPct val="90000"/>
              </a:lnSpc>
              <a:spcBef>
                <a:spcPts val="0"/>
              </a:spcBef>
              <a:spcAft>
                <a:spcPts val="0"/>
              </a:spcAft>
              <a:buNone/>
            </a:pPr>
            <a:endParaRPr sz="2000">
              <a:solidFill>
                <a:srgbClr val="7F7F7F"/>
              </a:solidFill>
              <a:latin typeface="Arial"/>
              <a:ea typeface="Arial"/>
              <a:cs typeface="Arial"/>
              <a:sym typeface="Arial"/>
            </a:endParaRPr>
          </a:p>
        </p:txBody>
      </p:sp>
      <p:sp>
        <p:nvSpPr>
          <p:cNvPr id="129" name="Google Shape;129;p5"/>
          <p:cNvSpPr/>
          <p:nvPr/>
        </p:nvSpPr>
        <p:spPr>
          <a:xfrm>
            <a:off x="1296925" y="2234172"/>
            <a:ext cx="9659567" cy="3054485"/>
          </a:xfrm>
          <a:prstGeom prst="roundRect">
            <a:avLst>
              <a:gd name="adj" fmla="val 2971"/>
            </a:avLst>
          </a:prstGeom>
          <a:solidFill>
            <a:schemeClr val="lt1"/>
          </a:solidFill>
          <a:ln w="38100" cap="flat" cmpd="sng">
            <a:solidFill>
              <a:srgbClr val="98C3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30" name="Google Shape;130;p5"/>
          <p:cNvPicPr preferRelativeResize="0"/>
          <p:nvPr/>
        </p:nvPicPr>
        <p:blipFill rotWithShape="1">
          <a:blip r:embed="rId3">
            <a:alphaModFix/>
          </a:blip>
          <a:srcRect/>
          <a:stretch/>
        </p:blipFill>
        <p:spPr>
          <a:xfrm>
            <a:off x="1899595" y="3041179"/>
            <a:ext cx="8425383" cy="2144336"/>
          </a:xfrm>
          <a:prstGeom prst="rect">
            <a:avLst/>
          </a:prstGeom>
          <a:noFill/>
          <a:ln>
            <a:noFill/>
          </a:ln>
        </p:spPr>
      </p:pic>
      <p:sp>
        <p:nvSpPr>
          <p:cNvPr id="131" name="Google Shape;131;p5"/>
          <p:cNvSpPr txBox="1"/>
          <p:nvPr/>
        </p:nvSpPr>
        <p:spPr>
          <a:xfrm>
            <a:off x="7588322" y="2342041"/>
            <a:ext cx="894027"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200">
                <a:solidFill>
                  <a:schemeClr val="dk1"/>
                </a:solidFill>
                <a:latin typeface="Calibri"/>
                <a:ea typeface="Calibri"/>
                <a:cs typeface="Calibri"/>
                <a:sym typeface="Calibri"/>
              </a:rPr>
              <a:t>Predictores</a:t>
            </a:r>
            <a:endParaRPr/>
          </a:p>
        </p:txBody>
      </p:sp>
      <p:sp>
        <p:nvSpPr>
          <p:cNvPr id="132" name="Google Shape;132;p5"/>
          <p:cNvSpPr/>
          <p:nvPr/>
        </p:nvSpPr>
        <p:spPr>
          <a:xfrm rot="5400000" flipH="1">
            <a:off x="7919717" y="1457035"/>
            <a:ext cx="231236" cy="2710293"/>
          </a:xfrm>
          <a:prstGeom prst="rightBrace">
            <a:avLst>
              <a:gd name="adj1" fmla="val 8333"/>
              <a:gd name="adj2" fmla="val 500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8"/>
                                        </p:tgtEl>
                                        <p:attrNameLst>
                                          <p:attrName>style.visibility</p:attrName>
                                        </p:attrNameLst>
                                      </p:cBhvr>
                                      <p:to>
                                        <p:strVal val="visible"/>
                                      </p:to>
                                    </p:set>
                                    <p:animEffect transition="in" filter="fade">
                                      <p:cBhvr>
                                        <p:cTn id="7"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6"/>
          <p:cNvSpPr/>
          <p:nvPr/>
        </p:nvSpPr>
        <p:spPr>
          <a:xfrm>
            <a:off x="612035" y="2209845"/>
            <a:ext cx="7486937" cy="3106507"/>
          </a:xfrm>
          <a:prstGeom prst="roundRect">
            <a:avLst>
              <a:gd name="adj" fmla="val 2971"/>
            </a:avLst>
          </a:prstGeom>
          <a:solidFill>
            <a:schemeClr val="lt1"/>
          </a:solidFill>
          <a:ln w="38100" cap="flat" cmpd="sng">
            <a:solidFill>
              <a:srgbClr val="98C3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8" name="Google Shape;138;p6"/>
          <p:cNvSpPr/>
          <p:nvPr/>
        </p:nvSpPr>
        <p:spPr>
          <a:xfrm>
            <a:off x="612036" y="1201783"/>
            <a:ext cx="7486936" cy="818375"/>
          </a:xfrm>
          <a:prstGeom prst="roundRect">
            <a:avLst>
              <a:gd name="adj" fmla="val 2971"/>
            </a:avLst>
          </a:prstGeom>
          <a:gradFill>
            <a:gsLst>
              <a:gs pos="0">
                <a:srgbClr val="58751F"/>
              </a:gs>
              <a:gs pos="50000">
                <a:srgbClr val="81AB2C"/>
              </a:gs>
              <a:gs pos="100000">
                <a:srgbClr val="9BCC36"/>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9" name="Google Shape;139;p6"/>
          <p:cNvSpPr txBox="1"/>
          <p:nvPr/>
        </p:nvSpPr>
        <p:spPr>
          <a:xfrm>
            <a:off x="1232977" y="3125441"/>
            <a:ext cx="6717354" cy="1008062"/>
          </a:xfrm>
          <a:prstGeom prst="rect">
            <a:avLst/>
          </a:prstGeom>
          <a:noFill/>
          <a:ln>
            <a:noFill/>
          </a:ln>
        </p:spPr>
        <p:txBody>
          <a:bodyPr spcFirstLastPara="1" wrap="square" lIns="91425" tIns="45700" rIns="91425" bIns="45700" anchor="ctr" anchorCtr="0">
            <a:noAutofit/>
          </a:bodyPr>
          <a:lstStyle/>
          <a:p>
            <a:pPr marL="0" marR="0" lvl="0" indent="0" algn="just" rtl="0">
              <a:lnSpc>
                <a:spcPct val="90000"/>
              </a:lnSpc>
              <a:spcBef>
                <a:spcPts val="0"/>
              </a:spcBef>
              <a:spcAft>
                <a:spcPts val="0"/>
              </a:spcAft>
              <a:buNone/>
            </a:pPr>
            <a:r>
              <a:rPr lang="es-ES" sz="2000" b="1">
                <a:solidFill>
                  <a:srgbClr val="7F7F7F"/>
                </a:solidFill>
                <a:latin typeface="Calibri"/>
                <a:ea typeface="Calibri"/>
                <a:cs typeface="Calibri"/>
                <a:sym typeface="Calibri"/>
              </a:rPr>
              <a:t>¿Se puede hacer un modelo que explique el gasto anual que tienen los clientes en función de las variables descritas?</a:t>
            </a:r>
            <a:endParaRPr/>
          </a:p>
          <a:p>
            <a:pPr marL="0" marR="0" lvl="0" indent="0" algn="just" rtl="0">
              <a:lnSpc>
                <a:spcPct val="90000"/>
              </a:lnSpc>
              <a:spcBef>
                <a:spcPts val="0"/>
              </a:spcBef>
              <a:spcAft>
                <a:spcPts val="0"/>
              </a:spcAft>
              <a:buNone/>
            </a:pPr>
            <a:endParaRPr sz="2000">
              <a:solidFill>
                <a:srgbClr val="7F7F7F"/>
              </a:solidFill>
              <a:latin typeface="Calibri"/>
              <a:ea typeface="Calibri"/>
              <a:cs typeface="Calibri"/>
              <a:sym typeface="Calibri"/>
            </a:endParaRPr>
          </a:p>
          <a:p>
            <a:pPr marL="0" marR="0" lvl="0" indent="0" algn="just" rtl="0">
              <a:lnSpc>
                <a:spcPct val="90000"/>
              </a:lnSpc>
              <a:spcBef>
                <a:spcPts val="0"/>
              </a:spcBef>
              <a:spcAft>
                <a:spcPts val="0"/>
              </a:spcAft>
              <a:buNone/>
            </a:pPr>
            <a:r>
              <a:rPr lang="es-ES" sz="2000" b="1">
                <a:solidFill>
                  <a:srgbClr val="7F7F7F"/>
                </a:solidFill>
                <a:latin typeface="Calibri"/>
                <a:ea typeface="Calibri"/>
                <a:cs typeface="Calibri"/>
                <a:sym typeface="Calibri"/>
              </a:rPr>
              <a:t>A la luz del modelo, ¿qué conviene más? ¿Invertir en potenciar el website o la mobile app?</a:t>
            </a:r>
            <a:endParaRPr/>
          </a:p>
        </p:txBody>
      </p:sp>
      <p:sp>
        <p:nvSpPr>
          <p:cNvPr id="140" name="Google Shape;140;p6"/>
          <p:cNvSpPr txBox="1"/>
          <p:nvPr/>
        </p:nvSpPr>
        <p:spPr>
          <a:xfrm>
            <a:off x="1232977" y="343256"/>
            <a:ext cx="10782300" cy="1008062"/>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None/>
            </a:pPr>
            <a:r>
              <a:rPr lang="es-ES" sz="3200">
                <a:solidFill>
                  <a:srgbClr val="7F7F7F"/>
                </a:solidFill>
                <a:latin typeface="Arial"/>
                <a:ea typeface="Arial"/>
                <a:cs typeface="Arial"/>
                <a:sym typeface="Arial"/>
              </a:rPr>
              <a:t>Caso e-commerce</a:t>
            </a:r>
            <a:endParaRPr sz="3200">
              <a:solidFill>
                <a:srgbClr val="7F7F7F"/>
              </a:solidFill>
              <a:latin typeface="Arial"/>
              <a:ea typeface="Arial"/>
              <a:cs typeface="Arial"/>
              <a:sym typeface="Arial"/>
            </a:endParaRPr>
          </a:p>
          <a:p>
            <a:pPr marL="0" marR="0" lvl="0" indent="0" algn="l" rtl="0">
              <a:lnSpc>
                <a:spcPct val="90000"/>
              </a:lnSpc>
              <a:spcBef>
                <a:spcPts val="0"/>
              </a:spcBef>
              <a:spcAft>
                <a:spcPts val="0"/>
              </a:spcAft>
              <a:buNone/>
            </a:pPr>
            <a:endParaRPr sz="2000">
              <a:solidFill>
                <a:srgbClr val="7F7F7F"/>
              </a:solidFill>
              <a:latin typeface="Arial"/>
              <a:ea typeface="Arial"/>
              <a:cs typeface="Arial"/>
              <a:sym typeface="Arial"/>
            </a:endParaRPr>
          </a:p>
        </p:txBody>
      </p:sp>
      <p:pic>
        <p:nvPicPr>
          <p:cNvPr id="141" name="Google Shape;141;p6"/>
          <p:cNvPicPr preferRelativeResize="0"/>
          <p:nvPr/>
        </p:nvPicPr>
        <p:blipFill rotWithShape="1">
          <a:blip r:embed="rId3">
            <a:alphaModFix/>
          </a:blip>
          <a:srcRect/>
          <a:stretch/>
        </p:blipFill>
        <p:spPr>
          <a:xfrm>
            <a:off x="9055906" y="1868322"/>
            <a:ext cx="2733167" cy="2733167"/>
          </a:xfrm>
          <a:prstGeom prst="rect">
            <a:avLst/>
          </a:prstGeom>
          <a:noFill/>
          <a:ln>
            <a:noFill/>
          </a:ln>
        </p:spPr>
      </p:pic>
      <p:pic>
        <p:nvPicPr>
          <p:cNvPr id="142" name="Google Shape;142;p6"/>
          <p:cNvPicPr preferRelativeResize="0"/>
          <p:nvPr/>
        </p:nvPicPr>
        <p:blipFill rotWithShape="1">
          <a:blip r:embed="rId4">
            <a:alphaModFix/>
          </a:blip>
          <a:srcRect/>
          <a:stretch/>
        </p:blipFill>
        <p:spPr>
          <a:xfrm>
            <a:off x="864820" y="2924135"/>
            <a:ext cx="263268" cy="263268"/>
          </a:xfrm>
          <a:prstGeom prst="rect">
            <a:avLst/>
          </a:prstGeom>
          <a:noFill/>
          <a:ln>
            <a:noFill/>
          </a:ln>
        </p:spPr>
      </p:pic>
      <p:pic>
        <p:nvPicPr>
          <p:cNvPr id="143" name="Google Shape;143;p6"/>
          <p:cNvPicPr preferRelativeResize="0"/>
          <p:nvPr/>
        </p:nvPicPr>
        <p:blipFill rotWithShape="1">
          <a:blip r:embed="rId4">
            <a:alphaModFix/>
          </a:blip>
          <a:srcRect/>
          <a:stretch/>
        </p:blipFill>
        <p:spPr>
          <a:xfrm>
            <a:off x="864820" y="3779520"/>
            <a:ext cx="262800" cy="262800"/>
          </a:xfrm>
          <a:prstGeom prst="rect">
            <a:avLst/>
          </a:prstGeom>
          <a:noFill/>
          <a:ln>
            <a:noFill/>
          </a:ln>
        </p:spPr>
      </p:pic>
      <p:sp>
        <p:nvSpPr>
          <p:cNvPr id="144" name="Google Shape;144;p6"/>
          <p:cNvSpPr txBox="1"/>
          <p:nvPr/>
        </p:nvSpPr>
        <p:spPr>
          <a:xfrm>
            <a:off x="1232977" y="1306859"/>
            <a:ext cx="7201988" cy="504433"/>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s-ES" sz="2000">
                <a:solidFill>
                  <a:schemeClr val="lt1"/>
                </a:solidFill>
                <a:latin typeface="Calibri"/>
                <a:ea typeface="Calibri"/>
                <a:cs typeface="Calibri"/>
                <a:sym typeface="Calibri"/>
              </a:rPr>
              <a:t>La pregunta que se quiere contestar es la siguiente:</a:t>
            </a:r>
            <a:endParaRPr sz="1800">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0"/>
                                        </p:tgtEl>
                                        <p:attrNameLst>
                                          <p:attrName>style.visibility</p:attrName>
                                        </p:attrNameLst>
                                      </p:cBhvr>
                                      <p:to>
                                        <p:strVal val="visible"/>
                                      </p:to>
                                    </p:set>
                                    <p:animEffect transition="in" filter="fade">
                                      <p:cBhvr>
                                        <p:cTn id="7" dur="500"/>
                                        <p:tgtEl>
                                          <p:spTgt spid="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7"/>
          <p:cNvSpPr/>
          <p:nvPr/>
        </p:nvSpPr>
        <p:spPr>
          <a:xfrm>
            <a:off x="792302" y="1073373"/>
            <a:ext cx="10126494" cy="5112815"/>
          </a:xfrm>
          <a:prstGeom prst="roundRect">
            <a:avLst>
              <a:gd name="adj" fmla="val 2971"/>
            </a:avLst>
          </a:prstGeom>
          <a:solidFill>
            <a:schemeClr val="lt1"/>
          </a:solidFill>
          <a:ln w="38100" cap="flat" cmpd="sng">
            <a:solidFill>
              <a:srgbClr val="98C3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0" name="Google Shape;150;p7"/>
          <p:cNvSpPr txBox="1"/>
          <p:nvPr/>
        </p:nvSpPr>
        <p:spPr>
          <a:xfrm>
            <a:off x="918530" y="65312"/>
            <a:ext cx="10126494" cy="1008062"/>
          </a:xfrm>
          <a:prstGeom prst="rect">
            <a:avLst/>
          </a:prstGeom>
          <a:noFill/>
          <a:ln>
            <a:noFill/>
          </a:ln>
        </p:spPr>
        <p:txBody>
          <a:bodyPr spcFirstLastPara="1" wrap="square" lIns="91425" tIns="45700" rIns="91425" bIns="45700" anchor="ctr" anchorCtr="0">
            <a:noAutofit/>
          </a:bodyPr>
          <a:lstStyle/>
          <a:p>
            <a:pPr marL="0" marR="0" lvl="0" indent="0" algn="just" rtl="0">
              <a:lnSpc>
                <a:spcPct val="90000"/>
              </a:lnSpc>
              <a:spcBef>
                <a:spcPts val="0"/>
              </a:spcBef>
              <a:spcAft>
                <a:spcPts val="0"/>
              </a:spcAft>
              <a:buNone/>
            </a:pPr>
            <a:r>
              <a:rPr lang="es-ES" sz="3200">
                <a:solidFill>
                  <a:srgbClr val="7F7F7F"/>
                </a:solidFill>
                <a:latin typeface="Arial"/>
                <a:ea typeface="Arial"/>
                <a:cs typeface="Arial"/>
                <a:sym typeface="Arial"/>
              </a:rPr>
              <a:t>Regresiones Lineales Multivariadas</a:t>
            </a:r>
            <a:endParaRPr/>
          </a:p>
        </p:txBody>
      </p:sp>
      <p:sp>
        <p:nvSpPr>
          <p:cNvPr id="151" name="Google Shape;151;p7"/>
          <p:cNvSpPr/>
          <p:nvPr/>
        </p:nvSpPr>
        <p:spPr>
          <a:xfrm>
            <a:off x="996931" y="3981123"/>
            <a:ext cx="9717236" cy="1239252"/>
          </a:xfrm>
          <a:prstGeom prst="rect">
            <a:avLst/>
          </a:prstGeom>
          <a:solidFill>
            <a:schemeClr val="lt1"/>
          </a:solidFill>
          <a:ln w="38100" cap="flat" cmpd="sng">
            <a:solidFill>
              <a:srgbClr val="98C3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52" name="Google Shape;152;p7"/>
          <p:cNvSpPr/>
          <p:nvPr/>
        </p:nvSpPr>
        <p:spPr>
          <a:xfrm>
            <a:off x="996924" y="1986375"/>
            <a:ext cx="3987900" cy="1239300"/>
          </a:xfrm>
          <a:prstGeom prst="rect">
            <a:avLst/>
          </a:prstGeom>
          <a:solidFill>
            <a:schemeClr val="lt1"/>
          </a:solidFill>
          <a:ln w="38100" cap="flat" cmpd="sng">
            <a:solidFill>
              <a:srgbClr val="98C3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53" name="Google Shape;153;p7"/>
          <p:cNvSpPr txBox="1"/>
          <p:nvPr/>
        </p:nvSpPr>
        <p:spPr>
          <a:xfrm>
            <a:off x="1190166" y="1137498"/>
            <a:ext cx="9713225"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600">
                <a:solidFill>
                  <a:schemeClr val="dk1"/>
                </a:solidFill>
                <a:latin typeface="Arial"/>
                <a:ea typeface="Arial"/>
                <a:cs typeface="Arial"/>
                <a:sym typeface="Arial"/>
              </a:rPr>
              <a:t>Las regresiones lineales simples son una aproximación útil para predecir una respuesta a partir de un único predictor. </a:t>
            </a:r>
            <a:endParaRPr/>
          </a:p>
        </p:txBody>
      </p:sp>
      <p:sp>
        <p:nvSpPr>
          <p:cNvPr id="154" name="Google Shape;154;p7"/>
          <p:cNvSpPr txBox="1"/>
          <p:nvPr/>
        </p:nvSpPr>
        <p:spPr>
          <a:xfrm flipH="1">
            <a:off x="3297804" y="2108314"/>
            <a:ext cx="1306662" cy="95410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1400">
                <a:solidFill>
                  <a:schemeClr val="dk1"/>
                </a:solidFill>
                <a:latin typeface="Arial"/>
                <a:ea typeface="Arial"/>
                <a:cs typeface="Arial"/>
                <a:sym typeface="Arial"/>
              </a:rPr>
              <a:t>Tiempo promedio permanencia sitio web</a:t>
            </a:r>
            <a:endParaRPr/>
          </a:p>
        </p:txBody>
      </p:sp>
      <p:sp>
        <p:nvSpPr>
          <p:cNvPr id="155" name="Google Shape;155;p7"/>
          <p:cNvSpPr/>
          <p:nvPr/>
        </p:nvSpPr>
        <p:spPr>
          <a:xfrm>
            <a:off x="1371063" y="2169868"/>
            <a:ext cx="1149827" cy="83099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1600">
                <a:solidFill>
                  <a:schemeClr val="dk1"/>
                </a:solidFill>
                <a:latin typeface="Arial"/>
                <a:ea typeface="Arial"/>
                <a:cs typeface="Arial"/>
                <a:sym typeface="Arial"/>
              </a:rPr>
              <a:t>Gasto Anual Cliente</a:t>
            </a:r>
            <a:endParaRPr/>
          </a:p>
        </p:txBody>
      </p:sp>
      <p:sp>
        <p:nvSpPr>
          <p:cNvPr id="156" name="Google Shape;156;p7"/>
          <p:cNvSpPr/>
          <p:nvPr/>
        </p:nvSpPr>
        <p:spPr>
          <a:xfrm>
            <a:off x="2740070" y="2354536"/>
            <a:ext cx="33855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400">
                <a:solidFill>
                  <a:schemeClr val="dk1"/>
                </a:solidFill>
                <a:latin typeface="Calibri"/>
                <a:ea typeface="Calibri"/>
                <a:cs typeface="Calibri"/>
                <a:sym typeface="Calibri"/>
              </a:rPr>
              <a:t>~</a:t>
            </a:r>
            <a:endParaRPr/>
          </a:p>
        </p:txBody>
      </p:sp>
      <p:sp>
        <p:nvSpPr>
          <p:cNvPr id="157" name="Google Shape;157;p7"/>
          <p:cNvSpPr/>
          <p:nvPr/>
        </p:nvSpPr>
        <p:spPr>
          <a:xfrm>
            <a:off x="2744081" y="4381951"/>
            <a:ext cx="33855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400">
                <a:solidFill>
                  <a:schemeClr val="dk1"/>
                </a:solidFill>
                <a:latin typeface="Calibri"/>
                <a:ea typeface="Calibri"/>
                <a:cs typeface="Calibri"/>
                <a:sym typeface="Calibri"/>
              </a:rPr>
              <a:t>~</a:t>
            </a:r>
            <a:endParaRPr/>
          </a:p>
        </p:txBody>
      </p:sp>
      <p:sp>
        <p:nvSpPr>
          <p:cNvPr id="158" name="Google Shape;158;p7"/>
          <p:cNvSpPr/>
          <p:nvPr/>
        </p:nvSpPr>
        <p:spPr>
          <a:xfrm>
            <a:off x="4646183" y="4381950"/>
            <a:ext cx="33855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400">
                <a:solidFill>
                  <a:schemeClr val="dk1"/>
                </a:solidFill>
                <a:latin typeface="Calibri"/>
                <a:ea typeface="Calibri"/>
                <a:cs typeface="Calibri"/>
                <a:sym typeface="Calibri"/>
              </a:rPr>
              <a:t>+</a:t>
            </a:r>
            <a:endParaRPr/>
          </a:p>
        </p:txBody>
      </p:sp>
      <p:sp>
        <p:nvSpPr>
          <p:cNvPr id="159" name="Google Shape;159;p7"/>
          <p:cNvSpPr/>
          <p:nvPr/>
        </p:nvSpPr>
        <p:spPr>
          <a:xfrm>
            <a:off x="6711607" y="4377935"/>
            <a:ext cx="33855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400">
                <a:solidFill>
                  <a:schemeClr val="dk1"/>
                </a:solidFill>
                <a:latin typeface="Calibri"/>
                <a:ea typeface="Calibri"/>
                <a:cs typeface="Calibri"/>
                <a:sym typeface="Calibri"/>
              </a:rPr>
              <a:t>+</a:t>
            </a:r>
            <a:endParaRPr/>
          </a:p>
        </p:txBody>
      </p:sp>
      <p:sp>
        <p:nvSpPr>
          <p:cNvPr id="160" name="Google Shape;160;p7"/>
          <p:cNvSpPr/>
          <p:nvPr/>
        </p:nvSpPr>
        <p:spPr>
          <a:xfrm>
            <a:off x="8670392" y="4377938"/>
            <a:ext cx="33855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400">
                <a:solidFill>
                  <a:schemeClr val="dk1"/>
                </a:solidFill>
                <a:latin typeface="Calibri"/>
                <a:ea typeface="Calibri"/>
                <a:cs typeface="Calibri"/>
                <a:sym typeface="Calibri"/>
              </a:rPr>
              <a:t>+</a:t>
            </a:r>
            <a:endParaRPr/>
          </a:p>
        </p:txBody>
      </p:sp>
      <p:sp>
        <p:nvSpPr>
          <p:cNvPr id="161" name="Google Shape;161;p7"/>
          <p:cNvSpPr/>
          <p:nvPr/>
        </p:nvSpPr>
        <p:spPr>
          <a:xfrm>
            <a:off x="1190058" y="3316994"/>
            <a:ext cx="9713225"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600">
                <a:solidFill>
                  <a:schemeClr val="dk1"/>
                </a:solidFill>
                <a:latin typeface="Arial"/>
                <a:ea typeface="Arial"/>
                <a:cs typeface="Arial"/>
                <a:sym typeface="Arial"/>
              </a:rPr>
              <a:t>Sin embargo, en la práctica a menudo hay más de un predictor que contribuye a explicar la respuesta de una variable de resultado.</a:t>
            </a:r>
            <a:endParaRPr/>
          </a:p>
        </p:txBody>
      </p:sp>
      <p:sp>
        <p:nvSpPr>
          <p:cNvPr id="162" name="Google Shape;162;p7"/>
          <p:cNvSpPr txBox="1"/>
          <p:nvPr/>
        </p:nvSpPr>
        <p:spPr>
          <a:xfrm>
            <a:off x="988087" y="5496500"/>
            <a:ext cx="9713100" cy="354000"/>
          </a:xfrm>
          <a:prstGeom prst="rect">
            <a:avLst/>
          </a:prstGeom>
          <a:solidFill>
            <a:srgbClr val="D8D8D8"/>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1700">
                <a:solidFill>
                  <a:srgbClr val="595959"/>
                </a:solidFill>
                <a:latin typeface="Arial"/>
                <a:ea typeface="Arial"/>
                <a:cs typeface="Arial"/>
                <a:sym typeface="Arial"/>
              </a:rPr>
              <a:t>¡¡ Recuerde que debe haber causalidad entre las variables predictoras y la variable outcome !!</a:t>
            </a:r>
            <a:endParaRPr sz="1100"/>
          </a:p>
        </p:txBody>
      </p:sp>
      <p:sp>
        <p:nvSpPr>
          <p:cNvPr id="163" name="Google Shape;163;p7"/>
          <p:cNvSpPr/>
          <p:nvPr/>
        </p:nvSpPr>
        <p:spPr>
          <a:xfrm>
            <a:off x="1421392" y="4168431"/>
            <a:ext cx="1149827" cy="83099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1600">
                <a:solidFill>
                  <a:schemeClr val="dk1"/>
                </a:solidFill>
                <a:latin typeface="Arial"/>
                <a:ea typeface="Arial"/>
                <a:cs typeface="Arial"/>
                <a:sym typeface="Arial"/>
              </a:rPr>
              <a:t>Gasto Anual Cliente</a:t>
            </a:r>
            <a:endParaRPr/>
          </a:p>
        </p:txBody>
      </p:sp>
      <p:sp>
        <p:nvSpPr>
          <p:cNvPr id="164" name="Google Shape;164;p7"/>
          <p:cNvSpPr txBox="1"/>
          <p:nvPr/>
        </p:nvSpPr>
        <p:spPr>
          <a:xfrm flipH="1">
            <a:off x="3239419" y="4131713"/>
            <a:ext cx="1306662" cy="95410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1400">
                <a:solidFill>
                  <a:schemeClr val="dk1"/>
                </a:solidFill>
                <a:latin typeface="Arial"/>
                <a:ea typeface="Arial"/>
                <a:cs typeface="Arial"/>
                <a:sym typeface="Arial"/>
              </a:rPr>
              <a:t>Tiempo promedio permanencia sitio web</a:t>
            </a:r>
            <a:endParaRPr/>
          </a:p>
        </p:txBody>
      </p:sp>
      <p:sp>
        <p:nvSpPr>
          <p:cNvPr id="165" name="Google Shape;165;p7"/>
          <p:cNvSpPr txBox="1"/>
          <p:nvPr/>
        </p:nvSpPr>
        <p:spPr>
          <a:xfrm flipH="1">
            <a:off x="5191307" y="4109108"/>
            <a:ext cx="1306662" cy="95410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1400">
                <a:solidFill>
                  <a:schemeClr val="dk1"/>
                </a:solidFill>
                <a:latin typeface="Calibri"/>
                <a:ea typeface="Calibri"/>
                <a:cs typeface="Calibri"/>
                <a:sym typeface="Calibri"/>
              </a:rPr>
              <a:t>Tiempo promedio </a:t>
            </a:r>
            <a:r>
              <a:rPr lang="es-ES" sz="1400">
                <a:solidFill>
                  <a:schemeClr val="dk1"/>
                </a:solidFill>
                <a:latin typeface="Arial"/>
                <a:ea typeface="Arial"/>
                <a:cs typeface="Arial"/>
                <a:sym typeface="Arial"/>
              </a:rPr>
              <a:t>permanencia</a:t>
            </a:r>
            <a:r>
              <a:rPr lang="es-ES" sz="1400">
                <a:solidFill>
                  <a:schemeClr val="dk1"/>
                </a:solidFill>
                <a:latin typeface="Calibri"/>
                <a:ea typeface="Calibri"/>
                <a:cs typeface="Calibri"/>
                <a:sym typeface="Calibri"/>
              </a:rPr>
              <a:t> mobile app</a:t>
            </a:r>
            <a:endParaRPr/>
          </a:p>
        </p:txBody>
      </p:sp>
      <p:sp>
        <p:nvSpPr>
          <p:cNvPr id="166" name="Google Shape;166;p7"/>
          <p:cNvSpPr txBox="1"/>
          <p:nvPr/>
        </p:nvSpPr>
        <p:spPr>
          <a:xfrm flipH="1">
            <a:off x="7181545" y="4022634"/>
            <a:ext cx="1306662" cy="116955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1400">
                <a:solidFill>
                  <a:schemeClr val="dk1"/>
                </a:solidFill>
                <a:latin typeface="Arial"/>
                <a:ea typeface="Arial"/>
                <a:cs typeface="Arial"/>
                <a:sym typeface="Arial"/>
              </a:rPr>
              <a:t>Tiempo promedio permanencia sesiones asesoramiento</a:t>
            </a:r>
            <a:endParaRPr/>
          </a:p>
        </p:txBody>
      </p:sp>
      <p:sp>
        <p:nvSpPr>
          <p:cNvPr id="167" name="Google Shape;167;p7"/>
          <p:cNvSpPr txBox="1"/>
          <p:nvPr/>
        </p:nvSpPr>
        <p:spPr>
          <a:xfrm flipH="1">
            <a:off x="9159424" y="4077718"/>
            <a:ext cx="1306662" cy="95410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1400">
                <a:solidFill>
                  <a:schemeClr val="dk1"/>
                </a:solidFill>
                <a:latin typeface="Arial"/>
                <a:ea typeface="Arial"/>
                <a:cs typeface="Arial"/>
                <a:sym typeface="Arial"/>
              </a:rPr>
              <a:t>Tiempo de permanencia con la membresía</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0"/>
                                        </p:tgtEl>
                                        <p:attrNameLst>
                                          <p:attrName>style.visibility</p:attrName>
                                        </p:attrNameLst>
                                      </p:cBhvr>
                                      <p:to>
                                        <p:strVal val="visible"/>
                                      </p:to>
                                    </p:set>
                                    <p:animEffect transition="in" filter="fade">
                                      <p:cBhvr>
                                        <p:cTn id="7" dur="500"/>
                                        <p:tgtEl>
                                          <p:spTgt spid="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8"/>
          <p:cNvSpPr txBox="1"/>
          <p:nvPr/>
        </p:nvSpPr>
        <p:spPr>
          <a:xfrm>
            <a:off x="2349778" y="225161"/>
            <a:ext cx="7193060" cy="1008062"/>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None/>
            </a:pPr>
            <a:r>
              <a:rPr lang="es-ES" sz="3200">
                <a:solidFill>
                  <a:srgbClr val="7F7F7F"/>
                </a:solidFill>
                <a:latin typeface="Arial"/>
                <a:ea typeface="Arial"/>
                <a:cs typeface="Arial"/>
                <a:sym typeface="Arial"/>
              </a:rPr>
              <a:t>Regresiones Lineales Multivariadas</a:t>
            </a:r>
            <a:endParaRPr sz="3200">
              <a:solidFill>
                <a:srgbClr val="7F7F7F"/>
              </a:solidFill>
              <a:latin typeface="Arial"/>
              <a:ea typeface="Arial"/>
              <a:cs typeface="Arial"/>
              <a:sym typeface="Arial"/>
            </a:endParaRPr>
          </a:p>
        </p:txBody>
      </p:sp>
      <p:sp>
        <p:nvSpPr>
          <p:cNvPr id="173" name="Google Shape;173;p8"/>
          <p:cNvSpPr/>
          <p:nvPr/>
        </p:nvSpPr>
        <p:spPr>
          <a:xfrm>
            <a:off x="2349778" y="1394594"/>
            <a:ext cx="7548166" cy="4173166"/>
          </a:xfrm>
          <a:prstGeom prst="roundRect">
            <a:avLst>
              <a:gd name="adj" fmla="val 2971"/>
            </a:avLst>
          </a:prstGeom>
          <a:solidFill>
            <a:schemeClr val="lt1"/>
          </a:solidFill>
          <a:ln w="38100" cap="flat" cmpd="sng">
            <a:solidFill>
              <a:srgbClr val="98C3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4" name="Google Shape;174;p8"/>
          <p:cNvSpPr txBox="1"/>
          <p:nvPr/>
        </p:nvSpPr>
        <p:spPr>
          <a:xfrm>
            <a:off x="3152953" y="2046612"/>
            <a:ext cx="8098962" cy="615553"/>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a:latin typeface="Calibri"/>
                <a:ea typeface="Calibri"/>
                <a:cs typeface="Calibri"/>
                <a:sym typeface="Calibri"/>
              </a:rPr>
              <a:t> </a:t>
            </a:r>
            <a:endParaRPr/>
          </a:p>
        </p:txBody>
      </p:sp>
      <p:sp>
        <p:nvSpPr>
          <p:cNvPr id="175" name="Google Shape;175;p8"/>
          <p:cNvSpPr txBox="1"/>
          <p:nvPr/>
        </p:nvSpPr>
        <p:spPr>
          <a:xfrm>
            <a:off x="2951278" y="1692594"/>
            <a:ext cx="2525400" cy="354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700">
                <a:solidFill>
                  <a:srgbClr val="7F7F7F"/>
                </a:solidFill>
                <a:latin typeface="Arial"/>
                <a:ea typeface="Arial"/>
                <a:cs typeface="Arial"/>
                <a:sym typeface="Arial"/>
              </a:rPr>
              <a:t>Regresión Lineal Simple</a:t>
            </a:r>
            <a:endParaRPr sz="1300"/>
          </a:p>
        </p:txBody>
      </p:sp>
      <p:sp>
        <p:nvSpPr>
          <p:cNvPr id="176" name="Google Shape;176;p8"/>
          <p:cNvSpPr txBox="1"/>
          <p:nvPr/>
        </p:nvSpPr>
        <p:spPr>
          <a:xfrm>
            <a:off x="3053203" y="3594154"/>
            <a:ext cx="7714474" cy="615553"/>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a:latin typeface="Calibri"/>
                <a:ea typeface="Calibri"/>
                <a:cs typeface="Calibri"/>
                <a:sym typeface="Calibri"/>
              </a:rPr>
              <a:t> </a:t>
            </a:r>
            <a:endParaRPr/>
          </a:p>
        </p:txBody>
      </p:sp>
      <p:sp>
        <p:nvSpPr>
          <p:cNvPr id="177" name="Google Shape;177;p8"/>
          <p:cNvSpPr txBox="1"/>
          <p:nvPr/>
        </p:nvSpPr>
        <p:spPr>
          <a:xfrm>
            <a:off x="2996801" y="3304180"/>
            <a:ext cx="2644500" cy="354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700">
                <a:solidFill>
                  <a:srgbClr val="7F7F7F"/>
                </a:solidFill>
                <a:latin typeface="Arial"/>
                <a:ea typeface="Arial"/>
                <a:cs typeface="Arial"/>
                <a:sym typeface="Arial"/>
              </a:rPr>
              <a:t>Regresión Lineal Múltiple</a:t>
            </a:r>
            <a:endParaRPr sz="1300"/>
          </a:p>
        </p:txBody>
      </p:sp>
      <p:cxnSp>
        <p:nvCxnSpPr>
          <p:cNvPr id="178" name="Google Shape;178;p8"/>
          <p:cNvCxnSpPr/>
          <p:nvPr/>
        </p:nvCxnSpPr>
        <p:spPr>
          <a:xfrm rot="10800000">
            <a:off x="6080673" y="4343865"/>
            <a:ext cx="504056" cy="664332"/>
          </a:xfrm>
          <a:prstGeom prst="straightConnector1">
            <a:avLst/>
          </a:prstGeom>
          <a:noFill/>
          <a:ln w="9525" cap="flat" cmpd="sng">
            <a:solidFill>
              <a:srgbClr val="98C340"/>
            </a:solidFill>
            <a:prstDash val="solid"/>
            <a:miter lim="800000"/>
            <a:headEnd type="none" w="sm" len="sm"/>
            <a:tailEnd type="triangle" w="med" len="med"/>
          </a:ln>
        </p:spPr>
      </p:cxnSp>
      <p:cxnSp>
        <p:nvCxnSpPr>
          <p:cNvPr id="179" name="Google Shape;179;p8"/>
          <p:cNvCxnSpPr/>
          <p:nvPr/>
        </p:nvCxnSpPr>
        <p:spPr>
          <a:xfrm rot="10800000" flipH="1">
            <a:off x="8103140" y="4379071"/>
            <a:ext cx="610902" cy="629126"/>
          </a:xfrm>
          <a:prstGeom prst="straightConnector1">
            <a:avLst/>
          </a:prstGeom>
          <a:noFill/>
          <a:ln w="9525" cap="flat" cmpd="sng">
            <a:solidFill>
              <a:srgbClr val="98C340"/>
            </a:solidFill>
            <a:prstDash val="solid"/>
            <a:miter lim="800000"/>
            <a:headEnd type="none" w="sm" len="sm"/>
            <a:tailEnd type="triangle" w="med" len="med"/>
          </a:ln>
        </p:spPr>
      </p:cxnSp>
      <p:sp>
        <p:nvSpPr>
          <p:cNvPr id="180" name="Google Shape;180;p8"/>
          <p:cNvSpPr txBox="1"/>
          <p:nvPr/>
        </p:nvSpPr>
        <p:spPr>
          <a:xfrm>
            <a:off x="6734581" y="5053381"/>
            <a:ext cx="1285800" cy="3540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s-ES" sz="1700">
                <a:solidFill>
                  <a:srgbClr val="595959"/>
                </a:solidFill>
                <a:latin typeface="Arial"/>
                <a:ea typeface="Arial"/>
                <a:cs typeface="Arial"/>
                <a:sym typeface="Arial"/>
              </a:rPr>
              <a:t>Predictores</a:t>
            </a:r>
            <a:endParaRPr sz="1700">
              <a:solidFill>
                <a:srgbClr val="595959"/>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2"/>
                                        </p:tgtEl>
                                        <p:attrNameLst>
                                          <p:attrName>style.visibility</p:attrName>
                                        </p:attrNameLst>
                                      </p:cBhvr>
                                      <p:to>
                                        <p:strVal val="visible"/>
                                      </p:to>
                                    </p:set>
                                    <p:animEffect transition="in" filter="fade">
                                      <p:cBhvr>
                                        <p:cTn id="7" dur="500"/>
                                        <p:tgtEl>
                                          <p:spTgt spid="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9"/>
          <p:cNvSpPr txBox="1"/>
          <p:nvPr/>
        </p:nvSpPr>
        <p:spPr>
          <a:xfrm>
            <a:off x="2256818" y="562454"/>
            <a:ext cx="9520835" cy="1008062"/>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None/>
            </a:pPr>
            <a:r>
              <a:rPr lang="es-ES" sz="3200">
                <a:solidFill>
                  <a:srgbClr val="7F7F7F"/>
                </a:solidFill>
                <a:latin typeface="Arial"/>
                <a:ea typeface="Arial"/>
                <a:cs typeface="Arial"/>
                <a:sym typeface="Arial"/>
              </a:rPr>
              <a:t>Estimando los coeficientes</a:t>
            </a:r>
            <a:endParaRPr/>
          </a:p>
        </p:txBody>
      </p:sp>
      <p:sp>
        <p:nvSpPr>
          <p:cNvPr id="186" name="Google Shape;186;p9"/>
          <p:cNvSpPr/>
          <p:nvPr/>
        </p:nvSpPr>
        <p:spPr>
          <a:xfrm>
            <a:off x="2256818" y="1717274"/>
            <a:ext cx="7850221" cy="3756328"/>
          </a:xfrm>
          <a:prstGeom prst="roundRect">
            <a:avLst>
              <a:gd name="adj" fmla="val 2971"/>
            </a:avLst>
          </a:prstGeom>
          <a:solidFill>
            <a:schemeClr val="lt1"/>
          </a:solidFill>
          <a:ln w="38100" cap="flat" cmpd="sng">
            <a:solidFill>
              <a:srgbClr val="98C3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7" name="Google Shape;187;p9"/>
          <p:cNvSpPr txBox="1"/>
          <p:nvPr/>
        </p:nvSpPr>
        <p:spPr>
          <a:xfrm>
            <a:off x="2548987" y="3756641"/>
            <a:ext cx="7471742" cy="661143"/>
          </a:xfrm>
          <a:prstGeom prst="rect">
            <a:avLst/>
          </a:prstGeom>
          <a:blipFill rotWithShape="1">
            <a:blip r:embed="rId3">
              <a:alphaModFix/>
            </a:blip>
            <a:stretch>
              <a:fillRect l="-652" t="-1833" b="-13760"/>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a:latin typeface="Calibri"/>
                <a:ea typeface="Calibri"/>
                <a:cs typeface="Calibri"/>
                <a:sym typeface="Calibri"/>
              </a:rPr>
              <a:t> </a:t>
            </a:r>
            <a:endParaRPr/>
          </a:p>
        </p:txBody>
      </p:sp>
      <p:sp>
        <p:nvSpPr>
          <p:cNvPr id="188" name="Google Shape;188;p9"/>
          <p:cNvSpPr txBox="1"/>
          <p:nvPr/>
        </p:nvSpPr>
        <p:spPr>
          <a:xfrm>
            <a:off x="3537838" y="4564542"/>
            <a:ext cx="5184576" cy="518860"/>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a:latin typeface="Calibri"/>
                <a:ea typeface="Calibri"/>
                <a:cs typeface="Calibri"/>
                <a:sym typeface="Calibri"/>
              </a:rPr>
              <a:t> </a:t>
            </a:r>
            <a:endParaRPr/>
          </a:p>
        </p:txBody>
      </p:sp>
      <p:sp>
        <p:nvSpPr>
          <p:cNvPr id="189" name="Google Shape;189;p9"/>
          <p:cNvSpPr txBox="1"/>
          <p:nvPr/>
        </p:nvSpPr>
        <p:spPr>
          <a:xfrm>
            <a:off x="2548987" y="2002449"/>
            <a:ext cx="7471742" cy="646331"/>
          </a:xfrm>
          <a:prstGeom prst="rect">
            <a:avLst/>
          </a:prstGeom>
          <a:blipFill rotWithShape="1">
            <a:blip r:embed="rId5">
              <a:alphaModFix/>
            </a:blip>
            <a:stretch>
              <a:fillRect l="-652" t="-4672" b="-13082"/>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a:latin typeface="Calibri"/>
                <a:ea typeface="Calibri"/>
                <a:cs typeface="Calibri"/>
                <a:sym typeface="Calibri"/>
              </a:rPr>
              <a:t> </a:t>
            </a:r>
            <a:endParaRPr/>
          </a:p>
        </p:txBody>
      </p:sp>
      <p:sp>
        <p:nvSpPr>
          <p:cNvPr id="190" name="Google Shape;190;p9"/>
          <p:cNvSpPr txBox="1"/>
          <p:nvPr/>
        </p:nvSpPr>
        <p:spPr>
          <a:xfrm>
            <a:off x="3024380" y="2689336"/>
            <a:ext cx="5885369" cy="492443"/>
          </a:xfrm>
          <a:prstGeom prst="rect">
            <a:avLst/>
          </a:pr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a:latin typeface="Calibri"/>
                <a:ea typeface="Calibri"/>
                <a:cs typeface="Calibri"/>
                <a:sym typeface="Calibri"/>
              </a:rPr>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5"/>
                                        </p:tgtEl>
                                        <p:attrNameLst>
                                          <p:attrName>style.visibility</p:attrName>
                                        </p:attrNameLst>
                                      </p:cBhvr>
                                      <p:to>
                                        <p:strVal val="visible"/>
                                      </p:to>
                                    </p:set>
                                    <p:animEffect transition="in" filter="fade">
                                      <p:cBhvr>
                                        <p:cTn id="7" dur="500"/>
                                        <p:tgtEl>
                                          <p:spTgt spid="1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1161</Words>
  <Application>Microsoft Macintosh PowerPoint</Application>
  <PresentationFormat>Panorámica</PresentationFormat>
  <Paragraphs>113</Paragraphs>
  <Slides>29</Slides>
  <Notes>29</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29</vt:i4>
      </vt:variant>
    </vt:vector>
  </HeadingPairs>
  <TitlesOfParts>
    <vt:vector size="32" baseType="lpstr">
      <vt:lpstr>Arial</vt:lpstr>
      <vt:lpstr>Calibri</vt:lpstr>
      <vt:lpstr>Tema de Office</vt:lpstr>
      <vt:lpstr>Regresiones Lineales Múltiples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Linearidad</vt:lpstr>
      <vt:lpstr>No Endogeneidad</vt:lpstr>
      <vt:lpstr>Homocedasticidad</vt:lpstr>
      <vt:lpstr>No Autocorrelación</vt:lpstr>
      <vt:lpstr>No Multicolinearidad</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Realizando predicciones</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Kibernum</dc:creator>
  <cp:lastModifiedBy>Silvia Salinas</cp:lastModifiedBy>
  <cp:revision>1</cp:revision>
  <dcterms:created xsi:type="dcterms:W3CDTF">2023-01-03T12:28:26Z</dcterms:created>
  <dcterms:modified xsi:type="dcterms:W3CDTF">2024-09-26T16:36:40Z</dcterms:modified>
</cp:coreProperties>
</file>