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99"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8" roundtripDataSignature="AMtx7mg5SutbpqkV9rtVjYpOF6Pm18AsL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58"/>
  </p:normalViewPr>
  <p:slideViewPr>
    <p:cSldViewPr snapToGrid="0">
      <p:cViewPr varScale="1">
        <p:scale>
          <a:sx n="120" d="100"/>
          <a:sy n="120" d="100"/>
        </p:scale>
        <p:origin x="80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customschemas.google.com/relationships/presentationmetadata" Target="meta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ES"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6" name="Google Shape;166;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75" name="Google Shape;175;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90" name="Google Shape;190;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97" name="Google Shape;197;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06" name="Google Shape;206;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11" name="Google Shape;211;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20" name="Google Shape;220;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29" name="Google Shape;229;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36" name="Google Shape;236;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45" name="Google Shape;245;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5" name="Google Shape;9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58" name="Google Shape;258;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19" name="Google Shape;219;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68" name="Google Shape;268;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80" name="Google Shape;280;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85" name="Google Shape;285;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95" name="Google Shape;295;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03" name="Google Shape;303;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13" name="Google Shape;313;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26" name="Google Shape;326;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31" name="Google Shape;331;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6" name="Google Shape;10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40" name="Google Shape;340;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49" name="Google Shape;349;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54" name="Google Shape;354;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66" name="Google Shape;366;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74" name="Google Shape;374;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82" name="Google Shape;382;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90" name="Google Shape;390;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p3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99" name="Google Shape;399;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11" name="Google Shape;411;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3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20" name="Google Shape;420;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14" name="Google Shape;11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p3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29" name="Google Shape;429;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p4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34" name="Google Shape;434;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p4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48" name="Google Shape;448;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4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62" name="Google Shape;462;p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p4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68" name="Google Shape;468;p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3" name="Google Shape;12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1" name="Google Shape;13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6" name="Google Shape;13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50" name="Google Shape;15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57" name="Google Shape;15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5"/>
        <p:cNvGrpSpPr/>
        <p:nvPr/>
      </p:nvGrpSpPr>
      <p:grpSpPr>
        <a:xfrm>
          <a:off x="0" y="0"/>
          <a:ext cx="0" cy="0"/>
          <a:chOff x="0" y="0"/>
          <a:chExt cx="0" cy="0"/>
        </a:xfrm>
      </p:grpSpPr>
      <p:sp>
        <p:nvSpPr>
          <p:cNvPr id="16" name="Google Shape;16;p4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7" name="Google Shape;17;p4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4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4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4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b="0" i="0" u="none" strike="noStrike" cap="none">
                <a:solidFill>
                  <a:srgbClr val="898989"/>
                </a:solidFill>
                <a:latin typeface="Calibri"/>
                <a:ea typeface="Calibri"/>
                <a:cs typeface="Calibri"/>
                <a:sym typeface="Calibri"/>
              </a:defRPr>
            </a:lvl1pPr>
            <a:lvl2pPr marL="0" lvl="1" indent="0" algn="r">
              <a:spcBef>
                <a:spcPts val="0"/>
              </a:spcBef>
              <a:spcAft>
                <a:spcPts val="0"/>
              </a:spcAft>
              <a:buNone/>
              <a:defRPr sz="1200" b="0" i="0" u="none" strike="noStrike" cap="none">
                <a:solidFill>
                  <a:srgbClr val="898989"/>
                </a:solidFill>
                <a:latin typeface="Calibri"/>
                <a:ea typeface="Calibri"/>
                <a:cs typeface="Calibri"/>
                <a:sym typeface="Calibri"/>
              </a:defRPr>
            </a:lvl2pPr>
            <a:lvl3pPr marL="0" lvl="2" indent="0" algn="r">
              <a:spcBef>
                <a:spcPts val="0"/>
              </a:spcBef>
              <a:spcAft>
                <a:spcPts val="0"/>
              </a:spcAft>
              <a:buNone/>
              <a:defRPr sz="1200" b="0" i="0" u="none" strike="noStrike" cap="none">
                <a:solidFill>
                  <a:srgbClr val="898989"/>
                </a:solidFill>
                <a:latin typeface="Calibri"/>
                <a:ea typeface="Calibri"/>
                <a:cs typeface="Calibri"/>
                <a:sym typeface="Calibri"/>
              </a:defRPr>
            </a:lvl3pPr>
            <a:lvl4pPr marL="0" lvl="3" indent="0" algn="r">
              <a:spcBef>
                <a:spcPts val="0"/>
              </a:spcBef>
              <a:spcAft>
                <a:spcPts val="0"/>
              </a:spcAft>
              <a:buNone/>
              <a:defRPr sz="1200" b="0" i="0" u="none" strike="noStrike" cap="none">
                <a:solidFill>
                  <a:srgbClr val="898989"/>
                </a:solidFill>
                <a:latin typeface="Calibri"/>
                <a:ea typeface="Calibri"/>
                <a:cs typeface="Calibri"/>
                <a:sym typeface="Calibri"/>
              </a:defRPr>
            </a:lvl4pPr>
            <a:lvl5pPr marL="0" lvl="4" indent="0" algn="r">
              <a:spcBef>
                <a:spcPts val="0"/>
              </a:spcBef>
              <a:spcAft>
                <a:spcPts val="0"/>
              </a:spcAft>
              <a:buNone/>
              <a:defRPr sz="1200" b="0" i="0" u="none" strike="noStrike" cap="none">
                <a:solidFill>
                  <a:srgbClr val="898989"/>
                </a:solidFill>
                <a:latin typeface="Calibri"/>
                <a:ea typeface="Calibri"/>
                <a:cs typeface="Calibri"/>
                <a:sym typeface="Calibri"/>
              </a:defRPr>
            </a:lvl5pPr>
            <a:lvl6pPr marL="0" lvl="5" indent="0" algn="r">
              <a:spcBef>
                <a:spcPts val="0"/>
              </a:spcBef>
              <a:spcAft>
                <a:spcPts val="0"/>
              </a:spcAft>
              <a:buNone/>
              <a:defRPr sz="1200" b="0" i="0" u="none" strike="noStrike" cap="none">
                <a:solidFill>
                  <a:srgbClr val="898989"/>
                </a:solidFill>
                <a:latin typeface="Calibri"/>
                <a:ea typeface="Calibri"/>
                <a:cs typeface="Calibri"/>
                <a:sym typeface="Calibri"/>
              </a:defRPr>
            </a:lvl6pPr>
            <a:lvl7pPr marL="0" lvl="6" indent="0" algn="r">
              <a:spcBef>
                <a:spcPts val="0"/>
              </a:spcBef>
              <a:spcAft>
                <a:spcPts val="0"/>
              </a:spcAft>
              <a:buNone/>
              <a:defRPr sz="1200" b="0" i="0" u="none" strike="noStrike" cap="none">
                <a:solidFill>
                  <a:srgbClr val="898989"/>
                </a:solidFill>
                <a:latin typeface="Calibri"/>
                <a:ea typeface="Calibri"/>
                <a:cs typeface="Calibri"/>
                <a:sym typeface="Calibri"/>
              </a:defRPr>
            </a:lvl7pPr>
            <a:lvl8pPr marL="0" lvl="7" indent="0" algn="r">
              <a:spcBef>
                <a:spcPts val="0"/>
              </a:spcBef>
              <a:spcAft>
                <a:spcPts val="0"/>
              </a:spcAft>
              <a:buNone/>
              <a:defRPr sz="1200" b="0" i="0" u="none" strike="noStrike" cap="none">
                <a:solidFill>
                  <a:srgbClr val="898989"/>
                </a:solidFill>
                <a:latin typeface="Calibri"/>
                <a:ea typeface="Calibri"/>
                <a:cs typeface="Calibri"/>
                <a:sym typeface="Calibri"/>
              </a:defRPr>
            </a:lvl8pPr>
            <a:lvl9pPr marL="0" lvl="8" indent="0" algn="r">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2"/>
        <p:cNvGrpSpPr/>
        <p:nvPr/>
      </p:nvGrpSpPr>
      <p:grpSpPr>
        <a:xfrm>
          <a:off x="0" y="0"/>
          <a:ext cx="0" cy="0"/>
          <a:chOff x="0" y="0"/>
          <a:chExt cx="0" cy="0"/>
        </a:xfrm>
      </p:grpSpPr>
      <p:sp>
        <p:nvSpPr>
          <p:cNvPr id="73" name="Google Shape;73;p5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74" name="Google Shape;74;p5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5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5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5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Calibri"/>
                <a:ea typeface="Calibri"/>
                <a:cs typeface="Calibri"/>
                <a:sym typeface="Calibri"/>
              </a:defRPr>
            </a:lvl1pPr>
            <a:lvl2pPr marL="0" lvl="1" indent="0" algn="r">
              <a:spcBef>
                <a:spcPts val="0"/>
              </a:spcBef>
              <a:spcAft>
                <a:spcPts val="0"/>
              </a:spcAft>
              <a:buNone/>
              <a:defRPr sz="1200">
                <a:solidFill>
                  <a:srgbClr val="898989"/>
                </a:solidFill>
                <a:latin typeface="Calibri"/>
                <a:ea typeface="Calibri"/>
                <a:cs typeface="Calibri"/>
                <a:sym typeface="Calibri"/>
              </a:defRPr>
            </a:lvl2pPr>
            <a:lvl3pPr marL="0" lvl="2" indent="0" algn="r">
              <a:spcBef>
                <a:spcPts val="0"/>
              </a:spcBef>
              <a:spcAft>
                <a:spcPts val="0"/>
              </a:spcAft>
              <a:buNone/>
              <a:defRPr sz="1200">
                <a:solidFill>
                  <a:srgbClr val="898989"/>
                </a:solidFill>
                <a:latin typeface="Calibri"/>
                <a:ea typeface="Calibri"/>
                <a:cs typeface="Calibri"/>
                <a:sym typeface="Calibri"/>
              </a:defRPr>
            </a:lvl3pPr>
            <a:lvl4pPr marL="0" lvl="3" indent="0" algn="r">
              <a:spcBef>
                <a:spcPts val="0"/>
              </a:spcBef>
              <a:spcAft>
                <a:spcPts val="0"/>
              </a:spcAft>
              <a:buNone/>
              <a:defRPr sz="1200">
                <a:solidFill>
                  <a:srgbClr val="898989"/>
                </a:solidFill>
                <a:latin typeface="Calibri"/>
                <a:ea typeface="Calibri"/>
                <a:cs typeface="Calibri"/>
                <a:sym typeface="Calibri"/>
              </a:defRPr>
            </a:lvl4pPr>
            <a:lvl5pPr marL="0" lvl="4" indent="0" algn="r">
              <a:spcBef>
                <a:spcPts val="0"/>
              </a:spcBef>
              <a:spcAft>
                <a:spcPts val="0"/>
              </a:spcAft>
              <a:buNone/>
              <a:defRPr sz="1200">
                <a:solidFill>
                  <a:srgbClr val="898989"/>
                </a:solidFill>
                <a:latin typeface="Calibri"/>
                <a:ea typeface="Calibri"/>
                <a:cs typeface="Calibri"/>
                <a:sym typeface="Calibri"/>
              </a:defRPr>
            </a:lvl5pPr>
            <a:lvl6pPr marL="0" lvl="5" indent="0" algn="r">
              <a:spcBef>
                <a:spcPts val="0"/>
              </a:spcBef>
              <a:spcAft>
                <a:spcPts val="0"/>
              </a:spcAft>
              <a:buNone/>
              <a:defRPr sz="1200">
                <a:solidFill>
                  <a:srgbClr val="898989"/>
                </a:solidFill>
                <a:latin typeface="Calibri"/>
                <a:ea typeface="Calibri"/>
                <a:cs typeface="Calibri"/>
                <a:sym typeface="Calibri"/>
              </a:defRPr>
            </a:lvl6pPr>
            <a:lvl7pPr marL="0" lvl="6" indent="0" algn="r">
              <a:spcBef>
                <a:spcPts val="0"/>
              </a:spcBef>
              <a:spcAft>
                <a:spcPts val="0"/>
              </a:spcAft>
              <a:buNone/>
              <a:defRPr sz="1200">
                <a:solidFill>
                  <a:srgbClr val="898989"/>
                </a:solidFill>
                <a:latin typeface="Calibri"/>
                <a:ea typeface="Calibri"/>
                <a:cs typeface="Calibri"/>
                <a:sym typeface="Calibri"/>
              </a:defRPr>
            </a:lvl7pPr>
            <a:lvl8pPr marL="0" lvl="7" indent="0" algn="r">
              <a:spcBef>
                <a:spcPts val="0"/>
              </a:spcBef>
              <a:spcAft>
                <a:spcPts val="0"/>
              </a:spcAft>
              <a:buNone/>
              <a:defRPr sz="1200">
                <a:solidFill>
                  <a:srgbClr val="898989"/>
                </a:solidFill>
                <a:latin typeface="Calibri"/>
                <a:ea typeface="Calibri"/>
                <a:cs typeface="Calibri"/>
                <a:sym typeface="Calibri"/>
              </a:defRPr>
            </a:lvl8pPr>
            <a:lvl9pPr marL="0" lvl="8" indent="0" algn="r">
              <a:spcBef>
                <a:spcPts val="0"/>
              </a:spcBef>
              <a:spcAft>
                <a:spcPts val="0"/>
              </a:spcAft>
              <a:buNone/>
              <a:defRPr sz="12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8"/>
        <p:cNvGrpSpPr/>
        <p:nvPr/>
      </p:nvGrpSpPr>
      <p:grpSpPr>
        <a:xfrm>
          <a:off x="0" y="0"/>
          <a:ext cx="0" cy="0"/>
          <a:chOff x="0" y="0"/>
          <a:chExt cx="0" cy="0"/>
        </a:xfrm>
      </p:grpSpPr>
      <p:sp>
        <p:nvSpPr>
          <p:cNvPr id="79" name="Google Shape;79;p5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80" name="Google Shape;80;p5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5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5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5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Calibri"/>
                <a:ea typeface="Calibri"/>
                <a:cs typeface="Calibri"/>
                <a:sym typeface="Calibri"/>
              </a:defRPr>
            </a:lvl1pPr>
            <a:lvl2pPr marL="0" lvl="1" indent="0" algn="r">
              <a:spcBef>
                <a:spcPts val="0"/>
              </a:spcBef>
              <a:spcAft>
                <a:spcPts val="0"/>
              </a:spcAft>
              <a:buNone/>
              <a:defRPr sz="1200">
                <a:solidFill>
                  <a:srgbClr val="898989"/>
                </a:solidFill>
                <a:latin typeface="Calibri"/>
                <a:ea typeface="Calibri"/>
                <a:cs typeface="Calibri"/>
                <a:sym typeface="Calibri"/>
              </a:defRPr>
            </a:lvl2pPr>
            <a:lvl3pPr marL="0" lvl="2" indent="0" algn="r">
              <a:spcBef>
                <a:spcPts val="0"/>
              </a:spcBef>
              <a:spcAft>
                <a:spcPts val="0"/>
              </a:spcAft>
              <a:buNone/>
              <a:defRPr sz="1200">
                <a:solidFill>
                  <a:srgbClr val="898989"/>
                </a:solidFill>
                <a:latin typeface="Calibri"/>
                <a:ea typeface="Calibri"/>
                <a:cs typeface="Calibri"/>
                <a:sym typeface="Calibri"/>
              </a:defRPr>
            </a:lvl3pPr>
            <a:lvl4pPr marL="0" lvl="3" indent="0" algn="r">
              <a:spcBef>
                <a:spcPts val="0"/>
              </a:spcBef>
              <a:spcAft>
                <a:spcPts val="0"/>
              </a:spcAft>
              <a:buNone/>
              <a:defRPr sz="1200">
                <a:solidFill>
                  <a:srgbClr val="898989"/>
                </a:solidFill>
                <a:latin typeface="Calibri"/>
                <a:ea typeface="Calibri"/>
                <a:cs typeface="Calibri"/>
                <a:sym typeface="Calibri"/>
              </a:defRPr>
            </a:lvl4pPr>
            <a:lvl5pPr marL="0" lvl="4" indent="0" algn="r">
              <a:spcBef>
                <a:spcPts val="0"/>
              </a:spcBef>
              <a:spcAft>
                <a:spcPts val="0"/>
              </a:spcAft>
              <a:buNone/>
              <a:defRPr sz="1200">
                <a:solidFill>
                  <a:srgbClr val="898989"/>
                </a:solidFill>
                <a:latin typeface="Calibri"/>
                <a:ea typeface="Calibri"/>
                <a:cs typeface="Calibri"/>
                <a:sym typeface="Calibri"/>
              </a:defRPr>
            </a:lvl5pPr>
            <a:lvl6pPr marL="0" lvl="5" indent="0" algn="r">
              <a:spcBef>
                <a:spcPts val="0"/>
              </a:spcBef>
              <a:spcAft>
                <a:spcPts val="0"/>
              </a:spcAft>
              <a:buNone/>
              <a:defRPr sz="1200">
                <a:solidFill>
                  <a:srgbClr val="898989"/>
                </a:solidFill>
                <a:latin typeface="Calibri"/>
                <a:ea typeface="Calibri"/>
                <a:cs typeface="Calibri"/>
                <a:sym typeface="Calibri"/>
              </a:defRPr>
            </a:lvl6pPr>
            <a:lvl7pPr marL="0" lvl="6" indent="0" algn="r">
              <a:spcBef>
                <a:spcPts val="0"/>
              </a:spcBef>
              <a:spcAft>
                <a:spcPts val="0"/>
              </a:spcAft>
              <a:buNone/>
              <a:defRPr sz="1200">
                <a:solidFill>
                  <a:srgbClr val="898989"/>
                </a:solidFill>
                <a:latin typeface="Calibri"/>
                <a:ea typeface="Calibri"/>
                <a:cs typeface="Calibri"/>
                <a:sym typeface="Calibri"/>
              </a:defRPr>
            </a:lvl7pPr>
            <a:lvl8pPr marL="0" lvl="7" indent="0" algn="r">
              <a:spcBef>
                <a:spcPts val="0"/>
              </a:spcBef>
              <a:spcAft>
                <a:spcPts val="0"/>
              </a:spcAft>
              <a:buNone/>
              <a:defRPr sz="1200">
                <a:solidFill>
                  <a:srgbClr val="898989"/>
                </a:solidFill>
                <a:latin typeface="Calibri"/>
                <a:ea typeface="Calibri"/>
                <a:cs typeface="Calibri"/>
                <a:sym typeface="Calibri"/>
              </a:defRPr>
            </a:lvl8pPr>
            <a:lvl9pPr marL="0" lvl="8" indent="0" algn="r">
              <a:spcBef>
                <a:spcPts val="0"/>
              </a:spcBef>
              <a:spcAft>
                <a:spcPts val="0"/>
              </a:spcAft>
              <a:buNone/>
              <a:defRPr sz="12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21"/>
        <p:cNvGrpSpPr/>
        <p:nvPr/>
      </p:nvGrpSpPr>
      <p:grpSpPr>
        <a:xfrm>
          <a:off x="0" y="0"/>
          <a:ext cx="0" cy="0"/>
          <a:chOff x="0" y="0"/>
          <a:chExt cx="0" cy="0"/>
        </a:xfrm>
      </p:grpSpPr>
      <p:sp>
        <p:nvSpPr>
          <p:cNvPr id="22" name="Google Shape;22;p4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3" name="Google Shape;23;p4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4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b="0" i="0" u="none" strike="noStrike" cap="none">
                <a:solidFill>
                  <a:srgbClr val="898989"/>
                </a:solidFill>
                <a:latin typeface="Calibri"/>
                <a:ea typeface="Calibri"/>
                <a:cs typeface="Calibri"/>
                <a:sym typeface="Calibri"/>
              </a:defRPr>
            </a:lvl1pPr>
            <a:lvl2pPr marL="0" lvl="1" indent="0" algn="r">
              <a:spcBef>
                <a:spcPts val="0"/>
              </a:spcBef>
              <a:spcAft>
                <a:spcPts val="0"/>
              </a:spcAft>
              <a:buNone/>
              <a:defRPr sz="1200" b="0" i="0" u="none" strike="noStrike" cap="none">
                <a:solidFill>
                  <a:srgbClr val="898989"/>
                </a:solidFill>
                <a:latin typeface="Calibri"/>
                <a:ea typeface="Calibri"/>
                <a:cs typeface="Calibri"/>
                <a:sym typeface="Calibri"/>
              </a:defRPr>
            </a:lvl2pPr>
            <a:lvl3pPr marL="0" lvl="2" indent="0" algn="r">
              <a:spcBef>
                <a:spcPts val="0"/>
              </a:spcBef>
              <a:spcAft>
                <a:spcPts val="0"/>
              </a:spcAft>
              <a:buNone/>
              <a:defRPr sz="1200" b="0" i="0" u="none" strike="noStrike" cap="none">
                <a:solidFill>
                  <a:srgbClr val="898989"/>
                </a:solidFill>
                <a:latin typeface="Calibri"/>
                <a:ea typeface="Calibri"/>
                <a:cs typeface="Calibri"/>
                <a:sym typeface="Calibri"/>
              </a:defRPr>
            </a:lvl3pPr>
            <a:lvl4pPr marL="0" lvl="3" indent="0" algn="r">
              <a:spcBef>
                <a:spcPts val="0"/>
              </a:spcBef>
              <a:spcAft>
                <a:spcPts val="0"/>
              </a:spcAft>
              <a:buNone/>
              <a:defRPr sz="1200" b="0" i="0" u="none" strike="noStrike" cap="none">
                <a:solidFill>
                  <a:srgbClr val="898989"/>
                </a:solidFill>
                <a:latin typeface="Calibri"/>
                <a:ea typeface="Calibri"/>
                <a:cs typeface="Calibri"/>
                <a:sym typeface="Calibri"/>
              </a:defRPr>
            </a:lvl4pPr>
            <a:lvl5pPr marL="0" lvl="4" indent="0" algn="r">
              <a:spcBef>
                <a:spcPts val="0"/>
              </a:spcBef>
              <a:spcAft>
                <a:spcPts val="0"/>
              </a:spcAft>
              <a:buNone/>
              <a:defRPr sz="1200" b="0" i="0" u="none" strike="noStrike" cap="none">
                <a:solidFill>
                  <a:srgbClr val="898989"/>
                </a:solidFill>
                <a:latin typeface="Calibri"/>
                <a:ea typeface="Calibri"/>
                <a:cs typeface="Calibri"/>
                <a:sym typeface="Calibri"/>
              </a:defRPr>
            </a:lvl5pPr>
            <a:lvl6pPr marL="0" lvl="5" indent="0" algn="r">
              <a:spcBef>
                <a:spcPts val="0"/>
              </a:spcBef>
              <a:spcAft>
                <a:spcPts val="0"/>
              </a:spcAft>
              <a:buNone/>
              <a:defRPr sz="1200" b="0" i="0" u="none" strike="noStrike" cap="none">
                <a:solidFill>
                  <a:srgbClr val="898989"/>
                </a:solidFill>
                <a:latin typeface="Calibri"/>
                <a:ea typeface="Calibri"/>
                <a:cs typeface="Calibri"/>
                <a:sym typeface="Calibri"/>
              </a:defRPr>
            </a:lvl6pPr>
            <a:lvl7pPr marL="0" lvl="6" indent="0" algn="r">
              <a:spcBef>
                <a:spcPts val="0"/>
              </a:spcBef>
              <a:spcAft>
                <a:spcPts val="0"/>
              </a:spcAft>
              <a:buNone/>
              <a:defRPr sz="1200" b="0" i="0" u="none" strike="noStrike" cap="none">
                <a:solidFill>
                  <a:srgbClr val="898989"/>
                </a:solidFill>
                <a:latin typeface="Calibri"/>
                <a:ea typeface="Calibri"/>
                <a:cs typeface="Calibri"/>
                <a:sym typeface="Calibri"/>
              </a:defRPr>
            </a:lvl7pPr>
            <a:lvl8pPr marL="0" lvl="7" indent="0" algn="r">
              <a:spcBef>
                <a:spcPts val="0"/>
              </a:spcBef>
              <a:spcAft>
                <a:spcPts val="0"/>
              </a:spcAft>
              <a:buNone/>
              <a:defRPr sz="1200" b="0" i="0" u="none" strike="noStrike" cap="none">
                <a:solidFill>
                  <a:srgbClr val="898989"/>
                </a:solidFill>
                <a:latin typeface="Calibri"/>
                <a:ea typeface="Calibri"/>
                <a:cs typeface="Calibri"/>
                <a:sym typeface="Calibri"/>
              </a:defRPr>
            </a:lvl8pPr>
            <a:lvl9pPr marL="0" lvl="8" indent="0" algn="r">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7"/>
        <p:cNvGrpSpPr/>
        <p:nvPr/>
      </p:nvGrpSpPr>
      <p:grpSpPr>
        <a:xfrm>
          <a:off x="0" y="0"/>
          <a:ext cx="0" cy="0"/>
          <a:chOff x="0" y="0"/>
          <a:chExt cx="0" cy="0"/>
        </a:xfrm>
      </p:grpSpPr>
      <p:sp>
        <p:nvSpPr>
          <p:cNvPr id="28" name="Google Shape;28;p4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9" name="Google Shape;29;p4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Calibri"/>
                <a:ea typeface="Calibri"/>
                <a:cs typeface="Calibri"/>
                <a:sym typeface="Calibri"/>
              </a:defRPr>
            </a:lvl1pPr>
            <a:lvl2pPr marL="0" lvl="1" indent="0" algn="r">
              <a:spcBef>
                <a:spcPts val="0"/>
              </a:spcBef>
              <a:spcAft>
                <a:spcPts val="0"/>
              </a:spcAft>
              <a:buNone/>
              <a:defRPr sz="1200">
                <a:solidFill>
                  <a:srgbClr val="898989"/>
                </a:solidFill>
                <a:latin typeface="Calibri"/>
                <a:ea typeface="Calibri"/>
                <a:cs typeface="Calibri"/>
                <a:sym typeface="Calibri"/>
              </a:defRPr>
            </a:lvl2pPr>
            <a:lvl3pPr marL="0" lvl="2" indent="0" algn="r">
              <a:spcBef>
                <a:spcPts val="0"/>
              </a:spcBef>
              <a:spcAft>
                <a:spcPts val="0"/>
              </a:spcAft>
              <a:buNone/>
              <a:defRPr sz="1200">
                <a:solidFill>
                  <a:srgbClr val="898989"/>
                </a:solidFill>
                <a:latin typeface="Calibri"/>
                <a:ea typeface="Calibri"/>
                <a:cs typeface="Calibri"/>
                <a:sym typeface="Calibri"/>
              </a:defRPr>
            </a:lvl3pPr>
            <a:lvl4pPr marL="0" lvl="3" indent="0" algn="r">
              <a:spcBef>
                <a:spcPts val="0"/>
              </a:spcBef>
              <a:spcAft>
                <a:spcPts val="0"/>
              </a:spcAft>
              <a:buNone/>
              <a:defRPr sz="1200">
                <a:solidFill>
                  <a:srgbClr val="898989"/>
                </a:solidFill>
                <a:latin typeface="Calibri"/>
                <a:ea typeface="Calibri"/>
                <a:cs typeface="Calibri"/>
                <a:sym typeface="Calibri"/>
              </a:defRPr>
            </a:lvl4pPr>
            <a:lvl5pPr marL="0" lvl="4" indent="0" algn="r">
              <a:spcBef>
                <a:spcPts val="0"/>
              </a:spcBef>
              <a:spcAft>
                <a:spcPts val="0"/>
              </a:spcAft>
              <a:buNone/>
              <a:defRPr sz="1200">
                <a:solidFill>
                  <a:srgbClr val="898989"/>
                </a:solidFill>
                <a:latin typeface="Calibri"/>
                <a:ea typeface="Calibri"/>
                <a:cs typeface="Calibri"/>
                <a:sym typeface="Calibri"/>
              </a:defRPr>
            </a:lvl5pPr>
            <a:lvl6pPr marL="0" lvl="5" indent="0" algn="r">
              <a:spcBef>
                <a:spcPts val="0"/>
              </a:spcBef>
              <a:spcAft>
                <a:spcPts val="0"/>
              </a:spcAft>
              <a:buNone/>
              <a:defRPr sz="1200">
                <a:solidFill>
                  <a:srgbClr val="898989"/>
                </a:solidFill>
                <a:latin typeface="Calibri"/>
                <a:ea typeface="Calibri"/>
                <a:cs typeface="Calibri"/>
                <a:sym typeface="Calibri"/>
              </a:defRPr>
            </a:lvl6pPr>
            <a:lvl7pPr marL="0" lvl="6" indent="0" algn="r">
              <a:spcBef>
                <a:spcPts val="0"/>
              </a:spcBef>
              <a:spcAft>
                <a:spcPts val="0"/>
              </a:spcAft>
              <a:buNone/>
              <a:defRPr sz="1200">
                <a:solidFill>
                  <a:srgbClr val="898989"/>
                </a:solidFill>
                <a:latin typeface="Calibri"/>
                <a:ea typeface="Calibri"/>
                <a:cs typeface="Calibri"/>
                <a:sym typeface="Calibri"/>
              </a:defRPr>
            </a:lvl7pPr>
            <a:lvl8pPr marL="0" lvl="7" indent="0" algn="r">
              <a:spcBef>
                <a:spcPts val="0"/>
              </a:spcBef>
              <a:spcAft>
                <a:spcPts val="0"/>
              </a:spcAft>
              <a:buNone/>
              <a:defRPr sz="1200">
                <a:solidFill>
                  <a:srgbClr val="898989"/>
                </a:solidFill>
                <a:latin typeface="Calibri"/>
                <a:ea typeface="Calibri"/>
                <a:cs typeface="Calibri"/>
                <a:sym typeface="Calibri"/>
              </a:defRPr>
            </a:lvl8pPr>
            <a:lvl9pPr marL="0" lvl="8" indent="0" algn="r">
              <a:spcBef>
                <a:spcPts val="0"/>
              </a:spcBef>
              <a:spcAft>
                <a:spcPts val="0"/>
              </a:spcAft>
              <a:buNone/>
              <a:defRPr sz="12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3"/>
        <p:cNvGrpSpPr/>
        <p:nvPr/>
      </p:nvGrpSpPr>
      <p:grpSpPr>
        <a:xfrm>
          <a:off x="0" y="0"/>
          <a:ext cx="0" cy="0"/>
          <a:chOff x="0" y="0"/>
          <a:chExt cx="0" cy="0"/>
        </a:xfrm>
      </p:grpSpPr>
      <p:sp>
        <p:nvSpPr>
          <p:cNvPr id="34" name="Google Shape;34;p4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5" name="Google Shape;35;p4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4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4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4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4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Calibri"/>
                <a:ea typeface="Calibri"/>
                <a:cs typeface="Calibri"/>
                <a:sym typeface="Calibri"/>
              </a:defRPr>
            </a:lvl1pPr>
            <a:lvl2pPr marL="0" lvl="1" indent="0" algn="r">
              <a:spcBef>
                <a:spcPts val="0"/>
              </a:spcBef>
              <a:spcAft>
                <a:spcPts val="0"/>
              </a:spcAft>
              <a:buNone/>
              <a:defRPr sz="1200">
                <a:solidFill>
                  <a:srgbClr val="898989"/>
                </a:solidFill>
                <a:latin typeface="Calibri"/>
                <a:ea typeface="Calibri"/>
                <a:cs typeface="Calibri"/>
                <a:sym typeface="Calibri"/>
              </a:defRPr>
            </a:lvl2pPr>
            <a:lvl3pPr marL="0" lvl="2" indent="0" algn="r">
              <a:spcBef>
                <a:spcPts val="0"/>
              </a:spcBef>
              <a:spcAft>
                <a:spcPts val="0"/>
              </a:spcAft>
              <a:buNone/>
              <a:defRPr sz="1200">
                <a:solidFill>
                  <a:srgbClr val="898989"/>
                </a:solidFill>
                <a:latin typeface="Calibri"/>
                <a:ea typeface="Calibri"/>
                <a:cs typeface="Calibri"/>
                <a:sym typeface="Calibri"/>
              </a:defRPr>
            </a:lvl3pPr>
            <a:lvl4pPr marL="0" lvl="3" indent="0" algn="r">
              <a:spcBef>
                <a:spcPts val="0"/>
              </a:spcBef>
              <a:spcAft>
                <a:spcPts val="0"/>
              </a:spcAft>
              <a:buNone/>
              <a:defRPr sz="1200">
                <a:solidFill>
                  <a:srgbClr val="898989"/>
                </a:solidFill>
                <a:latin typeface="Calibri"/>
                <a:ea typeface="Calibri"/>
                <a:cs typeface="Calibri"/>
                <a:sym typeface="Calibri"/>
              </a:defRPr>
            </a:lvl4pPr>
            <a:lvl5pPr marL="0" lvl="4" indent="0" algn="r">
              <a:spcBef>
                <a:spcPts val="0"/>
              </a:spcBef>
              <a:spcAft>
                <a:spcPts val="0"/>
              </a:spcAft>
              <a:buNone/>
              <a:defRPr sz="1200">
                <a:solidFill>
                  <a:srgbClr val="898989"/>
                </a:solidFill>
                <a:latin typeface="Calibri"/>
                <a:ea typeface="Calibri"/>
                <a:cs typeface="Calibri"/>
                <a:sym typeface="Calibri"/>
              </a:defRPr>
            </a:lvl5pPr>
            <a:lvl6pPr marL="0" lvl="5" indent="0" algn="r">
              <a:spcBef>
                <a:spcPts val="0"/>
              </a:spcBef>
              <a:spcAft>
                <a:spcPts val="0"/>
              </a:spcAft>
              <a:buNone/>
              <a:defRPr sz="1200">
                <a:solidFill>
                  <a:srgbClr val="898989"/>
                </a:solidFill>
                <a:latin typeface="Calibri"/>
                <a:ea typeface="Calibri"/>
                <a:cs typeface="Calibri"/>
                <a:sym typeface="Calibri"/>
              </a:defRPr>
            </a:lvl6pPr>
            <a:lvl7pPr marL="0" lvl="6" indent="0" algn="r">
              <a:spcBef>
                <a:spcPts val="0"/>
              </a:spcBef>
              <a:spcAft>
                <a:spcPts val="0"/>
              </a:spcAft>
              <a:buNone/>
              <a:defRPr sz="1200">
                <a:solidFill>
                  <a:srgbClr val="898989"/>
                </a:solidFill>
                <a:latin typeface="Calibri"/>
                <a:ea typeface="Calibri"/>
                <a:cs typeface="Calibri"/>
                <a:sym typeface="Calibri"/>
              </a:defRPr>
            </a:lvl7pPr>
            <a:lvl8pPr marL="0" lvl="7" indent="0" algn="r">
              <a:spcBef>
                <a:spcPts val="0"/>
              </a:spcBef>
              <a:spcAft>
                <a:spcPts val="0"/>
              </a:spcAft>
              <a:buNone/>
              <a:defRPr sz="1200">
                <a:solidFill>
                  <a:srgbClr val="898989"/>
                </a:solidFill>
                <a:latin typeface="Calibri"/>
                <a:ea typeface="Calibri"/>
                <a:cs typeface="Calibri"/>
                <a:sym typeface="Calibri"/>
              </a:defRPr>
            </a:lvl8pPr>
            <a:lvl9pPr marL="0" lvl="8" indent="0" algn="r">
              <a:spcBef>
                <a:spcPts val="0"/>
              </a:spcBef>
              <a:spcAft>
                <a:spcPts val="0"/>
              </a:spcAft>
              <a:buNone/>
              <a:defRPr sz="12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0"/>
        <p:cNvGrpSpPr/>
        <p:nvPr/>
      </p:nvGrpSpPr>
      <p:grpSpPr>
        <a:xfrm>
          <a:off x="0" y="0"/>
          <a:ext cx="0" cy="0"/>
          <a:chOff x="0" y="0"/>
          <a:chExt cx="0" cy="0"/>
        </a:xfrm>
      </p:grpSpPr>
      <p:sp>
        <p:nvSpPr>
          <p:cNvPr id="41" name="Google Shape;41;p4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42" name="Google Shape;42;p4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4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4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4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4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4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4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Calibri"/>
                <a:ea typeface="Calibri"/>
                <a:cs typeface="Calibri"/>
                <a:sym typeface="Calibri"/>
              </a:defRPr>
            </a:lvl1pPr>
            <a:lvl2pPr marL="0" lvl="1" indent="0" algn="r">
              <a:spcBef>
                <a:spcPts val="0"/>
              </a:spcBef>
              <a:spcAft>
                <a:spcPts val="0"/>
              </a:spcAft>
              <a:buNone/>
              <a:defRPr sz="1200">
                <a:solidFill>
                  <a:srgbClr val="898989"/>
                </a:solidFill>
                <a:latin typeface="Calibri"/>
                <a:ea typeface="Calibri"/>
                <a:cs typeface="Calibri"/>
                <a:sym typeface="Calibri"/>
              </a:defRPr>
            </a:lvl2pPr>
            <a:lvl3pPr marL="0" lvl="2" indent="0" algn="r">
              <a:spcBef>
                <a:spcPts val="0"/>
              </a:spcBef>
              <a:spcAft>
                <a:spcPts val="0"/>
              </a:spcAft>
              <a:buNone/>
              <a:defRPr sz="1200">
                <a:solidFill>
                  <a:srgbClr val="898989"/>
                </a:solidFill>
                <a:latin typeface="Calibri"/>
                <a:ea typeface="Calibri"/>
                <a:cs typeface="Calibri"/>
                <a:sym typeface="Calibri"/>
              </a:defRPr>
            </a:lvl3pPr>
            <a:lvl4pPr marL="0" lvl="3" indent="0" algn="r">
              <a:spcBef>
                <a:spcPts val="0"/>
              </a:spcBef>
              <a:spcAft>
                <a:spcPts val="0"/>
              </a:spcAft>
              <a:buNone/>
              <a:defRPr sz="1200">
                <a:solidFill>
                  <a:srgbClr val="898989"/>
                </a:solidFill>
                <a:latin typeface="Calibri"/>
                <a:ea typeface="Calibri"/>
                <a:cs typeface="Calibri"/>
                <a:sym typeface="Calibri"/>
              </a:defRPr>
            </a:lvl4pPr>
            <a:lvl5pPr marL="0" lvl="4" indent="0" algn="r">
              <a:spcBef>
                <a:spcPts val="0"/>
              </a:spcBef>
              <a:spcAft>
                <a:spcPts val="0"/>
              </a:spcAft>
              <a:buNone/>
              <a:defRPr sz="1200">
                <a:solidFill>
                  <a:srgbClr val="898989"/>
                </a:solidFill>
                <a:latin typeface="Calibri"/>
                <a:ea typeface="Calibri"/>
                <a:cs typeface="Calibri"/>
                <a:sym typeface="Calibri"/>
              </a:defRPr>
            </a:lvl5pPr>
            <a:lvl6pPr marL="0" lvl="5" indent="0" algn="r">
              <a:spcBef>
                <a:spcPts val="0"/>
              </a:spcBef>
              <a:spcAft>
                <a:spcPts val="0"/>
              </a:spcAft>
              <a:buNone/>
              <a:defRPr sz="1200">
                <a:solidFill>
                  <a:srgbClr val="898989"/>
                </a:solidFill>
                <a:latin typeface="Calibri"/>
                <a:ea typeface="Calibri"/>
                <a:cs typeface="Calibri"/>
                <a:sym typeface="Calibri"/>
              </a:defRPr>
            </a:lvl6pPr>
            <a:lvl7pPr marL="0" lvl="6" indent="0" algn="r">
              <a:spcBef>
                <a:spcPts val="0"/>
              </a:spcBef>
              <a:spcAft>
                <a:spcPts val="0"/>
              </a:spcAft>
              <a:buNone/>
              <a:defRPr sz="1200">
                <a:solidFill>
                  <a:srgbClr val="898989"/>
                </a:solidFill>
                <a:latin typeface="Calibri"/>
                <a:ea typeface="Calibri"/>
                <a:cs typeface="Calibri"/>
                <a:sym typeface="Calibri"/>
              </a:defRPr>
            </a:lvl7pPr>
            <a:lvl8pPr marL="0" lvl="7" indent="0" algn="r">
              <a:spcBef>
                <a:spcPts val="0"/>
              </a:spcBef>
              <a:spcAft>
                <a:spcPts val="0"/>
              </a:spcAft>
              <a:buNone/>
              <a:defRPr sz="1200">
                <a:solidFill>
                  <a:srgbClr val="898989"/>
                </a:solidFill>
                <a:latin typeface="Calibri"/>
                <a:ea typeface="Calibri"/>
                <a:cs typeface="Calibri"/>
                <a:sym typeface="Calibri"/>
              </a:defRPr>
            </a:lvl8pPr>
            <a:lvl9pPr marL="0" lvl="8" indent="0" algn="r">
              <a:spcBef>
                <a:spcPts val="0"/>
              </a:spcBef>
              <a:spcAft>
                <a:spcPts val="0"/>
              </a:spcAft>
              <a:buNone/>
              <a:defRPr sz="12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49"/>
        <p:cNvGrpSpPr/>
        <p:nvPr/>
      </p:nvGrpSpPr>
      <p:grpSpPr>
        <a:xfrm>
          <a:off x="0" y="0"/>
          <a:ext cx="0" cy="0"/>
          <a:chOff x="0" y="0"/>
          <a:chExt cx="0" cy="0"/>
        </a:xfrm>
      </p:grpSpPr>
      <p:sp>
        <p:nvSpPr>
          <p:cNvPr id="50" name="Google Shape;50;p5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51" name="Google Shape;51;p5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5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5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Calibri"/>
                <a:ea typeface="Calibri"/>
                <a:cs typeface="Calibri"/>
                <a:sym typeface="Calibri"/>
              </a:defRPr>
            </a:lvl1pPr>
            <a:lvl2pPr marL="0" lvl="1" indent="0" algn="r">
              <a:spcBef>
                <a:spcPts val="0"/>
              </a:spcBef>
              <a:spcAft>
                <a:spcPts val="0"/>
              </a:spcAft>
              <a:buNone/>
              <a:defRPr sz="1200">
                <a:solidFill>
                  <a:srgbClr val="898989"/>
                </a:solidFill>
                <a:latin typeface="Calibri"/>
                <a:ea typeface="Calibri"/>
                <a:cs typeface="Calibri"/>
                <a:sym typeface="Calibri"/>
              </a:defRPr>
            </a:lvl2pPr>
            <a:lvl3pPr marL="0" lvl="2" indent="0" algn="r">
              <a:spcBef>
                <a:spcPts val="0"/>
              </a:spcBef>
              <a:spcAft>
                <a:spcPts val="0"/>
              </a:spcAft>
              <a:buNone/>
              <a:defRPr sz="1200">
                <a:solidFill>
                  <a:srgbClr val="898989"/>
                </a:solidFill>
                <a:latin typeface="Calibri"/>
                <a:ea typeface="Calibri"/>
                <a:cs typeface="Calibri"/>
                <a:sym typeface="Calibri"/>
              </a:defRPr>
            </a:lvl3pPr>
            <a:lvl4pPr marL="0" lvl="3" indent="0" algn="r">
              <a:spcBef>
                <a:spcPts val="0"/>
              </a:spcBef>
              <a:spcAft>
                <a:spcPts val="0"/>
              </a:spcAft>
              <a:buNone/>
              <a:defRPr sz="1200">
                <a:solidFill>
                  <a:srgbClr val="898989"/>
                </a:solidFill>
                <a:latin typeface="Calibri"/>
                <a:ea typeface="Calibri"/>
                <a:cs typeface="Calibri"/>
                <a:sym typeface="Calibri"/>
              </a:defRPr>
            </a:lvl4pPr>
            <a:lvl5pPr marL="0" lvl="4" indent="0" algn="r">
              <a:spcBef>
                <a:spcPts val="0"/>
              </a:spcBef>
              <a:spcAft>
                <a:spcPts val="0"/>
              </a:spcAft>
              <a:buNone/>
              <a:defRPr sz="1200">
                <a:solidFill>
                  <a:srgbClr val="898989"/>
                </a:solidFill>
                <a:latin typeface="Calibri"/>
                <a:ea typeface="Calibri"/>
                <a:cs typeface="Calibri"/>
                <a:sym typeface="Calibri"/>
              </a:defRPr>
            </a:lvl5pPr>
            <a:lvl6pPr marL="0" lvl="5" indent="0" algn="r">
              <a:spcBef>
                <a:spcPts val="0"/>
              </a:spcBef>
              <a:spcAft>
                <a:spcPts val="0"/>
              </a:spcAft>
              <a:buNone/>
              <a:defRPr sz="1200">
                <a:solidFill>
                  <a:srgbClr val="898989"/>
                </a:solidFill>
                <a:latin typeface="Calibri"/>
                <a:ea typeface="Calibri"/>
                <a:cs typeface="Calibri"/>
                <a:sym typeface="Calibri"/>
              </a:defRPr>
            </a:lvl6pPr>
            <a:lvl7pPr marL="0" lvl="6" indent="0" algn="r">
              <a:spcBef>
                <a:spcPts val="0"/>
              </a:spcBef>
              <a:spcAft>
                <a:spcPts val="0"/>
              </a:spcAft>
              <a:buNone/>
              <a:defRPr sz="1200">
                <a:solidFill>
                  <a:srgbClr val="898989"/>
                </a:solidFill>
                <a:latin typeface="Calibri"/>
                <a:ea typeface="Calibri"/>
                <a:cs typeface="Calibri"/>
                <a:sym typeface="Calibri"/>
              </a:defRPr>
            </a:lvl7pPr>
            <a:lvl8pPr marL="0" lvl="7" indent="0" algn="r">
              <a:spcBef>
                <a:spcPts val="0"/>
              </a:spcBef>
              <a:spcAft>
                <a:spcPts val="0"/>
              </a:spcAft>
              <a:buNone/>
              <a:defRPr sz="1200">
                <a:solidFill>
                  <a:srgbClr val="898989"/>
                </a:solidFill>
                <a:latin typeface="Calibri"/>
                <a:ea typeface="Calibri"/>
                <a:cs typeface="Calibri"/>
                <a:sym typeface="Calibri"/>
              </a:defRPr>
            </a:lvl8pPr>
            <a:lvl9pPr marL="0" lvl="8" indent="0" algn="r">
              <a:spcBef>
                <a:spcPts val="0"/>
              </a:spcBef>
              <a:spcAft>
                <a:spcPts val="0"/>
              </a:spcAft>
              <a:buNone/>
              <a:defRPr sz="12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4"/>
        <p:cNvGrpSpPr/>
        <p:nvPr/>
      </p:nvGrpSpPr>
      <p:grpSpPr>
        <a:xfrm>
          <a:off x="0" y="0"/>
          <a:ext cx="0" cy="0"/>
          <a:chOff x="0" y="0"/>
          <a:chExt cx="0" cy="0"/>
        </a:xfrm>
      </p:grpSpPr>
      <p:sp>
        <p:nvSpPr>
          <p:cNvPr id="55" name="Google Shape;55;p5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5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5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Calibri"/>
                <a:ea typeface="Calibri"/>
                <a:cs typeface="Calibri"/>
                <a:sym typeface="Calibri"/>
              </a:defRPr>
            </a:lvl1pPr>
            <a:lvl2pPr marL="0" lvl="1" indent="0" algn="r">
              <a:spcBef>
                <a:spcPts val="0"/>
              </a:spcBef>
              <a:spcAft>
                <a:spcPts val="0"/>
              </a:spcAft>
              <a:buNone/>
              <a:defRPr sz="1200">
                <a:solidFill>
                  <a:srgbClr val="898989"/>
                </a:solidFill>
                <a:latin typeface="Calibri"/>
                <a:ea typeface="Calibri"/>
                <a:cs typeface="Calibri"/>
                <a:sym typeface="Calibri"/>
              </a:defRPr>
            </a:lvl2pPr>
            <a:lvl3pPr marL="0" lvl="2" indent="0" algn="r">
              <a:spcBef>
                <a:spcPts val="0"/>
              </a:spcBef>
              <a:spcAft>
                <a:spcPts val="0"/>
              </a:spcAft>
              <a:buNone/>
              <a:defRPr sz="1200">
                <a:solidFill>
                  <a:srgbClr val="898989"/>
                </a:solidFill>
                <a:latin typeface="Calibri"/>
                <a:ea typeface="Calibri"/>
                <a:cs typeface="Calibri"/>
                <a:sym typeface="Calibri"/>
              </a:defRPr>
            </a:lvl3pPr>
            <a:lvl4pPr marL="0" lvl="3" indent="0" algn="r">
              <a:spcBef>
                <a:spcPts val="0"/>
              </a:spcBef>
              <a:spcAft>
                <a:spcPts val="0"/>
              </a:spcAft>
              <a:buNone/>
              <a:defRPr sz="1200">
                <a:solidFill>
                  <a:srgbClr val="898989"/>
                </a:solidFill>
                <a:latin typeface="Calibri"/>
                <a:ea typeface="Calibri"/>
                <a:cs typeface="Calibri"/>
                <a:sym typeface="Calibri"/>
              </a:defRPr>
            </a:lvl4pPr>
            <a:lvl5pPr marL="0" lvl="4" indent="0" algn="r">
              <a:spcBef>
                <a:spcPts val="0"/>
              </a:spcBef>
              <a:spcAft>
                <a:spcPts val="0"/>
              </a:spcAft>
              <a:buNone/>
              <a:defRPr sz="1200">
                <a:solidFill>
                  <a:srgbClr val="898989"/>
                </a:solidFill>
                <a:latin typeface="Calibri"/>
                <a:ea typeface="Calibri"/>
                <a:cs typeface="Calibri"/>
                <a:sym typeface="Calibri"/>
              </a:defRPr>
            </a:lvl5pPr>
            <a:lvl6pPr marL="0" lvl="5" indent="0" algn="r">
              <a:spcBef>
                <a:spcPts val="0"/>
              </a:spcBef>
              <a:spcAft>
                <a:spcPts val="0"/>
              </a:spcAft>
              <a:buNone/>
              <a:defRPr sz="1200">
                <a:solidFill>
                  <a:srgbClr val="898989"/>
                </a:solidFill>
                <a:latin typeface="Calibri"/>
                <a:ea typeface="Calibri"/>
                <a:cs typeface="Calibri"/>
                <a:sym typeface="Calibri"/>
              </a:defRPr>
            </a:lvl6pPr>
            <a:lvl7pPr marL="0" lvl="6" indent="0" algn="r">
              <a:spcBef>
                <a:spcPts val="0"/>
              </a:spcBef>
              <a:spcAft>
                <a:spcPts val="0"/>
              </a:spcAft>
              <a:buNone/>
              <a:defRPr sz="1200">
                <a:solidFill>
                  <a:srgbClr val="898989"/>
                </a:solidFill>
                <a:latin typeface="Calibri"/>
                <a:ea typeface="Calibri"/>
                <a:cs typeface="Calibri"/>
                <a:sym typeface="Calibri"/>
              </a:defRPr>
            </a:lvl7pPr>
            <a:lvl8pPr marL="0" lvl="7" indent="0" algn="r">
              <a:spcBef>
                <a:spcPts val="0"/>
              </a:spcBef>
              <a:spcAft>
                <a:spcPts val="0"/>
              </a:spcAft>
              <a:buNone/>
              <a:defRPr sz="1200">
                <a:solidFill>
                  <a:srgbClr val="898989"/>
                </a:solidFill>
                <a:latin typeface="Calibri"/>
                <a:ea typeface="Calibri"/>
                <a:cs typeface="Calibri"/>
                <a:sym typeface="Calibri"/>
              </a:defRPr>
            </a:lvl8pPr>
            <a:lvl9pPr marL="0" lvl="8" indent="0" algn="r">
              <a:spcBef>
                <a:spcPts val="0"/>
              </a:spcBef>
              <a:spcAft>
                <a:spcPts val="0"/>
              </a:spcAft>
              <a:buNone/>
              <a:defRPr sz="12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8"/>
        <p:cNvGrpSpPr/>
        <p:nvPr/>
      </p:nvGrpSpPr>
      <p:grpSpPr>
        <a:xfrm>
          <a:off x="0" y="0"/>
          <a:ext cx="0" cy="0"/>
          <a:chOff x="0" y="0"/>
          <a:chExt cx="0" cy="0"/>
        </a:xfrm>
      </p:grpSpPr>
      <p:sp>
        <p:nvSpPr>
          <p:cNvPr id="59" name="Google Shape;59;p5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60" name="Google Shape;60;p5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5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5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5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5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Calibri"/>
                <a:ea typeface="Calibri"/>
                <a:cs typeface="Calibri"/>
                <a:sym typeface="Calibri"/>
              </a:defRPr>
            </a:lvl1pPr>
            <a:lvl2pPr marL="0" lvl="1" indent="0" algn="r">
              <a:spcBef>
                <a:spcPts val="0"/>
              </a:spcBef>
              <a:spcAft>
                <a:spcPts val="0"/>
              </a:spcAft>
              <a:buNone/>
              <a:defRPr sz="1200">
                <a:solidFill>
                  <a:srgbClr val="898989"/>
                </a:solidFill>
                <a:latin typeface="Calibri"/>
                <a:ea typeface="Calibri"/>
                <a:cs typeface="Calibri"/>
                <a:sym typeface="Calibri"/>
              </a:defRPr>
            </a:lvl2pPr>
            <a:lvl3pPr marL="0" lvl="2" indent="0" algn="r">
              <a:spcBef>
                <a:spcPts val="0"/>
              </a:spcBef>
              <a:spcAft>
                <a:spcPts val="0"/>
              </a:spcAft>
              <a:buNone/>
              <a:defRPr sz="1200">
                <a:solidFill>
                  <a:srgbClr val="898989"/>
                </a:solidFill>
                <a:latin typeface="Calibri"/>
                <a:ea typeface="Calibri"/>
                <a:cs typeface="Calibri"/>
                <a:sym typeface="Calibri"/>
              </a:defRPr>
            </a:lvl3pPr>
            <a:lvl4pPr marL="0" lvl="3" indent="0" algn="r">
              <a:spcBef>
                <a:spcPts val="0"/>
              </a:spcBef>
              <a:spcAft>
                <a:spcPts val="0"/>
              </a:spcAft>
              <a:buNone/>
              <a:defRPr sz="1200">
                <a:solidFill>
                  <a:srgbClr val="898989"/>
                </a:solidFill>
                <a:latin typeface="Calibri"/>
                <a:ea typeface="Calibri"/>
                <a:cs typeface="Calibri"/>
                <a:sym typeface="Calibri"/>
              </a:defRPr>
            </a:lvl4pPr>
            <a:lvl5pPr marL="0" lvl="4" indent="0" algn="r">
              <a:spcBef>
                <a:spcPts val="0"/>
              </a:spcBef>
              <a:spcAft>
                <a:spcPts val="0"/>
              </a:spcAft>
              <a:buNone/>
              <a:defRPr sz="1200">
                <a:solidFill>
                  <a:srgbClr val="898989"/>
                </a:solidFill>
                <a:latin typeface="Calibri"/>
                <a:ea typeface="Calibri"/>
                <a:cs typeface="Calibri"/>
                <a:sym typeface="Calibri"/>
              </a:defRPr>
            </a:lvl5pPr>
            <a:lvl6pPr marL="0" lvl="5" indent="0" algn="r">
              <a:spcBef>
                <a:spcPts val="0"/>
              </a:spcBef>
              <a:spcAft>
                <a:spcPts val="0"/>
              </a:spcAft>
              <a:buNone/>
              <a:defRPr sz="1200">
                <a:solidFill>
                  <a:srgbClr val="898989"/>
                </a:solidFill>
                <a:latin typeface="Calibri"/>
                <a:ea typeface="Calibri"/>
                <a:cs typeface="Calibri"/>
                <a:sym typeface="Calibri"/>
              </a:defRPr>
            </a:lvl6pPr>
            <a:lvl7pPr marL="0" lvl="6" indent="0" algn="r">
              <a:spcBef>
                <a:spcPts val="0"/>
              </a:spcBef>
              <a:spcAft>
                <a:spcPts val="0"/>
              </a:spcAft>
              <a:buNone/>
              <a:defRPr sz="1200">
                <a:solidFill>
                  <a:srgbClr val="898989"/>
                </a:solidFill>
                <a:latin typeface="Calibri"/>
                <a:ea typeface="Calibri"/>
                <a:cs typeface="Calibri"/>
                <a:sym typeface="Calibri"/>
              </a:defRPr>
            </a:lvl7pPr>
            <a:lvl8pPr marL="0" lvl="7" indent="0" algn="r">
              <a:spcBef>
                <a:spcPts val="0"/>
              </a:spcBef>
              <a:spcAft>
                <a:spcPts val="0"/>
              </a:spcAft>
              <a:buNone/>
              <a:defRPr sz="1200">
                <a:solidFill>
                  <a:srgbClr val="898989"/>
                </a:solidFill>
                <a:latin typeface="Calibri"/>
                <a:ea typeface="Calibri"/>
                <a:cs typeface="Calibri"/>
                <a:sym typeface="Calibri"/>
              </a:defRPr>
            </a:lvl8pPr>
            <a:lvl9pPr marL="0" lvl="8" indent="0" algn="r">
              <a:spcBef>
                <a:spcPts val="0"/>
              </a:spcBef>
              <a:spcAft>
                <a:spcPts val="0"/>
              </a:spcAft>
              <a:buNone/>
              <a:defRPr sz="12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5"/>
        <p:cNvGrpSpPr/>
        <p:nvPr/>
      </p:nvGrpSpPr>
      <p:grpSpPr>
        <a:xfrm>
          <a:off x="0" y="0"/>
          <a:ext cx="0" cy="0"/>
          <a:chOff x="0" y="0"/>
          <a:chExt cx="0" cy="0"/>
        </a:xfrm>
      </p:grpSpPr>
      <p:sp>
        <p:nvSpPr>
          <p:cNvPr id="66" name="Google Shape;66;p5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67" name="Google Shape;67;p53"/>
          <p:cNvSpPr>
            <a:spLocks noGrp="1"/>
          </p:cNvSpPr>
          <p:nvPr>
            <p:ph type="pic" idx="2"/>
          </p:nvPr>
        </p:nvSpPr>
        <p:spPr>
          <a:xfrm>
            <a:off x="5183188" y="987425"/>
            <a:ext cx="6172200" cy="4873625"/>
          </a:xfrm>
          <a:prstGeom prst="rect">
            <a:avLst/>
          </a:prstGeom>
          <a:noFill/>
          <a:ln>
            <a:noFill/>
          </a:ln>
        </p:spPr>
      </p:sp>
      <p:sp>
        <p:nvSpPr>
          <p:cNvPr id="68" name="Google Shape;68;p5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5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5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5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Calibri"/>
                <a:ea typeface="Calibri"/>
                <a:cs typeface="Calibri"/>
                <a:sym typeface="Calibri"/>
              </a:defRPr>
            </a:lvl1pPr>
            <a:lvl2pPr marL="0" lvl="1" indent="0" algn="r">
              <a:spcBef>
                <a:spcPts val="0"/>
              </a:spcBef>
              <a:spcAft>
                <a:spcPts val="0"/>
              </a:spcAft>
              <a:buNone/>
              <a:defRPr sz="1200">
                <a:solidFill>
                  <a:srgbClr val="898989"/>
                </a:solidFill>
                <a:latin typeface="Calibri"/>
                <a:ea typeface="Calibri"/>
                <a:cs typeface="Calibri"/>
                <a:sym typeface="Calibri"/>
              </a:defRPr>
            </a:lvl2pPr>
            <a:lvl3pPr marL="0" lvl="2" indent="0" algn="r">
              <a:spcBef>
                <a:spcPts val="0"/>
              </a:spcBef>
              <a:spcAft>
                <a:spcPts val="0"/>
              </a:spcAft>
              <a:buNone/>
              <a:defRPr sz="1200">
                <a:solidFill>
                  <a:srgbClr val="898989"/>
                </a:solidFill>
                <a:latin typeface="Calibri"/>
                <a:ea typeface="Calibri"/>
                <a:cs typeface="Calibri"/>
                <a:sym typeface="Calibri"/>
              </a:defRPr>
            </a:lvl3pPr>
            <a:lvl4pPr marL="0" lvl="3" indent="0" algn="r">
              <a:spcBef>
                <a:spcPts val="0"/>
              </a:spcBef>
              <a:spcAft>
                <a:spcPts val="0"/>
              </a:spcAft>
              <a:buNone/>
              <a:defRPr sz="1200">
                <a:solidFill>
                  <a:srgbClr val="898989"/>
                </a:solidFill>
                <a:latin typeface="Calibri"/>
                <a:ea typeface="Calibri"/>
                <a:cs typeface="Calibri"/>
                <a:sym typeface="Calibri"/>
              </a:defRPr>
            </a:lvl4pPr>
            <a:lvl5pPr marL="0" lvl="4" indent="0" algn="r">
              <a:spcBef>
                <a:spcPts val="0"/>
              </a:spcBef>
              <a:spcAft>
                <a:spcPts val="0"/>
              </a:spcAft>
              <a:buNone/>
              <a:defRPr sz="1200">
                <a:solidFill>
                  <a:srgbClr val="898989"/>
                </a:solidFill>
                <a:latin typeface="Calibri"/>
                <a:ea typeface="Calibri"/>
                <a:cs typeface="Calibri"/>
                <a:sym typeface="Calibri"/>
              </a:defRPr>
            </a:lvl5pPr>
            <a:lvl6pPr marL="0" lvl="5" indent="0" algn="r">
              <a:spcBef>
                <a:spcPts val="0"/>
              </a:spcBef>
              <a:spcAft>
                <a:spcPts val="0"/>
              </a:spcAft>
              <a:buNone/>
              <a:defRPr sz="1200">
                <a:solidFill>
                  <a:srgbClr val="898989"/>
                </a:solidFill>
                <a:latin typeface="Calibri"/>
                <a:ea typeface="Calibri"/>
                <a:cs typeface="Calibri"/>
                <a:sym typeface="Calibri"/>
              </a:defRPr>
            </a:lvl6pPr>
            <a:lvl7pPr marL="0" lvl="6" indent="0" algn="r">
              <a:spcBef>
                <a:spcPts val="0"/>
              </a:spcBef>
              <a:spcAft>
                <a:spcPts val="0"/>
              </a:spcAft>
              <a:buNone/>
              <a:defRPr sz="1200">
                <a:solidFill>
                  <a:srgbClr val="898989"/>
                </a:solidFill>
                <a:latin typeface="Calibri"/>
                <a:ea typeface="Calibri"/>
                <a:cs typeface="Calibri"/>
                <a:sym typeface="Calibri"/>
              </a:defRPr>
            </a:lvl7pPr>
            <a:lvl8pPr marL="0" lvl="7" indent="0" algn="r">
              <a:spcBef>
                <a:spcPts val="0"/>
              </a:spcBef>
              <a:spcAft>
                <a:spcPts val="0"/>
              </a:spcAft>
              <a:buNone/>
              <a:defRPr sz="1200">
                <a:solidFill>
                  <a:srgbClr val="898989"/>
                </a:solidFill>
                <a:latin typeface="Calibri"/>
                <a:ea typeface="Calibri"/>
                <a:cs typeface="Calibri"/>
                <a:sym typeface="Calibri"/>
              </a:defRPr>
            </a:lvl8pPr>
            <a:lvl9pPr marL="0" lvl="8" indent="0" algn="r">
              <a:spcBef>
                <a:spcPts val="0"/>
              </a:spcBef>
              <a:spcAft>
                <a:spcPts val="0"/>
              </a:spcAft>
              <a:buNone/>
              <a:defRPr sz="12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p4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11" name="Google Shape;11;p4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98989"/>
                </a:solidFill>
                <a:latin typeface="Calibri"/>
                <a:ea typeface="Calibri"/>
                <a:cs typeface="Calibri"/>
                <a:sym typeface="Calibri"/>
              </a:defRPr>
            </a:lvl1pPr>
            <a:lvl2pPr marL="0" marR="0" lvl="1" indent="0" algn="r" rtl="0">
              <a:spcBef>
                <a:spcPts val="0"/>
              </a:spcBef>
              <a:spcAft>
                <a:spcPts val="0"/>
              </a:spcAft>
              <a:buNone/>
              <a:defRPr sz="1200" b="0" i="0" u="none" strike="noStrike" cap="none">
                <a:solidFill>
                  <a:srgbClr val="898989"/>
                </a:solidFill>
                <a:latin typeface="Calibri"/>
                <a:ea typeface="Calibri"/>
                <a:cs typeface="Calibri"/>
                <a:sym typeface="Calibri"/>
              </a:defRPr>
            </a:lvl2pPr>
            <a:lvl3pPr marL="0" marR="0" lvl="2" indent="0" algn="r" rtl="0">
              <a:spcBef>
                <a:spcPts val="0"/>
              </a:spcBef>
              <a:spcAft>
                <a:spcPts val="0"/>
              </a:spcAft>
              <a:buNone/>
              <a:defRPr sz="1200" b="0" i="0" u="none" strike="noStrike" cap="none">
                <a:solidFill>
                  <a:srgbClr val="898989"/>
                </a:solidFill>
                <a:latin typeface="Calibri"/>
                <a:ea typeface="Calibri"/>
                <a:cs typeface="Calibri"/>
                <a:sym typeface="Calibri"/>
              </a:defRPr>
            </a:lvl3pPr>
            <a:lvl4pPr marL="0" marR="0" lvl="3" indent="0" algn="r" rtl="0">
              <a:spcBef>
                <a:spcPts val="0"/>
              </a:spcBef>
              <a:spcAft>
                <a:spcPts val="0"/>
              </a:spcAft>
              <a:buNone/>
              <a:defRPr sz="1200" b="0" i="0" u="none" strike="noStrike" cap="none">
                <a:solidFill>
                  <a:srgbClr val="898989"/>
                </a:solidFill>
                <a:latin typeface="Calibri"/>
                <a:ea typeface="Calibri"/>
                <a:cs typeface="Calibri"/>
                <a:sym typeface="Calibri"/>
              </a:defRPr>
            </a:lvl4pPr>
            <a:lvl5pPr marL="0" marR="0" lvl="4" indent="0" algn="r" rtl="0">
              <a:spcBef>
                <a:spcPts val="0"/>
              </a:spcBef>
              <a:spcAft>
                <a:spcPts val="0"/>
              </a:spcAft>
              <a:buNone/>
              <a:defRPr sz="1200" b="0" i="0" u="none" strike="noStrike" cap="none">
                <a:solidFill>
                  <a:srgbClr val="898989"/>
                </a:solidFill>
                <a:latin typeface="Calibri"/>
                <a:ea typeface="Calibri"/>
                <a:cs typeface="Calibri"/>
                <a:sym typeface="Calibri"/>
              </a:defRPr>
            </a:lvl5pPr>
            <a:lvl6pPr marL="0" marR="0" lvl="5" indent="0" algn="r" rtl="0">
              <a:spcBef>
                <a:spcPts val="0"/>
              </a:spcBef>
              <a:spcAft>
                <a:spcPts val="0"/>
              </a:spcAft>
              <a:buNone/>
              <a:defRPr sz="1200" b="0" i="0" u="none" strike="noStrike" cap="none">
                <a:solidFill>
                  <a:srgbClr val="898989"/>
                </a:solidFill>
                <a:latin typeface="Calibri"/>
                <a:ea typeface="Calibri"/>
                <a:cs typeface="Calibri"/>
                <a:sym typeface="Calibri"/>
              </a:defRPr>
            </a:lvl6pPr>
            <a:lvl7pPr marL="0" marR="0" lvl="6" indent="0" algn="r" rtl="0">
              <a:spcBef>
                <a:spcPts val="0"/>
              </a:spcBef>
              <a:spcAft>
                <a:spcPts val="0"/>
              </a:spcAft>
              <a:buNone/>
              <a:defRPr sz="1200" b="0" i="0" u="none" strike="noStrike" cap="none">
                <a:solidFill>
                  <a:srgbClr val="898989"/>
                </a:solidFill>
                <a:latin typeface="Calibri"/>
                <a:ea typeface="Calibri"/>
                <a:cs typeface="Calibri"/>
                <a:sym typeface="Calibri"/>
              </a:defRPr>
            </a:lvl7pPr>
            <a:lvl8pPr marL="0" marR="0" lvl="7" indent="0" algn="r" rtl="0">
              <a:spcBef>
                <a:spcPts val="0"/>
              </a:spcBef>
              <a:spcAft>
                <a:spcPts val="0"/>
              </a:spcAft>
              <a:buNone/>
              <a:defRPr sz="1200" b="0" i="0" u="none" strike="noStrike" cap="none">
                <a:solidFill>
                  <a:srgbClr val="898989"/>
                </a:solidFill>
                <a:latin typeface="Calibri"/>
                <a:ea typeface="Calibri"/>
                <a:cs typeface="Calibri"/>
                <a:sym typeface="Calibri"/>
              </a:defRPr>
            </a:lvl8pPr>
            <a:lvl9pPr marL="0" marR="0" lvl="8" indent="0" algn="r" rtl="0">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Google Shape;88;p1" descr="Un conjunto de letras negras en un fondo blanco&#10;&#10;Descripción generada automáticamente con confianza media"/>
          <p:cNvPicPr preferRelativeResize="0"/>
          <p:nvPr/>
        </p:nvPicPr>
        <p:blipFill rotWithShape="1">
          <a:blip r:embed="rId3">
            <a:alphaModFix/>
          </a:blip>
          <a:srcRect/>
          <a:stretch/>
        </p:blipFill>
        <p:spPr>
          <a:xfrm>
            <a:off x="0" y="0"/>
            <a:ext cx="12192000" cy="7037762"/>
          </a:xfrm>
          <a:prstGeom prst="rect">
            <a:avLst/>
          </a:prstGeom>
          <a:noFill/>
          <a:ln>
            <a:noFill/>
          </a:ln>
        </p:spPr>
      </p:pic>
      <p:sp>
        <p:nvSpPr>
          <p:cNvPr id="89" name="Google Shape;89;p1"/>
          <p:cNvSpPr/>
          <p:nvPr/>
        </p:nvSpPr>
        <p:spPr>
          <a:xfrm>
            <a:off x="4276123" y="3972891"/>
            <a:ext cx="7308567" cy="1655893"/>
          </a:xfrm>
          <a:prstGeom prst="roundRect">
            <a:avLst>
              <a:gd name="adj" fmla="val 7874"/>
            </a:avLst>
          </a:prstGeom>
          <a:solidFill>
            <a:schemeClr val="dk1">
              <a:alpha val="75686"/>
            </a:schemeClr>
          </a:solidFill>
          <a:ln>
            <a:noFill/>
          </a:ln>
        </p:spPr>
        <p:txBody>
          <a:bodyPr spcFirstLastPara="1" wrap="square" lIns="91425" tIns="45700" rIns="540000" bIns="45700" anchor="ctr" anchorCtr="0">
            <a:noAutofit/>
          </a:bodyPr>
          <a:lstStyle/>
          <a:p>
            <a:pPr marL="0" marR="0" lvl="0" indent="0" algn="ctr" rtl="0">
              <a:spcBef>
                <a:spcPts val="0"/>
              </a:spcBef>
              <a:spcAft>
                <a:spcPts val="0"/>
              </a:spcAft>
              <a:buNone/>
            </a:pPr>
            <a:endParaRPr sz="2800" b="1" i="0" u="none" strike="noStrike" cap="none">
              <a:solidFill>
                <a:schemeClr val="lt1"/>
              </a:solidFill>
              <a:latin typeface="Calibri"/>
              <a:ea typeface="Calibri"/>
              <a:cs typeface="Calibri"/>
              <a:sym typeface="Calibri"/>
            </a:endParaRPr>
          </a:p>
        </p:txBody>
      </p:sp>
      <p:sp>
        <p:nvSpPr>
          <p:cNvPr id="90" name="Google Shape;90;p1"/>
          <p:cNvSpPr txBox="1">
            <a:spLocks noGrp="1"/>
          </p:cNvSpPr>
          <p:nvPr>
            <p:ph type="ctrTitle"/>
          </p:nvPr>
        </p:nvSpPr>
        <p:spPr>
          <a:xfrm>
            <a:off x="4940586" y="4135684"/>
            <a:ext cx="5258050" cy="103113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None/>
            </a:pPr>
            <a:br>
              <a:rPr lang="es-ES" sz="5000" b="1">
                <a:solidFill>
                  <a:schemeClr val="lt1"/>
                </a:solidFill>
                <a:latin typeface="Arial"/>
                <a:ea typeface="Arial"/>
                <a:cs typeface="Arial"/>
                <a:sym typeface="Arial"/>
              </a:rPr>
            </a:br>
            <a:br>
              <a:rPr lang="es-ES" sz="1600">
                <a:solidFill>
                  <a:schemeClr val="lt1"/>
                </a:solidFill>
                <a:latin typeface="Arial"/>
                <a:ea typeface="Arial"/>
                <a:cs typeface="Arial"/>
                <a:sym typeface="Arial"/>
              </a:rPr>
            </a:br>
            <a:br>
              <a:rPr lang="es-ES" sz="1600" b="1">
                <a:solidFill>
                  <a:schemeClr val="lt1"/>
                </a:solidFill>
                <a:latin typeface="Arial"/>
                <a:ea typeface="Arial"/>
                <a:cs typeface="Arial"/>
                <a:sym typeface="Arial"/>
              </a:rPr>
            </a:br>
            <a:r>
              <a:rPr lang="es-ES" sz="5000" b="1">
                <a:solidFill>
                  <a:schemeClr val="lt1"/>
                </a:solidFill>
                <a:latin typeface="Arial"/>
                <a:ea typeface="Arial"/>
                <a:cs typeface="Arial"/>
                <a:sym typeface="Arial"/>
              </a:rPr>
              <a:t>Librería Pandas</a:t>
            </a:r>
            <a:endParaRPr sz="3000" b="1">
              <a:solidFill>
                <a:schemeClr val="lt1"/>
              </a:solidFill>
              <a:latin typeface="Arial"/>
              <a:ea typeface="Arial"/>
              <a:cs typeface="Arial"/>
              <a:sym typeface="Arial"/>
            </a:endParaRPr>
          </a:p>
        </p:txBody>
      </p:sp>
      <p:sp>
        <p:nvSpPr>
          <p:cNvPr id="91" name="Google Shape;91;p1"/>
          <p:cNvSpPr txBox="1"/>
          <p:nvPr/>
        </p:nvSpPr>
        <p:spPr>
          <a:xfrm>
            <a:off x="4940586" y="3496348"/>
            <a:ext cx="616554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lt1"/>
              </a:buClr>
              <a:buSzPts val="1800"/>
              <a:buFont typeface="Arial"/>
              <a:buNone/>
            </a:pPr>
            <a:r>
              <a:rPr lang="es-ES" sz="1800" b="1" i="0" u="none" strike="noStrike" cap="none">
                <a:solidFill>
                  <a:schemeClr val="lt1"/>
                </a:solidFill>
                <a:latin typeface="Arial"/>
                <a:ea typeface="Arial"/>
                <a:cs typeface="Arial"/>
                <a:sym typeface="Arial"/>
              </a:rPr>
              <a:t>Módulo 2 – Obtención y Preparación de Datos</a:t>
            </a:r>
            <a:endParaRPr sz="1800" b="0" i="0" u="none" strike="noStrike" cap="none">
              <a:solidFill>
                <a:schemeClr val="dk1"/>
              </a:solidFill>
              <a:latin typeface="Calibri"/>
              <a:ea typeface="Calibri"/>
              <a:cs typeface="Calibri"/>
              <a:sym typeface="Calibri"/>
            </a:endParaRPr>
          </a:p>
        </p:txBody>
      </p:sp>
      <p:sp>
        <p:nvSpPr>
          <p:cNvPr id="92" name="Google Shape;92;p1"/>
          <p:cNvSpPr txBox="1"/>
          <p:nvPr/>
        </p:nvSpPr>
        <p:spPr>
          <a:xfrm>
            <a:off x="4940586" y="5735995"/>
            <a:ext cx="705463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lt1"/>
              </a:buClr>
              <a:buSzPts val="1800"/>
              <a:buFont typeface="Arial"/>
              <a:buNone/>
            </a:pPr>
            <a:r>
              <a:rPr lang="es-ES" sz="1800" b="1" i="0" u="none" strike="noStrike" cap="none">
                <a:solidFill>
                  <a:schemeClr val="lt1"/>
                </a:solidFill>
                <a:latin typeface="Arial"/>
                <a:ea typeface="Arial"/>
                <a:cs typeface="Arial"/>
                <a:sym typeface="Arial"/>
              </a:rPr>
              <a:t>Especialización en Ciencia de Datos</a:t>
            </a:r>
            <a:endParaRPr sz="18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fade">
                                      <p:cBhvr>
                                        <p:cTn id="7"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0"/>
          <p:cNvSpPr/>
          <p:nvPr/>
        </p:nvSpPr>
        <p:spPr>
          <a:xfrm>
            <a:off x="2469045" y="2608857"/>
            <a:ext cx="10243061" cy="1640284"/>
          </a:xfrm>
          <a:prstGeom prst="roundRect">
            <a:avLst>
              <a:gd name="adj" fmla="val 2971"/>
            </a:avLst>
          </a:prstGeom>
          <a:gradFill>
            <a:gsLst>
              <a:gs pos="0">
                <a:srgbClr val="58751F"/>
              </a:gs>
              <a:gs pos="50000">
                <a:srgbClr val="81AB2C"/>
              </a:gs>
              <a:gs pos="100000">
                <a:srgbClr val="9BCC36"/>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9" name="Google Shape;169;p10"/>
          <p:cNvSpPr txBox="1"/>
          <p:nvPr/>
        </p:nvSpPr>
        <p:spPr>
          <a:xfrm>
            <a:off x="5755278" y="949510"/>
            <a:ext cx="4651144" cy="100806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s-ES" sz="3200">
                <a:solidFill>
                  <a:srgbClr val="7F7F7F"/>
                </a:solidFill>
                <a:latin typeface="Arial"/>
                <a:ea typeface="Arial"/>
                <a:cs typeface="Arial"/>
                <a:sym typeface="Arial"/>
              </a:rPr>
              <a:t>Métodos de Exploración</a:t>
            </a:r>
            <a:endParaRPr/>
          </a:p>
        </p:txBody>
      </p:sp>
      <p:sp>
        <p:nvSpPr>
          <p:cNvPr id="170" name="Google Shape;170;p10"/>
          <p:cNvSpPr txBox="1"/>
          <p:nvPr/>
        </p:nvSpPr>
        <p:spPr>
          <a:xfrm>
            <a:off x="5755278" y="2844224"/>
            <a:ext cx="6014971" cy="156966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2000">
                <a:solidFill>
                  <a:schemeClr val="lt1"/>
                </a:solidFill>
                <a:latin typeface="Calibri"/>
                <a:ea typeface="Calibri"/>
                <a:cs typeface="Calibri"/>
                <a:sym typeface="Calibri"/>
              </a:rPr>
              <a:t>El método info() despliega un sumario técnico del DataFrame, en donde se listan las columnas, cantidad de registros no nulos y el tipo de datos de cada una de ellos.</a:t>
            </a:r>
            <a:endParaRPr/>
          </a:p>
          <a:p>
            <a:pPr marL="285750" marR="0" lvl="0" indent="-184150" algn="l" rtl="0">
              <a:spcBef>
                <a:spcPts val="0"/>
              </a:spcBef>
              <a:spcAft>
                <a:spcPts val="0"/>
              </a:spcAft>
              <a:buClr>
                <a:schemeClr val="dk1"/>
              </a:buClr>
              <a:buSzPts val="1600"/>
              <a:buFont typeface="Arial"/>
              <a:buNone/>
            </a:pPr>
            <a:endParaRPr sz="1600">
              <a:solidFill>
                <a:schemeClr val="lt1"/>
              </a:solidFill>
              <a:latin typeface="Arial"/>
              <a:ea typeface="Arial"/>
              <a:cs typeface="Arial"/>
              <a:sym typeface="Arial"/>
            </a:endParaRPr>
          </a:p>
        </p:txBody>
      </p:sp>
      <p:sp>
        <p:nvSpPr>
          <p:cNvPr id="171" name="Google Shape;171;p10"/>
          <p:cNvSpPr/>
          <p:nvPr/>
        </p:nvSpPr>
        <p:spPr>
          <a:xfrm>
            <a:off x="500128" y="1306286"/>
            <a:ext cx="4833872" cy="4082882"/>
          </a:xfrm>
          <a:prstGeom prst="roundRect">
            <a:avLst>
              <a:gd name="adj" fmla="val 2971"/>
            </a:avLst>
          </a:prstGeom>
          <a:solidFill>
            <a:schemeClr val="lt1"/>
          </a:solidFill>
          <a:ln w="38100" cap="flat" cmpd="sng">
            <a:solidFill>
              <a:srgbClr val="98C34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72" name="Google Shape;172;p10"/>
          <p:cNvPicPr preferRelativeResize="0"/>
          <p:nvPr/>
        </p:nvPicPr>
        <p:blipFill rotWithShape="1">
          <a:blip r:embed="rId3">
            <a:alphaModFix/>
          </a:blip>
          <a:srcRect/>
          <a:stretch/>
        </p:blipFill>
        <p:spPr>
          <a:xfrm>
            <a:off x="1192798" y="1599698"/>
            <a:ext cx="3448531" cy="364858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69"/>
                                        </p:tgtEl>
                                        <p:attrNameLst>
                                          <p:attrName>style.visibility</p:attrName>
                                        </p:attrNameLst>
                                      </p:cBhvr>
                                      <p:to>
                                        <p:strVal val="visible"/>
                                      </p:to>
                                    </p:set>
                                    <p:animEffect transition="in" filter="fade">
                                      <p:cBhvr>
                                        <p:cTn id="7" dur="500"/>
                                        <p:tgtEl>
                                          <p:spTgt spid="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1"/>
          <p:cNvSpPr/>
          <p:nvPr/>
        </p:nvSpPr>
        <p:spPr>
          <a:xfrm>
            <a:off x="-388126" y="2374485"/>
            <a:ext cx="7169822" cy="3269468"/>
          </a:xfrm>
          <a:prstGeom prst="roundRect">
            <a:avLst>
              <a:gd name="adj" fmla="val 2971"/>
            </a:avLst>
          </a:prstGeom>
          <a:solidFill>
            <a:srgbClr val="98C3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8" name="Google Shape;178;p11"/>
          <p:cNvSpPr txBox="1"/>
          <p:nvPr/>
        </p:nvSpPr>
        <p:spPr>
          <a:xfrm>
            <a:off x="1036225" y="597192"/>
            <a:ext cx="5123850" cy="1008062"/>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None/>
            </a:pPr>
            <a:r>
              <a:rPr lang="es-ES" sz="3200">
                <a:solidFill>
                  <a:srgbClr val="7F7F7F"/>
                </a:solidFill>
                <a:latin typeface="Arial"/>
                <a:ea typeface="Arial"/>
                <a:cs typeface="Arial"/>
                <a:sym typeface="Arial"/>
              </a:rPr>
              <a:t>Series Pandas</a:t>
            </a:r>
            <a:endParaRPr/>
          </a:p>
        </p:txBody>
      </p:sp>
      <p:sp>
        <p:nvSpPr>
          <p:cNvPr id="179" name="Google Shape;179;p11"/>
          <p:cNvSpPr txBox="1"/>
          <p:nvPr/>
        </p:nvSpPr>
        <p:spPr>
          <a:xfrm>
            <a:off x="1017710" y="2578058"/>
            <a:ext cx="5123850" cy="2862322"/>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2000">
                <a:solidFill>
                  <a:schemeClr val="lt1"/>
                </a:solidFill>
                <a:latin typeface="Calibri"/>
                <a:ea typeface="Calibri"/>
                <a:cs typeface="Calibri"/>
                <a:sym typeface="Calibri"/>
              </a:rPr>
              <a:t>Son estructuras similares a los </a:t>
            </a:r>
            <a:r>
              <a:rPr lang="es-ES" sz="2000" b="1">
                <a:solidFill>
                  <a:schemeClr val="lt1"/>
                </a:solidFill>
                <a:latin typeface="Calibri"/>
                <a:ea typeface="Calibri"/>
                <a:cs typeface="Calibri"/>
                <a:sym typeface="Calibri"/>
              </a:rPr>
              <a:t>arrays</a:t>
            </a:r>
            <a:r>
              <a:rPr lang="es-ES" sz="2000">
                <a:solidFill>
                  <a:schemeClr val="lt1"/>
                </a:solidFill>
                <a:latin typeface="Calibri"/>
                <a:ea typeface="Calibri"/>
                <a:cs typeface="Calibri"/>
                <a:sym typeface="Calibri"/>
              </a:rPr>
              <a:t> de una dimensión. Son homogéneas, es decir, sus elementos tienen que ser del mismo tipo, y su tamaño es inmutable, es decir, no se puede cambiar, aunque sí su contenido.</a:t>
            </a:r>
            <a:endParaRPr/>
          </a:p>
          <a:p>
            <a:pPr marL="0" marR="0" lvl="0" indent="0" algn="just" rtl="0">
              <a:spcBef>
                <a:spcPts val="0"/>
              </a:spcBef>
              <a:spcAft>
                <a:spcPts val="0"/>
              </a:spcAft>
              <a:buNone/>
            </a:pPr>
            <a:endParaRPr sz="2000">
              <a:solidFill>
                <a:schemeClr val="lt1"/>
              </a:solidFill>
              <a:latin typeface="Calibri"/>
              <a:ea typeface="Calibri"/>
              <a:cs typeface="Calibri"/>
              <a:sym typeface="Calibri"/>
            </a:endParaRPr>
          </a:p>
          <a:p>
            <a:pPr marL="0" marR="0" lvl="0" indent="0" algn="just" rtl="0">
              <a:spcBef>
                <a:spcPts val="0"/>
              </a:spcBef>
              <a:spcAft>
                <a:spcPts val="0"/>
              </a:spcAft>
              <a:buNone/>
            </a:pPr>
            <a:r>
              <a:rPr lang="es-ES" sz="2000">
                <a:solidFill>
                  <a:schemeClr val="lt1"/>
                </a:solidFill>
                <a:latin typeface="Calibri"/>
                <a:ea typeface="Calibri"/>
                <a:cs typeface="Calibri"/>
                <a:sym typeface="Calibri"/>
              </a:rPr>
              <a:t>Dispone de un índice que asocia un nombre a cada elemento de la serie, a través de la cuál se accede al elemento.</a:t>
            </a:r>
            <a:endParaRPr/>
          </a:p>
        </p:txBody>
      </p:sp>
      <p:pic>
        <p:nvPicPr>
          <p:cNvPr id="180" name="Google Shape;180;p11"/>
          <p:cNvPicPr preferRelativeResize="0"/>
          <p:nvPr/>
        </p:nvPicPr>
        <p:blipFill rotWithShape="1">
          <a:blip r:embed="rId3">
            <a:alphaModFix/>
          </a:blip>
          <a:srcRect/>
          <a:stretch/>
        </p:blipFill>
        <p:spPr>
          <a:xfrm>
            <a:off x="585666" y="2631120"/>
            <a:ext cx="289524" cy="289524"/>
          </a:xfrm>
          <a:prstGeom prst="rect">
            <a:avLst/>
          </a:prstGeom>
          <a:noFill/>
          <a:ln>
            <a:noFill/>
          </a:ln>
        </p:spPr>
      </p:pic>
      <p:sp>
        <p:nvSpPr>
          <p:cNvPr id="181" name="Google Shape;181;p11"/>
          <p:cNvSpPr/>
          <p:nvPr/>
        </p:nvSpPr>
        <p:spPr>
          <a:xfrm>
            <a:off x="6585112" y="836023"/>
            <a:ext cx="4283185" cy="4807930"/>
          </a:xfrm>
          <a:prstGeom prst="roundRect">
            <a:avLst>
              <a:gd name="adj" fmla="val 2971"/>
            </a:avLst>
          </a:prstGeom>
          <a:solidFill>
            <a:schemeClr val="lt1"/>
          </a:solidFill>
          <a:ln w="38100" cap="flat" cmpd="sng">
            <a:solidFill>
              <a:srgbClr val="98C34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82" name="Google Shape;182;p11"/>
          <p:cNvPicPr preferRelativeResize="0"/>
          <p:nvPr/>
        </p:nvPicPr>
        <p:blipFill rotWithShape="1">
          <a:blip r:embed="rId4">
            <a:alphaModFix/>
          </a:blip>
          <a:srcRect/>
          <a:stretch/>
        </p:blipFill>
        <p:spPr>
          <a:xfrm>
            <a:off x="7435187" y="1133567"/>
            <a:ext cx="2477585" cy="3175200"/>
          </a:xfrm>
          <a:prstGeom prst="rect">
            <a:avLst/>
          </a:prstGeom>
          <a:noFill/>
          <a:ln>
            <a:noFill/>
          </a:ln>
        </p:spPr>
      </p:pic>
      <p:pic>
        <p:nvPicPr>
          <p:cNvPr id="183" name="Google Shape;183;p11"/>
          <p:cNvPicPr preferRelativeResize="0"/>
          <p:nvPr/>
        </p:nvPicPr>
        <p:blipFill rotWithShape="1">
          <a:blip r:embed="rId5">
            <a:alphaModFix/>
          </a:blip>
          <a:srcRect/>
          <a:stretch/>
        </p:blipFill>
        <p:spPr>
          <a:xfrm>
            <a:off x="6801992" y="4890381"/>
            <a:ext cx="2428875" cy="504825"/>
          </a:xfrm>
          <a:prstGeom prst="rect">
            <a:avLst/>
          </a:prstGeom>
          <a:noFill/>
          <a:ln>
            <a:noFill/>
          </a:ln>
        </p:spPr>
      </p:pic>
      <p:pic>
        <p:nvPicPr>
          <p:cNvPr id="184" name="Google Shape;184;p11"/>
          <p:cNvPicPr preferRelativeResize="0"/>
          <p:nvPr/>
        </p:nvPicPr>
        <p:blipFill rotWithShape="1">
          <a:blip r:embed="rId6">
            <a:alphaModFix/>
          </a:blip>
          <a:srcRect/>
          <a:stretch/>
        </p:blipFill>
        <p:spPr>
          <a:xfrm>
            <a:off x="8726704" y="4890381"/>
            <a:ext cx="2428875" cy="504825"/>
          </a:xfrm>
          <a:prstGeom prst="rect">
            <a:avLst/>
          </a:prstGeom>
          <a:noFill/>
          <a:ln>
            <a:noFill/>
          </a:ln>
        </p:spPr>
      </p:pic>
      <p:cxnSp>
        <p:nvCxnSpPr>
          <p:cNvPr id="185" name="Google Shape;185;p11"/>
          <p:cNvCxnSpPr/>
          <p:nvPr/>
        </p:nvCxnSpPr>
        <p:spPr>
          <a:xfrm rot="10800000">
            <a:off x="8283151" y="4308767"/>
            <a:ext cx="0" cy="585279"/>
          </a:xfrm>
          <a:prstGeom prst="straightConnector1">
            <a:avLst/>
          </a:prstGeom>
          <a:noFill/>
          <a:ln w="9525" cap="flat" cmpd="sng">
            <a:solidFill>
              <a:schemeClr val="dk2"/>
            </a:solidFill>
            <a:prstDash val="solid"/>
            <a:round/>
            <a:headEnd type="none" w="sm" len="sm"/>
            <a:tailEnd type="triangle" w="med" len="med"/>
          </a:ln>
        </p:spPr>
      </p:cxnSp>
      <p:pic>
        <p:nvPicPr>
          <p:cNvPr id="186" name="Google Shape;186;p11"/>
          <p:cNvPicPr preferRelativeResize="0"/>
          <p:nvPr/>
        </p:nvPicPr>
        <p:blipFill rotWithShape="1">
          <a:blip r:embed="rId3">
            <a:alphaModFix/>
          </a:blip>
          <a:srcRect/>
          <a:stretch/>
        </p:blipFill>
        <p:spPr>
          <a:xfrm>
            <a:off x="586730" y="4465594"/>
            <a:ext cx="289524" cy="289524"/>
          </a:xfrm>
          <a:prstGeom prst="rect">
            <a:avLst/>
          </a:prstGeom>
          <a:noFill/>
          <a:ln>
            <a:noFill/>
          </a:ln>
        </p:spPr>
      </p:pic>
      <p:cxnSp>
        <p:nvCxnSpPr>
          <p:cNvPr id="187" name="Google Shape;187;p11"/>
          <p:cNvCxnSpPr/>
          <p:nvPr/>
        </p:nvCxnSpPr>
        <p:spPr>
          <a:xfrm rot="10800000">
            <a:off x="9271459" y="4308767"/>
            <a:ext cx="0" cy="585279"/>
          </a:xfrm>
          <a:prstGeom prst="straightConnector1">
            <a:avLst/>
          </a:prstGeom>
          <a:noFill/>
          <a:ln w="9525" cap="flat" cmpd="sng">
            <a:solidFill>
              <a:schemeClr val="dk2"/>
            </a:solidFill>
            <a:prstDash val="solid"/>
            <a:round/>
            <a:headEnd type="none" w="sm" len="sm"/>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8"/>
                                        </p:tgtEl>
                                        <p:attrNameLst>
                                          <p:attrName>style.visibility</p:attrName>
                                        </p:attrNameLst>
                                      </p:cBhvr>
                                      <p:to>
                                        <p:strVal val="visible"/>
                                      </p:to>
                                    </p:set>
                                    <p:animEffect transition="in" filter="fade">
                                      <p:cBhvr>
                                        <p:cTn id="7" dur="500"/>
                                        <p:tgtEl>
                                          <p:spTgt spid="1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2"/>
          <p:cNvSpPr/>
          <p:nvPr/>
        </p:nvSpPr>
        <p:spPr>
          <a:xfrm>
            <a:off x="1262744" y="1799534"/>
            <a:ext cx="9596846" cy="3288387"/>
          </a:xfrm>
          <a:prstGeom prst="roundRect">
            <a:avLst>
              <a:gd name="adj" fmla="val 2971"/>
            </a:avLst>
          </a:prstGeom>
          <a:solidFill>
            <a:schemeClr val="lt1"/>
          </a:solidFill>
          <a:ln w="38100" cap="flat" cmpd="sng">
            <a:solidFill>
              <a:srgbClr val="98C34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3" name="Google Shape;193;p12"/>
          <p:cNvSpPr txBox="1"/>
          <p:nvPr/>
        </p:nvSpPr>
        <p:spPr>
          <a:xfrm>
            <a:off x="687433" y="499207"/>
            <a:ext cx="4877344" cy="731156"/>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r>
              <a:rPr lang="es-ES" sz="3200">
                <a:solidFill>
                  <a:srgbClr val="7F7F7F"/>
                </a:solidFill>
                <a:latin typeface="Arial"/>
                <a:ea typeface="Arial"/>
                <a:cs typeface="Arial"/>
                <a:sym typeface="Arial"/>
              </a:rPr>
              <a:t>Series Pandas</a:t>
            </a:r>
            <a:endParaRPr/>
          </a:p>
        </p:txBody>
      </p:sp>
      <p:pic>
        <p:nvPicPr>
          <p:cNvPr id="194" name="Google Shape;194;p12"/>
          <p:cNvPicPr preferRelativeResize="0"/>
          <p:nvPr/>
        </p:nvPicPr>
        <p:blipFill rotWithShape="1">
          <a:blip r:embed="rId3">
            <a:alphaModFix/>
          </a:blip>
          <a:srcRect r="1121"/>
          <a:stretch/>
        </p:blipFill>
        <p:spPr>
          <a:xfrm>
            <a:off x="1519549" y="2014768"/>
            <a:ext cx="9218120" cy="2857918"/>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93"/>
                                        </p:tgtEl>
                                        <p:attrNameLst>
                                          <p:attrName>style.visibility</p:attrName>
                                        </p:attrNameLst>
                                      </p:cBhvr>
                                      <p:to>
                                        <p:strVal val="visible"/>
                                      </p:to>
                                    </p:set>
                                    <p:animEffect transition="in" filter="fade">
                                      <p:cBhvr>
                                        <p:cTn id="7" dur="500"/>
                                        <p:tgtEl>
                                          <p:spTgt spid="1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13"/>
          <p:cNvSpPr/>
          <p:nvPr/>
        </p:nvSpPr>
        <p:spPr>
          <a:xfrm>
            <a:off x="1401310" y="3705179"/>
            <a:ext cx="6348600" cy="1698900"/>
          </a:xfrm>
          <a:prstGeom prst="roundRect">
            <a:avLst>
              <a:gd name="adj" fmla="val 2971"/>
            </a:avLst>
          </a:prstGeom>
          <a:gradFill>
            <a:gsLst>
              <a:gs pos="0">
                <a:srgbClr val="58751F"/>
              </a:gs>
              <a:gs pos="50000">
                <a:srgbClr val="81AB2C"/>
              </a:gs>
              <a:gs pos="100000">
                <a:srgbClr val="9BCC36"/>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0" name="Google Shape;200;p13"/>
          <p:cNvSpPr/>
          <p:nvPr/>
        </p:nvSpPr>
        <p:spPr>
          <a:xfrm>
            <a:off x="7498704" y="1110124"/>
            <a:ext cx="3291495" cy="4293839"/>
          </a:xfrm>
          <a:prstGeom prst="roundRect">
            <a:avLst>
              <a:gd name="adj" fmla="val 2971"/>
            </a:avLst>
          </a:prstGeom>
          <a:solidFill>
            <a:schemeClr val="lt1"/>
          </a:solidFill>
          <a:ln w="38100" cap="flat" cmpd="sng">
            <a:solidFill>
              <a:srgbClr val="98C34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1" name="Google Shape;201;p13"/>
          <p:cNvSpPr txBox="1"/>
          <p:nvPr/>
        </p:nvSpPr>
        <p:spPr>
          <a:xfrm>
            <a:off x="1798211" y="745343"/>
            <a:ext cx="5804372" cy="1008062"/>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None/>
            </a:pPr>
            <a:r>
              <a:rPr lang="es-ES" sz="3200">
                <a:solidFill>
                  <a:srgbClr val="7F7F7F"/>
                </a:solidFill>
                <a:latin typeface="Arial"/>
                <a:ea typeface="Arial"/>
                <a:cs typeface="Arial"/>
                <a:sym typeface="Arial"/>
              </a:rPr>
              <a:t>Series Pandas</a:t>
            </a:r>
            <a:endParaRPr/>
          </a:p>
        </p:txBody>
      </p:sp>
      <p:sp>
        <p:nvSpPr>
          <p:cNvPr id="202" name="Google Shape;202;p13"/>
          <p:cNvSpPr txBox="1"/>
          <p:nvPr/>
        </p:nvSpPr>
        <p:spPr>
          <a:xfrm>
            <a:off x="1563177" y="3839817"/>
            <a:ext cx="5882100" cy="1323600"/>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s-ES" sz="2000">
                <a:solidFill>
                  <a:schemeClr val="lt1"/>
                </a:solidFill>
                <a:latin typeface="Calibri"/>
                <a:ea typeface="Calibri"/>
                <a:cs typeface="Calibri"/>
                <a:sym typeface="Calibri"/>
              </a:rPr>
              <a:t>Ejemplo:</a:t>
            </a:r>
            <a:endParaRPr sz="2000">
              <a:solidFill>
                <a:schemeClr val="lt1"/>
              </a:solidFill>
              <a:latin typeface="Calibri"/>
              <a:ea typeface="Calibri"/>
              <a:cs typeface="Calibri"/>
              <a:sym typeface="Calibri"/>
            </a:endParaRPr>
          </a:p>
          <a:p>
            <a:pPr marL="0" marR="0" lvl="0" indent="0" algn="just" rtl="0">
              <a:lnSpc>
                <a:spcPct val="150000"/>
              </a:lnSpc>
              <a:spcBef>
                <a:spcPts val="0"/>
              </a:spcBef>
              <a:spcAft>
                <a:spcPts val="0"/>
              </a:spcAft>
              <a:buNone/>
            </a:pPr>
            <a:r>
              <a:rPr lang="es-ES" sz="2000">
                <a:solidFill>
                  <a:schemeClr val="lt1"/>
                </a:solidFill>
                <a:latin typeface="Calibri"/>
                <a:ea typeface="Calibri"/>
                <a:cs typeface="Calibri"/>
                <a:sym typeface="Calibri"/>
              </a:rPr>
              <a:t>Los valores vienen en la columna Frecuencia y la columna Año corresponde al índice.</a:t>
            </a:r>
            <a:endParaRPr sz="2000">
              <a:solidFill>
                <a:schemeClr val="lt1"/>
              </a:solidFill>
              <a:latin typeface="Calibri"/>
              <a:ea typeface="Calibri"/>
              <a:cs typeface="Calibri"/>
              <a:sym typeface="Calibri"/>
            </a:endParaRPr>
          </a:p>
        </p:txBody>
      </p:sp>
      <p:pic>
        <p:nvPicPr>
          <p:cNvPr id="203" name="Google Shape;203;p13"/>
          <p:cNvPicPr preferRelativeResize="0"/>
          <p:nvPr/>
        </p:nvPicPr>
        <p:blipFill rotWithShape="1">
          <a:blip r:embed="rId3">
            <a:alphaModFix/>
          </a:blip>
          <a:srcRect/>
          <a:stretch/>
        </p:blipFill>
        <p:spPr>
          <a:xfrm>
            <a:off x="7842540" y="1594757"/>
            <a:ext cx="2560000" cy="33245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1"/>
                                        </p:tgtEl>
                                        <p:attrNameLst>
                                          <p:attrName>style.visibility</p:attrName>
                                        </p:attrNameLst>
                                      </p:cBhvr>
                                      <p:to>
                                        <p:strVal val="visible"/>
                                      </p:to>
                                    </p:set>
                                    <p:animEffect transition="in" filter="fade">
                                      <p:cBhvr>
                                        <p:cTn id="7" dur="500"/>
                                        <p:tgtEl>
                                          <p:spTgt spid="2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4"/>
          <p:cNvSpPr txBox="1"/>
          <p:nvPr/>
        </p:nvSpPr>
        <p:spPr>
          <a:xfrm>
            <a:off x="-470807" y="3534569"/>
            <a:ext cx="10782300" cy="1008062"/>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r>
              <a:rPr lang="es-ES" sz="3200">
                <a:solidFill>
                  <a:srgbClr val="7F7F7F"/>
                </a:solidFill>
                <a:latin typeface="Arial"/>
                <a:ea typeface="Arial"/>
                <a:cs typeface="Arial"/>
                <a:sym typeface="Arial"/>
              </a:rPr>
              <a:t>Seleccionando un Subset de un Dataframe</a:t>
            </a:r>
            <a:endParaRPr sz="3200">
              <a:solidFill>
                <a:srgbClr val="7F7F7F"/>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8"/>
                                        </p:tgtEl>
                                        <p:attrNameLst>
                                          <p:attrName>style.visibility</p:attrName>
                                        </p:attrNameLst>
                                      </p:cBhvr>
                                      <p:to>
                                        <p:strVal val="visible"/>
                                      </p:to>
                                    </p:set>
                                    <p:animEffect transition="in" filter="fade">
                                      <p:cBhvr>
                                        <p:cTn id="7" dur="500"/>
                                        <p:tgtEl>
                                          <p:spTgt spid="2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5"/>
          <p:cNvSpPr/>
          <p:nvPr/>
        </p:nvSpPr>
        <p:spPr>
          <a:xfrm>
            <a:off x="7462154" y="2924967"/>
            <a:ext cx="5452655" cy="1008063"/>
          </a:xfrm>
          <a:prstGeom prst="roundRect">
            <a:avLst>
              <a:gd name="adj" fmla="val 2971"/>
            </a:avLst>
          </a:prstGeom>
          <a:gradFill>
            <a:gsLst>
              <a:gs pos="0">
                <a:srgbClr val="58751F"/>
              </a:gs>
              <a:gs pos="50000">
                <a:srgbClr val="81AB2C"/>
              </a:gs>
              <a:gs pos="100000">
                <a:srgbClr val="9BCC36"/>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4" name="Google Shape;214;p15"/>
          <p:cNvSpPr txBox="1"/>
          <p:nvPr/>
        </p:nvSpPr>
        <p:spPr>
          <a:xfrm>
            <a:off x="853592" y="597166"/>
            <a:ext cx="10782300" cy="100806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s-ES" sz="3200">
                <a:solidFill>
                  <a:srgbClr val="7F7F7F"/>
                </a:solidFill>
                <a:latin typeface="Arial"/>
                <a:ea typeface="Arial"/>
                <a:cs typeface="Arial"/>
                <a:sym typeface="Arial"/>
              </a:rPr>
              <a:t>Seleccionando Columnas</a:t>
            </a:r>
            <a:endParaRPr sz="3200">
              <a:solidFill>
                <a:srgbClr val="7F7F7F"/>
              </a:solidFill>
              <a:latin typeface="Arial"/>
              <a:ea typeface="Arial"/>
              <a:cs typeface="Arial"/>
              <a:sym typeface="Arial"/>
            </a:endParaRPr>
          </a:p>
        </p:txBody>
      </p:sp>
      <p:sp>
        <p:nvSpPr>
          <p:cNvPr id="215" name="Google Shape;215;p15"/>
          <p:cNvSpPr txBox="1"/>
          <p:nvPr/>
        </p:nvSpPr>
        <p:spPr>
          <a:xfrm>
            <a:off x="7815621" y="3228944"/>
            <a:ext cx="4991437" cy="40011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2000">
                <a:solidFill>
                  <a:schemeClr val="lt1"/>
                </a:solidFill>
                <a:latin typeface="Calibri"/>
                <a:ea typeface="Calibri"/>
                <a:cs typeface="Calibri"/>
                <a:sym typeface="Calibri"/>
              </a:rPr>
              <a:t>Primero realizamos las importaciones.</a:t>
            </a:r>
            <a:endParaRPr sz="2000">
              <a:solidFill>
                <a:schemeClr val="lt1"/>
              </a:solidFill>
              <a:latin typeface="Calibri"/>
              <a:ea typeface="Calibri"/>
              <a:cs typeface="Calibri"/>
              <a:sym typeface="Calibri"/>
            </a:endParaRPr>
          </a:p>
        </p:txBody>
      </p:sp>
      <p:sp>
        <p:nvSpPr>
          <p:cNvPr id="216" name="Google Shape;216;p15"/>
          <p:cNvSpPr/>
          <p:nvPr/>
        </p:nvSpPr>
        <p:spPr>
          <a:xfrm>
            <a:off x="500127" y="1962150"/>
            <a:ext cx="6962029" cy="3143250"/>
          </a:xfrm>
          <a:prstGeom prst="roundRect">
            <a:avLst>
              <a:gd name="adj" fmla="val 2971"/>
            </a:avLst>
          </a:prstGeom>
          <a:solidFill>
            <a:schemeClr val="lt1"/>
          </a:solidFill>
          <a:ln w="38100" cap="flat" cmpd="sng">
            <a:solidFill>
              <a:srgbClr val="98C34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17" name="Google Shape;217;p15"/>
          <p:cNvPicPr preferRelativeResize="0"/>
          <p:nvPr/>
        </p:nvPicPr>
        <p:blipFill rotWithShape="1">
          <a:blip r:embed="rId3">
            <a:alphaModFix/>
          </a:blip>
          <a:srcRect/>
          <a:stretch/>
        </p:blipFill>
        <p:spPr>
          <a:xfrm>
            <a:off x="853592" y="2590668"/>
            <a:ext cx="6449325" cy="188621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14"/>
                                        </p:tgtEl>
                                        <p:attrNameLst>
                                          <p:attrName>style.visibility</p:attrName>
                                        </p:attrNameLst>
                                      </p:cBhvr>
                                      <p:to>
                                        <p:strVal val="visible"/>
                                      </p:to>
                                    </p:set>
                                    <p:animEffect transition="in" filter="fade">
                                      <p:cBhvr>
                                        <p:cTn id="7" dur="500"/>
                                        <p:tgtEl>
                                          <p:spTgt spid="2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16"/>
          <p:cNvSpPr txBox="1"/>
          <p:nvPr/>
        </p:nvSpPr>
        <p:spPr>
          <a:xfrm>
            <a:off x="401762" y="200581"/>
            <a:ext cx="5528775" cy="1008062"/>
          </a:xfrm>
          <a:prstGeom prst="rect">
            <a:avLst/>
          </a:prstGeom>
          <a:noFill/>
          <a:ln>
            <a:noFill/>
          </a:ln>
        </p:spPr>
        <p:txBody>
          <a:bodyPr spcFirstLastPara="1" wrap="square" lIns="91425" tIns="45700" rIns="91425" bIns="45700" anchor="ctr" anchorCtr="0">
            <a:noAutofit/>
          </a:bodyPr>
          <a:lstStyle/>
          <a:p>
            <a:pPr marL="0" marR="0" lvl="0" indent="0" algn="ctr" rtl="0">
              <a:lnSpc>
                <a:spcPct val="150000"/>
              </a:lnSpc>
              <a:spcBef>
                <a:spcPts val="0"/>
              </a:spcBef>
              <a:spcAft>
                <a:spcPts val="0"/>
              </a:spcAft>
              <a:buNone/>
            </a:pPr>
            <a:r>
              <a:rPr lang="es-ES" sz="3200">
                <a:solidFill>
                  <a:srgbClr val="7F7F7F"/>
                </a:solidFill>
                <a:latin typeface="Arial"/>
                <a:ea typeface="Arial"/>
                <a:cs typeface="Arial"/>
                <a:sym typeface="Arial"/>
              </a:rPr>
              <a:t>Seleccionando Columnas</a:t>
            </a:r>
            <a:endParaRPr sz="3200">
              <a:solidFill>
                <a:srgbClr val="7F7F7F"/>
              </a:solidFill>
              <a:latin typeface="Arial"/>
              <a:ea typeface="Arial"/>
              <a:cs typeface="Arial"/>
              <a:sym typeface="Arial"/>
            </a:endParaRPr>
          </a:p>
        </p:txBody>
      </p:sp>
      <p:sp>
        <p:nvSpPr>
          <p:cNvPr id="223" name="Google Shape;223;p16"/>
          <p:cNvSpPr/>
          <p:nvPr/>
        </p:nvSpPr>
        <p:spPr>
          <a:xfrm>
            <a:off x="401762" y="1349829"/>
            <a:ext cx="7793004" cy="4827864"/>
          </a:xfrm>
          <a:prstGeom prst="roundRect">
            <a:avLst>
              <a:gd name="adj" fmla="val 2971"/>
            </a:avLst>
          </a:prstGeom>
          <a:solidFill>
            <a:schemeClr val="lt1"/>
          </a:solidFill>
          <a:ln w="38100" cap="flat" cmpd="sng">
            <a:solidFill>
              <a:srgbClr val="98C34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24" name="Google Shape;224;p16"/>
          <p:cNvPicPr preferRelativeResize="0"/>
          <p:nvPr/>
        </p:nvPicPr>
        <p:blipFill rotWithShape="1">
          <a:blip r:embed="rId3">
            <a:alphaModFix/>
          </a:blip>
          <a:srcRect/>
          <a:stretch/>
        </p:blipFill>
        <p:spPr>
          <a:xfrm>
            <a:off x="636353" y="1632201"/>
            <a:ext cx="7323821" cy="4263120"/>
          </a:xfrm>
          <a:prstGeom prst="rect">
            <a:avLst/>
          </a:prstGeom>
          <a:noFill/>
          <a:ln>
            <a:noFill/>
          </a:ln>
        </p:spPr>
      </p:pic>
      <p:cxnSp>
        <p:nvCxnSpPr>
          <p:cNvPr id="225" name="Google Shape;225;p16"/>
          <p:cNvCxnSpPr/>
          <p:nvPr/>
        </p:nvCxnSpPr>
        <p:spPr>
          <a:xfrm>
            <a:off x="3849188" y="2159726"/>
            <a:ext cx="644434" cy="0"/>
          </a:xfrm>
          <a:prstGeom prst="straightConnector1">
            <a:avLst/>
          </a:prstGeom>
          <a:noFill/>
          <a:ln w="38100" cap="flat" cmpd="sng">
            <a:solidFill>
              <a:schemeClr val="lt1"/>
            </a:solidFill>
            <a:prstDash val="solid"/>
            <a:miter lim="800000"/>
            <a:headEnd type="none" w="sm" len="sm"/>
            <a:tailEnd type="none" w="sm" len="sm"/>
          </a:ln>
        </p:spPr>
      </p:cxnSp>
      <p:cxnSp>
        <p:nvCxnSpPr>
          <p:cNvPr id="226" name="Google Shape;226;p16"/>
          <p:cNvCxnSpPr/>
          <p:nvPr/>
        </p:nvCxnSpPr>
        <p:spPr>
          <a:xfrm>
            <a:off x="6779623" y="2390503"/>
            <a:ext cx="644434" cy="0"/>
          </a:xfrm>
          <a:prstGeom prst="straightConnector1">
            <a:avLst/>
          </a:prstGeom>
          <a:noFill/>
          <a:ln w="57150" cap="flat" cmpd="sng">
            <a:solidFill>
              <a:schemeClr val="lt1"/>
            </a:solidFill>
            <a:prstDash val="solid"/>
            <a:miter lim="800000"/>
            <a:headEnd type="none" w="sm" len="sm"/>
            <a:tailEnd type="none" w="sm" len="sm"/>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2"/>
                                        </p:tgtEl>
                                        <p:attrNameLst>
                                          <p:attrName>style.visibility</p:attrName>
                                        </p:attrNameLst>
                                      </p:cBhvr>
                                      <p:to>
                                        <p:strVal val="visible"/>
                                      </p:to>
                                    </p:set>
                                    <p:animEffect transition="in" filter="fade">
                                      <p:cBhvr>
                                        <p:cTn id="7" dur="500"/>
                                        <p:tgtEl>
                                          <p:spTgt spid="2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17"/>
          <p:cNvSpPr txBox="1"/>
          <p:nvPr/>
        </p:nvSpPr>
        <p:spPr>
          <a:xfrm>
            <a:off x="-277101" y="381001"/>
            <a:ext cx="6390518" cy="1008062"/>
          </a:xfrm>
          <a:prstGeom prst="rect">
            <a:avLst/>
          </a:prstGeom>
          <a:noFill/>
          <a:ln>
            <a:noFill/>
          </a:ln>
        </p:spPr>
        <p:txBody>
          <a:bodyPr spcFirstLastPara="1" wrap="square" lIns="91425" tIns="45700" rIns="91425" bIns="45700" anchor="ctr" anchorCtr="0">
            <a:noAutofit/>
          </a:bodyPr>
          <a:lstStyle/>
          <a:p>
            <a:pPr marL="0" marR="0" lvl="0" indent="0" algn="ctr" rtl="0">
              <a:lnSpc>
                <a:spcPct val="150000"/>
              </a:lnSpc>
              <a:spcBef>
                <a:spcPts val="0"/>
              </a:spcBef>
              <a:spcAft>
                <a:spcPts val="0"/>
              </a:spcAft>
              <a:buNone/>
            </a:pPr>
            <a:r>
              <a:rPr lang="es-ES" sz="3200">
                <a:solidFill>
                  <a:srgbClr val="7F7F7F"/>
                </a:solidFill>
                <a:latin typeface="Arial"/>
                <a:ea typeface="Arial"/>
                <a:cs typeface="Arial"/>
                <a:sym typeface="Arial"/>
              </a:rPr>
              <a:t>Seleccionando Filas</a:t>
            </a:r>
            <a:endParaRPr sz="3200">
              <a:solidFill>
                <a:srgbClr val="7F7F7F"/>
              </a:solidFill>
              <a:latin typeface="Arial"/>
              <a:ea typeface="Arial"/>
              <a:cs typeface="Arial"/>
              <a:sym typeface="Arial"/>
            </a:endParaRPr>
          </a:p>
        </p:txBody>
      </p:sp>
      <p:sp>
        <p:nvSpPr>
          <p:cNvPr id="232" name="Google Shape;232;p17"/>
          <p:cNvSpPr/>
          <p:nvPr/>
        </p:nvSpPr>
        <p:spPr>
          <a:xfrm>
            <a:off x="715270" y="1602377"/>
            <a:ext cx="7009233" cy="4752552"/>
          </a:xfrm>
          <a:prstGeom prst="roundRect">
            <a:avLst>
              <a:gd name="adj" fmla="val 2971"/>
            </a:avLst>
          </a:prstGeom>
          <a:solidFill>
            <a:schemeClr val="lt1"/>
          </a:solidFill>
          <a:ln w="38100" cap="flat" cmpd="sng">
            <a:solidFill>
              <a:srgbClr val="98C34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33" name="Google Shape;233;p17"/>
          <p:cNvPicPr preferRelativeResize="0"/>
          <p:nvPr/>
        </p:nvPicPr>
        <p:blipFill rotWithShape="1">
          <a:blip r:embed="rId3">
            <a:alphaModFix/>
          </a:blip>
          <a:srcRect/>
          <a:stretch/>
        </p:blipFill>
        <p:spPr>
          <a:xfrm>
            <a:off x="969351" y="1900736"/>
            <a:ext cx="6576962" cy="414148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31"/>
                                        </p:tgtEl>
                                        <p:attrNameLst>
                                          <p:attrName>style.visibility</p:attrName>
                                        </p:attrNameLst>
                                      </p:cBhvr>
                                      <p:to>
                                        <p:strVal val="visible"/>
                                      </p:to>
                                    </p:set>
                                    <p:animEffect transition="in" filter="fade">
                                      <p:cBhvr>
                                        <p:cTn id="7" dur="500"/>
                                        <p:tgtEl>
                                          <p:spTgt spid="2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18"/>
          <p:cNvSpPr/>
          <p:nvPr/>
        </p:nvSpPr>
        <p:spPr>
          <a:xfrm>
            <a:off x="2469045" y="2832240"/>
            <a:ext cx="10243061" cy="1403070"/>
          </a:xfrm>
          <a:prstGeom prst="roundRect">
            <a:avLst>
              <a:gd name="adj" fmla="val 2971"/>
            </a:avLst>
          </a:prstGeom>
          <a:solidFill>
            <a:srgbClr val="98C3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9" name="Google Shape;239;p18"/>
          <p:cNvSpPr txBox="1"/>
          <p:nvPr/>
        </p:nvSpPr>
        <p:spPr>
          <a:xfrm>
            <a:off x="957400" y="588029"/>
            <a:ext cx="5216979" cy="100806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s-ES" sz="3200">
                <a:solidFill>
                  <a:srgbClr val="7F7F7F"/>
                </a:solidFill>
                <a:latin typeface="Arial"/>
                <a:ea typeface="Arial"/>
                <a:cs typeface="Arial"/>
                <a:sym typeface="Arial"/>
              </a:rPr>
              <a:t>Seleccionando Columnas</a:t>
            </a:r>
            <a:endParaRPr sz="3200">
              <a:solidFill>
                <a:srgbClr val="7F7F7F"/>
              </a:solidFill>
              <a:latin typeface="Arial"/>
              <a:ea typeface="Arial"/>
              <a:cs typeface="Arial"/>
              <a:sym typeface="Arial"/>
            </a:endParaRPr>
          </a:p>
        </p:txBody>
      </p:sp>
      <p:sp>
        <p:nvSpPr>
          <p:cNvPr id="240" name="Google Shape;240;p18"/>
          <p:cNvSpPr txBox="1"/>
          <p:nvPr/>
        </p:nvSpPr>
        <p:spPr>
          <a:xfrm>
            <a:off x="7590575" y="2973426"/>
            <a:ext cx="4383710" cy="1261884"/>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2000">
                <a:solidFill>
                  <a:schemeClr val="lt1"/>
                </a:solidFill>
                <a:latin typeface="Calibri"/>
                <a:ea typeface="Calibri"/>
                <a:cs typeface="Calibri"/>
                <a:sym typeface="Calibri"/>
              </a:rPr>
              <a:t>Podemos seleccionar celdas específicas de un dataframe indicando los índices y las columnas requeridas.</a:t>
            </a:r>
            <a:endParaRPr/>
          </a:p>
          <a:p>
            <a:pPr marL="285750" marR="0" lvl="0" indent="-184150" algn="l" rtl="0">
              <a:spcBef>
                <a:spcPts val="0"/>
              </a:spcBef>
              <a:spcAft>
                <a:spcPts val="0"/>
              </a:spcAft>
              <a:buClr>
                <a:schemeClr val="dk1"/>
              </a:buClr>
              <a:buSzPts val="1600"/>
              <a:buFont typeface="Arial"/>
              <a:buNone/>
            </a:pPr>
            <a:endParaRPr sz="1600">
              <a:solidFill>
                <a:schemeClr val="lt1"/>
              </a:solidFill>
              <a:latin typeface="Arial"/>
              <a:ea typeface="Arial"/>
              <a:cs typeface="Arial"/>
              <a:sym typeface="Arial"/>
            </a:endParaRPr>
          </a:p>
        </p:txBody>
      </p:sp>
      <p:sp>
        <p:nvSpPr>
          <p:cNvPr id="241" name="Google Shape;241;p18"/>
          <p:cNvSpPr/>
          <p:nvPr/>
        </p:nvSpPr>
        <p:spPr>
          <a:xfrm>
            <a:off x="500127" y="1962150"/>
            <a:ext cx="6962029" cy="3143250"/>
          </a:xfrm>
          <a:prstGeom prst="roundRect">
            <a:avLst>
              <a:gd name="adj" fmla="val 2971"/>
            </a:avLst>
          </a:prstGeom>
          <a:solidFill>
            <a:schemeClr val="lt1"/>
          </a:solidFill>
          <a:ln w="38100" cap="flat" cmpd="sng">
            <a:solidFill>
              <a:srgbClr val="98C34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42" name="Google Shape;242;p18"/>
          <p:cNvPicPr preferRelativeResize="0"/>
          <p:nvPr/>
        </p:nvPicPr>
        <p:blipFill rotWithShape="1">
          <a:blip r:embed="rId3">
            <a:alphaModFix/>
          </a:blip>
          <a:srcRect/>
          <a:stretch/>
        </p:blipFill>
        <p:spPr>
          <a:xfrm>
            <a:off x="704850" y="2529961"/>
            <a:ext cx="6621687" cy="179261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39"/>
                                        </p:tgtEl>
                                        <p:attrNameLst>
                                          <p:attrName>style.visibility</p:attrName>
                                        </p:attrNameLst>
                                      </p:cBhvr>
                                      <p:to>
                                        <p:strVal val="visible"/>
                                      </p:to>
                                    </p:set>
                                    <p:animEffect transition="in" filter="fade">
                                      <p:cBhvr>
                                        <p:cTn id="7" dur="500"/>
                                        <p:tgtEl>
                                          <p:spTgt spid="2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19"/>
          <p:cNvSpPr txBox="1"/>
          <p:nvPr/>
        </p:nvSpPr>
        <p:spPr>
          <a:xfrm>
            <a:off x="743814" y="309192"/>
            <a:ext cx="5016026" cy="1008062"/>
          </a:xfrm>
          <a:prstGeom prst="rect">
            <a:avLst/>
          </a:prstGeom>
          <a:noFill/>
          <a:ln>
            <a:noFill/>
          </a:ln>
        </p:spPr>
        <p:txBody>
          <a:bodyPr spcFirstLastPara="1" wrap="square" lIns="91425" tIns="45700" rIns="91425" bIns="45700" anchor="ctr" anchorCtr="0">
            <a:noAutofit/>
          </a:bodyPr>
          <a:lstStyle/>
          <a:p>
            <a:pPr marL="0" marR="0" lvl="0" indent="0" algn="ctr" rtl="0">
              <a:lnSpc>
                <a:spcPct val="150000"/>
              </a:lnSpc>
              <a:spcBef>
                <a:spcPts val="0"/>
              </a:spcBef>
              <a:spcAft>
                <a:spcPts val="0"/>
              </a:spcAft>
              <a:buNone/>
            </a:pPr>
            <a:r>
              <a:rPr lang="es-ES" sz="3200">
                <a:solidFill>
                  <a:srgbClr val="7F7F7F"/>
                </a:solidFill>
                <a:latin typeface="Arial"/>
                <a:ea typeface="Arial"/>
                <a:cs typeface="Arial"/>
                <a:sym typeface="Arial"/>
              </a:rPr>
              <a:t>Seleccionando Celdas</a:t>
            </a:r>
            <a:endParaRPr sz="3200">
              <a:solidFill>
                <a:srgbClr val="7F7F7F"/>
              </a:solidFill>
              <a:latin typeface="Arial"/>
              <a:ea typeface="Arial"/>
              <a:cs typeface="Arial"/>
              <a:sym typeface="Arial"/>
            </a:endParaRPr>
          </a:p>
        </p:txBody>
      </p:sp>
      <p:sp>
        <p:nvSpPr>
          <p:cNvPr id="248" name="Google Shape;248;p19"/>
          <p:cNvSpPr/>
          <p:nvPr/>
        </p:nvSpPr>
        <p:spPr>
          <a:xfrm>
            <a:off x="885670" y="1484030"/>
            <a:ext cx="8202307" cy="4297681"/>
          </a:xfrm>
          <a:prstGeom prst="roundRect">
            <a:avLst>
              <a:gd name="adj" fmla="val 2971"/>
            </a:avLst>
          </a:prstGeom>
          <a:solidFill>
            <a:schemeClr val="lt1"/>
          </a:solidFill>
          <a:ln w="38100" cap="flat" cmpd="sng">
            <a:solidFill>
              <a:srgbClr val="98C34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9" name="Google Shape;249;p19"/>
          <p:cNvSpPr txBox="1"/>
          <p:nvPr/>
        </p:nvSpPr>
        <p:spPr>
          <a:xfrm>
            <a:off x="1103220" y="1858365"/>
            <a:ext cx="7767205"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3A3838"/>
              </a:buClr>
              <a:buSzPts val="1400"/>
              <a:buFont typeface="Calibri"/>
              <a:buNone/>
            </a:pPr>
            <a:r>
              <a:rPr lang="es-ES" sz="1400">
                <a:solidFill>
                  <a:srgbClr val="3A3838"/>
                </a:solidFill>
                <a:latin typeface="Calibri"/>
                <a:ea typeface="Calibri"/>
                <a:cs typeface="Calibri"/>
                <a:sym typeface="Calibri"/>
              </a:rPr>
              <a:t>Podemos seleccionar celdas específicas de un dataframe indicando los índices y las columnas requeridas</a:t>
            </a:r>
            <a:r>
              <a:rPr lang="es-ES" sz="14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
        <p:nvSpPr>
          <p:cNvPr id="250" name="Google Shape;250;p19"/>
          <p:cNvSpPr txBox="1"/>
          <p:nvPr/>
        </p:nvSpPr>
        <p:spPr>
          <a:xfrm>
            <a:off x="5365225" y="2562214"/>
            <a:ext cx="3505200" cy="646331"/>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Clr>
                <a:srgbClr val="3A3838"/>
              </a:buClr>
              <a:buSzPts val="1200"/>
              <a:buFont typeface="Calibri"/>
              <a:buNone/>
            </a:pPr>
            <a:r>
              <a:rPr lang="es-ES" sz="1200">
                <a:solidFill>
                  <a:srgbClr val="3A3838"/>
                </a:solidFill>
                <a:latin typeface="Calibri"/>
                <a:ea typeface="Calibri"/>
                <a:cs typeface="Calibri"/>
                <a:sym typeface="Calibri"/>
              </a:rPr>
              <a:t>En este caso se han seleccionado el rango de índices 2, 3 y 4 en la columna EmployeeName. El resultado en este caso es una Serie.</a:t>
            </a:r>
            <a:endParaRPr sz="1800">
              <a:solidFill>
                <a:srgbClr val="3A3838"/>
              </a:solidFill>
              <a:latin typeface="Calibri"/>
              <a:ea typeface="Calibri"/>
              <a:cs typeface="Calibri"/>
              <a:sym typeface="Calibri"/>
            </a:endParaRPr>
          </a:p>
        </p:txBody>
      </p:sp>
      <p:cxnSp>
        <p:nvCxnSpPr>
          <p:cNvPr id="251" name="Google Shape;251;p19"/>
          <p:cNvCxnSpPr/>
          <p:nvPr/>
        </p:nvCxnSpPr>
        <p:spPr>
          <a:xfrm rot="10800000">
            <a:off x="5059136" y="2885380"/>
            <a:ext cx="310445" cy="0"/>
          </a:xfrm>
          <a:prstGeom prst="straightConnector1">
            <a:avLst/>
          </a:prstGeom>
          <a:noFill/>
          <a:ln w="9525" cap="flat" cmpd="sng">
            <a:solidFill>
              <a:schemeClr val="accent1"/>
            </a:solidFill>
            <a:prstDash val="solid"/>
            <a:miter lim="800000"/>
            <a:headEnd type="none" w="sm" len="sm"/>
            <a:tailEnd type="triangle" w="med" len="med"/>
          </a:ln>
        </p:spPr>
      </p:cxnSp>
      <p:sp>
        <p:nvSpPr>
          <p:cNvPr id="252" name="Google Shape;252;p19"/>
          <p:cNvSpPr txBox="1"/>
          <p:nvPr/>
        </p:nvSpPr>
        <p:spPr>
          <a:xfrm>
            <a:off x="4868307" y="3795142"/>
            <a:ext cx="3505200" cy="46166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Clr>
                <a:srgbClr val="3A3838"/>
              </a:buClr>
              <a:buSzPts val="1200"/>
              <a:buFont typeface="Calibri"/>
              <a:buNone/>
            </a:pPr>
            <a:r>
              <a:rPr lang="es-ES" sz="1200">
                <a:solidFill>
                  <a:srgbClr val="3A3838"/>
                </a:solidFill>
                <a:latin typeface="Calibri"/>
                <a:ea typeface="Calibri"/>
                <a:cs typeface="Calibri"/>
                <a:sym typeface="Calibri"/>
              </a:rPr>
              <a:t>En este caso, se han seleccionado dos columnas por lo tanto el resultado es un DataFrame.</a:t>
            </a:r>
            <a:endParaRPr sz="1800">
              <a:solidFill>
                <a:srgbClr val="3A3838"/>
              </a:solidFill>
              <a:latin typeface="Calibri"/>
              <a:ea typeface="Calibri"/>
              <a:cs typeface="Calibri"/>
              <a:sym typeface="Calibri"/>
            </a:endParaRPr>
          </a:p>
        </p:txBody>
      </p:sp>
      <p:cxnSp>
        <p:nvCxnSpPr>
          <p:cNvPr id="253" name="Google Shape;253;p19"/>
          <p:cNvCxnSpPr/>
          <p:nvPr/>
        </p:nvCxnSpPr>
        <p:spPr>
          <a:xfrm flipH="1">
            <a:off x="4417026" y="4023360"/>
            <a:ext cx="346889" cy="2614"/>
          </a:xfrm>
          <a:prstGeom prst="straightConnector1">
            <a:avLst/>
          </a:prstGeom>
          <a:noFill/>
          <a:ln w="9525" cap="flat" cmpd="sng">
            <a:solidFill>
              <a:schemeClr val="accent1"/>
            </a:solidFill>
            <a:prstDash val="solid"/>
            <a:miter lim="800000"/>
            <a:headEnd type="none" w="sm" len="sm"/>
            <a:tailEnd type="triangle" w="med" len="med"/>
          </a:ln>
        </p:spPr>
      </p:cxnSp>
      <p:pic>
        <p:nvPicPr>
          <p:cNvPr id="254" name="Google Shape;254;p19"/>
          <p:cNvPicPr preferRelativeResize="0"/>
          <p:nvPr/>
        </p:nvPicPr>
        <p:blipFill rotWithShape="1">
          <a:blip r:embed="rId3">
            <a:alphaModFix/>
          </a:blip>
          <a:srcRect/>
          <a:stretch/>
        </p:blipFill>
        <p:spPr>
          <a:xfrm>
            <a:off x="1119134" y="2338127"/>
            <a:ext cx="3867690" cy="1267002"/>
          </a:xfrm>
          <a:prstGeom prst="rect">
            <a:avLst/>
          </a:prstGeom>
          <a:noFill/>
          <a:ln>
            <a:noFill/>
          </a:ln>
        </p:spPr>
      </p:pic>
      <p:pic>
        <p:nvPicPr>
          <p:cNvPr id="255" name="Google Shape;255;p19"/>
          <p:cNvPicPr preferRelativeResize="0"/>
          <p:nvPr/>
        </p:nvPicPr>
        <p:blipFill rotWithShape="1">
          <a:blip r:embed="rId4">
            <a:alphaModFix/>
          </a:blip>
          <a:srcRect/>
          <a:stretch/>
        </p:blipFill>
        <p:spPr>
          <a:xfrm>
            <a:off x="1119134" y="3795144"/>
            <a:ext cx="3115110" cy="176237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47"/>
                                        </p:tgtEl>
                                        <p:attrNameLst>
                                          <p:attrName>style.visibility</p:attrName>
                                        </p:attrNameLst>
                                      </p:cBhvr>
                                      <p:to>
                                        <p:strVal val="visible"/>
                                      </p:to>
                                    </p:set>
                                    <p:animEffect transition="in" filter="fade">
                                      <p:cBhvr>
                                        <p:cTn id="7" dur="500"/>
                                        <p:tgtEl>
                                          <p:spTgt spid="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
          <p:cNvSpPr/>
          <p:nvPr/>
        </p:nvSpPr>
        <p:spPr>
          <a:xfrm>
            <a:off x="6184980" y="-326984"/>
            <a:ext cx="4557668" cy="5438915"/>
          </a:xfrm>
          <a:prstGeom prst="roundRect">
            <a:avLst>
              <a:gd name="adj" fmla="val 2778"/>
            </a:avLst>
          </a:prstGeom>
          <a:gradFill>
            <a:gsLst>
              <a:gs pos="0">
                <a:srgbClr val="58751F"/>
              </a:gs>
              <a:gs pos="50000">
                <a:srgbClr val="81AB2C"/>
              </a:gs>
              <a:gs pos="100000">
                <a:srgbClr val="9BCC36"/>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8" name="Google Shape;98;p2"/>
          <p:cNvSpPr txBox="1"/>
          <p:nvPr/>
        </p:nvSpPr>
        <p:spPr>
          <a:xfrm>
            <a:off x="462482" y="460973"/>
            <a:ext cx="5293474" cy="1008062"/>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r>
              <a:rPr lang="es-ES" sz="3200" b="0" i="0" u="none" strike="noStrike" cap="none">
                <a:solidFill>
                  <a:srgbClr val="7F7F7F"/>
                </a:solidFill>
                <a:latin typeface="Arial"/>
                <a:ea typeface="Arial"/>
                <a:cs typeface="Arial"/>
                <a:sym typeface="Arial"/>
              </a:rPr>
              <a:t>Objetivos</a:t>
            </a:r>
            <a:endParaRPr/>
          </a:p>
        </p:txBody>
      </p:sp>
      <p:sp>
        <p:nvSpPr>
          <p:cNvPr id="99" name="Google Shape;99;p2"/>
          <p:cNvSpPr txBox="1"/>
          <p:nvPr/>
        </p:nvSpPr>
        <p:spPr>
          <a:xfrm>
            <a:off x="6184980" y="1672648"/>
            <a:ext cx="4665900" cy="3000821"/>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50000"/>
              </a:lnSpc>
              <a:spcBef>
                <a:spcPts val="0"/>
              </a:spcBef>
              <a:spcAft>
                <a:spcPts val="0"/>
              </a:spcAft>
              <a:buClr>
                <a:srgbClr val="FFFFFF"/>
              </a:buClr>
              <a:buSzPts val="1800"/>
              <a:buFont typeface="Arial"/>
              <a:buChar char="•"/>
            </a:pPr>
            <a:r>
              <a:rPr lang="es-ES" sz="1800" b="0" i="0" u="none" strike="noStrike" cap="none">
                <a:solidFill>
                  <a:srgbClr val="FFFFFF"/>
                </a:solidFill>
                <a:latin typeface="Calibri"/>
                <a:ea typeface="Calibri"/>
                <a:cs typeface="Calibri"/>
                <a:sym typeface="Calibri"/>
              </a:rPr>
              <a:t>Introducción.</a:t>
            </a:r>
            <a:endParaRPr sz="1800" b="0" i="0" u="none" strike="noStrike" cap="none">
              <a:solidFill>
                <a:schemeClr val="dk1"/>
              </a:solidFill>
              <a:latin typeface="Calibri"/>
              <a:ea typeface="Calibri"/>
              <a:cs typeface="Calibri"/>
              <a:sym typeface="Calibri"/>
            </a:endParaRPr>
          </a:p>
          <a:p>
            <a:pPr marL="342900" marR="0" lvl="0" indent="-342900" algn="just" rtl="0">
              <a:lnSpc>
                <a:spcPct val="150000"/>
              </a:lnSpc>
              <a:spcBef>
                <a:spcPts val="0"/>
              </a:spcBef>
              <a:spcAft>
                <a:spcPts val="0"/>
              </a:spcAft>
              <a:buClr>
                <a:srgbClr val="FFFFFF"/>
              </a:buClr>
              <a:buSzPts val="1800"/>
              <a:buFont typeface="Arial"/>
              <a:buChar char="•"/>
            </a:pPr>
            <a:r>
              <a:rPr lang="es-ES" sz="1800" b="0" i="0" u="none" strike="noStrike" cap="none">
                <a:solidFill>
                  <a:srgbClr val="FFFFFF"/>
                </a:solidFill>
                <a:latin typeface="Calibri"/>
                <a:ea typeface="Calibri"/>
                <a:cs typeface="Calibri"/>
                <a:sym typeface="Calibri"/>
              </a:rPr>
              <a:t>Estructuras Básicas: Series y DataFrames.</a:t>
            </a:r>
            <a:endParaRPr sz="1800" b="0" i="0" u="none" strike="noStrike" cap="none">
              <a:solidFill>
                <a:schemeClr val="dk1"/>
              </a:solidFill>
              <a:latin typeface="Calibri"/>
              <a:ea typeface="Calibri"/>
              <a:cs typeface="Calibri"/>
              <a:sym typeface="Calibri"/>
            </a:endParaRPr>
          </a:p>
          <a:p>
            <a:pPr marL="342900" marR="0" lvl="0" indent="-342900" algn="just" rtl="0">
              <a:lnSpc>
                <a:spcPct val="150000"/>
              </a:lnSpc>
              <a:spcBef>
                <a:spcPts val="0"/>
              </a:spcBef>
              <a:spcAft>
                <a:spcPts val="0"/>
              </a:spcAft>
              <a:buClr>
                <a:srgbClr val="FFFFFF"/>
              </a:buClr>
              <a:buSzPts val="1800"/>
              <a:buFont typeface="Arial"/>
              <a:buChar char="•"/>
            </a:pPr>
            <a:r>
              <a:rPr lang="es-ES" sz="1800" b="0" i="0" u="none" strike="noStrike" cap="none">
                <a:solidFill>
                  <a:srgbClr val="FFFFFF"/>
                </a:solidFill>
                <a:latin typeface="Calibri"/>
                <a:ea typeface="Calibri"/>
                <a:cs typeface="Calibri"/>
                <a:sym typeface="Calibri"/>
              </a:rPr>
              <a:t>Selección de un subset en un DataFrame.</a:t>
            </a:r>
            <a:endParaRPr sz="1800" b="0" i="0" u="none" strike="noStrike" cap="none">
              <a:solidFill>
                <a:schemeClr val="dk1"/>
              </a:solidFill>
              <a:latin typeface="Calibri"/>
              <a:ea typeface="Calibri"/>
              <a:cs typeface="Calibri"/>
              <a:sym typeface="Calibri"/>
            </a:endParaRPr>
          </a:p>
          <a:p>
            <a:pPr marL="342900" marR="0" lvl="0" indent="-342900" algn="just" rtl="0">
              <a:lnSpc>
                <a:spcPct val="150000"/>
              </a:lnSpc>
              <a:spcBef>
                <a:spcPts val="0"/>
              </a:spcBef>
              <a:spcAft>
                <a:spcPts val="0"/>
              </a:spcAft>
              <a:buClr>
                <a:srgbClr val="FFFFFF"/>
              </a:buClr>
              <a:buSzPts val="1800"/>
              <a:buFont typeface="Arial"/>
              <a:buChar char="•"/>
            </a:pPr>
            <a:r>
              <a:rPr lang="es-ES" sz="1800" b="0" i="0" u="none" strike="noStrike" cap="none">
                <a:solidFill>
                  <a:srgbClr val="FFFFFF"/>
                </a:solidFill>
                <a:latin typeface="Calibri"/>
                <a:ea typeface="Calibri"/>
                <a:cs typeface="Calibri"/>
                <a:sym typeface="Calibri"/>
              </a:rPr>
              <a:t>Haciendo cálculos estadísticos.</a:t>
            </a:r>
            <a:endParaRPr sz="1800" b="0" i="0" u="none" strike="noStrike" cap="none">
              <a:solidFill>
                <a:schemeClr val="dk1"/>
              </a:solidFill>
              <a:latin typeface="Calibri"/>
              <a:ea typeface="Calibri"/>
              <a:cs typeface="Calibri"/>
              <a:sym typeface="Calibri"/>
            </a:endParaRPr>
          </a:p>
          <a:p>
            <a:pPr marL="342900" marR="0" lvl="0" indent="-342900" algn="just" rtl="0">
              <a:lnSpc>
                <a:spcPct val="150000"/>
              </a:lnSpc>
              <a:spcBef>
                <a:spcPts val="0"/>
              </a:spcBef>
              <a:spcAft>
                <a:spcPts val="0"/>
              </a:spcAft>
              <a:buClr>
                <a:srgbClr val="FFFFFF"/>
              </a:buClr>
              <a:buSzPts val="1800"/>
              <a:buFont typeface="Arial"/>
              <a:buChar char="•"/>
            </a:pPr>
            <a:r>
              <a:rPr lang="es-ES" sz="1800" b="0" i="0" u="none" strike="noStrike" cap="none">
                <a:solidFill>
                  <a:srgbClr val="FFFFFF"/>
                </a:solidFill>
                <a:latin typeface="Calibri"/>
                <a:ea typeface="Calibri"/>
                <a:cs typeface="Calibri"/>
                <a:sym typeface="Calibri"/>
              </a:rPr>
              <a:t>Creando columnas en un DataFrame.</a:t>
            </a:r>
            <a:endParaRPr sz="1800" b="0" i="0" u="none" strike="noStrike" cap="none">
              <a:solidFill>
                <a:schemeClr val="dk1"/>
              </a:solidFill>
              <a:latin typeface="Calibri"/>
              <a:ea typeface="Calibri"/>
              <a:cs typeface="Calibri"/>
              <a:sym typeface="Calibri"/>
            </a:endParaRPr>
          </a:p>
          <a:p>
            <a:pPr marL="342900" marR="0" lvl="0" indent="-342900" algn="just" rtl="0">
              <a:lnSpc>
                <a:spcPct val="150000"/>
              </a:lnSpc>
              <a:spcBef>
                <a:spcPts val="0"/>
              </a:spcBef>
              <a:spcAft>
                <a:spcPts val="0"/>
              </a:spcAft>
              <a:buClr>
                <a:srgbClr val="FFFFFF"/>
              </a:buClr>
              <a:buSzPts val="1800"/>
              <a:buFont typeface="Arial"/>
              <a:buChar char="•"/>
            </a:pPr>
            <a:r>
              <a:rPr lang="es-ES" sz="1800" b="0" i="0" u="none" strike="noStrike" cap="none">
                <a:solidFill>
                  <a:srgbClr val="FFFFFF"/>
                </a:solidFill>
                <a:latin typeface="Calibri"/>
                <a:ea typeface="Calibri"/>
                <a:cs typeface="Calibri"/>
                <a:sym typeface="Calibri"/>
              </a:rPr>
              <a:t>Creando una Serie o DataFrame desde cero.</a:t>
            </a:r>
            <a:endParaRPr sz="1800" b="0" i="0" u="none" strike="noStrike" cap="none">
              <a:solidFill>
                <a:schemeClr val="dk1"/>
              </a:solidFill>
              <a:latin typeface="Calibri"/>
              <a:ea typeface="Calibri"/>
              <a:cs typeface="Calibri"/>
              <a:sym typeface="Calibri"/>
            </a:endParaRPr>
          </a:p>
          <a:p>
            <a:pPr marL="342900" marR="0" lvl="0" indent="-342900" algn="just" rtl="0">
              <a:lnSpc>
                <a:spcPct val="150000"/>
              </a:lnSpc>
              <a:spcBef>
                <a:spcPts val="0"/>
              </a:spcBef>
              <a:spcAft>
                <a:spcPts val="0"/>
              </a:spcAft>
              <a:buClr>
                <a:srgbClr val="FFFFFF"/>
              </a:buClr>
              <a:buSzPts val="1800"/>
              <a:buFont typeface="Arial"/>
              <a:buChar char="•"/>
            </a:pPr>
            <a:r>
              <a:rPr lang="es-ES" sz="1800" b="0" i="0" u="none" strike="noStrike" cap="none">
                <a:solidFill>
                  <a:srgbClr val="FFFFFF"/>
                </a:solidFill>
                <a:latin typeface="Calibri"/>
                <a:ea typeface="Calibri"/>
                <a:cs typeface="Calibri"/>
                <a:sym typeface="Calibri"/>
              </a:rPr>
              <a:t>Eliminar filas o columnas del DataFrame.</a:t>
            </a:r>
            <a:endParaRPr sz="1800" b="0" i="0" u="none" strike="noStrike" cap="none">
              <a:solidFill>
                <a:schemeClr val="dk1"/>
              </a:solidFill>
              <a:latin typeface="Calibri"/>
              <a:ea typeface="Calibri"/>
              <a:cs typeface="Calibri"/>
              <a:sym typeface="Calibri"/>
            </a:endParaRPr>
          </a:p>
        </p:txBody>
      </p:sp>
      <p:grpSp>
        <p:nvGrpSpPr>
          <p:cNvPr id="100" name="Google Shape;100;p2"/>
          <p:cNvGrpSpPr/>
          <p:nvPr/>
        </p:nvGrpSpPr>
        <p:grpSpPr>
          <a:xfrm>
            <a:off x="1381804" y="1659284"/>
            <a:ext cx="3524500" cy="3720972"/>
            <a:chOff x="1145745" y="0"/>
            <a:chExt cx="3524500" cy="3720972"/>
          </a:xfrm>
        </p:grpSpPr>
        <p:sp>
          <p:nvSpPr>
            <p:cNvPr id="101" name="Google Shape;101;p2"/>
            <p:cNvSpPr/>
            <p:nvPr/>
          </p:nvSpPr>
          <p:spPr>
            <a:xfrm>
              <a:off x="1145745" y="0"/>
              <a:ext cx="3524500" cy="3524500"/>
            </a:xfrm>
            <a:prstGeom prst="ellipse">
              <a:avLst/>
            </a:prstGeom>
            <a:blipFill rotWithShape="1">
              <a:blip r:embed="rId3">
                <a:alphaModFix/>
              </a:blip>
              <a:stretch>
                <a:fillRect l="-24998" r="-24998"/>
              </a:stretch>
            </a:blip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flipH="1">
              <a:off x="3413435" y="3516041"/>
              <a:ext cx="97637" cy="20493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txBox="1"/>
            <p:nvPr/>
          </p:nvSpPr>
          <p:spPr>
            <a:xfrm>
              <a:off x="3413435" y="3516041"/>
              <a:ext cx="97637" cy="204931"/>
            </a:xfrm>
            <a:prstGeom prst="rect">
              <a:avLst/>
            </a:prstGeom>
            <a:noFill/>
            <a:ln>
              <a:noFill/>
            </a:ln>
          </p:spPr>
          <p:txBody>
            <a:bodyPr spcFirstLastPara="1" wrap="square" lIns="0" tIns="0" rIns="0" bIns="0" anchor="b" anchorCtr="0">
              <a:noAutofit/>
            </a:bodyPr>
            <a:lstStyle/>
            <a:p>
              <a:pPr marL="0" marR="0" lvl="0" indent="0" algn="ctr" rtl="0">
                <a:lnSpc>
                  <a:spcPct val="90000"/>
                </a:lnSpc>
                <a:spcBef>
                  <a:spcPts val="0"/>
                </a:spcBef>
                <a:spcAft>
                  <a:spcPts val="0"/>
                </a:spcAft>
                <a:buNone/>
              </a:pPr>
              <a:endParaRPr sz="500" b="0" i="0" u="none" strike="noStrike" cap="none">
                <a:solidFill>
                  <a:schemeClr val="lt1"/>
                </a:solidFill>
                <a:latin typeface="Calibri"/>
                <a:ea typeface="Calibri"/>
                <a:cs typeface="Calibri"/>
                <a:sym typeface="Calibri"/>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fade">
                                      <p:cBhvr>
                                        <p:cTn id="7"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0"/>
          <p:cNvSpPr txBox="1"/>
          <p:nvPr/>
        </p:nvSpPr>
        <p:spPr>
          <a:xfrm>
            <a:off x="971811" y="431647"/>
            <a:ext cx="6917130" cy="1008062"/>
          </a:xfrm>
          <a:prstGeom prst="rect">
            <a:avLst/>
          </a:prstGeom>
          <a:noFill/>
          <a:ln>
            <a:noFill/>
          </a:ln>
        </p:spPr>
        <p:txBody>
          <a:bodyPr spcFirstLastPara="1" wrap="square" lIns="91425" tIns="45700" rIns="91425" bIns="45700" anchor="ctr" anchorCtr="0">
            <a:noAutofit/>
          </a:bodyPr>
          <a:lstStyle/>
          <a:p>
            <a:pPr marL="0" marR="0" lvl="0" indent="0" algn="ctr" rtl="0">
              <a:lnSpc>
                <a:spcPct val="150000"/>
              </a:lnSpc>
              <a:spcBef>
                <a:spcPts val="0"/>
              </a:spcBef>
              <a:spcAft>
                <a:spcPts val="0"/>
              </a:spcAft>
              <a:buNone/>
            </a:pPr>
            <a:r>
              <a:rPr lang="es-ES" sz="3200">
                <a:solidFill>
                  <a:srgbClr val="7F7F7F"/>
                </a:solidFill>
                <a:latin typeface="Arial"/>
                <a:ea typeface="Arial"/>
                <a:cs typeface="Arial"/>
                <a:sym typeface="Arial"/>
              </a:rPr>
              <a:t>Filtrando Filas del DataFrame</a:t>
            </a:r>
            <a:endParaRPr/>
          </a:p>
        </p:txBody>
      </p:sp>
      <p:sp>
        <p:nvSpPr>
          <p:cNvPr id="261" name="Google Shape;261;p20"/>
          <p:cNvSpPr/>
          <p:nvPr/>
        </p:nvSpPr>
        <p:spPr>
          <a:xfrm>
            <a:off x="1412318" y="1933335"/>
            <a:ext cx="9323613" cy="3373437"/>
          </a:xfrm>
          <a:prstGeom prst="roundRect">
            <a:avLst>
              <a:gd name="adj" fmla="val 2971"/>
            </a:avLst>
          </a:prstGeom>
          <a:solidFill>
            <a:schemeClr val="lt1"/>
          </a:solidFill>
          <a:ln w="38100" cap="flat" cmpd="sng">
            <a:solidFill>
              <a:srgbClr val="98C34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2" name="Google Shape;262;p20"/>
          <p:cNvSpPr txBox="1"/>
          <p:nvPr/>
        </p:nvSpPr>
        <p:spPr>
          <a:xfrm>
            <a:off x="1682486" y="2257111"/>
            <a:ext cx="8783276" cy="52322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Clr>
                <a:srgbClr val="3A3838"/>
              </a:buClr>
              <a:buSzPts val="1400"/>
              <a:buFont typeface="Calibri"/>
              <a:buNone/>
            </a:pPr>
            <a:r>
              <a:rPr lang="es-ES" sz="1400">
                <a:solidFill>
                  <a:srgbClr val="3A3838"/>
                </a:solidFill>
                <a:latin typeface="Calibri"/>
                <a:ea typeface="Calibri"/>
                <a:cs typeface="Calibri"/>
                <a:sym typeface="Calibri"/>
              </a:rPr>
              <a:t>Se puede realizar una selección de datos condicional de datos, especificando la condición que deben cumplir las filas de la siguiente forma:</a:t>
            </a:r>
            <a:endParaRPr sz="1800">
              <a:solidFill>
                <a:srgbClr val="3A3838"/>
              </a:solidFill>
              <a:latin typeface="Calibri"/>
              <a:ea typeface="Calibri"/>
              <a:cs typeface="Calibri"/>
              <a:sym typeface="Calibri"/>
            </a:endParaRPr>
          </a:p>
        </p:txBody>
      </p:sp>
      <p:sp>
        <p:nvSpPr>
          <p:cNvPr id="263" name="Google Shape;263;p20"/>
          <p:cNvSpPr/>
          <p:nvPr/>
        </p:nvSpPr>
        <p:spPr>
          <a:xfrm rot="5400000">
            <a:off x="2612038" y="2623168"/>
            <a:ext cx="184264" cy="1392046"/>
          </a:xfrm>
          <a:prstGeom prst="leftBrace">
            <a:avLst>
              <a:gd name="adj1" fmla="val 8333"/>
              <a:gd name="adj2" fmla="val 50000"/>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264" name="Google Shape;264;p20"/>
          <p:cNvSpPr txBox="1"/>
          <p:nvPr/>
        </p:nvSpPr>
        <p:spPr>
          <a:xfrm>
            <a:off x="2008148" y="2950061"/>
            <a:ext cx="1436543"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3A3838"/>
              </a:buClr>
              <a:buSzPts val="1200"/>
              <a:buFont typeface="Calibri"/>
              <a:buNone/>
            </a:pPr>
            <a:r>
              <a:rPr lang="es-ES" sz="1200">
                <a:solidFill>
                  <a:srgbClr val="3A3838"/>
                </a:solidFill>
                <a:latin typeface="Calibri"/>
                <a:ea typeface="Calibri"/>
                <a:cs typeface="Calibri"/>
                <a:sym typeface="Calibri"/>
              </a:rPr>
              <a:t>Condición de filtro</a:t>
            </a:r>
            <a:endParaRPr sz="1800">
              <a:solidFill>
                <a:srgbClr val="3A3838"/>
              </a:solidFill>
              <a:latin typeface="Calibri"/>
              <a:ea typeface="Calibri"/>
              <a:cs typeface="Calibri"/>
              <a:sym typeface="Calibri"/>
            </a:endParaRPr>
          </a:p>
        </p:txBody>
      </p:sp>
      <p:pic>
        <p:nvPicPr>
          <p:cNvPr id="265" name="Google Shape;265;p20"/>
          <p:cNvPicPr preferRelativeResize="0"/>
          <p:nvPr/>
        </p:nvPicPr>
        <p:blipFill rotWithShape="1">
          <a:blip r:embed="rId3">
            <a:alphaModFix/>
          </a:blip>
          <a:srcRect/>
          <a:stretch/>
        </p:blipFill>
        <p:spPr>
          <a:xfrm>
            <a:off x="1682486" y="3407074"/>
            <a:ext cx="8783276" cy="158137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60"/>
                                        </p:tgtEl>
                                        <p:attrNameLst>
                                          <p:attrName>style.visibility</p:attrName>
                                        </p:attrNameLst>
                                      </p:cBhvr>
                                      <p:to>
                                        <p:strVal val="visible"/>
                                      </p:to>
                                    </p:set>
                                    <p:animEffect transition="in" filter="fade">
                                      <p:cBhvr>
                                        <p:cTn id="7" dur="500"/>
                                        <p:tgtEl>
                                          <p:spTgt spid="2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6"/>
          <p:cNvSpPr/>
          <p:nvPr/>
        </p:nvSpPr>
        <p:spPr>
          <a:xfrm>
            <a:off x="611635" y="2595525"/>
            <a:ext cx="10652995" cy="3467629"/>
          </a:xfrm>
          <a:prstGeom prst="roundRect">
            <a:avLst>
              <a:gd name="adj" fmla="val 2971"/>
            </a:avLst>
          </a:prstGeom>
          <a:solidFill>
            <a:schemeClr val="lt1"/>
          </a:solidFill>
          <a:ln w="38100" cap="flat" cmpd="sng">
            <a:solidFill>
              <a:srgbClr val="98C34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2" name="Google Shape;222;p16"/>
          <p:cNvSpPr txBox="1"/>
          <p:nvPr/>
        </p:nvSpPr>
        <p:spPr>
          <a:xfrm>
            <a:off x="169829" y="616810"/>
            <a:ext cx="6133695" cy="661043"/>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r>
              <a:rPr lang="es-CL" sz="3200">
                <a:solidFill>
                  <a:srgbClr val="7F7F7F"/>
                </a:solidFill>
                <a:latin typeface="Arial"/>
                <a:ea typeface="Arial"/>
                <a:cs typeface="Arial"/>
                <a:sym typeface="Arial"/>
              </a:rPr>
              <a:t>Operadores de Comparación</a:t>
            </a:r>
            <a:endParaRPr/>
          </a:p>
        </p:txBody>
      </p:sp>
      <p:pic>
        <p:nvPicPr>
          <p:cNvPr id="223" name="Google Shape;223;p16"/>
          <p:cNvPicPr preferRelativeResize="0"/>
          <p:nvPr/>
        </p:nvPicPr>
        <p:blipFill rotWithShape="1">
          <a:blip r:embed="rId3">
            <a:alphaModFix/>
          </a:blip>
          <a:srcRect/>
          <a:stretch/>
        </p:blipFill>
        <p:spPr>
          <a:xfrm>
            <a:off x="1208019" y="2981363"/>
            <a:ext cx="4582164" cy="2695951"/>
          </a:xfrm>
          <a:prstGeom prst="rect">
            <a:avLst/>
          </a:prstGeom>
          <a:noFill/>
          <a:ln>
            <a:noFill/>
          </a:ln>
        </p:spPr>
      </p:pic>
      <p:pic>
        <p:nvPicPr>
          <p:cNvPr id="224" name="Google Shape;224;p16"/>
          <p:cNvPicPr preferRelativeResize="0"/>
          <p:nvPr/>
        </p:nvPicPr>
        <p:blipFill rotWithShape="1">
          <a:blip r:embed="rId4">
            <a:alphaModFix/>
          </a:blip>
          <a:srcRect/>
          <a:stretch/>
        </p:blipFill>
        <p:spPr>
          <a:xfrm>
            <a:off x="6100763" y="4329338"/>
            <a:ext cx="4610743" cy="628738"/>
          </a:xfrm>
          <a:prstGeom prst="rect">
            <a:avLst/>
          </a:prstGeom>
          <a:noFill/>
          <a:ln>
            <a:noFill/>
          </a:ln>
        </p:spPr>
      </p:pic>
      <p:pic>
        <p:nvPicPr>
          <p:cNvPr id="225" name="Google Shape;225;p16"/>
          <p:cNvPicPr preferRelativeResize="0"/>
          <p:nvPr/>
        </p:nvPicPr>
        <p:blipFill rotWithShape="1">
          <a:blip r:embed="rId5">
            <a:alphaModFix/>
          </a:blip>
          <a:srcRect/>
          <a:stretch/>
        </p:blipFill>
        <p:spPr>
          <a:xfrm>
            <a:off x="6096000" y="2981363"/>
            <a:ext cx="4620270" cy="1190791"/>
          </a:xfrm>
          <a:prstGeom prst="rect">
            <a:avLst/>
          </a:prstGeom>
          <a:noFill/>
          <a:ln>
            <a:noFill/>
          </a:ln>
        </p:spPr>
      </p:pic>
      <p:sp>
        <p:nvSpPr>
          <p:cNvPr id="226" name="Google Shape;226;p16"/>
          <p:cNvSpPr/>
          <p:nvPr/>
        </p:nvSpPr>
        <p:spPr>
          <a:xfrm>
            <a:off x="-546297" y="1411629"/>
            <a:ext cx="11810927" cy="825015"/>
          </a:xfrm>
          <a:prstGeom prst="roundRect">
            <a:avLst>
              <a:gd name="adj" fmla="val 2971"/>
            </a:avLst>
          </a:prstGeom>
          <a:solidFill>
            <a:srgbClr val="98C3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7" name="Google Shape;227;p16"/>
          <p:cNvSpPr txBox="1"/>
          <p:nvPr/>
        </p:nvSpPr>
        <p:spPr>
          <a:xfrm>
            <a:off x="169828" y="1616622"/>
            <a:ext cx="10744606"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2000" b="1">
                <a:solidFill>
                  <a:schemeClr val="lt1"/>
                </a:solidFill>
                <a:latin typeface="Calibri"/>
                <a:ea typeface="Calibri"/>
                <a:cs typeface="Calibri"/>
                <a:sym typeface="Calibri"/>
              </a:rPr>
              <a:t>Se utilizan para comparar valores y nos devolverá </a:t>
            </a:r>
            <a:r>
              <a:rPr lang="es-CL" sz="2000" b="1" i="1">
                <a:solidFill>
                  <a:schemeClr val="lt1"/>
                </a:solidFill>
                <a:latin typeface="Calibri"/>
                <a:ea typeface="Calibri"/>
                <a:cs typeface="Calibri"/>
                <a:sym typeface="Calibri"/>
              </a:rPr>
              <a:t>True/False </a:t>
            </a:r>
            <a:r>
              <a:rPr lang="es-CL" sz="2000" b="1">
                <a:solidFill>
                  <a:schemeClr val="lt1"/>
                </a:solidFill>
                <a:latin typeface="Calibri"/>
                <a:ea typeface="Calibri"/>
                <a:cs typeface="Calibri"/>
                <a:sym typeface="Calibri"/>
              </a:rPr>
              <a:t>como resultado de la condición.</a:t>
            </a:r>
            <a:endParaRPr/>
          </a:p>
          <a:p>
            <a:pPr marL="0" marR="0" lvl="0" indent="0" algn="l" rtl="0">
              <a:spcBef>
                <a:spcPts val="0"/>
              </a:spcBef>
              <a:spcAft>
                <a:spcPts val="0"/>
              </a:spcAft>
              <a:buNone/>
            </a:pPr>
            <a:endParaRPr sz="2000">
              <a:solidFill>
                <a:schemeClr val="lt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2"/>
                                        </p:tgtEl>
                                        <p:attrNameLst>
                                          <p:attrName>style.visibility</p:attrName>
                                        </p:attrNameLst>
                                      </p:cBhvr>
                                      <p:to>
                                        <p:strVal val="visible"/>
                                      </p:to>
                                    </p:set>
                                    <p:animEffect transition="in" filter="fade">
                                      <p:cBhvr>
                                        <p:cTn id="7" dur="500"/>
                                        <p:tgtEl>
                                          <p:spTgt spid="2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21"/>
          <p:cNvSpPr txBox="1"/>
          <p:nvPr/>
        </p:nvSpPr>
        <p:spPr>
          <a:xfrm>
            <a:off x="1824446" y="539402"/>
            <a:ext cx="6209211" cy="1008062"/>
          </a:xfrm>
          <a:prstGeom prst="rect">
            <a:avLst/>
          </a:prstGeom>
          <a:noFill/>
          <a:ln>
            <a:noFill/>
          </a:ln>
        </p:spPr>
        <p:txBody>
          <a:bodyPr spcFirstLastPara="1" wrap="square" lIns="91425" tIns="45700" rIns="91425" bIns="45700" anchor="ctr" anchorCtr="0">
            <a:noAutofit/>
          </a:bodyPr>
          <a:lstStyle/>
          <a:p>
            <a:pPr marL="0" marR="0" lvl="0" indent="0" algn="ctr" rtl="0">
              <a:lnSpc>
                <a:spcPct val="150000"/>
              </a:lnSpc>
              <a:spcBef>
                <a:spcPts val="0"/>
              </a:spcBef>
              <a:spcAft>
                <a:spcPts val="0"/>
              </a:spcAft>
              <a:buNone/>
            </a:pPr>
            <a:r>
              <a:rPr lang="es-ES" sz="3200">
                <a:solidFill>
                  <a:srgbClr val="7F7F7F"/>
                </a:solidFill>
                <a:latin typeface="Arial"/>
                <a:ea typeface="Arial"/>
                <a:cs typeface="Arial"/>
                <a:sym typeface="Arial"/>
              </a:rPr>
              <a:t>Filtrando Filas del DataFrame</a:t>
            </a:r>
            <a:endParaRPr/>
          </a:p>
        </p:txBody>
      </p:sp>
      <p:sp>
        <p:nvSpPr>
          <p:cNvPr id="271" name="Google Shape;271;p21"/>
          <p:cNvSpPr/>
          <p:nvPr/>
        </p:nvSpPr>
        <p:spPr>
          <a:xfrm>
            <a:off x="1567544" y="2199319"/>
            <a:ext cx="8821782" cy="3260955"/>
          </a:xfrm>
          <a:prstGeom prst="roundRect">
            <a:avLst>
              <a:gd name="adj" fmla="val 2971"/>
            </a:avLst>
          </a:prstGeom>
          <a:solidFill>
            <a:schemeClr val="lt1"/>
          </a:solidFill>
          <a:ln w="38100" cap="flat" cmpd="sng">
            <a:solidFill>
              <a:srgbClr val="98C34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2" name="Google Shape;272;p21"/>
          <p:cNvSpPr txBox="1"/>
          <p:nvPr/>
        </p:nvSpPr>
        <p:spPr>
          <a:xfrm>
            <a:off x="2238778" y="2579756"/>
            <a:ext cx="7411485" cy="307777"/>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Clr>
                <a:srgbClr val="3A3838"/>
              </a:buClr>
              <a:buSzPts val="1400"/>
              <a:buFont typeface="Calibri"/>
              <a:buNone/>
            </a:pPr>
            <a:r>
              <a:rPr lang="es-ES" sz="1400">
                <a:solidFill>
                  <a:srgbClr val="3A3838"/>
                </a:solidFill>
                <a:latin typeface="Calibri"/>
                <a:ea typeface="Calibri"/>
                <a:cs typeface="Calibri"/>
                <a:sym typeface="Calibri"/>
              </a:rPr>
              <a:t>Se puede hacer una selección de filas mediante expresiones con varias condiciones.</a:t>
            </a:r>
            <a:endParaRPr sz="1800">
              <a:solidFill>
                <a:srgbClr val="3A3838"/>
              </a:solidFill>
              <a:latin typeface="Calibri"/>
              <a:ea typeface="Calibri"/>
              <a:cs typeface="Calibri"/>
              <a:sym typeface="Calibri"/>
            </a:endParaRPr>
          </a:p>
        </p:txBody>
      </p:sp>
      <p:sp>
        <p:nvSpPr>
          <p:cNvPr id="273" name="Google Shape;273;p21"/>
          <p:cNvSpPr txBox="1"/>
          <p:nvPr/>
        </p:nvSpPr>
        <p:spPr>
          <a:xfrm>
            <a:off x="2689756" y="2945551"/>
            <a:ext cx="1519019"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3A3838"/>
              </a:buClr>
              <a:buSzPts val="1200"/>
              <a:buFont typeface="Calibri"/>
              <a:buNone/>
            </a:pPr>
            <a:r>
              <a:rPr lang="es-ES" sz="1200">
                <a:solidFill>
                  <a:srgbClr val="3A3838"/>
                </a:solidFill>
                <a:latin typeface="Calibri"/>
                <a:ea typeface="Calibri"/>
                <a:cs typeface="Calibri"/>
                <a:sym typeface="Calibri"/>
              </a:rPr>
              <a:t>Los operadores son:</a:t>
            </a:r>
            <a:endParaRPr sz="1800">
              <a:solidFill>
                <a:srgbClr val="3A3838"/>
              </a:solidFill>
              <a:latin typeface="Calibri"/>
              <a:ea typeface="Calibri"/>
              <a:cs typeface="Calibri"/>
              <a:sym typeface="Calibri"/>
            </a:endParaRPr>
          </a:p>
          <a:p>
            <a:pPr marL="0" marR="0" lvl="0" indent="0" algn="l" rtl="0">
              <a:spcBef>
                <a:spcPts val="0"/>
              </a:spcBef>
              <a:spcAft>
                <a:spcPts val="0"/>
              </a:spcAft>
              <a:buClr>
                <a:srgbClr val="3A3838"/>
              </a:buClr>
              <a:buSzPts val="1200"/>
              <a:buFont typeface="Calibri"/>
              <a:buNone/>
            </a:pPr>
            <a:r>
              <a:rPr lang="es-ES" sz="1200">
                <a:solidFill>
                  <a:srgbClr val="3A3838"/>
                </a:solidFill>
                <a:latin typeface="Calibri"/>
                <a:ea typeface="Calibri"/>
                <a:cs typeface="Calibri"/>
                <a:sym typeface="Calibri"/>
              </a:rPr>
              <a:t>&amp; : operador “and”</a:t>
            </a:r>
            <a:endParaRPr sz="1800">
              <a:solidFill>
                <a:srgbClr val="3A3838"/>
              </a:solidFill>
              <a:latin typeface="Calibri"/>
              <a:ea typeface="Calibri"/>
              <a:cs typeface="Calibri"/>
              <a:sym typeface="Calibri"/>
            </a:endParaRPr>
          </a:p>
          <a:p>
            <a:pPr marL="0" marR="0" lvl="0" indent="0" algn="l" rtl="0">
              <a:spcBef>
                <a:spcPts val="0"/>
              </a:spcBef>
              <a:spcAft>
                <a:spcPts val="0"/>
              </a:spcAft>
              <a:buClr>
                <a:srgbClr val="3A3838"/>
              </a:buClr>
              <a:buSzPts val="1200"/>
              <a:buFont typeface="Calibri"/>
              <a:buNone/>
            </a:pPr>
            <a:r>
              <a:rPr lang="es-ES" sz="1200">
                <a:solidFill>
                  <a:srgbClr val="3A3838"/>
                </a:solidFill>
                <a:latin typeface="Calibri"/>
                <a:ea typeface="Calibri"/>
                <a:cs typeface="Calibri"/>
                <a:sym typeface="Calibri"/>
              </a:rPr>
              <a:t>| : operador “or”</a:t>
            </a:r>
            <a:endParaRPr sz="1800">
              <a:solidFill>
                <a:srgbClr val="3A3838"/>
              </a:solidFill>
              <a:latin typeface="Calibri"/>
              <a:ea typeface="Calibri"/>
              <a:cs typeface="Calibri"/>
              <a:sym typeface="Calibri"/>
            </a:endParaRPr>
          </a:p>
        </p:txBody>
      </p:sp>
      <p:cxnSp>
        <p:nvCxnSpPr>
          <p:cNvPr id="274" name="Google Shape;274;p21"/>
          <p:cNvCxnSpPr>
            <a:stCxn id="273" idx="2"/>
          </p:cNvCxnSpPr>
          <p:nvPr/>
        </p:nvCxnSpPr>
        <p:spPr>
          <a:xfrm>
            <a:off x="3449266" y="3591882"/>
            <a:ext cx="248100" cy="294300"/>
          </a:xfrm>
          <a:prstGeom prst="straightConnector1">
            <a:avLst/>
          </a:prstGeom>
          <a:noFill/>
          <a:ln w="9525" cap="flat" cmpd="sng">
            <a:solidFill>
              <a:schemeClr val="accent1"/>
            </a:solidFill>
            <a:prstDash val="solid"/>
            <a:miter lim="800000"/>
            <a:headEnd type="none" w="sm" len="sm"/>
            <a:tailEnd type="triangle" w="med" len="med"/>
          </a:ln>
        </p:spPr>
      </p:cxnSp>
      <p:cxnSp>
        <p:nvCxnSpPr>
          <p:cNvPr id="275" name="Google Shape;275;p21"/>
          <p:cNvCxnSpPr/>
          <p:nvPr/>
        </p:nvCxnSpPr>
        <p:spPr>
          <a:xfrm flipH="1">
            <a:off x="5330987" y="3590007"/>
            <a:ext cx="382713" cy="294156"/>
          </a:xfrm>
          <a:prstGeom prst="straightConnector1">
            <a:avLst/>
          </a:prstGeom>
          <a:noFill/>
          <a:ln w="9525" cap="flat" cmpd="sng">
            <a:solidFill>
              <a:schemeClr val="accent1"/>
            </a:solidFill>
            <a:prstDash val="solid"/>
            <a:miter lim="800000"/>
            <a:headEnd type="none" w="sm" len="sm"/>
            <a:tailEnd type="triangle" w="med" len="med"/>
          </a:ln>
        </p:spPr>
      </p:cxnSp>
      <p:sp>
        <p:nvSpPr>
          <p:cNvPr id="276" name="Google Shape;276;p21"/>
          <p:cNvSpPr txBox="1"/>
          <p:nvPr/>
        </p:nvSpPr>
        <p:spPr>
          <a:xfrm>
            <a:off x="5078438" y="3060719"/>
            <a:ext cx="2027850" cy="46166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Clr>
                <a:srgbClr val="3A3838"/>
              </a:buClr>
              <a:buSzPts val="1200"/>
              <a:buFont typeface="Calibri"/>
              <a:buNone/>
            </a:pPr>
            <a:r>
              <a:rPr lang="es-ES" sz="1200">
                <a:solidFill>
                  <a:srgbClr val="3A3838"/>
                </a:solidFill>
                <a:latin typeface="Calibri"/>
                <a:ea typeface="Calibri"/>
                <a:cs typeface="Calibri"/>
                <a:sym typeface="Calibri"/>
              </a:rPr>
              <a:t>Las condiciones deben ser encerradas entre paréntesis.</a:t>
            </a:r>
            <a:endParaRPr sz="1800">
              <a:solidFill>
                <a:srgbClr val="3A3838"/>
              </a:solidFill>
              <a:latin typeface="Calibri"/>
              <a:ea typeface="Calibri"/>
              <a:cs typeface="Calibri"/>
              <a:sym typeface="Calibri"/>
            </a:endParaRPr>
          </a:p>
        </p:txBody>
      </p:sp>
      <p:pic>
        <p:nvPicPr>
          <p:cNvPr id="277" name="Google Shape;277;p21"/>
          <p:cNvPicPr preferRelativeResize="0"/>
          <p:nvPr/>
        </p:nvPicPr>
        <p:blipFill rotWithShape="1">
          <a:blip r:embed="rId3">
            <a:alphaModFix/>
          </a:blip>
          <a:srcRect/>
          <a:stretch/>
        </p:blipFill>
        <p:spPr>
          <a:xfrm>
            <a:off x="2238778" y="3944056"/>
            <a:ext cx="7411484" cy="106694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70"/>
                                        </p:tgtEl>
                                        <p:attrNameLst>
                                          <p:attrName>style.visibility</p:attrName>
                                        </p:attrNameLst>
                                      </p:cBhvr>
                                      <p:to>
                                        <p:strVal val="visible"/>
                                      </p:to>
                                    </p:set>
                                    <p:animEffect transition="in" filter="fade">
                                      <p:cBhvr>
                                        <p:cTn id="7" dur="500"/>
                                        <p:tgtEl>
                                          <p:spTgt spid="2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22"/>
          <p:cNvSpPr txBox="1"/>
          <p:nvPr/>
        </p:nvSpPr>
        <p:spPr>
          <a:xfrm>
            <a:off x="134471" y="3779947"/>
            <a:ext cx="8111810" cy="1008062"/>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r>
              <a:rPr lang="es-ES" sz="3200">
                <a:solidFill>
                  <a:srgbClr val="7F7F7F"/>
                </a:solidFill>
                <a:latin typeface="Arial"/>
                <a:ea typeface="Arial"/>
                <a:cs typeface="Arial"/>
                <a:sym typeface="Arial"/>
              </a:rPr>
              <a:t>Realizando Cálculos Estadísticos</a:t>
            </a:r>
            <a:endParaRPr sz="3200">
              <a:solidFill>
                <a:srgbClr val="7F7F7F"/>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82"/>
                                        </p:tgtEl>
                                        <p:attrNameLst>
                                          <p:attrName>style.visibility</p:attrName>
                                        </p:attrNameLst>
                                      </p:cBhvr>
                                      <p:to>
                                        <p:strVal val="visible"/>
                                      </p:to>
                                    </p:set>
                                    <p:animEffect transition="in" filter="fade">
                                      <p:cBhvr>
                                        <p:cTn id="7" dur="500"/>
                                        <p:tgtEl>
                                          <p:spTgt spid="2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23"/>
          <p:cNvSpPr txBox="1"/>
          <p:nvPr/>
        </p:nvSpPr>
        <p:spPr>
          <a:xfrm>
            <a:off x="537882" y="334571"/>
            <a:ext cx="6633883" cy="1008062"/>
          </a:xfrm>
          <a:prstGeom prst="rect">
            <a:avLst/>
          </a:prstGeom>
          <a:noFill/>
          <a:ln>
            <a:noFill/>
          </a:ln>
        </p:spPr>
        <p:txBody>
          <a:bodyPr spcFirstLastPara="1" wrap="square" lIns="91425" tIns="45700" rIns="91425" bIns="45700" anchor="ctr" anchorCtr="0">
            <a:noAutofit/>
          </a:bodyPr>
          <a:lstStyle/>
          <a:p>
            <a:pPr marL="0" marR="0" lvl="0" indent="0" algn="ctr" rtl="0">
              <a:lnSpc>
                <a:spcPct val="150000"/>
              </a:lnSpc>
              <a:spcBef>
                <a:spcPts val="0"/>
              </a:spcBef>
              <a:spcAft>
                <a:spcPts val="0"/>
              </a:spcAft>
              <a:buNone/>
            </a:pPr>
            <a:r>
              <a:rPr lang="es-ES" sz="3200">
                <a:solidFill>
                  <a:srgbClr val="7F7F7F"/>
                </a:solidFill>
                <a:latin typeface="Arial"/>
                <a:ea typeface="Arial"/>
                <a:cs typeface="Arial"/>
                <a:sym typeface="Arial"/>
              </a:rPr>
              <a:t>Valores Máximos y Mínimos</a:t>
            </a:r>
            <a:endParaRPr/>
          </a:p>
        </p:txBody>
      </p:sp>
      <p:sp>
        <p:nvSpPr>
          <p:cNvPr id="288" name="Google Shape;288;p23"/>
          <p:cNvSpPr/>
          <p:nvPr/>
        </p:nvSpPr>
        <p:spPr>
          <a:xfrm>
            <a:off x="1111625" y="1622611"/>
            <a:ext cx="7620000" cy="4231342"/>
          </a:xfrm>
          <a:prstGeom prst="roundRect">
            <a:avLst>
              <a:gd name="adj" fmla="val 2971"/>
            </a:avLst>
          </a:prstGeom>
          <a:solidFill>
            <a:schemeClr val="lt1"/>
          </a:solidFill>
          <a:ln w="38100" cap="flat" cmpd="sng">
            <a:solidFill>
              <a:srgbClr val="98C34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9" name="Google Shape;289;p23"/>
          <p:cNvSpPr txBox="1"/>
          <p:nvPr/>
        </p:nvSpPr>
        <p:spPr>
          <a:xfrm>
            <a:off x="1256736" y="1849249"/>
            <a:ext cx="3209365" cy="646331"/>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Clr>
                <a:schemeClr val="dk1"/>
              </a:buClr>
              <a:buSzPts val="1200"/>
              <a:buFont typeface="Calibri"/>
              <a:buNone/>
            </a:pPr>
            <a:r>
              <a:rPr lang="es-ES" sz="1200">
                <a:solidFill>
                  <a:schemeClr val="dk1"/>
                </a:solidFill>
                <a:latin typeface="Calibri"/>
                <a:ea typeface="Calibri"/>
                <a:cs typeface="Calibri"/>
                <a:sym typeface="Calibri"/>
              </a:rPr>
              <a:t>El método </a:t>
            </a:r>
            <a:r>
              <a:rPr lang="es-ES" sz="1200" b="1">
                <a:solidFill>
                  <a:schemeClr val="dk1"/>
                </a:solidFill>
                <a:latin typeface="Calibri"/>
                <a:ea typeface="Calibri"/>
                <a:cs typeface="Calibri"/>
                <a:sym typeface="Calibri"/>
              </a:rPr>
              <a:t>max()</a:t>
            </a:r>
            <a:r>
              <a:rPr lang="es-ES" sz="1200">
                <a:solidFill>
                  <a:schemeClr val="dk1"/>
                </a:solidFill>
                <a:latin typeface="Calibri"/>
                <a:ea typeface="Calibri"/>
                <a:cs typeface="Calibri"/>
                <a:sym typeface="Calibri"/>
              </a:rPr>
              <a:t> retorna el valor máximo de un dataframe (retorna una serie) o bien seleccionar el valor específico de una columna.</a:t>
            </a:r>
            <a:endParaRPr sz="1800">
              <a:solidFill>
                <a:schemeClr val="dk1"/>
              </a:solidFill>
              <a:latin typeface="Calibri"/>
              <a:ea typeface="Calibri"/>
              <a:cs typeface="Calibri"/>
              <a:sym typeface="Calibri"/>
            </a:endParaRPr>
          </a:p>
        </p:txBody>
      </p:sp>
      <p:sp>
        <p:nvSpPr>
          <p:cNvPr id="290" name="Google Shape;290;p23"/>
          <p:cNvSpPr txBox="1"/>
          <p:nvPr/>
        </p:nvSpPr>
        <p:spPr>
          <a:xfrm>
            <a:off x="5424403" y="1849249"/>
            <a:ext cx="3119718" cy="646331"/>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Clr>
                <a:schemeClr val="dk1"/>
              </a:buClr>
              <a:buSzPts val="1200"/>
              <a:buFont typeface="Calibri"/>
              <a:buNone/>
            </a:pPr>
            <a:r>
              <a:rPr lang="es-ES" sz="1200">
                <a:solidFill>
                  <a:schemeClr val="dk1"/>
                </a:solidFill>
                <a:latin typeface="Calibri"/>
                <a:ea typeface="Calibri"/>
                <a:cs typeface="Calibri"/>
                <a:sym typeface="Calibri"/>
              </a:rPr>
              <a:t>El método </a:t>
            </a:r>
            <a:r>
              <a:rPr lang="es-ES" sz="1200" b="1">
                <a:solidFill>
                  <a:schemeClr val="dk1"/>
                </a:solidFill>
                <a:latin typeface="Calibri"/>
                <a:ea typeface="Calibri"/>
                <a:cs typeface="Calibri"/>
                <a:sym typeface="Calibri"/>
              </a:rPr>
              <a:t>min()</a:t>
            </a:r>
            <a:r>
              <a:rPr lang="es-ES" sz="1200">
                <a:solidFill>
                  <a:schemeClr val="dk1"/>
                </a:solidFill>
                <a:latin typeface="Calibri"/>
                <a:ea typeface="Calibri"/>
                <a:cs typeface="Calibri"/>
                <a:sym typeface="Calibri"/>
              </a:rPr>
              <a:t> retorna el valor mínimo de un dataframe (en forma de serie) o bien selecciona el valor específico de una columna.</a:t>
            </a:r>
            <a:endParaRPr sz="1800">
              <a:solidFill>
                <a:schemeClr val="dk1"/>
              </a:solidFill>
              <a:latin typeface="Calibri"/>
              <a:ea typeface="Calibri"/>
              <a:cs typeface="Calibri"/>
              <a:sym typeface="Calibri"/>
            </a:endParaRPr>
          </a:p>
        </p:txBody>
      </p:sp>
      <p:pic>
        <p:nvPicPr>
          <p:cNvPr id="291" name="Google Shape;291;p23"/>
          <p:cNvPicPr preferRelativeResize="0"/>
          <p:nvPr/>
        </p:nvPicPr>
        <p:blipFill rotWithShape="1">
          <a:blip r:embed="rId3">
            <a:alphaModFix/>
          </a:blip>
          <a:srcRect/>
          <a:stretch/>
        </p:blipFill>
        <p:spPr>
          <a:xfrm>
            <a:off x="5631523" y="2712805"/>
            <a:ext cx="2705478" cy="2896004"/>
          </a:xfrm>
          <a:prstGeom prst="rect">
            <a:avLst/>
          </a:prstGeom>
          <a:noFill/>
          <a:ln>
            <a:noFill/>
          </a:ln>
        </p:spPr>
      </p:pic>
      <p:pic>
        <p:nvPicPr>
          <p:cNvPr id="292" name="Google Shape;292;p23"/>
          <p:cNvPicPr preferRelativeResize="0"/>
          <p:nvPr/>
        </p:nvPicPr>
        <p:blipFill rotWithShape="1">
          <a:blip r:embed="rId4">
            <a:alphaModFix/>
          </a:blip>
          <a:srcRect/>
          <a:stretch/>
        </p:blipFill>
        <p:spPr>
          <a:xfrm>
            <a:off x="1513444" y="2712805"/>
            <a:ext cx="2695951" cy="289600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87"/>
                                        </p:tgtEl>
                                        <p:attrNameLst>
                                          <p:attrName>style.visibility</p:attrName>
                                        </p:attrNameLst>
                                      </p:cBhvr>
                                      <p:to>
                                        <p:strVal val="visible"/>
                                      </p:to>
                                    </p:set>
                                    <p:animEffect transition="in" filter="fade">
                                      <p:cBhvr>
                                        <p:cTn id="7" dur="500"/>
                                        <p:tgtEl>
                                          <p:spTgt spid="2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24"/>
          <p:cNvSpPr txBox="1"/>
          <p:nvPr/>
        </p:nvSpPr>
        <p:spPr>
          <a:xfrm>
            <a:off x="846305" y="475968"/>
            <a:ext cx="6033466" cy="1008062"/>
          </a:xfrm>
          <a:prstGeom prst="rect">
            <a:avLst/>
          </a:prstGeom>
          <a:noFill/>
          <a:ln>
            <a:noFill/>
          </a:ln>
        </p:spPr>
        <p:txBody>
          <a:bodyPr spcFirstLastPara="1" wrap="square" lIns="91425" tIns="45700" rIns="91425" bIns="45700" anchor="ctr" anchorCtr="0">
            <a:noAutofit/>
          </a:bodyPr>
          <a:lstStyle/>
          <a:p>
            <a:pPr marL="0" marR="0" lvl="0" indent="0" algn="ctr" rtl="0">
              <a:lnSpc>
                <a:spcPct val="150000"/>
              </a:lnSpc>
              <a:spcBef>
                <a:spcPts val="0"/>
              </a:spcBef>
              <a:spcAft>
                <a:spcPts val="0"/>
              </a:spcAft>
              <a:buNone/>
            </a:pPr>
            <a:r>
              <a:rPr lang="es-ES" sz="3200">
                <a:solidFill>
                  <a:srgbClr val="7F7F7F"/>
                </a:solidFill>
                <a:latin typeface="Arial"/>
                <a:ea typeface="Arial"/>
                <a:cs typeface="Arial"/>
                <a:sym typeface="Arial"/>
              </a:rPr>
              <a:t>Contar los Valores</a:t>
            </a:r>
            <a:endParaRPr sz="3200">
              <a:solidFill>
                <a:srgbClr val="7F7F7F"/>
              </a:solidFill>
              <a:latin typeface="Arial"/>
              <a:ea typeface="Arial"/>
              <a:cs typeface="Arial"/>
              <a:sym typeface="Arial"/>
            </a:endParaRPr>
          </a:p>
        </p:txBody>
      </p:sp>
      <p:sp>
        <p:nvSpPr>
          <p:cNvPr id="298" name="Google Shape;298;p24"/>
          <p:cNvSpPr/>
          <p:nvPr/>
        </p:nvSpPr>
        <p:spPr>
          <a:xfrm>
            <a:off x="2038896" y="1582737"/>
            <a:ext cx="8245928" cy="3939541"/>
          </a:xfrm>
          <a:prstGeom prst="roundRect">
            <a:avLst>
              <a:gd name="adj" fmla="val 2971"/>
            </a:avLst>
          </a:prstGeom>
          <a:solidFill>
            <a:schemeClr val="lt1"/>
          </a:solidFill>
          <a:ln w="38100" cap="flat" cmpd="sng">
            <a:solidFill>
              <a:srgbClr val="98C34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9" name="Google Shape;299;p24"/>
          <p:cNvSpPr txBox="1"/>
          <p:nvPr/>
        </p:nvSpPr>
        <p:spPr>
          <a:xfrm>
            <a:off x="5554981" y="3321695"/>
            <a:ext cx="4067991" cy="461624"/>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Clr>
                <a:srgbClr val="3A3838"/>
              </a:buClr>
              <a:buSzPts val="1200"/>
              <a:buFont typeface="Calibri"/>
              <a:buNone/>
            </a:pPr>
            <a:r>
              <a:rPr lang="es-ES" sz="1200">
                <a:solidFill>
                  <a:srgbClr val="3A3838"/>
                </a:solidFill>
                <a:latin typeface="Calibri"/>
                <a:ea typeface="Calibri"/>
                <a:cs typeface="Calibri"/>
                <a:sym typeface="Calibri"/>
              </a:rPr>
              <a:t>El método </a:t>
            </a:r>
            <a:r>
              <a:rPr lang="es-ES" sz="1200" b="1">
                <a:solidFill>
                  <a:srgbClr val="3A3838"/>
                </a:solidFill>
                <a:latin typeface="Calibri"/>
                <a:ea typeface="Calibri"/>
                <a:cs typeface="Calibri"/>
                <a:sym typeface="Calibri"/>
              </a:rPr>
              <a:t>count()</a:t>
            </a:r>
            <a:r>
              <a:rPr lang="es-ES" sz="1200">
                <a:solidFill>
                  <a:srgbClr val="3A3838"/>
                </a:solidFill>
                <a:latin typeface="Calibri"/>
                <a:ea typeface="Calibri"/>
                <a:cs typeface="Calibri"/>
                <a:sym typeface="Calibri"/>
              </a:rPr>
              <a:t> retorna la cantidad de valores no nulos (NA) de un DataFrame.</a:t>
            </a:r>
            <a:endParaRPr sz="1800">
              <a:solidFill>
                <a:srgbClr val="3A3838"/>
              </a:solidFill>
              <a:latin typeface="Calibri"/>
              <a:ea typeface="Calibri"/>
              <a:cs typeface="Calibri"/>
              <a:sym typeface="Calibri"/>
            </a:endParaRPr>
          </a:p>
        </p:txBody>
      </p:sp>
      <p:pic>
        <p:nvPicPr>
          <p:cNvPr id="300" name="Google Shape;300;p24"/>
          <p:cNvPicPr preferRelativeResize="0"/>
          <p:nvPr/>
        </p:nvPicPr>
        <p:blipFill rotWithShape="1">
          <a:blip r:embed="rId3">
            <a:alphaModFix/>
          </a:blip>
          <a:srcRect/>
          <a:stretch/>
        </p:blipFill>
        <p:spPr>
          <a:xfrm>
            <a:off x="2975310" y="1928268"/>
            <a:ext cx="2086266" cy="3248478"/>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97"/>
                                        </p:tgtEl>
                                        <p:attrNameLst>
                                          <p:attrName>style.visibility</p:attrName>
                                        </p:attrNameLst>
                                      </p:cBhvr>
                                      <p:to>
                                        <p:strVal val="visible"/>
                                      </p:to>
                                    </p:set>
                                    <p:animEffect transition="in" filter="fade">
                                      <p:cBhvr>
                                        <p:cTn id="7" dur="500"/>
                                        <p:tgtEl>
                                          <p:spTgt spid="2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25"/>
          <p:cNvSpPr txBox="1"/>
          <p:nvPr/>
        </p:nvSpPr>
        <p:spPr>
          <a:xfrm>
            <a:off x="1507127" y="330387"/>
            <a:ext cx="4632960" cy="1008062"/>
          </a:xfrm>
          <a:prstGeom prst="rect">
            <a:avLst/>
          </a:prstGeom>
          <a:noFill/>
          <a:ln>
            <a:noFill/>
          </a:ln>
        </p:spPr>
        <p:txBody>
          <a:bodyPr spcFirstLastPara="1" wrap="square" lIns="91425" tIns="45700" rIns="91425" bIns="45700" anchor="ctr" anchorCtr="0">
            <a:noAutofit/>
          </a:bodyPr>
          <a:lstStyle/>
          <a:p>
            <a:pPr marL="0" marR="0" lvl="0" indent="0" algn="ctr" rtl="0">
              <a:lnSpc>
                <a:spcPct val="150000"/>
              </a:lnSpc>
              <a:spcBef>
                <a:spcPts val="0"/>
              </a:spcBef>
              <a:spcAft>
                <a:spcPts val="0"/>
              </a:spcAft>
              <a:buNone/>
            </a:pPr>
            <a:r>
              <a:rPr lang="es-ES" sz="3200">
                <a:solidFill>
                  <a:srgbClr val="7F7F7F"/>
                </a:solidFill>
                <a:latin typeface="Arial"/>
                <a:ea typeface="Arial"/>
                <a:cs typeface="Arial"/>
                <a:sym typeface="Arial"/>
              </a:rPr>
              <a:t>Media y Mediana</a:t>
            </a:r>
            <a:endParaRPr/>
          </a:p>
        </p:txBody>
      </p:sp>
      <p:sp>
        <p:nvSpPr>
          <p:cNvPr id="306" name="Google Shape;306;p25"/>
          <p:cNvSpPr/>
          <p:nvPr/>
        </p:nvSpPr>
        <p:spPr>
          <a:xfrm>
            <a:off x="1478281" y="1644584"/>
            <a:ext cx="9323613" cy="3918016"/>
          </a:xfrm>
          <a:prstGeom prst="roundRect">
            <a:avLst>
              <a:gd name="adj" fmla="val 2971"/>
            </a:avLst>
          </a:prstGeom>
          <a:solidFill>
            <a:schemeClr val="lt1"/>
          </a:solidFill>
          <a:ln w="38100" cap="flat" cmpd="sng">
            <a:solidFill>
              <a:srgbClr val="98C34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7" name="Google Shape;307;p25"/>
          <p:cNvSpPr txBox="1"/>
          <p:nvPr/>
        </p:nvSpPr>
        <p:spPr>
          <a:xfrm>
            <a:off x="2252050" y="1944204"/>
            <a:ext cx="3678487" cy="46166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Clr>
                <a:schemeClr val="dk1"/>
              </a:buClr>
              <a:buSzPts val="1200"/>
              <a:buFont typeface="Calibri"/>
              <a:buNone/>
            </a:pPr>
            <a:r>
              <a:rPr lang="es-ES" sz="1200">
                <a:solidFill>
                  <a:schemeClr val="dk1"/>
                </a:solidFill>
                <a:latin typeface="Calibri"/>
                <a:ea typeface="Calibri"/>
                <a:cs typeface="Calibri"/>
                <a:sym typeface="Calibri"/>
              </a:rPr>
              <a:t>El método </a:t>
            </a:r>
            <a:r>
              <a:rPr lang="es-ES" sz="1200" b="1">
                <a:solidFill>
                  <a:schemeClr val="dk1"/>
                </a:solidFill>
                <a:latin typeface="Calibri"/>
                <a:ea typeface="Calibri"/>
                <a:cs typeface="Calibri"/>
                <a:sym typeface="Calibri"/>
              </a:rPr>
              <a:t>median()</a:t>
            </a:r>
            <a:r>
              <a:rPr lang="es-ES" sz="1200">
                <a:solidFill>
                  <a:schemeClr val="dk1"/>
                </a:solidFill>
                <a:latin typeface="Calibri"/>
                <a:ea typeface="Calibri"/>
                <a:cs typeface="Calibri"/>
                <a:sym typeface="Calibri"/>
              </a:rPr>
              <a:t> retorna el valor que corresponde</a:t>
            </a:r>
            <a:endParaRPr/>
          </a:p>
          <a:p>
            <a:pPr marL="0" marR="0" lvl="0" indent="0" algn="just" rtl="0">
              <a:spcBef>
                <a:spcPts val="0"/>
              </a:spcBef>
              <a:spcAft>
                <a:spcPts val="0"/>
              </a:spcAft>
              <a:buClr>
                <a:schemeClr val="dk1"/>
              </a:buClr>
              <a:buSzPts val="1200"/>
              <a:buFont typeface="Calibri"/>
              <a:buNone/>
            </a:pPr>
            <a:r>
              <a:rPr lang="es-ES" sz="1200">
                <a:solidFill>
                  <a:schemeClr val="dk1"/>
                </a:solidFill>
                <a:latin typeface="Calibri"/>
                <a:ea typeface="Calibri"/>
                <a:cs typeface="Calibri"/>
                <a:sym typeface="Calibri"/>
              </a:rPr>
              <a:t> al 50% de la muestra.</a:t>
            </a:r>
            <a:endParaRPr sz="1800">
              <a:solidFill>
                <a:schemeClr val="dk1"/>
              </a:solidFill>
              <a:latin typeface="Calibri"/>
              <a:ea typeface="Calibri"/>
              <a:cs typeface="Calibri"/>
              <a:sym typeface="Calibri"/>
            </a:endParaRPr>
          </a:p>
        </p:txBody>
      </p:sp>
      <p:pic>
        <p:nvPicPr>
          <p:cNvPr id="308" name="Google Shape;308;p25"/>
          <p:cNvPicPr preferRelativeResize="0"/>
          <p:nvPr/>
        </p:nvPicPr>
        <p:blipFill rotWithShape="1">
          <a:blip r:embed="rId3">
            <a:alphaModFix/>
          </a:blip>
          <a:srcRect/>
          <a:stretch/>
        </p:blipFill>
        <p:spPr>
          <a:xfrm>
            <a:off x="2897747" y="2712004"/>
            <a:ext cx="2114845" cy="2476846"/>
          </a:xfrm>
          <a:prstGeom prst="rect">
            <a:avLst/>
          </a:prstGeom>
          <a:noFill/>
          <a:ln>
            <a:noFill/>
          </a:ln>
        </p:spPr>
      </p:pic>
      <p:pic>
        <p:nvPicPr>
          <p:cNvPr id="309" name="Google Shape;309;p25"/>
          <p:cNvPicPr preferRelativeResize="0"/>
          <p:nvPr/>
        </p:nvPicPr>
        <p:blipFill rotWithShape="1">
          <a:blip r:embed="rId4">
            <a:alphaModFix/>
          </a:blip>
          <a:srcRect/>
          <a:stretch/>
        </p:blipFill>
        <p:spPr>
          <a:xfrm>
            <a:off x="7303971" y="2699937"/>
            <a:ext cx="2200582" cy="2419688"/>
          </a:xfrm>
          <a:prstGeom prst="rect">
            <a:avLst/>
          </a:prstGeom>
          <a:noFill/>
          <a:ln>
            <a:noFill/>
          </a:ln>
        </p:spPr>
      </p:pic>
      <p:sp>
        <p:nvSpPr>
          <p:cNvPr id="310" name="Google Shape;310;p25"/>
          <p:cNvSpPr txBox="1"/>
          <p:nvPr/>
        </p:nvSpPr>
        <p:spPr>
          <a:xfrm>
            <a:off x="6910148" y="1948407"/>
            <a:ext cx="3113418" cy="276959"/>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Clr>
                <a:schemeClr val="dk1"/>
              </a:buClr>
              <a:buSzPts val="1200"/>
              <a:buFont typeface="Calibri"/>
              <a:buNone/>
            </a:pPr>
            <a:r>
              <a:rPr lang="es-ES" sz="1200">
                <a:solidFill>
                  <a:schemeClr val="dk1"/>
                </a:solidFill>
                <a:latin typeface="Calibri"/>
                <a:ea typeface="Calibri"/>
                <a:cs typeface="Calibri"/>
                <a:sym typeface="Calibri"/>
              </a:rPr>
              <a:t>El método </a:t>
            </a:r>
            <a:r>
              <a:rPr lang="es-ES" sz="1200" b="1">
                <a:solidFill>
                  <a:schemeClr val="dk1"/>
                </a:solidFill>
                <a:latin typeface="Calibri"/>
                <a:ea typeface="Calibri"/>
                <a:cs typeface="Calibri"/>
                <a:sym typeface="Calibri"/>
              </a:rPr>
              <a:t>mean()</a:t>
            </a:r>
            <a:r>
              <a:rPr lang="es-ES" sz="1200">
                <a:solidFill>
                  <a:schemeClr val="dk1"/>
                </a:solidFill>
                <a:latin typeface="Calibri"/>
                <a:ea typeface="Calibri"/>
                <a:cs typeface="Calibri"/>
                <a:sym typeface="Calibri"/>
              </a:rPr>
              <a:t> corresponde al promedio.</a:t>
            </a:r>
            <a:endParaRPr sz="18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05"/>
                                        </p:tgtEl>
                                        <p:attrNameLst>
                                          <p:attrName>style.visibility</p:attrName>
                                        </p:attrNameLst>
                                      </p:cBhvr>
                                      <p:to>
                                        <p:strVal val="visible"/>
                                      </p:to>
                                    </p:set>
                                    <p:animEffect transition="in" filter="fade">
                                      <p:cBhvr>
                                        <p:cTn id="7" dur="500"/>
                                        <p:tgtEl>
                                          <p:spTgt spid="3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26"/>
          <p:cNvSpPr txBox="1"/>
          <p:nvPr/>
        </p:nvSpPr>
        <p:spPr>
          <a:xfrm>
            <a:off x="1340576" y="400349"/>
            <a:ext cx="2856956" cy="1008062"/>
          </a:xfrm>
          <a:prstGeom prst="rect">
            <a:avLst/>
          </a:prstGeom>
          <a:noFill/>
          <a:ln>
            <a:noFill/>
          </a:ln>
        </p:spPr>
        <p:txBody>
          <a:bodyPr spcFirstLastPara="1" wrap="square" lIns="91425" tIns="45700" rIns="91425" bIns="45700" anchor="ctr" anchorCtr="0">
            <a:noAutofit/>
          </a:bodyPr>
          <a:lstStyle/>
          <a:p>
            <a:pPr marL="0" marR="0" lvl="0" indent="0" algn="ctr" rtl="0">
              <a:lnSpc>
                <a:spcPct val="150000"/>
              </a:lnSpc>
              <a:spcBef>
                <a:spcPts val="0"/>
              </a:spcBef>
              <a:spcAft>
                <a:spcPts val="0"/>
              </a:spcAft>
              <a:buNone/>
            </a:pPr>
            <a:r>
              <a:rPr lang="es-ES" sz="3200">
                <a:solidFill>
                  <a:srgbClr val="7F7F7F"/>
                </a:solidFill>
                <a:latin typeface="Arial"/>
                <a:ea typeface="Arial"/>
                <a:cs typeface="Arial"/>
                <a:sym typeface="Arial"/>
              </a:rPr>
              <a:t>Cuantil</a:t>
            </a:r>
            <a:endParaRPr/>
          </a:p>
        </p:txBody>
      </p:sp>
      <p:sp>
        <p:nvSpPr>
          <p:cNvPr id="316" name="Google Shape;316;p26"/>
          <p:cNvSpPr/>
          <p:nvPr/>
        </p:nvSpPr>
        <p:spPr>
          <a:xfrm>
            <a:off x="1434193" y="1469572"/>
            <a:ext cx="9323613" cy="4049486"/>
          </a:xfrm>
          <a:prstGeom prst="roundRect">
            <a:avLst>
              <a:gd name="adj" fmla="val 2971"/>
            </a:avLst>
          </a:prstGeom>
          <a:solidFill>
            <a:schemeClr val="lt1"/>
          </a:solidFill>
          <a:ln w="38100" cap="flat" cmpd="sng">
            <a:solidFill>
              <a:srgbClr val="98C34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7" name="Google Shape;317;p26"/>
          <p:cNvSpPr txBox="1"/>
          <p:nvPr/>
        </p:nvSpPr>
        <p:spPr>
          <a:xfrm>
            <a:off x="2693442" y="2292528"/>
            <a:ext cx="1314633" cy="276999"/>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Clr>
                <a:srgbClr val="3A3838"/>
              </a:buClr>
              <a:buSzPts val="1200"/>
              <a:buFont typeface="Calibri"/>
              <a:buNone/>
            </a:pPr>
            <a:r>
              <a:rPr lang="es-ES" sz="1200" b="1">
                <a:solidFill>
                  <a:srgbClr val="3A3838"/>
                </a:solidFill>
                <a:latin typeface="Calibri"/>
                <a:ea typeface="Calibri"/>
                <a:cs typeface="Calibri"/>
                <a:sym typeface="Calibri"/>
              </a:rPr>
              <a:t>Cuantil (10%)</a:t>
            </a:r>
            <a:endParaRPr sz="1200">
              <a:solidFill>
                <a:srgbClr val="3A3838"/>
              </a:solidFill>
              <a:latin typeface="Calibri"/>
              <a:ea typeface="Calibri"/>
              <a:cs typeface="Calibri"/>
              <a:sym typeface="Calibri"/>
            </a:endParaRPr>
          </a:p>
        </p:txBody>
      </p:sp>
      <p:pic>
        <p:nvPicPr>
          <p:cNvPr id="318" name="Google Shape;318;p26"/>
          <p:cNvPicPr preferRelativeResize="0"/>
          <p:nvPr/>
        </p:nvPicPr>
        <p:blipFill rotWithShape="1">
          <a:blip r:embed="rId3">
            <a:alphaModFix/>
          </a:blip>
          <a:srcRect/>
          <a:stretch/>
        </p:blipFill>
        <p:spPr>
          <a:xfrm>
            <a:off x="2028845" y="2691850"/>
            <a:ext cx="2362530" cy="2448267"/>
          </a:xfrm>
          <a:prstGeom prst="rect">
            <a:avLst/>
          </a:prstGeom>
          <a:noFill/>
          <a:ln>
            <a:noFill/>
          </a:ln>
        </p:spPr>
      </p:pic>
      <p:pic>
        <p:nvPicPr>
          <p:cNvPr id="319" name="Google Shape;319;p26"/>
          <p:cNvPicPr preferRelativeResize="0"/>
          <p:nvPr/>
        </p:nvPicPr>
        <p:blipFill rotWithShape="1">
          <a:blip r:embed="rId4">
            <a:alphaModFix/>
          </a:blip>
          <a:srcRect/>
          <a:stretch/>
        </p:blipFill>
        <p:spPr>
          <a:xfrm>
            <a:off x="5014775" y="2691849"/>
            <a:ext cx="2257740" cy="2419688"/>
          </a:xfrm>
          <a:prstGeom prst="rect">
            <a:avLst/>
          </a:prstGeom>
          <a:noFill/>
          <a:ln>
            <a:noFill/>
          </a:ln>
        </p:spPr>
      </p:pic>
      <p:sp>
        <p:nvSpPr>
          <p:cNvPr id="320" name="Google Shape;320;p26"/>
          <p:cNvSpPr txBox="1"/>
          <p:nvPr/>
        </p:nvSpPr>
        <p:spPr>
          <a:xfrm>
            <a:off x="5537265" y="2292527"/>
            <a:ext cx="1314633" cy="276999"/>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Clr>
                <a:srgbClr val="3A3838"/>
              </a:buClr>
              <a:buSzPts val="1200"/>
              <a:buFont typeface="Calibri"/>
              <a:buNone/>
            </a:pPr>
            <a:r>
              <a:rPr lang="es-ES" sz="1200" b="1">
                <a:solidFill>
                  <a:srgbClr val="3A3838"/>
                </a:solidFill>
                <a:latin typeface="Calibri"/>
                <a:ea typeface="Calibri"/>
                <a:cs typeface="Calibri"/>
                <a:sym typeface="Calibri"/>
              </a:rPr>
              <a:t>Cuantil (50%)</a:t>
            </a:r>
            <a:endParaRPr sz="1200">
              <a:solidFill>
                <a:srgbClr val="3A3838"/>
              </a:solidFill>
              <a:latin typeface="Calibri"/>
              <a:ea typeface="Calibri"/>
              <a:cs typeface="Calibri"/>
              <a:sym typeface="Calibri"/>
            </a:endParaRPr>
          </a:p>
        </p:txBody>
      </p:sp>
      <p:pic>
        <p:nvPicPr>
          <p:cNvPr id="321" name="Google Shape;321;p26"/>
          <p:cNvPicPr preferRelativeResize="0"/>
          <p:nvPr/>
        </p:nvPicPr>
        <p:blipFill rotWithShape="1">
          <a:blip r:embed="rId5">
            <a:alphaModFix/>
          </a:blip>
          <a:srcRect/>
          <a:stretch/>
        </p:blipFill>
        <p:spPr>
          <a:xfrm>
            <a:off x="7895915" y="2686004"/>
            <a:ext cx="2172003" cy="2419688"/>
          </a:xfrm>
          <a:prstGeom prst="rect">
            <a:avLst/>
          </a:prstGeom>
          <a:noFill/>
          <a:ln>
            <a:noFill/>
          </a:ln>
        </p:spPr>
      </p:pic>
      <p:sp>
        <p:nvSpPr>
          <p:cNvPr id="322" name="Google Shape;322;p26"/>
          <p:cNvSpPr txBox="1"/>
          <p:nvPr/>
        </p:nvSpPr>
        <p:spPr>
          <a:xfrm>
            <a:off x="8324600" y="2292527"/>
            <a:ext cx="1314633" cy="276999"/>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Clr>
                <a:srgbClr val="3A3838"/>
              </a:buClr>
              <a:buSzPts val="1200"/>
              <a:buFont typeface="Calibri"/>
              <a:buNone/>
            </a:pPr>
            <a:r>
              <a:rPr lang="es-ES" sz="1200" b="1">
                <a:solidFill>
                  <a:srgbClr val="3A3838"/>
                </a:solidFill>
                <a:latin typeface="Calibri"/>
                <a:ea typeface="Calibri"/>
                <a:cs typeface="Calibri"/>
                <a:sym typeface="Calibri"/>
              </a:rPr>
              <a:t>Cuantil (90%)</a:t>
            </a:r>
            <a:endParaRPr sz="1200">
              <a:solidFill>
                <a:srgbClr val="3A3838"/>
              </a:solidFill>
              <a:latin typeface="Calibri"/>
              <a:ea typeface="Calibri"/>
              <a:cs typeface="Calibri"/>
              <a:sym typeface="Calibri"/>
            </a:endParaRPr>
          </a:p>
        </p:txBody>
      </p:sp>
      <p:sp>
        <p:nvSpPr>
          <p:cNvPr id="323" name="Google Shape;323;p26"/>
          <p:cNvSpPr txBox="1"/>
          <p:nvPr/>
        </p:nvSpPr>
        <p:spPr>
          <a:xfrm>
            <a:off x="2028845" y="1636587"/>
            <a:ext cx="8039072" cy="276999"/>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Clr>
                <a:srgbClr val="3A3838"/>
              </a:buClr>
              <a:buSzPts val="1200"/>
              <a:buFont typeface="Calibri"/>
              <a:buNone/>
            </a:pPr>
            <a:r>
              <a:rPr lang="es-ES" sz="1200">
                <a:solidFill>
                  <a:srgbClr val="3A3838"/>
                </a:solidFill>
                <a:latin typeface="Calibri"/>
                <a:ea typeface="Calibri"/>
                <a:cs typeface="Calibri"/>
                <a:sym typeface="Calibri"/>
              </a:rPr>
              <a:t>El método </a:t>
            </a:r>
            <a:r>
              <a:rPr lang="es-ES" sz="1200" b="1">
                <a:solidFill>
                  <a:srgbClr val="3A3838"/>
                </a:solidFill>
                <a:latin typeface="Calibri"/>
                <a:ea typeface="Calibri"/>
                <a:cs typeface="Calibri"/>
                <a:sym typeface="Calibri"/>
              </a:rPr>
              <a:t>quantile()</a:t>
            </a:r>
            <a:r>
              <a:rPr lang="es-ES" sz="1200">
                <a:solidFill>
                  <a:srgbClr val="3A3838"/>
                </a:solidFill>
                <a:latin typeface="Calibri"/>
                <a:ea typeface="Calibri"/>
                <a:cs typeface="Calibri"/>
                <a:sym typeface="Calibri"/>
              </a:rPr>
              <a:t> retorna el valor que corresponde al </a:t>
            </a:r>
            <a:r>
              <a:rPr lang="es-ES" sz="1200" b="1">
                <a:solidFill>
                  <a:srgbClr val="3A3838"/>
                </a:solidFill>
                <a:latin typeface="Calibri"/>
                <a:ea typeface="Calibri"/>
                <a:cs typeface="Calibri"/>
                <a:sym typeface="Calibri"/>
              </a:rPr>
              <a:t>q%</a:t>
            </a:r>
            <a:r>
              <a:rPr lang="es-ES" sz="1200">
                <a:solidFill>
                  <a:srgbClr val="3A3838"/>
                </a:solidFill>
                <a:latin typeface="Calibri"/>
                <a:ea typeface="Calibri"/>
                <a:cs typeface="Calibri"/>
                <a:sym typeface="Calibri"/>
              </a:rPr>
              <a:t> de la muestra.</a:t>
            </a:r>
            <a:endParaRPr sz="1800">
              <a:solidFill>
                <a:srgbClr val="3A3838"/>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5"/>
                                        </p:tgtEl>
                                        <p:attrNameLst>
                                          <p:attrName>style.visibility</p:attrName>
                                        </p:attrNameLst>
                                      </p:cBhvr>
                                      <p:to>
                                        <p:strVal val="visible"/>
                                      </p:to>
                                    </p:set>
                                    <p:animEffect transition="in" filter="fade">
                                      <p:cBhvr>
                                        <p:cTn id="7" dur="500"/>
                                        <p:tgtEl>
                                          <p:spTgt spid="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27"/>
          <p:cNvSpPr txBox="1"/>
          <p:nvPr/>
        </p:nvSpPr>
        <p:spPr>
          <a:xfrm>
            <a:off x="548096" y="3464900"/>
            <a:ext cx="8195310" cy="1008062"/>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r>
              <a:rPr lang="es-ES" sz="3200">
                <a:solidFill>
                  <a:srgbClr val="7F7F7F"/>
                </a:solidFill>
                <a:latin typeface="Arial"/>
                <a:ea typeface="Arial"/>
                <a:cs typeface="Arial"/>
                <a:sym typeface="Arial"/>
              </a:rPr>
              <a:t>Creación de Columnas en un DataFrame</a:t>
            </a:r>
            <a:endParaRPr sz="3200">
              <a:solidFill>
                <a:srgbClr val="7F7F7F"/>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28"/>
                                        </p:tgtEl>
                                        <p:attrNameLst>
                                          <p:attrName>style.visibility</p:attrName>
                                        </p:attrNameLst>
                                      </p:cBhvr>
                                      <p:to>
                                        <p:strVal val="visible"/>
                                      </p:to>
                                    </p:set>
                                    <p:animEffect transition="in" filter="fade">
                                      <p:cBhvr>
                                        <p:cTn id="7" dur="500"/>
                                        <p:tgtEl>
                                          <p:spTgt spid="3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28"/>
          <p:cNvSpPr/>
          <p:nvPr/>
        </p:nvSpPr>
        <p:spPr>
          <a:xfrm>
            <a:off x="7353461" y="3702330"/>
            <a:ext cx="5204299" cy="1403070"/>
          </a:xfrm>
          <a:prstGeom prst="roundRect">
            <a:avLst>
              <a:gd name="adj" fmla="val 2971"/>
            </a:avLst>
          </a:prstGeom>
          <a:gradFill>
            <a:gsLst>
              <a:gs pos="0">
                <a:srgbClr val="58751F"/>
              </a:gs>
              <a:gs pos="50000">
                <a:srgbClr val="81AB2C"/>
              </a:gs>
              <a:gs pos="100000">
                <a:srgbClr val="9BCC36"/>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34" name="Google Shape;334;p28"/>
          <p:cNvSpPr txBox="1"/>
          <p:nvPr/>
        </p:nvSpPr>
        <p:spPr>
          <a:xfrm>
            <a:off x="861604" y="438071"/>
            <a:ext cx="6757306" cy="100806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s-ES" sz="3200">
                <a:solidFill>
                  <a:srgbClr val="7F7F7F"/>
                </a:solidFill>
                <a:latin typeface="Arial"/>
                <a:ea typeface="Arial"/>
                <a:cs typeface="Arial"/>
                <a:sym typeface="Arial"/>
              </a:rPr>
              <a:t>Agregando Nuevas Columnas</a:t>
            </a:r>
            <a:endParaRPr sz="3200">
              <a:solidFill>
                <a:srgbClr val="7F7F7F"/>
              </a:solidFill>
              <a:latin typeface="Arial"/>
              <a:ea typeface="Arial"/>
              <a:cs typeface="Arial"/>
              <a:sym typeface="Arial"/>
            </a:endParaRPr>
          </a:p>
        </p:txBody>
      </p:sp>
      <p:sp>
        <p:nvSpPr>
          <p:cNvPr id="335" name="Google Shape;335;p28"/>
          <p:cNvSpPr txBox="1"/>
          <p:nvPr/>
        </p:nvSpPr>
        <p:spPr>
          <a:xfrm>
            <a:off x="7751067" y="3967983"/>
            <a:ext cx="4101298" cy="707886"/>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2000">
                <a:solidFill>
                  <a:schemeClr val="lt1"/>
                </a:solidFill>
                <a:latin typeface="Calibri"/>
                <a:ea typeface="Calibri"/>
                <a:cs typeface="Calibri"/>
                <a:sym typeface="Calibri"/>
              </a:rPr>
              <a:t>A un dataframe podemos agregarle columnas a conveniencia.</a:t>
            </a:r>
            <a:endParaRPr/>
          </a:p>
        </p:txBody>
      </p:sp>
      <p:sp>
        <p:nvSpPr>
          <p:cNvPr id="336" name="Google Shape;336;p28"/>
          <p:cNvSpPr/>
          <p:nvPr/>
        </p:nvSpPr>
        <p:spPr>
          <a:xfrm>
            <a:off x="500127" y="1962150"/>
            <a:ext cx="6962029" cy="3143250"/>
          </a:xfrm>
          <a:prstGeom prst="roundRect">
            <a:avLst>
              <a:gd name="adj" fmla="val 2971"/>
            </a:avLst>
          </a:prstGeom>
          <a:solidFill>
            <a:schemeClr val="lt1"/>
          </a:solidFill>
          <a:ln w="38100" cap="flat" cmpd="sng">
            <a:solidFill>
              <a:srgbClr val="98C34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337" name="Google Shape;337;p28"/>
          <p:cNvPicPr preferRelativeResize="0"/>
          <p:nvPr/>
        </p:nvPicPr>
        <p:blipFill rotWithShape="1">
          <a:blip r:embed="rId3">
            <a:alphaModFix/>
          </a:blip>
          <a:srcRect/>
          <a:stretch/>
        </p:blipFill>
        <p:spPr>
          <a:xfrm>
            <a:off x="608820" y="2670295"/>
            <a:ext cx="6744641" cy="181000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34"/>
                                        </p:tgtEl>
                                        <p:attrNameLst>
                                          <p:attrName>style.visibility</p:attrName>
                                        </p:attrNameLst>
                                      </p:cBhvr>
                                      <p:to>
                                        <p:strVal val="visible"/>
                                      </p:to>
                                    </p:set>
                                    <p:animEffect transition="in" filter="fade">
                                      <p:cBhvr>
                                        <p:cTn id="7" dur="500"/>
                                        <p:tgtEl>
                                          <p:spTgt spid="3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3"/>
          <p:cNvSpPr txBox="1"/>
          <p:nvPr/>
        </p:nvSpPr>
        <p:spPr>
          <a:xfrm>
            <a:off x="989814" y="387754"/>
            <a:ext cx="10782300" cy="100806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s-ES" sz="3200" b="0" i="0" u="none" strike="noStrike" cap="none">
                <a:solidFill>
                  <a:srgbClr val="7F7F7F"/>
                </a:solidFill>
                <a:latin typeface="Arial"/>
                <a:ea typeface="Arial"/>
                <a:cs typeface="Arial"/>
                <a:sym typeface="Arial"/>
              </a:rPr>
              <a:t>Contenido</a:t>
            </a:r>
            <a:endParaRPr/>
          </a:p>
        </p:txBody>
      </p:sp>
      <p:sp>
        <p:nvSpPr>
          <p:cNvPr id="109" name="Google Shape;109;p3"/>
          <p:cNvSpPr/>
          <p:nvPr/>
        </p:nvSpPr>
        <p:spPr>
          <a:xfrm>
            <a:off x="-421280" y="1524000"/>
            <a:ext cx="7658103" cy="4554583"/>
          </a:xfrm>
          <a:prstGeom prst="roundRect">
            <a:avLst>
              <a:gd name="adj" fmla="val 4466"/>
            </a:avLst>
          </a:prstGeom>
          <a:gradFill>
            <a:gsLst>
              <a:gs pos="0">
                <a:srgbClr val="58751F"/>
              </a:gs>
              <a:gs pos="50000">
                <a:srgbClr val="81AB2C"/>
              </a:gs>
              <a:gs pos="100000">
                <a:srgbClr val="9BCC36"/>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0" name="Google Shape;110;p3"/>
          <p:cNvSpPr txBox="1"/>
          <p:nvPr/>
        </p:nvSpPr>
        <p:spPr>
          <a:xfrm>
            <a:off x="718402" y="1700637"/>
            <a:ext cx="5540935" cy="4247317"/>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rgbClr val="FFFFFF"/>
              </a:buClr>
              <a:buSzPts val="1800"/>
              <a:buFont typeface="Calibri"/>
              <a:buAutoNum type="arabicPeriod"/>
            </a:pPr>
            <a:r>
              <a:rPr lang="es-ES" sz="1800" b="0" i="0" u="none" strike="noStrike" cap="none">
                <a:solidFill>
                  <a:srgbClr val="FFFFFF"/>
                </a:solidFill>
                <a:latin typeface="Calibri"/>
                <a:ea typeface="Calibri"/>
                <a:cs typeface="Calibri"/>
                <a:sym typeface="Calibri"/>
              </a:rPr>
              <a:t>Librería de software libre, construida sobre la base de NumPy.</a:t>
            </a:r>
            <a:endParaRPr/>
          </a:p>
          <a:p>
            <a:pPr marL="342900" marR="0" lvl="0" indent="-228600" algn="just" rtl="0">
              <a:spcBef>
                <a:spcPts val="0"/>
              </a:spcBef>
              <a:spcAft>
                <a:spcPts val="0"/>
              </a:spcAft>
              <a:buClr>
                <a:srgbClr val="FFFFFF"/>
              </a:buClr>
              <a:buSzPts val="1800"/>
              <a:buFont typeface="Calibri"/>
              <a:buNone/>
            </a:pPr>
            <a:endParaRPr sz="1800" b="0" i="0" u="none" strike="noStrike" cap="none">
              <a:solidFill>
                <a:schemeClr val="dk1"/>
              </a:solidFill>
              <a:latin typeface="Calibri"/>
              <a:ea typeface="Calibri"/>
              <a:cs typeface="Calibri"/>
              <a:sym typeface="Calibri"/>
            </a:endParaRPr>
          </a:p>
          <a:p>
            <a:pPr marL="342900" marR="0" lvl="0" indent="-342900" algn="just" rtl="0">
              <a:spcBef>
                <a:spcPts val="0"/>
              </a:spcBef>
              <a:spcAft>
                <a:spcPts val="0"/>
              </a:spcAft>
              <a:buClr>
                <a:srgbClr val="FFFFFF"/>
              </a:buClr>
              <a:buSzPts val="1800"/>
              <a:buFont typeface="Calibri"/>
              <a:buAutoNum type="arabicPeriod"/>
            </a:pPr>
            <a:r>
              <a:rPr lang="es-ES" sz="1800" b="0" i="0" u="none" strike="noStrike" cap="none">
                <a:solidFill>
                  <a:srgbClr val="FFFFFF"/>
                </a:solidFill>
                <a:latin typeface="Calibri"/>
                <a:ea typeface="Calibri"/>
                <a:cs typeface="Calibri"/>
                <a:sym typeface="Calibri"/>
              </a:rPr>
              <a:t>Se utiliza para análisis, limpieza, preparación y visualización de datos.</a:t>
            </a:r>
            <a:endParaRPr/>
          </a:p>
          <a:p>
            <a:pPr marL="342900" marR="0" lvl="0" indent="-228600" algn="just" rtl="0">
              <a:spcBef>
                <a:spcPts val="0"/>
              </a:spcBef>
              <a:spcAft>
                <a:spcPts val="0"/>
              </a:spcAft>
              <a:buClr>
                <a:srgbClr val="FFFFFF"/>
              </a:buClr>
              <a:buSzPts val="1800"/>
              <a:buFont typeface="Calibri"/>
              <a:buNone/>
            </a:pPr>
            <a:endParaRPr sz="1800" b="0" i="0" u="none" strike="noStrike" cap="none">
              <a:solidFill>
                <a:schemeClr val="dk1"/>
              </a:solidFill>
              <a:latin typeface="Calibri"/>
              <a:ea typeface="Calibri"/>
              <a:cs typeface="Calibri"/>
              <a:sym typeface="Calibri"/>
            </a:endParaRPr>
          </a:p>
          <a:p>
            <a:pPr marL="342900" marR="0" lvl="0" indent="-342900" algn="just" rtl="0">
              <a:spcBef>
                <a:spcPts val="0"/>
              </a:spcBef>
              <a:spcAft>
                <a:spcPts val="0"/>
              </a:spcAft>
              <a:buClr>
                <a:srgbClr val="FFFFFF"/>
              </a:buClr>
              <a:buSzPts val="1800"/>
              <a:buFont typeface="Calibri"/>
              <a:buAutoNum type="arabicPeriod"/>
            </a:pPr>
            <a:r>
              <a:rPr lang="es-ES" sz="1800" b="0" i="0" u="none" strike="noStrike" cap="none">
                <a:solidFill>
                  <a:srgbClr val="FFFFFF"/>
                </a:solidFill>
                <a:latin typeface="Calibri"/>
                <a:ea typeface="Calibri"/>
                <a:cs typeface="Calibri"/>
                <a:sym typeface="Calibri"/>
              </a:rPr>
              <a:t>Muy popular en proyectos de ciencia de datos.</a:t>
            </a:r>
            <a:endParaRPr/>
          </a:p>
          <a:p>
            <a:pPr marL="342900" marR="0" lvl="0" indent="-228600" algn="just" rtl="0">
              <a:spcBef>
                <a:spcPts val="0"/>
              </a:spcBef>
              <a:spcAft>
                <a:spcPts val="0"/>
              </a:spcAft>
              <a:buClr>
                <a:srgbClr val="FFFFFF"/>
              </a:buClr>
              <a:buSzPts val="1800"/>
              <a:buFont typeface="Calibri"/>
              <a:buNone/>
            </a:pPr>
            <a:endParaRPr sz="1800" b="0" i="0" u="none" strike="noStrike" cap="none">
              <a:solidFill>
                <a:schemeClr val="dk1"/>
              </a:solidFill>
              <a:latin typeface="Calibri"/>
              <a:ea typeface="Calibri"/>
              <a:cs typeface="Calibri"/>
              <a:sym typeface="Calibri"/>
            </a:endParaRPr>
          </a:p>
          <a:p>
            <a:pPr marL="342900" marR="0" lvl="0" indent="-342900" algn="just" rtl="0">
              <a:spcBef>
                <a:spcPts val="0"/>
              </a:spcBef>
              <a:spcAft>
                <a:spcPts val="0"/>
              </a:spcAft>
              <a:buClr>
                <a:srgbClr val="FFFFFF"/>
              </a:buClr>
              <a:buSzPts val="1800"/>
              <a:buFont typeface="Calibri"/>
              <a:buAutoNum type="arabicPeriod"/>
            </a:pPr>
            <a:r>
              <a:rPr lang="es-ES" sz="1800" b="0" i="0" u="none" strike="noStrike" cap="none">
                <a:solidFill>
                  <a:srgbClr val="FFFFFF"/>
                </a:solidFill>
                <a:latin typeface="Calibri"/>
                <a:ea typeface="Calibri"/>
                <a:cs typeface="Calibri"/>
                <a:sym typeface="Calibri"/>
              </a:rPr>
              <a:t>Posee buen performance en su ejecución.</a:t>
            </a:r>
            <a:endParaRPr/>
          </a:p>
          <a:p>
            <a:pPr marL="342900" marR="0" lvl="0" indent="-228600" algn="just" rtl="0">
              <a:spcBef>
                <a:spcPts val="0"/>
              </a:spcBef>
              <a:spcAft>
                <a:spcPts val="0"/>
              </a:spcAft>
              <a:buClr>
                <a:srgbClr val="FFFFFF"/>
              </a:buClr>
              <a:buSzPts val="1800"/>
              <a:buFont typeface="Calibri"/>
              <a:buNone/>
            </a:pPr>
            <a:endParaRPr sz="1800" b="0" i="0" u="none" strike="noStrike" cap="none">
              <a:solidFill>
                <a:schemeClr val="dk1"/>
              </a:solidFill>
              <a:latin typeface="Calibri"/>
              <a:ea typeface="Calibri"/>
              <a:cs typeface="Calibri"/>
              <a:sym typeface="Calibri"/>
            </a:endParaRPr>
          </a:p>
          <a:p>
            <a:pPr marL="342900" marR="0" lvl="0" indent="-342900" algn="just" rtl="0">
              <a:spcBef>
                <a:spcPts val="0"/>
              </a:spcBef>
              <a:spcAft>
                <a:spcPts val="0"/>
              </a:spcAft>
              <a:buClr>
                <a:srgbClr val="FFFFFF"/>
              </a:buClr>
              <a:buSzPts val="1800"/>
              <a:buFont typeface="Calibri"/>
              <a:buAutoNum type="arabicPeriod"/>
            </a:pPr>
            <a:r>
              <a:rPr lang="es-ES" sz="1800" b="0" i="0" u="none" strike="noStrike" cap="none">
                <a:solidFill>
                  <a:srgbClr val="FFFFFF"/>
                </a:solidFill>
                <a:latin typeface="Calibri"/>
                <a:ea typeface="Calibri"/>
                <a:cs typeface="Calibri"/>
                <a:sym typeface="Calibri"/>
              </a:rPr>
              <a:t>Permite alta productividad al desarrollar los algoritmos.</a:t>
            </a:r>
            <a:endParaRPr/>
          </a:p>
          <a:p>
            <a:pPr marL="342900" marR="0" lvl="0" indent="-228600" algn="just" rtl="0">
              <a:spcBef>
                <a:spcPts val="0"/>
              </a:spcBef>
              <a:spcAft>
                <a:spcPts val="0"/>
              </a:spcAft>
              <a:buClr>
                <a:srgbClr val="FFFFFF"/>
              </a:buClr>
              <a:buSzPts val="1800"/>
              <a:buFont typeface="Calibri"/>
              <a:buNone/>
            </a:pPr>
            <a:endParaRPr sz="1800" b="0" i="0" u="none" strike="noStrike" cap="none">
              <a:solidFill>
                <a:schemeClr val="dk1"/>
              </a:solidFill>
              <a:latin typeface="Calibri"/>
              <a:ea typeface="Calibri"/>
              <a:cs typeface="Calibri"/>
              <a:sym typeface="Calibri"/>
            </a:endParaRPr>
          </a:p>
          <a:p>
            <a:pPr marL="342900" marR="0" lvl="0" indent="-342900" algn="just" rtl="0">
              <a:spcBef>
                <a:spcPts val="0"/>
              </a:spcBef>
              <a:spcAft>
                <a:spcPts val="0"/>
              </a:spcAft>
              <a:buClr>
                <a:srgbClr val="FFFFFF"/>
              </a:buClr>
              <a:buSzPts val="1800"/>
              <a:buFont typeface="Calibri"/>
              <a:buAutoNum type="arabicPeriod"/>
            </a:pPr>
            <a:r>
              <a:rPr lang="es-ES" sz="1800" b="0" i="0" u="none" strike="noStrike" cap="none">
                <a:solidFill>
                  <a:srgbClr val="FFFFFF"/>
                </a:solidFill>
                <a:latin typeface="Calibri"/>
                <a:ea typeface="Calibri"/>
                <a:cs typeface="Calibri"/>
                <a:sym typeface="Calibri"/>
              </a:rPr>
              <a:t>Permite trabajar con una amplia variedad de fuentes de datos.</a:t>
            </a:r>
            <a:endParaRPr/>
          </a:p>
        </p:txBody>
      </p:sp>
      <p:sp>
        <p:nvSpPr>
          <p:cNvPr id="111" name="Google Shape;111;p3"/>
          <p:cNvSpPr/>
          <p:nvPr/>
        </p:nvSpPr>
        <p:spPr>
          <a:xfrm>
            <a:off x="7942131" y="1700637"/>
            <a:ext cx="3524500" cy="3524500"/>
          </a:xfrm>
          <a:prstGeom prst="ellipse">
            <a:avLst/>
          </a:prstGeom>
          <a:blipFill rotWithShape="1">
            <a:blip r:embed="rId3">
              <a:alphaModFix/>
            </a:blip>
            <a:stretch>
              <a:fillRect l="-24998" r="-24998"/>
            </a:stretch>
          </a:blip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8"/>
                                        </p:tgtEl>
                                        <p:attrNameLst>
                                          <p:attrName>style.visibility</p:attrName>
                                        </p:attrNameLst>
                                      </p:cBhvr>
                                      <p:to>
                                        <p:strVal val="visible"/>
                                      </p:to>
                                    </p:set>
                                    <p:animEffect transition="in" filter="fade">
                                      <p:cBhvr>
                                        <p:cTn id="7"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29"/>
          <p:cNvSpPr txBox="1"/>
          <p:nvPr/>
        </p:nvSpPr>
        <p:spPr>
          <a:xfrm>
            <a:off x="1569116" y="93977"/>
            <a:ext cx="5850586" cy="1008062"/>
          </a:xfrm>
          <a:prstGeom prst="rect">
            <a:avLst/>
          </a:prstGeom>
          <a:noFill/>
          <a:ln>
            <a:noFill/>
          </a:ln>
        </p:spPr>
        <p:txBody>
          <a:bodyPr spcFirstLastPara="1" wrap="square" lIns="91425" tIns="45700" rIns="91425" bIns="45700" anchor="ctr" anchorCtr="0">
            <a:noAutofit/>
          </a:bodyPr>
          <a:lstStyle/>
          <a:p>
            <a:pPr marL="0" marR="0" lvl="0" indent="0" algn="ctr" rtl="0">
              <a:lnSpc>
                <a:spcPct val="150000"/>
              </a:lnSpc>
              <a:spcBef>
                <a:spcPts val="0"/>
              </a:spcBef>
              <a:spcAft>
                <a:spcPts val="0"/>
              </a:spcAft>
              <a:buNone/>
            </a:pPr>
            <a:r>
              <a:rPr lang="es-ES" sz="3200">
                <a:solidFill>
                  <a:srgbClr val="7F7F7F"/>
                </a:solidFill>
                <a:latin typeface="Arial"/>
                <a:ea typeface="Arial"/>
                <a:cs typeface="Arial"/>
                <a:sym typeface="Arial"/>
              </a:rPr>
              <a:t>Columna con Valor Calculado</a:t>
            </a:r>
            <a:endParaRPr sz="3200">
              <a:solidFill>
                <a:srgbClr val="7F7F7F"/>
              </a:solidFill>
              <a:latin typeface="Arial"/>
              <a:ea typeface="Arial"/>
              <a:cs typeface="Arial"/>
              <a:sym typeface="Arial"/>
            </a:endParaRPr>
          </a:p>
        </p:txBody>
      </p:sp>
      <p:sp>
        <p:nvSpPr>
          <p:cNvPr id="343" name="Google Shape;343;p29"/>
          <p:cNvSpPr/>
          <p:nvPr/>
        </p:nvSpPr>
        <p:spPr>
          <a:xfrm>
            <a:off x="1768423" y="1280160"/>
            <a:ext cx="8655152" cy="4598126"/>
          </a:xfrm>
          <a:prstGeom prst="roundRect">
            <a:avLst>
              <a:gd name="adj" fmla="val 2971"/>
            </a:avLst>
          </a:prstGeom>
          <a:solidFill>
            <a:schemeClr val="lt1"/>
          </a:solidFill>
          <a:ln w="38100" cap="flat" cmpd="sng">
            <a:solidFill>
              <a:srgbClr val="98C34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44" name="Google Shape;344;p29"/>
          <p:cNvSpPr txBox="1"/>
          <p:nvPr/>
        </p:nvSpPr>
        <p:spPr>
          <a:xfrm>
            <a:off x="1925785" y="1447902"/>
            <a:ext cx="5999786" cy="307777"/>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Clr>
                <a:srgbClr val="757070"/>
              </a:buClr>
              <a:buSzPts val="1400"/>
              <a:buFont typeface="Calibri"/>
              <a:buNone/>
            </a:pPr>
            <a:r>
              <a:rPr lang="es-ES" sz="1400">
                <a:solidFill>
                  <a:srgbClr val="757070"/>
                </a:solidFill>
                <a:latin typeface="Calibri"/>
                <a:ea typeface="Calibri"/>
                <a:cs typeface="Calibri"/>
                <a:sym typeface="Calibri"/>
              </a:rPr>
              <a:t>También, se puede definir una columna calculada en función de otras columnas</a:t>
            </a:r>
            <a:r>
              <a:rPr lang="es-ES" sz="1400">
                <a:solidFill>
                  <a:srgbClr val="3A3838"/>
                </a:solidFill>
                <a:latin typeface="Calibri"/>
                <a:ea typeface="Calibri"/>
                <a:cs typeface="Calibri"/>
                <a:sym typeface="Calibri"/>
              </a:rPr>
              <a:t>.</a:t>
            </a:r>
            <a:endParaRPr sz="1800">
              <a:solidFill>
                <a:srgbClr val="3A3838"/>
              </a:solidFill>
              <a:latin typeface="Calibri"/>
              <a:ea typeface="Calibri"/>
              <a:cs typeface="Calibri"/>
              <a:sym typeface="Calibri"/>
            </a:endParaRPr>
          </a:p>
        </p:txBody>
      </p:sp>
      <p:pic>
        <p:nvPicPr>
          <p:cNvPr id="345" name="Google Shape;345;p29"/>
          <p:cNvPicPr preferRelativeResize="0"/>
          <p:nvPr/>
        </p:nvPicPr>
        <p:blipFill rotWithShape="1">
          <a:blip r:embed="rId3">
            <a:alphaModFix/>
          </a:blip>
          <a:srcRect/>
          <a:stretch/>
        </p:blipFill>
        <p:spPr>
          <a:xfrm>
            <a:off x="1925785" y="1888088"/>
            <a:ext cx="8354291" cy="1507604"/>
          </a:xfrm>
          <a:prstGeom prst="rect">
            <a:avLst/>
          </a:prstGeom>
          <a:noFill/>
          <a:ln>
            <a:noFill/>
          </a:ln>
        </p:spPr>
      </p:pic>
      <p:pic>
        <p:nvPicPr>
          <p:cNvPr id="346" name="Google Shape;346;p29"/>
          <p:cNvPicPr preferRelativeResize="0"/>
          <p:nvPr/>
        </p:nvPicPr>
        <p:blipFill rotWithShape="1">
          <a:blip r:embed="rId4">
            <a:alphaModFix/>
          </a:blip>
          <a:srcRect/>
          <a:stretch/>
        </p:blipFill>
        <p:spPr>
          <a:xfrm>
            <a:off x="1981201" y="4077844"/>
            <a:ext cx="8298875" cy="166803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42"/>
                                        </p:tgtEl>
                                        <p:attrNameLst>
                                          <p:attrName>style.visibility</p:attrName>
                                        </p:attrNameLst>
                                      </p:cBhvr>
                                      <p:to>
                                        <p:strVal val="visible"/>
                                      </p:to>
                                    </p:set>
                                    <p:animEffect transition="in" filter="fade">
                                      <p:cBhvr>
                                        <p:cTn id="7" dur="500"/>
                                        <p:tgtEl>
                                          <p:spTgt spid="3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30"/>
          <p:cNvSpPr txBox="1"/>
          <p:nvPr/>
        </p:nvSpPr>
        <p:spPr>
          <a:xfrm>
            <a:off x="391341" y="3700032"/>
            <a:ext cx="7759881" cy="1008062"/>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r>
              <a:rPr lang="es-ES" sz="3200">
                <a:solidFill>
                  <a:srgbClr val="7F7F7F"/>
                </a:solidFill>
                <a:latin typeface="Arial"/>
                <a:ea typeface="Arial"/>
                <a:cs typeface="Arial"/>
                <a:sym typeface="Arial"/>
              </a:rPr>
              <a:t>Creación de Estructuras desde Cero</a:t>
            </a:r>
            <a:endParaRPr sz="3200">
              <a:solidFill>
                <a:srgbClr val="7F7F7F"/>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51"/>
                                        </p:tgtEl>
                                        <p:attrNameLst>
                                          <p:attrName>style.visibility</p:attrName>
                                        </p:attrNameLst>
                                      </p:cBhvr>
                                      <p:to>
                                        <p:strVal val="visible"/>
                                      </p:to>
                                    </p:set>
                                    <p:animEffect transition="in" filter="fade">
                                      <p:cBhvr>
                                        <p:cTn id="7" dur="500"/>
                                        <p:tgtEl>
                                          <p:spTgt spid="3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31"/>
          <p:cNvSpPr txBox="1"/>
          <p:nvPr/>
        </p:nvSpPr>
        <p:spPr>
          <a:xfrm>
            <a:off x="985642" y="454601"/>
            <a:ext cx="6146678" cy="1008062"/>
          </a:xfrm>
          <a:prstGeom prst="rect">
            <a:avLst/>
          </a:prstGeom>
          <a:noFill/>
          <a:ln>
            <a:noFill/>
          </a:ln>
        </p:spPr>
        <p:txBody>
          <a:bodyPr spcFirstLastPara="1" wrap="square" lIns="91425" tIns="45700" rIns="91425" bIns="45700" anchor="ctr" anchorCtr="0">
            <a:noAutofit/>
          </a:bodyPr>
          <a:lstStyle/>
          <a:p>
            <a:pPr marL="0" marR="0" lvl="0" indent="0" algn="ctr" rtl="0">
              <a:lnSpc>
                <a:spcPct val="150000"/>
              </a:lnSpc>
              <a:spcBef>
                <a:spcPts val="0"/>
              </a:spcBef>
              <a:spcAft>
                <a:spcPts val="0"/>
              </a:spcAft>
              <a:buNone/>
            </a:pPr>
            <a:r>
              <a:rPr lang="es-ES" sz="3200">
                <a:solidFill>
                  <a:srgbClr val="7F7F7F"/>
                </a:solidFill>
                <a:latin typeface="Arial"/>
                <a:ea typeface="Arial"/>
                <a:cs typeface="Arial"/>
                <a:sym typeface="Arial"/>
              </a:rPr>
              <a:t>Creando una Serie</a:t>
            </a:r>
            <a:endParaRPr/>
          </a:p>
        </p:txBody>
      </p:sp>
      <p:sp>
        <p:nvSpPr>
          <p:cNvPr id="357" name="Google Shape;357;p31"/>
          <p:cNvSpPr/>
          <p:nvPr/>
        </p:nvSpPr>
        <p:spPr>
          <a:xfrm>
            <a:off x="1924594" y="1644583"/>
            <a:ext cx="8534400" cy="3815691"/>
          </a:xfrm>
          <a:prstGeom prst="roundRect">
            <a:avLst>
              <a:gd name="adj" fmla="val 2971"/>
            </a:avLst>
          </a:prstGeom>
          <a:solidFill>
            <a:schemeClr val="lt1"/>
          </a:solidFill>
          <a:ln w="38100" cap="flat" cmpd="sng">
            <a:solidFill>
              <a:srgbClr val="98C34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358" name="Google Shape;358;p31"/>
          <p:cNvPicPr preferRelativeResize="0"/>
          <p:nvPr/>
        </p:nvPicPr>
        <p:blipFill rotWithShape="1">
          <a:blip r:embed="rId3">
            <a:alphaModFix/>
          </a:blip>
          <a:srcRect/>
          <a:stretch/>
        </p:blipFill>
        <p:spPr>
          <a:xfrm>
            <a:off x="3024289" y="2908420"/>
            <a:ext cx="6335009" cy="2372056"/>
          </a:xfrm>
          <a:prstGeom prst="rect">
            <a:avLst/>
          </a:prstGeom>
          <a:noFill/>
          <a:ln>
            <a:noFill/>
          </a:ln>
        </p:spPr>
      </p:pic>
      <p:sp>
        <p:nvSpPr>
          <p:cNvPr id="359" name="Google Shape;359;p31"/>
          <p:cNvSpPr txBox="1"/>
          <p:nvPr/>
        </p:nvSpPr>
        <p:spPr>
          <a:xfrm>
            <a:off x="5427223" y="2264835"/>
            <a:ext cx="919014"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rgbClr val="3A3838"/>
              </a:buClr>
              <a:buSzPts val="1200"/>
              <a:buFont typeface="Calibri"/>
              <a:buNone/>
            </a:pPr>
            <a:r>
              <a:rPr lang="es-ES" sz="1200">
                <a:solidFill>
                  <a:srgbClr val="3A3838"/>
                </a:solidFill>
                <a:latin typeface="Calibri"/>
                <a:ea typeface="Calibri"/>
                <a:cs typeface="Calibri"/>
                <a:sym typeface="Calibri"/>
              </a:rPr>
              <a:t>Arreglo de datos</a:t>
            </a:r>
            <a:endParaRPr sz="1800">
              <a:solidFill>
                <a:srgbClr val="3A3838"/>
              </a:solidFill>
              <a:latin typeface="Calibri"/>
              <a:ea typeface="Calibri"/>
              <a:cs typeface="Calibri"/>
              <a:sym typeface="Calibri"/>
            </a:endParaRPr>
          </a:p>
        </p:txBody>
      </p:sp>
      <p:cxnSp>
        <p:nvCxnSpPr>
          <p:cNvPr id="360" name="Google Shape;360;p31"/>
          <p:cNvCxnSpPr/>
          <p:nvPr/>
        </p:nvCxnSpPr>
        <p:spPr>
          <a:xfrm>
            <a:off x="5886730" y="2701633"/>
            <a:ext cx="0" cy="224712"/>
          </a:xfrm>
          <a:prstGeom prst="straightConnector1">
            <a:avLst/>
          </a:prstGeom>
          <a:noFill/>
          <a:ln w="9525" cap="flat" cmpd="sng">
            <a:solidFill>
              <a:schemeClr val="accent1"/>
            </a:solidFill>
            <a:prstDash val="solid"/>
            <a:miter lim="800000"/>
            <a:headEnd type="none" w="sm" len="sm"/>
            <a:tailEnd type="triangle" w="med" len="med"/>
          </a:ln>
        </p:spPr>
      </p:cxnSp>
      <p:sp>
        <p:nvSpPr>
          <p:cNvPr id="361" name="Google Shape;361;p31"/>
          <p:cNvSpPr txBox="1"/>
          <p:nvPr/>
        </p:nvSpPr>
        <p:spPr>
          <a:xfrm>
            <a:off x="7252090" y="2239968"/>
            <a:ext cx="919014"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rgbClr val="3A3838"/>
              </a:buClr>
              <a:buSzPts val="1200"/>
              <a:buFont typeface="Calibri"/>
              <a:buNone/>
            </a:pPr>
            <a:r>
              <a:rPr lang="es-ES" sz="1200">
                <a:solidFill>
                  <a:srgbClr val="3A3838"/>
                </a:solidFill>
                <a:latin typeface="Calibri"/>
                <a:ea typeface="Calibri"/>
                <a:cs typeface="Calibri"/>
                <a:sym typeface="Calibri"/>
              </a:rPr>
              <a:t>Arreglo de etiquetas</a:t>
            </a:r>
            <a:endParaRPr sz="1800">
              <a:solidFill>
                <a:srgbClr val="3A3838"/>
              </a:solidFill>
              <a:latin typeface="Calibri"/>
              <a:ea typeface="Calibri"/>
              <a:cs typeface="Calibri"/>
              <a:sym typeface="Calibri"/>
            </a:endParaRPr>
          </a:p>
        </p:txBody>
      </p:sp>
      <p:cxnSp>
        <p:nvCxnSpPr>
          <p:cNvPr id="362" name="Google Shape;362;p31"/>
          <p:cNvCxnSpPr/>
          <p:nvPr/>
        </p:nvCxnSpPr>
        <p:spPr>
          <a:xfrm>
            <a:off x="7711597" y="2686400"/>
            <a:ext cx="0" cy="222020"/>
          </a:xfrm>
          <a:prstGeom prst="straightConnector1">
            <a:avLst/>
          </a:prstGeom>
          <a:noFill/>
          <a:ln w="9525" cap="flat" cmpd="sng">
            <a:solidFill>
              <a:schemeClr val="accent1"/>
            </a:solidFill>
            <a:prstDash val="solid"/>
            <a:miter lim="800000"/>
            <a:headEnd type="none" w="sm" len="sm"/>
            <a:tailEnd type="triangle" w="med" len="med"/>
          </a:ln>
        </p:spPr>
      </p:cxnSp>
      <p:sp>
        <p:nvSpPr>
          <p:cNvPr id="363" name="Google Shape;363;p31"/>
          <p:cNvSpPr txBox="1"/>
          <p:nvPr/>
        </p:nvSpPr>
        <p:spPr>
          <a:xfrm>
            <a:off x="2274694" y="1788387"/>
            <a:ext cx="7990329" cy="307777"/>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Clr>
                <a:srgbClr val="3A3838"/>
              </a:buClr>
              <a:buSzPts val="1400"/>
              <a:buFont typeface="Calibri"/>
              <a:buNone/>
            </a:pPr>
            <a:r>
              <a:rPr lang="es-ES" sz="1400">
                <a:solidFill>
                  <a:srgbClr val="3A3838"/>
                </a:solidFill>
                <a:latin typeface="Calibri"/>
                <a:ea typeface="Calibri"/>
                <a:cs typeface="Calibri"/>
                <a:sym typeface="Calibri"/>
              </a:rPr>
              <a:t>Para crear una serie desde cero, debemos proporcionar un listado con los datos y un listado con los índices.</a:t>
            </a:r>
            <a:endParaRPr sz="1800">
              <a:solidFill>
                <a:srgbClr val="3A3838"/>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56"/>
                                        </p:tgtEl>
                                        <p:attrNameLst>
                                          <p:attrName>style.visibility</p:attrName>
                                        </p:attrNameLst>
                                      </p:cBhvr>
                                      <p:to>
                                        <p:strVal val="visible"/>
                                      </p:to>
                                    </p:set>
                                    <p:animEffect transition="in" filter="fade">
                                      <p:cBhvr>
                                        <p:cTn id="7" dur="500"/>
                                        <p:tgtEl>
                                          <p:spTgt spid="3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2"/>
          <p:cNvSpPr txBox="1"/>
          <p:nvPr/>
        </p:nvSpPr>
        <p:spPr>
          <a:xfrm>
            <a:off x="2520042" y="478676"/>
            <a:ext cx="5084232" cy="1008062"/>
          </a:xfrm>
          <a:prstGeom prst="rect">
            <a:avLst/>
          </a:prstGeom>
          <a:noFill/>
          <a:ln>
            <a:noFill/>
          </a:ln>
        </p:spPr>
        <p:txBody>
          <a:bodyPr spcFirstLastPara="1" wrap="square" lIns="91425" tIns="45700" rIns="91425" bIns="45700" anchor="ctr" anchorCtr="0">
            <a:noAutofit/>
          </a:bodyPr>
          <a:lstStyle/>
          <a:p>
            <a:pPr marL="0" marR="0" lvl="0" indent="0" algn="ctr" rtl="0">
              <a:lnSpc>
                <a:spcPct val="150000"/>
              </a:lnSpc>
              <a:spcBef>
                <a:spcPts val="0"/>
              </a:spcBef>
              <a:spcAft>
                <a:spcPts val="0"/>
              </a:spcAft>
              <a:buNone/>
            </a:pPr>
            <a:r>
              <a:rPr lang="es-ES" sz="3200">
                <a:solidFill>
                  <a:srgbClr val="7F7F7F"/>
                </a:solidFill>
                <a:latin typeface="Arial"/>
                <a:ea typeface="Arial"/>
                <a:cs typeface="Arial"/>
                <a:sym typeface="Arial"/>
              </a:rPr>
              <a:t>Creación de Series</a:t>
            </a:r>
            <a:endParaRPr/>
          </a:p>
        </p:txBody>
      </p:sp>
      <p:sp>
        <p:nvSpPr>
          <p:cNvPr id="369" name="Google Shape;369;p32"/>
          <p:cNvSpPr/>
          <p:nvPr/>
        </p:nvSpPr>
        <p:spPr>
          <a:xfrm>
            <a:off x="2520042" y="1661159"/>
            <a:ext cx="7151914" cy="3939541"/>
          </a:xfrm>
          <a:prstGeom prst="roundRect">
            <a:avLst>
              <a:gd name="adj" fmla="val 2971"/>
            </a:avLst>
          </a:prstGeom>
          <a:solidFill>
            <a:schemeClr val="lt1"/>
          </a:solidFill>
          <a:ln w="38100" cap="flat" cmpd="sng">
            <a:solidFill>
              <a:srgbClr val="98C34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70" name="Google Shape;370;p32"/>
          <p:cNvSpPr txBox="1"/>
          <p:nvPr/>
        </p:nvSpPr>
        <p:spPr>
          <a:xfrm>
            <a:off x="3367112" y="1883797"/>
            <a:ext cx="5457773" cy="1200288"/>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Clr>
                <a:srgbClr val="3A3838"/>
              </a:buClr>
              <a:buSzPts val="1200"/>
              <a:buFont typeface="Calibri"/>
              <a:buNone/>
            </a:pPr>
            <a:r>
              <a:rPr lang="es-ES" sz="1200">
                <a:solidFill>
                  <a:srgbClr val="3A3838"/>
                </a:solidFill>
                <a:latin typeface="Calibri"/>
                <a:ea typeface="Calibri"/>
                <a:cs typeface="Calibri"/>
                <a:sym typeface="Calibri"/>
              </a:rPr>
              <a:t>A partir de una lista:</a:t>
            </a:r>
            <a:endParaRPr sz="1200">
              <a:solidFill>
                <a:srgbClr val="3A3838"/>
              </a:solidFill>
              <a:latin typeface="Calibri"/>
              <a:ea typeface="Calibri"/>
              <a:cs typeface="Calibri"/>
              <a:sym typeface="Calibri"/>
            </a:endParaRPr>
          </a:p>
          <a:p>
            <a:pPr marL="171450" marR="0" lvl="0" indent="-171450" algn="just" rtl="0">
              <a:spcBef>
                <a:spcPts val="0"/>
              </a:spcBef>
              <a:spcAft>
                <a:spcPts val="0"/>
              </a:spcAft>
              <a:buClr>
                <a:srgbClr val="3A3838"/>
              </a:buClr>
              <a:buSzPts val="1200"/>
              <a:buFont typeface="Arial"/>
              <a:buChar char="•"/>
            </a:pPr>
            <a:r>
              <a:rPr lang="es-ES" sz="1200">
                <a:solidFill>
                  <a:srgbClr val="3A3838"/>
                </a:solidFill>
                <a:latin typeface="Calibri"/>
                <a:ea typeface="Calibri"/>
                <a:cs typeface="Calibri"/>
                <a:sym typeface="Calibri"/>
              </a:rPr>
              <a:t>Sintaxis: Series(data=lista, index=índices, dtype=tipo) </a:t>
            </a:r>
            <a:endParaRPr/>
          </a:p>
          <a:p>
            <a:pPr marL="0" marR="0" lvl="0" indent="0" algn="just" rtl="0">
              <a:spcBef>
                <a:spcPts val="0"/>
              </a:spcBef>
              <a:spcAft>
                <a:spcPts val="0"/>
              </a:spcAft>
              <a:buClr>
                <a:schemeClr val="dk1"/>
              </a:buClr>
              <a:buSzPts val="1200"/>
              <a:buFont typeface="Calibri"/>
              <a:buNone/>
            </a:pPr>
            <a:endParaRPr sz="1200">
              <a:solidFill>
                <a:srgbClr val="3A3838"/>
              </a:solidFill>
              <a:latin typeface="Calibri"/>
              <a:ea typeface="Calibri"/>
              <a:cs typeface="Calibri"/>
              <a:sym typeface="Calibri"/>
            </a:endParaRPr>
          </a:p>
          <a:p>
            <a:pPr marL="0" marR="0" lvl="0" indent="0" algn="just" rtl="0">
              <a:spcBef>
                <a:spcPts val="0"/>
              </a:spcBef>
              <a:spcAft>
                <a:spcPts val="0"/>
              </a:spcAft>
              <a:buClr>
                <a:srgbClr val="3A3838"/>
              </a:buClr>
              <a:buSzPts val="1200"/>
              <a:buFont typeface="Calibri"/>
              <a:buNone/>
            </a:pPr>
            <a:r>
              <a:rPr lang="es-ES" sz="1200">
                <a:solidFill>
                  <a:srgbClr val="3A3838"/>
                </a:solidFill>
                <a:latin typeface="Calibri"/>
                <a:ea typeface="Calibri"/>
                <a:cs typeface="Calibri"/>
                <a:sym typeface="Calibri"/>
              </a:rPr>
              <a:t>Devuelve un objeto de tipo Series. Si no se pasa la lista de índices se utilizan como índices los enteros del 0 al n−1, donde n es el tamaño de la serie. Si no se pasa el tipo de dato, éste se infiere.</a:t>
            </a:r>
            <a:endParaRPr/>
          </a:p>
        </p:txBody>
      </p:sp>
      <p:pic>
        <p:nvPicPr>
          <p:cNvPr id="371" name="Google Shape;371;p32"/>
          <p:cNvPicPr preferRelativeResize="0"/>
          <p:nvPr/>
        </p:nvPicPr>
        <p:blipFill rotWithShape="1">
          <a:blip r:embed="rId3">
            <a:alphaModFix/>
          </a:blip>
          <a:srcRect/>
          <a:stretch/>
        </p:blipFill>
        <p:spPr>
          <a:xfrm>
            <a:off x="3367113" y="3258506"/>
            <a:ext cx="5457773" cy="198833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68"/>
                                        </p:tgtEl>
                                        <p:attrNameLst>
                                          <p:attrName>style.visibility</p:attrName>
                                        </p:attrNameLst>
                                      </p:cBhvr>
                                      <p:to>
                                        <p:strVal val="visible"/>
                                      </p:to>
                                    </p:set>
                                    <p:animEffect transition="in" filter="fade">
                                      <p:cBhvr>
                                        <p:cTn id="7" dur="500"/>
                                        <p:tgtEl>
                                          <p:spTgt spid="3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33"/>
          <p:cNvSpPr txBox="1"/>
          <p:nvPr/>
        </p:nvSpPr>
        <p:spPr>
          <a:xfrm>
            <a:off x="2223335" y="491412"/>
            <a:ext cx="4328100" cy="1008000"/>
          </a:xfrm>
          <a:prstGeom prst="rect">
            <a:avLst/>
          </a:prstGeom>
          <a:noFill/>
          <a:ln>
            <a:noFill/>
          </a:ln>
        </p:spPr>
        <p:txBody>
          <a:bodyPr spcFirstLastPara="1" wrap="square" lIns="91425" tIns="45700" rIns="91425" bIns="45700" anchor="ctr" anchorCtr="0">
            <a:noAutofit/>
          </a:bodyPr>
          <a:lstStyle/>
          <a:p>
            <a:pPr marL="0" marR="0" lvl="0" indent="0" algn="ctr" rtl="0">
              <a:lnSpc>
                <a:spcPct val="150000"/>
              </a:lnSpc>
              <a:spcBef>
                <a:spcPts val="0"/>
              </a:spcBef>
              <a:spcAft>
                <a:spcPts val="0"/>
              </a:spcAft>
              <a:buNone/>
            </a:pPr>
            <a:r>
              <a:rPr lang="es-ES" sz="3200">
                <a:solidFill>
                  <a:srgbClr val="7F7F7F"/>
                </a:solidFill>
                <a:latin typeface="Arial"/>
                <a:ea typeface="Arial"/>
                <a:cs typeface="Arial"/>
                <a:sym typeface="Arial"/>
              </a:rPr>
              <a:t>Creación de Series</a:t>
            </a:r>
            <a:endParaRPr sz="3200">
              <a:solidFill>
                <a:srgbClr val="7F7F7F"/>
              </a:solidFill>
              <a:latin typeface="Arial"/>
              <a:ea typeface="Arial"/>
              <a:cs typeface="Arial"/>
              <a:sym typeface="Arial"/>
            </a:endParaRPr>
          </a:p>
        </p:txBody>
      </p:sp>
      <p:sp>
        <p:nvSpPr>
          <p:cNvPr id="377" name="Google Shape;377;p33"/>
          <p:cNvSpPr/>
          <p:nvPr/>
        </p:nvSpPr>
        <p:spPr>
          <a:xfrm>
            <a:off x="2391354" y="1982774"/>
            <a:ext cx="7409290" cy="3142308"/>
          </a:xfrm>
          <a:prstGeom prst="roundRect">
            <a:avLst>
              <a:gd name="adj" fmla="val 2971"/>
            </a:avLst>
          </a:prstGeom>
          <a:solidFill>
            <a:schemeClr val="lt1"/>
          </a:solidFill>
          <a:ln w="38100" cap="flat" cmpd="sng">
            <a:solidFill>
              <a:srgbClr val="98C34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378" name="Google Shape;378;p33"/>
          <p:cNvPicPr preferRelativeResize="0"/>
          <p:nvPr/>
        </p:nvPicPr>
        <p:blipFill rotWithShape="1">
          <a:blip r:embed="rId3">
            <a:alphaModFix/>
          </a:blip>
          <a:srcRect/>
          <a:stretch/>
        </p:blipFill>
        <p:spPr>
          <a:xfrm>
            <a:off x="3174200" y="2643675"/>
            <a:ext cx="4977949" cy="1840900"/>
          </a:xfrm>
          <a:prstGeom prst="rect">
            <a:avLst/>
          </a:prstGeom>
          <a:noFill/>
          <a:ln>
            <a:noFill/>
          </a:ln>
        </p:spPr>
      </p:pic>
      <p:sp>
        <p:nvSpPr>
          <p:cNvPr id="379" name="Google Shape;379;p33"/>
          <p:cNvSpPr txBox="1"/>
          <p:nvPr/>
        </p:nvSpPr>
        <p:spPr>
          <a:xfrm>
            <a:off x="3174189" y="1982774"/>
            <a:ext cx="5305500" cy="6609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1000"/>
              </a:spcBef>
              <a:spcAft>
                <a:spcPts val="0"/>
              </a:spcAft>
              <a:buClr>
                <a:srgbClr val="000000"/>
              </a:buClr>
              <a:buSzPts val="1600"/>
              <a:buFont typeface="Calibri"/>
              <a:buNone/>
            </a:pPr>
            <a:r>
              <a:rPr lang="es-ES" sz="1800">
                <a:solidFill>
                  <a:srgbClr val="3A3838"/>
                </a:solidFill>
                <a:latin typeface="Calibri"/>
                <a:ea typeface="Calibri"/>
                <a:cs typeface="Calibri"/>
                <a:sym typeface="Calibri"/>
              </a:rPr>
              <a:t>Creación de una serie y asignación de índices:</a:t>
            </a:r>
            <a:endParaRPr sz="1800" b="0" i="0" u="none" strike="noStrike" cap="none">
              <a:solidFill>
                <a:srgbClr val="3A3838"/>
              </a:solidFill>
              <a:latin typeface="Calibri"/>
              <a:ea typeface="Calibri"/>
              <a:cs typeface="Calibri"/>
              <a:sym typeface="Calibri"/>
            </a:endParaRPr>
          </a:p>
          <a:p>
            <a:pPr marL="0" marR="0" lvl="0" indent="0" algn="l" rtl="0">
              <a:lnSpc>
                <a:spcPct val="150000"/>
              </a:lnSpc>
              <a:spcBef>
                <a:spcPts val="1000"/>
              </a:spcBef>
              <a:spcAft>
                <a:spcPts val="0"/>
              </a:spcAft>
              <a:buClr>
                <a:srgbClr val="000000"/>
              </a:buClr>
              <a:buSzPts val="1600"/>
              <a:buFont typeface="Calibri"/>
              <a:buNone/>
            </a:pPr>
            <a:endParaRPr sz="1800" b="0" i="0" u="none" strike="noStrike" cap="none">
              <a:solidFill>
                <a:srgbClr val="3A3838"/>
              </a:solidFill>
              <a:latin typeface="Calibri"/>
              <a:ea typeface="Calibri"/>
              <a:cs typeface="Calibri"/>
              <a:sym typeface="Calibri"/>
            </a:endParaRPr>
          </a:p>
          <a:p>
            <a:pPr marL="0" marR="0" lvl="0" indent="0" algn="ctr" rtl="0">
              <a:lnSpc>
                <a:spcPct val="150000"/>
              </a:lnSpc>
              <a:spcBef>
                <a:spcPts val="1000"/>
              </a:spcBef>
              <a:spcAft>
                <a:spcPts val="0"/>
              </a:spcAft>
              <a:buClr>
                <a:srgbClr val="000000"/>
              </a:buClr>
              <a:buSzPts val="1600"/>
              <a:buFont typeface="Calibri"/>
              <a:buNone/>
            </a:pPr>
            <a:endParaRPr sz="1800" b="0" i="0" u="none" strike="noStrike" cap="none">
              <a:solidFill>
                <a:srgbClr val="000000"/>
              </a:solidFill>
              <a:latin typeface="Calibri"/>
              <a:ea typeface="Calibri"/>
              <a:cs typeface="Calibri"/>
              <a:sym typeface="Calibri"/>
            </a:endParaRPr>
          </a:p>
          <a:p>
            <a:pPr marL="0" marR="0" lvl="0" indent="0" algn="ctr" rtl="0">
              <a:lnSpc>
                <a:spcPct val="150000"/>
              </a:lnSpc>
              <a:spcBef>
                <a:spcPts val="1000"/>
              </a:spcBef>
              <a:spcAft>
                <a:spcPts val="0"/>
              </a:spcAft>
              <a:buClr>
                <a:srgbClr val="000000"/>
              </a:buClr>
              <a:buSzPts val="1600"/>
              <a:buFont typeface="Calibri"/>
              <a:buNone/>
            </a:pPr>
            <a:r>
              <a:rPr lang="es-ES" sz="1800" b="0" i="0" u="none" strike="noStrike" cap="none">
                <a:solidFill>
                  <a:srgbClr val="000000"/>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76"/>
                                        </p:tgtEl>
                                        <p:attrNameLst>
                                          <p:attrName>style.visibility</p:attrName>
                                        </p:attrNameLst>
                                      </p:cBhvr>
                                      <p:to>
                                        <p:strVal val="visible"/>
                                      </p:to>
                                    </p:set>
                                    <p:animEffect transition="in" filter="fade">
                                      <p:cBhvr>
                                        <p:cTn id="7" dur="500"/>
                                        <p:tgtEl>
                                          <p:spTgt spid="3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34"/>
          <p:cNvSpPr txBox="1"/>
          <p:nvPr/>
        </p:nvSpPr>
        <p:spPr>
          <a:xfrm>
            <a:off x="1611083" y="732060"/>
            <a:ext cx="4833257" cy="1008062"/>
          </a:xfrm>
          <a:prstGeom prst="rect">
            <a:avLst/>
          </a:prstGeom>
          <a:noFill/>
          <a:ln>
            <a:noFill/>
          </a:ln>
        </p:spPr>
        <p:txBody>
          <a:bodyPr spcFirstLastPara="1" wrap="square" lIns="91425" tIns="45700" rIns="91425" bIns="45700" anchor="ctr" anchorCtr="0">
            <a:noAutofit/>
          </a:bodyPr>
          <a:lstStyle/>
          <a:p>
            <a:pPr marL="0" marR="0" lvl="0" indent="0" algn="ctr" rtl="0">
              <a:lnSpc>
                <a:spcPct val="150000"/>
              </a:lnSpc>
              <a:spcBef>
                <a:spcPts val="0"/>
              </a:spcBef>
              <a:spcAft>
                <a:spcPts val="0"/>
              </a:spcAft>
              <a:buNone/>
            </a:pPr>
            <a:r>
              <a:rPr lang="es-ES" sz="3200">
                <a:solidFill>
                  <a:srgbClr val="7F7F7F"/>
                </a:solidFill>
                <a:latin typeface="Arial"/>
                <a:ea typeface="Arial"/>
                <a:cs typeface="Arial"/>
                <a:sym typeface="Arial"/>
              </a:rPr>
              <a:t>Creación de Series</a:t>
            </a:r>
            <a:endParaRPr/>
          </a:p>
        </p:txBody>
      </p:sp>
      <p:sp>
        <p:nvSpPr>
          <p:cNvPr id="385" name="Google Shape;385;p34"/>
          <p:cNvSpPr/>
          <p:nvPr/>
        </p:nvSpPr>
        <p:spPr>
          <a:xfrm>
            <a:off x="1935992" y="2194606"/>
            <a:ext cx="8655300" cy="2997900"/>
          </a:xfrm>
          <a:prstGeom prst="roundRect">
            <a:avLst>
              <a:gd name="adj" fmla="val 2971"/>
            </a:avLst>
          </a:prstGeom>
          <a:solidFill>
            <a:schemeClr val="lt1"/>
          </a:solidFill>
          <a:ln w="38100" cap="flat" cmpd="sng">
            <a:solidFill>
              <a:srgbClr val="98C34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86" name="Google Shape;386;p34"/>
          <p:cNvSpPr txBox="1"/>
          <p:nvPr/>
        </p:nvSpPr>
        <p:spPr>
          <a:xfrm>
            <a:off x="2264229" y="2323178"/>
            <a:ext cx="7998683" cy="954067"/>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Clr>
                <a:schemeClr val="dk1"/>
              </a:buClr>
              <a:buSzPts val="1400"/>
              <a:buFont typeface="Calibri"/>
              <a:buNone/>
            </a:pPr>
            <a:r>
              <a:rPr lang="es-ES" sz="1400">
                <a:solidFill>
                  <a:schemeClr val="dk1"/>
                </a:solidFill>
                <a:latin typeface="Calibri"/>
                <a:ea typeface="Calibri"/>
                <a:cs typeface="Calibri"/>
                <a:sym typeface="Calibri"/>
              </a:rPr>
              <a:t>A partir de un diccionario. Sintaxis: Series(data=diccionario, index=indices)</a:t>
            </a:r>
            <a:endParaRPr/>
          </a:p>
          <a:p>
            <a:pPr marL="0" marR="0" lvl="0" indent="0" algn="just" rtl="0">
              <a:spcBef>
                <a:spcPts val="0"/>
              </a:spcBef>
              <a:spcAft>
                <a:spcPts val="0"/>
              </a:spcAft>
              <a:buClr>
                <a:schemeClr val="dk1"/>
              </a:buClr>
              <a:buSzPts val="1400"/>
              <a:buFont typeface="Calibri"/>
              <a:buNone/>
            </a:pPr>
            <a:r>
              <a:rPr lang="es-ES" sz="1400">
                <a:solidFill>
                  <a:schemeClr val="dk1"/>
                </a:solidFill>
                <a:latin typeface="Calibri"/>
                <a:ea typeface="Calibri"/>
                <a:cs typeface="Calibri"/>
                <a:sym typeface="Calibri"/>
              </a:rPr>
              <a:t> </a:t>
            </a:r>
            <a:endParaRPr/>
          </a:p>
          <a:p>
            <a:pPr marL="0" marR="0" lvl="0" indent="0" algn="just" rtl="0">
              <a:spcBef>
                <a:spcPts val="0"/>
              </a:spcBef>
              <a:spcAft>
                <a:spcPts val="0"/>
              </a:spcAft>
              <a:buClr>
                <a:schemeClr val="dk1"/>
              </a:buClr>
              <a:buSzPts val="1400"/>
              <a:buFont typeface="Calibri"/>
              <a:buNone/>
            </a:pPr>
            <a:r>
              <a:rPr lang="es-ES" sz="1400">
                <a:solidFill>
                  <a:schemeClr val="dk1"/>
                </a:solidFill>
                <a:latin typeface="Calibri"/>
                <a:ea typeface="Calibri"/>
                <a:cs typeface="Calibri"/>
                <a:sym typeface="Calibri"/>
              </a:rPr>
              <a:t>Devuelve un objeto de tipo Series. Si no se pasa la lista de índices, se utilizan como índices las claves del diccionario.</a:t>
            </a:r>
            <a:endParaRPr/>
          </a:p>
        </p:txBody>
      </p:sp>
      <p:pic>
        <p:nvPicPr>
          <p:cNvPr id="387" name="Google Shape;387;p34"/>
          <p:cNvPicPr preferRelativeResize="0"/>
          <p:nvPr/>
        </p:nvPicPr>
        <p:blipFill rotWithShape="1">
          <a:blip r:embed="rId3">
            <a:alphaModFix/>
          </a:blip>
          <a:srcRect/>
          <a:stretch/>
        </p:blipFill>
        <p:spPr>
          <a:xfrm>
            <a:off x="3006100" y="3466525"/>
            <a:ext cx="6757475" cy="13882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84"/>
                                        </p:tgtEl>
                                        <p:attrNameLst>
                                          <p:attrName>style.visibility</p:attrName>
                                        </p:attrNameLst>
                                      </p:cBhvr>
                                      <p:to>
                                        <p:strVal val="visible"/>
                                      </p:to>
                                    </p:set>
                                    <p:animEffect transition="in" filter="fade">
                                      <p:cBhvr>
                                        <p:cTn id="7" dur="500"/>
                                        <p:tgtEl>
                                          <p:spTgt spid="3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35"/>
          <p:cNvSpPr/>
          <p:nvPr/>
        </p:nvSpPr>
        <p:spPr>
          <a:xfrm>
            <a:off x="6714309" y="1772904"/>
            <a:ext cx="5117028" cy="3600450"/>
          </a:xfrm>
          <a:prstGeom prst="roundRect">
            <a:avLst>
              <a:gd name="adj" fmla="val 2971"/>
            </a:avLst>
          </a:prstGeom>
          <a:solidFill>
            <a:schemeClr val="lt1"/>
          </a:solidFill>
          <a:ln w="38100" cap="flat" cmpd="sng">
            <a:solidFill>
              <a:srgbClr val="98C34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93" name="Google Shape;393;p35"/>
          <p:cNvSpPr/>
          <p:nvPr/>
        </p:nvSpPr>
        <p:spPr>
          <a:xfrm>
            <a:off x="-301620" y="1772904"/>
            <a:ext cx="6721346" cy="3600449"/>
          </a:xfrm>
          <a:prstGeom prst="roundRect">
            <a:avLst>
              <a:gd name="adj" fmla="val 2971"/>
            </a:avLst>
          </a:prstGeom>
          <a:solidFill>
            <a:srgbClr val="98C3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94" name="Google Shape;394;p35"/>
          <p:cNvSpPr txBox="1"/>
          <p:nvPr/>
        </p:nvSpPr>
        <p:spPr>
          <a:xfrm>
            <a:off x="782057" y="302041"/>
            <a:ext cx="11008486" cy="1008062"/>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None/>
            </a:pPr>
            <a:r>
              <a:rPr lang="es-ES" sz="3200">
                <a:solidFill>
                  <a:srgbClr val="7F7F7F"/>
                </a:solidFill>
                <a:latin typeface="Arial"/>
                <a:ea typeface="Arial"/>
                <a:cs typeface="Arial"/>
                <a:sym typeface="Arial"/>
              </a:rPr>
              <a:t>Creando un DataFrame</a:t>
            </a:r>
            <a:endParaRPr sz="3200">
              <a:solidFill>
                <a:srgbClr val="7F7F7F"/>
              </a:solidFill>
              <a:latin typeface="Arial"/>
              <a:ea typeface="Arial"/>
              <a:cs typeface="Arial"/>
              <a:sym typeface="Arial"/>
            </a:endParaRPr>
          </a:p>
        </p:txBody>
      </p:sp>
      <p:sp>
        <p:nvSpPr>
          <p:cNvPr id="395" name="Google Shape;395;p35"/>
          <p:cNvSpPr txBox="1"/>
          <p:nvPr/>
        </p:nvSpPr>
        <p:spPr>
          <a:xfrm>
            <a:off x="793110" y="2204608"/>
            <a:ext cx="5123850" cy="2954655"/>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s-ES" sz="1800">
                <a:solidFill>
                  <a:schemeClr val="lt1"/>
                </a:solidFill>
                <a:latin typeface="Calibri"/>
                <a:ea typeface="Calibri"/>
                <a:cs typeface="Calibri"/>
                <a:sym typeface="Calibri"/>
              </a:rPr>
              <a:t>Creación de DataFrames:</a:t>
            </a:r>
            <a:endParaRPr/>
          </a:p>
          <a:p>
            <a:pPr marL="285750" marR="0" lvl="0" indent="-285750" algn="l" rtl="0">
              <a:lnSpc>
                <a:spcPct val="150000"/>
              </a:lnSpc>
              <a:spcBef>
                <a:spcPts val="0"/>
              </a:spcBef>
              <a:spcAft>
                <a:spcPts val="0"/>
              </a:spcAft>
              <a:buClr>
                <a:schemeClr val="lt1"/>
              </a:buClr>
              <a:buSzPts val="1800"/>
              <a:buFont typeface="Arial"/>
              <a:buChar char="•"/>
            </a:pPr>
            <a:r>
              <a:rPr lang="es-ES" sz="1800">
                <a:solidFill>
                  <a:schemeClr val="lt1"/>
                </a:solidFill>
                <a:latin typeface="Calibri"/>
                <a:ea typeface="Calibri"/>
                <a:cs typeface="Calibri"/>
                <a:sym typeface="Calibri"/>
              </a:rPr>
              <a:t>Desde  listas.</a:t>
            </a:r>
            <a:endParaRPr sz="1800">
              <a:solidFill>
                <a:schemeClr val="lt1"/>
              </a:solidFill>
              <a:latin typeface="Calibri"/>
              <a:ea typeface="Calibri"/>
              <a:cs typeface="Calibri"/>
              <a:sym typeface="Calibri"/>
            </a:endParaRPr>
          </a:p>
          <a:p>
            <a:pPr marL="285750" marR="0" lvl="0" indent="-285750" algn="l" rtl="0">
              <a:lnSpc>
                <a:spcPct val="150000"/>
              </a:lnSpc>
              <a:spcBef>
                <a:spcPts val="0"/>
              </a:spcBef>
              <a:spcAft>
                <a:spcPts val="0"/>
              </a:spcAft>
              <a:buClr>
                <a:schemeClr val="lt1"/>
              </a:buClr>
              <a:buSzPts val="1800"/>
              <a:buFont typeface="Arial"/>
              <a:buChar char="•"/>
            </a:pPr>
            <a:r>
              <a:rPr lang="es-ES" sz="1800">
                <a:solidFill>
                  <a:schemeClr val="lt1"/>
                </a:solidFill>
                <a:latin typeface="Calibri"/>
                <a:ea typeface="Calibri"/>
                <a:cs typeface="Calibri"/>
                <a:sym typeface="Calibri"/>
              </a:rPr>
              <a:t>Desde diccionarios.</a:t>
            </a:r>
            <a:endParaRPr sz="1800">
              <a:solidFill>
                <a:schemeClr val="lt1"/>
              </a:solidFill>
              <a:latin typeface="Calibri"/>
              <a:ea typeface="Calibri"/>
              <a:cs typeface="Calibri"/>
              <a:sym typeface="Calibri"/>
            </a:endParaRPr>
          </a:p>
          <a:p>
            <a:pPr marL="285750" marR="0" lvl="0" indent="-285750" algn="l" rtl="0">
              <a:lnSpc>
                <a:spcPct val="150000"/>
              </a:lnSpc>
              <a:spcBef>
                <a:spcPts val="0"/>
              </a:spcBef>
              <a:spcAft>
                <a:spcPts val="0"/>
              </a:spcAft>
              <a:buClr>
                <a:schemeClr val="lt1"/>
              </a:buClr>
              <a:buSzPts val="1800"/>
              <a:buFont typeface="Arial"/>
              <a:buChar char="•"/>
            </a:pPr>
            <a:r>
              <a:rPr lang="es-ES" sz="1800">
                <a:solidFill>
                  <a:schemeClr val="lt1"/>
                </a:solidFill>
                <a:latin typeface="Calibri"/>
                <a:ea typeface="Calibri"/>
                <a:cs typeface="Calibri"/>
                <a:sym typeface="Calibri"/>
              </a:rPr>
              <a:t>Desde arreglos (arrays).</a:t>
            </a:r>
            <a:endParaRPr sz="1800">
              <a:solidFill>
                <a:schemeClr val="lt1"/>
              </a:solidFill>
              <a:latin typeface="Calibri"/>
              <a:ea typeface="Calibri"/>
              <a:cs typeface="Calibri"/>
              <a:sym typeface="Calibri"/>
            </a:endParaRPr>
          </a:p>
          <a:p>
            <a:pPr marL="285750" marR="0" lvl="0" indent="-285750" algn="l" rtl="0">
              <a:lnSpc>
                <a:spcPct val="150000"/>
              </a:lnSpc>
              <a:spcBef>
                <a:spcPts val="0"/>
              </a:spcBef>
              <a:spcAft>
                <a:spcPts val="0"/>
              </a:spcAft>
              <a:buClr>
                <a:schemeClr val="lt1"/>
              </a:buClr>
              <a:buSzPts val="1800"/>
              <a:buFont typeface="Arial"/>
              <a:buChar char="•"/>
            </a:pPr>
            <a:r>
              <a:rPr lang="es-ES" sz="1800">
                <a:solidFill>
                  <a:schemeClr val="lt1"/>
                </a:solidFill>
                <a:latin typeface="Calibri"/>
                <a:ea typeface="Calibri"/>
                <a:cs typeface="Calibri"/>
                <a:sym typeface="Calibri"/>
              </a:rPr>
              <a:t>Cargando conjuntos de datos desde repositorios (SQL Database, Excel, CSV and texto).</a:t>
            </a:r>
            <a:endParaRPr sz="1800">
              <a:solidFill>
                <a:schemeClr val="lt1"/>
              </a:solidFill>
              <a:latin typeface="Calibri"/>
              <a:ea typeface="Calibri"/>
              <a:cs typeface="Calibri"/>
              <a:sym typeface="Calibri"/>
            </a:endParaRPr>
          </a:p>
          <a:p>
            <a:pPr marL="0" marR="0" lvl="0" indent="0" algn="l" rtl="0">
              <a:lnSpc>
                <a:spcPct val="150000"/>
              </a:lnSpc>
              <a:spcBef>
                <a:spcPts val="0"/>
              </a:spcBef>
              <a:spcAft>
                <a:spcPts val="0"/>
              </a:spcAft>
              <a:buNone/>
            </a:pPr>
            <a:endParaRPr sz="1600">
              <a:solidFill>
                <a:schemeClr val="lt1"/>
              </a:solidFill>
              <a:latin typeface="Arial"/>
              <a:ea typeface="Arial"/>
              <a:cs typeface="Arial"/>
              <a:sym typeface="Arial"/>
            </a:endParaRPr>
          </a:p>
        </p:txBody>
      </p:sp>
      <p:pic>
        <p:nvPicPr>
          <p:cNvPr id="396" name="Google Shape;396;p35"/>
          <p:cNvPicPr preferRelativeResize="0"/>
          <p:nvPr/>
        </p:nvPicPr>
        <p:blipFill rotWithShape="1">
          <a:blip r:embed="rId3">
            <a:alphaModFix/>
          </a:blip>
          <a:srcRect/>
          <a:stretch/>
        </p:blipFill>
        <p:spPr>
          <a:xfrm>
            <a:off x="7021274" y="1986995"/>
            <a:ext cx="4515480" cy="3172268"/>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94"/>
                                        </p:tgtEl>
                                        <p:attrNameLst>
                                          <p:attrName>style.visibility</p:attrName>
                                        </p:attrNameLst>
                                      </p:cBhvr>
                                      <p:to>
                                        <p:strVal val="visible"/>
                                      </p:to>
                                    </p:set>
                                    <p:animEffect transition="in" filter="fade">
                                      <p:cBhvr>
                                        <p:cTn id="7" dur="500"/>
                                        <p:tgtEl>
                                          <p:spTgt spid="3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36"/>
          <p:cNvSpPr/>
          <p:nvPr/>
        </p:nvSpPr>
        <p:spPr>
          <a:xfrm>
            <a:off x="1506325" y="1317625"/>
            <a:ext cx="8928300" cy="2299800"/>
          </a:xfrm>
          <a:prstGeom prst="roundRect">
            <a:avLst>
              <a:gd name="adj" fmla="val 2971"/>
            </a:avLst>
          </a:prstGeom>
          <a:gradFill>
            <a:gsLst>
              <a:gs pos="0">
                <a:srgbClr val="58751F"/>
              </a:gs>
              <a:gs pos="50000">
                <a:srgbClr val="81AB2C"/>
              </a:gs>
              <a:gs pos="100000">
                <a:srgbClr val="9BCC36"/>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02" name="Google Shape;402;p36"/>
          <p:cNvSpPr txBox="1"/>
          <p:nvPr/>
        </p:nvSpPr>
        <p:spPr>
          <a:xfrm>
            <a:off x="1506329" y="226123"/>
            <a:ext cx="6674524" cy="1008062"/>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None/>
            </a:pPr>
            <a:r>
              <a:rPr lang="es-ES" sz="3200">
                <a:solidFill>
                  <a:srgbClr val="7F7F7F"/>
                </a:solidFill>
                <a:latin typeface="Arial"/>
                <a:ea typeface="Arial"/>
                <a:cs typeface="Arial"/>
                <a:sym typeface="Arial"/>
              </a:rPr>
              <a:t>Creación de DataFrame</a:t>
            </a:r>
            <a:endParaRPr sz="3200">
              <a:solidFill>
                <a:srgbClr val="7F7F7F"/>
              </a:solidFill>
              <a:latin typeface="Arial"/>
              <a:ea typeface="Arial"/>
              <a:cs typeface="Arial"/>
              <a:sym typeface="Arial"/>
            </a:endParaRPr>
          </a:p>
        </p:txBody>
      </p:sp>
      <p:sp>
        <p:nvSpPr>
          <p:cNvPr id="403" name="Google Shape;403;p36"/>
          <p:cNvSpPr txBox="1"/>
          <p:nvPr/>
        </p:nvSpPr>
        <p:spPr>
          <a:xfrm>
            <a:off x="2027227" y="1412950"/>
            <a:ext cx="8101800" cy="20625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1600">
                <a:solidFill>
                  <a:schemeClr val="lt1"/>
                </a:solidFill>
                <a:latin typeface="Calibri"/>
                <a:ea typeface="Calibri"/>
                <a:cs typeface="Calibri"/>
                <a:sym typeface="Calibri"/>
              </a:rPr>
              <a:t>Creando un dataFrame desde un array: </a:t>
            </a:r>
            <a:endParaRPr/>
          </a:p>
          <a:p>
            <a:pPr marL="0" marR="0" lvl="0" indent="0" algn="just" rtl="0">
              <a:spcBef>
                <a:spcPts val="0"/>
              </a:spcBef>
              <a:spcAft>
                <a:spcPts val="0"/>
              </a:spcAft>
              <a:buNone/>
            </a:pPr>
            <a:endParaRPr sz="1600">
              <a:solidFill>
                <a:schemeClr val="lt1"/>
              </a:solidFill>
              <a:latin typeface="Calibri"/>
              <a:ea typeface="Calibri"/>
              <a:cs typeface="Calibri"/>
              <a:sym typeface="Calibri"/>
            </a:endParaRPr>
          </a:p>
          <a:p>
            <a:pPr marL="0" marR="0" lvl="0" indent="0" algn="just" rtl="0">
              <a:spcBef>
                <a:spcPts val="0"/>
              </a:spcBef>
              <a:spcAft>
                <a:spcPts val="0"/>
              </a:spcAft>
              <a:buNone/>
            </a:pPr>
            <a:r>
              <a:rPr lang="es-ES" sz="1600">
                <a:solidFill>
                  <a:schemeClr val="lt1"/>
                </a:solidFill>
                <a:latin typeface="Calibri"/>
                <a:ea typeface="Calibri"/>
                <a:cs typeface="Calibri"/>
                <a:sym typeface="Calibri"/>
              </a:rPr>
              <a:t>DataFrame(data=array, index=filas, columns=columnas, dtype=tipo)  </a:t>
            </a:r>
            <a:endParaRPr/>
          </a:p>
          <a:p>
            <a:pPr marL="0" marR="0" lvl="0" indent="0" algn="just" rtl="0">
              <a:spcBef>
                <a:spcPts val="0"/>
              </a:spcBef>
              <a:spcAft>
                <a:spcPts val="0"/>
              </a:spcAft>
              <a:buNone/>
            </a:pPr>
            <a:endParaRPr sz="1600">
              <a:solidFill>
                <a:schemeClr val="lt1"/>
              </a:solidFill>
              <a:latin typeface="Calibri"/>
              <a:ea typeface="Calibri"/>
              <a:cs typeface="Calibri"/>
              <a:sym typeface="Calibri"/>
            </a:endParaRPr>
          </a:p>
          <a:p>
            <a:pPr marL="0" marR="0" lvl="0" indent="0" algn="just" rtl="0">
              <a:spcBef>
                <a:spcPts val="0"/>
              </a:spcBef>
              <a:spcAft>
                <a:spcPts val="0"/>
              </a:spcAft>
              <a:buNone/>
            </a:pPr>
            <a:r>
              <a:rPr lang="es-ES" sz="1600">
                <a:solidFill>
                  <a:schemeClr val="lt1"/>
                </a:solidFill>
                <a:latin typeface="Calibri"/>
                <a:ea typeface="Calibri"/>
                <a:cs typeface="Calibri"/>
                <a:sym typeface="Calibri"/>
              </a:rPr>
              <a:t>Devuelve un objeto del tipo DataFrame - La lista </a:t>
            </a:r>
            <a:r>
              <a:rPr lang="es-ES" sz="1600" b="1">
                <a:solidFill>
                  <a:schemeClr val="lt1"/>
                </a:solidFill>
                <a:latin typeface="Calibri"/>
                <a:ea typeface="Calibri"/>
                <a:cs typeface="Calibri"/>
                <a:sym typeface="Calibri"/>
              </a:rPr>
              <a:t>filas</a:t>
            </a:r>
            <a:r>
              <a:rPr lang="es-ES" sz="1600">
                <a:solidFill>
                  <a:schemeClr val="lt1"/>
                </a:solidFill>
                <a:latin typeface="Calibri"/>
                <a:ea typeface="Calibri"/>
                <a:cs typeface="Calibri"/>
                <a:sym typeface="Calibri"/>
              </a:rPr>
              <a:t> tiene que tener el mismo tamaño que el número de filas del array y la lista columnas, el mismo tamaño que el número de columnas del array. Si no se pasa la lista de filas se utilizan enteros empezando en 0. Si no se pasa la lista de columnas se utilizan las claves de los diccionarios. Si no se pasa la lista de tipos, se infiere.</a:t>
            </a:r>
            <a:endParaRPr/>
          </a:p>
        </p:txBody>
      </p:sp>
      <p:sp>
        <p:nvSpPr>
          <p:cNvPr id="404" name="Google Shape;404;p36"/>
          <p:cNvSpPr/>
          <p:nvPr/>
        </p:nvSpPr>
        <p:spPr>
          <a:xfrm>
            <a:off x="1515925" y="3784150"/>
            <a:ext cx="8909100" cy="2042700"/>
          </a:xfrm>
          <a:prstGeom prst="roundRect">
            <a:avLst>
              <a:gd name="adj" fmla="val 2971"/>
            </a:avLst>
          </a:prstGeom>
          <a:solidFill>
            <a:schemeClr val="lt1"/>
          </a:solidFill>
          <a:ln w="38100" cap="flat" cmpd="sng">
            <a:solidFill>
              <a:srgbClr val="98C34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405" name="Google Shape;405;p36"/>
          <p:cNvPicPr preferRelativeResize="0"/>
          <p:nvPr/>
        </p:nvPicPr>
        <p:blipFill rotWithShape="1">
          <a:blip r:embed="rId3">
            <a:alphaModFix/>
          </a:blip>
          <a:srcRect/>
          <a:stretch/>
        </p:blipFill>
        <p:spPr>
          <a:xfrm>
            <a:off x="1622012" y="1412962"/>
            <a:ext cx="289524" cy="289524"/>
          </a:xfrm>
          <a:prstGeom prst="rect">
            <a:avLst/>
          </a:prstGeom>
          <a:noFill/>
          <a:ln>
            <a:noFill/>
          </a:ln>
        </p:spPr>
      </p:pic>
      <p:pic>
        <p:nvPicPr>
          <p:cNvPr id="406" name="Google Shape;406;p36"/>
          <p:cNvPicPr preferRelativeResize="0"/>
          <p:nvPr/>
        </p:nvPicPr>
        <p:blipFill rotWithShape="1">
          <a:blip r:embed="rId3">
            <a:alphaModFix/>
          </a:blip>
          <a:srcRect/>
          <a:stretch/>
        </p:blipFill>
        <p:spPr>
          <a:xfrm>
            <a:off x="1621923" y="2416114"/>
            <a:ext cx="289524" cy="289524"/>
          </a:xfrm>
          <a:prstGeom prst="rect">
            <a:avLst/>
          </a:prstGeom>
          <a:noFill/>
          <a:ln>
            <a:noFill/>
          </a:ln>
        </p:spPr>
      </p:pic>
      <p:pic>
        <p:nvPicPr>
          <p:cNvPr id="407" name="Google Shape;407;p36"/>
          <p:cNvPicPr preferRelativeResize="0"/>
          <p:nvPr/>
        </p:nvPicPr>
        <p:blipFill rotWithShape="1">
          <a:blip r:embed="rId3">
            <a:alphaModFix/>
          </a:blip>
          <a:srcRect/>
          <a:stretch/>
        </p:blipFill>
        <p:spPr>
          <a:xfrm>
            <a:off x="1621923" y="1964696"/>
            <a:ext cx="289524" cy="289524"/>
          </a:xfrm>
          <a:prstGeom prst="rect">
            <a:avLst/>
          </a:prstGeom>
          <a:noFill/>
          <a:ln>
            <a:noFill/>
          </a:ln>
        </p:spPr>
      </p:pic>
      <p:pic>
        <p:nvPicPr>
          <p:cNvPr id="408" name="Google Shape;408;p36"/>
          <p:cNvPicPr preferRelativeResize="0"/>
          <p:nvPr/>
        </p:nvPicPr>
        <p:blipFill rotWithShape="1">
          <a:blip r:embed="rId4">
            <a:alphaModFix/>
          </a:blip>
          <a:srcRect/>
          <a:stretch/>
        </p:blipFill>
        <p:spPr>
          <a:xfrm>
            <a:off x="3396926" y="4040657"/>
            <a:ext cx="5379138" cy="152969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02"/>
                                        </p:tgtEl>
                                        <p:attrNameLst>
                                          <p:attrName>style.visibility</p:attrName>
                                        </p:attrNameLst>
                                      </p:cBhvr>
                                      <p:to>
                                        <p:strVal val="visible"/>
                                      </p:to>
                                    </p:set>
                                    <p:animEffect transition="in" filter="fade">
                                      <p:cBhvr>
                                        <p:cTn id="7" dur="500"/>
                                        <p:tgtEl>
                                          <p:spTgt spid="4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37"/>
          <p:cNvSpPr/>
          <p:nvPr/>
        </p:nvSpPr>
        <p:spPr>
          <a:xfrm>
            <a:off x="840450" y="1182050"/>
            <a:ext cx="8962500" cy="1324800"/>
          </a:xfrm>
          <a:prstGeom prst="roundRect">
            <a:avLst>
              <a:gd name="adj" fmla="val 2971"/>
            </a:avLst>
          </a:prstGeom>
          <a:solidFill>
            <a:srgbClr val="98C34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14" name="Google Shape;414;p37"/>
          <p:cNvSpPr txBox="1"/>
          <p:nvPr/>
        </p:nvSpPr>
        <p:spPr>
          <a:xfrm>
            <a:off x="798017" y="254323"/>
            <a:ext cx="4845600" cy="10080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s-ES" sz="3200">
                <a:solidFill>
                  <a:srgbClr val="7F7F7F"/>
                </a:solidFill>
                <a:latin typeface="Arial"/>
                <a:ea typeface="Arial"/>
                <a:cs typeface="Arial"/>
                <a:sym typeface="Arial"/>
              </a:rPr>
              <a:t>Creación de DataFrame</a:t>
            </a:r>
            <a:endParaRPr sz="3200">
              <a:solidFill>
                <a:srgbClr val="7F7F7F"/>
              </a:solidFill>
              <a:latin typeface="Arial"/>
              <a:ea typeface="Arial"/>
              <a:cs typeface="Arial"/>
              <a:sym typeface="Arial"/>
            </a:endParaRPr>
          </a:p>
        </p:txBody>
      </p:sp>
      <p:sp>
        <p:nvSpPr>
          <p:cNvPr id="415" name="Google Shape;415;p37"/>
          <p:cNvSpPr txBox="1"/>
          <p:nvPr/>
        </p:nvSpPr>
        <p:spPr>
          <a:xfrm>
            <a:off x="1222650" y="1318550"/>
            <a:ext cx="7744800" cy="923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a:solidFill>
                  <a:schemeClr val="lt1"/>
                </a:solidFill>
                <a:latin typeface="Calibri"/>
                <a:ea typeface="Calibri"/>
                <a:cs typeface="Calibri"/>
                <a:sym typeface="Calibri"/>
              </a:rPr>
              <a:t>Creando un DataFrame desde un diccionario: </a:t>
            </a:r>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a:p>
            <a:pPr marL="0" marR="0" lvl="0" indent="0" algn="l" rtl="0">
              <a:spcBef>
                <a:spcPts val="0"/>
              </a:spcBef>
              <a:spcAft>
                <a:spcPts val="0"/>
              </a:spcAft>
              <a:buNone/>
            </a:pPr>
            <a:r>
              <a:rPr lang="es-ES" sz="1800" b="1">
                <a:solidFill>
                  <a:schemeClr val="lt1"/>
                </a:solidFill>
                <a:latin typeface="Calibri"/>
                <a:ea typeface="Calibri"/>
                <a:cs typeface="Calibri"/>
                <a:sym typeface="Calibri"/>
              </a:rPr>
              <a:t>DataFrame(data=diccionario, index=filas, columns=columnas, dtype=tipos)  </a:t>
            </a:r>
            <a:endParaRPr/>
          </a:p>
        </p:txBody>
      </p:sp>
      <p:sp>
        <p:nvSpPr>
          <p:cNvPr id="416" name="Google Shape;416;p37"/>
          <p:cNvSpPr/>
          <p:nvPr/>
        </p:nvSpPr>
        <p:spPr>
          <a:xfrm>
            <a:off x="840450" y="2795575"/>
            <a:ext cx="8962500" cy="3406200"/>
          </a:xfrm>
          <a:prstGeom prst="roundRect">
            <a:avLst>
              <a:gd name="adj" fmla="val 2971"/>
            </a:avLst>
          </a:prstGeom>
          <a:solidFill>
            <a:schemeClr val="lt1"/>
          </a:solidFill>
          <a:ln w="38100" cap="flat" cmpd="sng">
            <a:solidFill>
              <a:srgbClr val="98C34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417" name="Google Shape;417;p37"/>
          <p:cNvPicPr preferRelativeResize="0"/>
          <p:nvPr/>
        </p:nvPicPr>
        <p:blipFill rotWithShape="1">
          <a:blip r:embed="rId3">
            <a:alphaModFix/>
          </a:blip>
          <a:srcRect/>
          <a:stretch/>
        </p:blipFill>
        <p:spPr>
          <a:xfrm>
            <a:off x="2221300" y="3080463"/>
            <a:ext cx="5747488" cy="283642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14"/>
                                        </p:tgtEl>
                                        <p:attrNameLst>
                                          <p:attrName>style.visibility</p:attrName>
                                        </p:attrNameLst>
                                      </p:cBhvr>
                                      <p:to>
                                        <p:strVal val="visible"/>
                                      </p:to>
                                    </p:set>
                                    <p:animEffect transition="in" filter="fade">
                                      <p:cBhvr>
                                        <p:cTn id="7" dur="500"/>
                                        <p:tgtEl>
                                          <p:spTgt spid="4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38"/>
          <p:cNvSpPr/>
          <p:nvPr/>
        </p:nvSpPr>
        <p:spPr>
          <a:xfrm>
            <a:off x="6463706" y="1730209"/>
            <a:ext cx="6248400" cy="3494858"/>
          </a:xfrm>
          <a:prstGeom prst="roundRect">
            <a:avLst>
              <a:gd name="adj" fmla="val 2971"/>
            </a:avLst>
          </a:prstGeom>
          <a:gradFill>
            <a:gsLst>
              <a:gs pos="0">
                <a:srgbClr val="58751F"/>
              </a:gs>
              <a:gs pos="50000">
                <a:srgbClr val="81AB2C"/>
              </a:gs>
              <a:gs pos="100000">
                <a:srgbClr val="9BCC36"/>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23" name="Google Shape;423;p38"/>
          <p:cNvSpPr txBox="1"/>
          <p:nvPr/>
        </p:nvSpPr>
        <p:spPr>
          <a:xfrm>
            <a:off x="602538" y="564070"/>
            <a:ext cx="4702227" cy="100806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s-ES" sz="3200">
                <a:solidFill>
                  <a:srgbClr val="7F7F7F"/>
                </a:solidFill>
                <a:latin typeface="Arial"/>
                <a:ea typeface="Arial"/>
                <a:cs typeface="Arial"/>
                <a:sym typeface="Arial"/>
              </a:rPr>
              <a:t>Creación de DataFrame</a:t>
            </a:r>
            <a:endParaRPr/>
          </a:p>
        </p:txBody>
      </p:sp>
      <p:sp>
        <p:nvSpPr>
          <p:cNvPr id="424" name="Google Shape;424;p38"/>
          <p:cNvSpPr txBox="1"/>
          <p:nvPr/>
        </p:nvSpPr>
        <p:spPr>
          <a:xfrm>
            <a:off x="6776976" y="1848150"/>
            <a:ext cx="5013000" cy="30477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1600">
                <a:solidFill>
                  <a:schemeClr val="lt1"/>
                </a:solidFill>
                <a:latin typeface="Calibri"/>
                <a:ea typeface="Calibri"/>
                <a:cs typeface="Calibri"/>
                <a:sym typeface="Calibri"/>
              </a:rPr>
              <a:t>Devuelve un objeto del tipo DataFrame. La lista </a:t>
            </a:r>
            <a:r>
              <a:rPr lang="es-ES" sz="1600" b="1">
                <a:solidFill>
                  <a:schemeClr val="lt1"/>
                </a:solidFill>
                <a:latin typeface="Calibri"/>
                <a:ea typeface="Calibri"/>
                <a:cs typeface="Calibri"/>
                <a:sym typeface="Calibri"/>
              </a:rPr>
              <a:t>filas</a:t>
            </a:r>
            <a:r>
              <a:rPr lang="es-ES" sz="1600">
                <a:solidFill>
                  <a:schemeClr val="lt1"/>
                </a:solidFill>
                <a:latin typeface="Calibri"/>
                <a:ea typeface="Calibri"/>
                <a:cs typeface="Calibri"/>
                <a:sym typeface="Calibri"/>
              </a:rPr>
              <a:t> tiene que tener el mismo tamaño que las listas del diccionario, mientras que las listas columnas y tipos, tienen que tener el mismo tamaño que el diccionario.</a:t>
            </a:r>
            <a:endParaRPr/>
          </a:p>
          <a:p>
            <a:pPr marL="0" marR="0" lvl="0" indent="0" algn="just" rtl="0">
              <a:spcBef>
                <a:spcPts val="0"/>
              </a:spcBef>
              <a:spcAft>
                <a:spcPts val="0"/>
              </a:spcAft>
              <a:buNone/>
            </a:pPr>
            <a:endParaRPr sz="1600">
              <a:solidFill>
                <a:schemeClr val="lt1"/>
              </a:solidFill>
              <a:latin typeface="Calibri"/>
              <a:ea typeface="Calibri"/>
              <a:cs typeface="Calibri"/>
              <a:sym typeface="Calibri"/>
            </a:endParaRPr>
          </a:p>
          <a:p>
            <a:pPr marL="0" marR="0" lvl="0" indent="0" algn="just" rtl="0">
              <a:spcBef>
                <a:spcPts val="0"/>
              </a:spcBef>
              <a:spcAft>
                <a:spcPts val="0"/>
              </a:spcAft>
              <a:buNone/>
            </a:pPr>
            <a:r>
              <a:rPr lang="es-ES" sz="1600">
                <a:solidFill>
                  <a:schemeClr val="lt1"/>
                </a:solidFill>
                <a:latin typeface="Calibri"/>
                <a:ea typeface="Calibri"/>
                <a:cs typeface="Calibri"/>
                <a:sym typeface="Calibri"/>
              </a:rPr>
              <a:t> Si no se pasa la lista de filas se utilizan como nombres los enteros empezando en 0.</a:t>
            </a:r>
            <a:endParaRPr/>
          </a:p>
          <a:p>
            <a:pPr marL="0" marR="0" lvl="0" indent="0" algn="just" rtl="0">
              <a:spcBef>
                <a:spcPts val="0"/>
              </a:spcBef>
              <a:spcAft>
                <a:spcPts val="0"/>
              </a:spcAft>
              <a:buNone/>
            </a:pPr>
            <a:endParaRPr sz="1600">
              <a:solidFill>
                <a:schemeClr val="lt1"/>
              </a:solidFill>
              <a:latin typeface="Calibri"/>
              <a:ea typeface="Calibri"/>
              <a:cs typeface="Calibri"/>
              <a:sym typeface="Calibri"/>
            </a:endParaRPr>
          </a:p>
          <a:p>
            <a:pPr marL="0" marR="0" lvl="0" indent="0" algn="just" rtl="0">
              <a:spcBef>
                <a:spcPts val="0"/>
              </a:spcBef>
              <a:spcAft>
                <a:spcPts val="0"/>
              </a:spcAft>
              <a:buNone/>
            </a:pPr>
            <a:r>
              <a:rPr lang="es-ES" sz="1600">
                <a:solidFill>
                  <a:schemeClr val="lt1"/>
                </a:solidFill>
                <a:latin typeface="Calibri"/>
                <a:ea typeface="Calibri"/>
                <a:cs typeface="Calibri"/>
                <a:sym typeface="Calibri"/>
              </a:rPr>
              <a:t> Si no se pasa la lista de columnas se utilizan como nombres las claves del diccionario. </a:t>
            </a:r>
            <a:endParaRPr sz="1600">
              <a:solidFill>
                <a:schemeClr val="lt1"/>
              </a:solidFill>
              <a:latin typeface="Calibri"/>
              <a:ea typeface="Calibri"/>
              <a:cs typeface="Calibri"/>
              <a:sym typeface="Calibri"/>
            </a:endParaRPr>
          </a:p>
          <a:p>
            <a:pPr marL="0" marR="0" lvl="0" indent="0" algn="just" rtl="0">
              <a:spcBef>
                <a:spcPts val="0"/>
              </a:spcBef>
              <a:spcAft>
                <a:spcPts val="0"/>
              </a:spcAft>
              <a:buNone/>
            </a:pPr>
            <a:endParaRPr sz="1600">
              <a:solidFill>
                <a:schemeClr val="lt1"/>
              </a:solidFill>
              <a:latin typeface="Calibri"/>
              <a:ea typeface="Calibri"/>
              <a:cs typeface="Calibri"/>
              <a:sym typeface="Calibri"/>
            </a:endParaRPr>
          </a:p>
          <a:p>
            <a:pPr marL="0" marR="0" lvl="0" indent="0" algn="just" rtl="0">
              <a:spcBef>
                <a:spcPts val="0"/>
              </a:spcBef>
              <a:spcAft>
                <a:spcPts val="0"/>
              </a:spcAft>
              <a:buNone/>
            </a:pPr>
            <a:r>
              <a:rPr lang="es-ES" sz="1600">
                <a:solidFill>
                  <a:schemeClr val="lt1"/>
                </a:solidFill>
                <a:latin typeface="Calibri"/>
                <a:ea typeface="Calibri"/>
                <a:cs typeface="Calibri"/>
                <a:sym typeface="Calibri"/>
              </a:rPr>
              <a:t>Si no se pasa la lista de tipos, se infiere.</a:t>
            </a:r>
            <a:endParaRPr/>
          </a:p>
        </p:txBody>
      </p:sp>
      <p:sp>
        <p:nvSpPr>
          <p:cNvPr id="425" name="Google Shape;425;p38"/>
          <p:cNvSpPr/>
          <p:nvPr/>
        </p:nvSpPr>
        <p:spPr>
          <a:xfrm>
            <a:off x="352082" y="1734563"/>
            <a:ext cx="6248400" cy="3486150"/>
          </a:xfrm>
          <a:prstGeom prst="roundRect">
            <a:avLst>
              <a:gd name="adj" fmla="val 2971"/>
            </a:avLst>
          </a:prstGeom>
          <a:solidFill>
            <a:schemeClr val="lt1"/>
          </a:solidFill>
          <a:ln w="38100" cap="flat" cmpd="sng">
            <a:solidFill>
              <a:srgbClr val="98C34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426" name="Google Shape;426;p38"/>
          <p:cNvPicPr preferRelativeResize="0"/>
          <p:nvPr/>
        </p:nvPicPr>
        <p:blipFill rotWithShape="1">
          <a:blip r:embed="rId3">
            <a:alphaModFix/>
          </a:blip>
          <a:srcRect/>
          <a:stretch/>
        </p:blipFill>
        <p:spPr>
          <a:xfrm>
            <a:off x="602538" y="2059425"/>
            <a:ext cx="5747488" cy="283642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23"/>
                                        </p:tgtEl>
                                        <p:attrNameLst>
                                          <p:attrName>style.visibility</p:attrName>
                                        </p:attrNameLst>
                                      </p:cBhvr>
                                      <p:to>
                                        <p:strVal val="visible"/>
                                      </p:to>
                                    </p:set>
                                    <p:animEffect transition="in" filter="fade">
                                      <p:cBhvr>
                                        <p:cTn id="7" dur="500"/>
                                        <p:tgtEl>
                                          <p:spTgt spid="4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4"/>
          <p:cNvSpPr/>
          <p:nvPr/>
        </p:nvSpPr>
        <p:spPr>
          <a:xfrm>
            <a:off x="-340659" y="1408388"/>
            <a:ext cx="7864865" cy="4552630"/>
          </a:xfrm>
          <a:prstGeom prst="roundRect">
            <a:avLst>
              <a:gd name="adj" fmla="val 2971"/>
            </a:avLst>
          </a:prstGeom>
          <a:gradFill>
            <a:gsLst>
              <a:gs pos="0">
                <a:srgbClr val="58751F"/>
              </a:gs>
              <a:gs pos="50000">
                <a:srgbClr val="81AB2C"/>
              </a:gs>
              <a:gs pos="100000">
                <a:srgbClr val="9BCC36"/>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7" name="Google Shape;117;p4"/>
          <p:cNvSpPr txBox="1"/>
          <p:nvPr/>
        </p:nvSpPr>
        <p:spPr>
          <a:xfrm>
            <a:off x="892582" y="252092"/>
            <a:ext cx="10782300" cy="1008062"/>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None/>
            </a:pPr>
            <a:r>
              <a:rPr lang="es-ES" sz="3200" b="0" i="0" u="none" strike="noStrike" cap="none">
                <a:solidFill>
                  <a:srgbClr val="7F7F7F"/>
                </a:solidFill>
                <a:latin typeface="Arial"/>
                <a:ea typeface="Arial"/>
                <a:cs typeface="Arial"/>
                <a:sym typeface="Arial"/>
              </a:rPr>
              <a:t>Características</a:t>
            </a:r>
            <a:endParaRPr/>
          </a:p>
        </p:txBody>
      </p:sp>
      <p:sp>
        <p:nvSpPr>
          <p:cNvPr id="118" name="Google Shape;118;p4"/>
          <p:cNvSpPr txBox="1"/>
          <p:nvPr/>
        </p:nvSpPr>
        <p:spPr>
          <a:xfrm>
            <a:off x="637585" y="1565467"/>
            <a:ext cx="6193058" cy="4247317"/>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chemeClr val="lt1"/>
              </a:buClr>
              <a:buSzPts val="1800"/>
              <a:buFont typeface="Arial"/>
              <a:buChar char="•"/>
            </a:pPr>
            <a:r>
              <a:rPr lang="es-ES" sz="1800" b="0" i="0" u="none" strike="noStrike" cap="none">
                <a:solidFill>
                  <a:schemeClr val="lt1"/>
                </a:solidFill>
                <a:latin typeface="Calibri"/>
                <a:ea typeface="Calibri"/>
                <a:cs typeface="Calibri"/>
                <a:sym typeface="Calibri"/>
              </a:rPr>
              <a:t>Define nuevas estructuras de datos basadas en los </a:t>
            </a:r>
            <a:r>
              <a:rPr lang="es-ES" sz="1800" b="1" i="0" u="none" strike="noStrike" cap="none">
                <a:solidFill>
                  <a:schemeClr val="lt1"/>
                </a:solidFill>
                <a:latin typeface="Calibri"/>
                <a:ea typeface="Calibri"/>
                <a:cs typeface="Calibri"/>
                <a:sym typeface="Calibri"/>
              </a:rPr>
              <a:t>arrays de la librería NumPy</a:t>
            </a:r>
            <a:r>
              <a:rPr lang="es-ES" sz="1800" b="0" i="0" u="none" strike="noStrike" cap="none">
                <a:solidFill>
                  <a:schemeClr val="lt1"/>
                </a:solidFill>
                <a:latin typeface="Calibri"/>
                <a:ea typeface="Calibri"/>
                <a:cs typeface="Calibri"/>
                <a:sym typeface="Calibri"/>
              </a:rPr>
              <a:t>, pero con nuevas funcionalidades.</a:t>
            </a:r>
            <a:endParaRPr/>
          </a:p>
          <a:p>
            <a:pPr marL="285750" marR="0" lvl="0" indent="-171450" algn="just" rtl="0">
              <a:spcBef>
                <a:spcPts val="0"/>
              </a:spcBef>
              <a:spcAft>
                <a:spcPts val="0"/>
              </a:spcAft>
              <a:buClr>
                <a:schemeClr val="dk1"/>
              </a:buClr>
              <a:buSzPts val="1800"/>
              <a:buFont typeface="Arial"/>
              <a:buNone/>
            </a:pPr>
            <a:endParaRPr sz="1800" b="0" i="0" u="none" strike="noStrike" cap="none">
              <a:solidFill>
                <a:schemeClr val="lt1"/>
              </a:solidFill>
              <a:latin typeface="Calibri"/>
              <a:ea typeface="Calibri"/>
              <a:cs typeface="Calibri"/>
              <a:sym typeface="Calibri"/>
            </a:endParaRPr>
          </a:p>
          <a:p>
            <a:pPr marL="285750" marR="0" lvl="0" indent="-285750" algn="just" rtl="0">
              <a:spcBef>
                <a:spcPts val="0"/>
              </a:spcBef>
              <a:spcAft>
                <a:spcPts val="0"/>
              </a:spcAft>
              <a:buClr>
                <a:schemeClr val="lt1"/>
              </a:buClr>
              <a:buSzPts val="1800"/>
              <a:buFont typeface="Arial"/>
              <a:buChar char="•"/>
            </a:pPr>
            <a:r>
              <a:rPr lang="es-ES" sz="1800" b="0" i="0" u="none" strike="noStrike" cap="none">
                <a:solidFill>
                  <a:schemeClr val="lt1"/>
                </a:solidFill>
                <a:latin typeface="Calibri"/>
                <a:ea typeface="Calibri"/>
                <a:cs typeface="Calibri"/>
                <a:sym typeface="Calibri"/>
              </a:rPr>
              <a:t>Permite leer y escribir fácilmente ficheros en </a:t>
            </a:r>
            <a:r>
              <a:rPr lang="es-ES" sz="1800" b="1" i="0" u="none" strike="noStrike" cap="none">
                <a:solidFill>
                  <a:schemeClr val="lt1"/>
                </a:solidFill>
                <a:latin typeface="Calibri"/>
                <a:ea typeface="Calibri"/>
                <a:cs typeface="Calibri"/>
                <a:sym typeface="Calibri"/>
              </a:rPr>
              <a:t>formato CSV, Excel y bases de datos SQL</a:t>
            </a:r>
            <a:r>
              <a:rPr lang="es-ES" sz="1800" b="0" i="0" u="none" strike="noStrike" cap="none">
                <a:solidFill>
                  <a:schemeClr val="lt1"/>
                </a:solidFill>
                <a:latin typeface="Calibri"/>
                <a:ea typeface="Calibri"/>
                <a:cs typeface="Calibri"/>
                <a:sym typeface="Calibri"/>
              </a:rPr>
              <a:t>.</a:t>
            </a:r>
            <a:endParaRPr/>
          </a:p>
          <a:p>
            <a:pPr marL="285750" marR="0" lvl="0" indent="-171450" algn="just" rtl="0">
              <a:spcBef>
                <a:spcPts val="0"/>
              </a:spcBef>
              <a:spcAft>
                <a:spcPts val="0"/>
              </a:spcAft>
              <a:buClr>
                <a:schemeClr val="dk1"/>
              </a:buClr>
              <a:buSzPts val="1800"/>
              <a:buFont typeface="Arial"/>
              <a:buNone/>
            </a:pPr>
            <a:endParaRPr sz="1800" b="0" i="0" u="none" strike="noStrike" cap="none">
              <a:solidFill>
                <a:schemeClr val="lt1"/>
              </a:solidFill>
              <a:latin typeface="Calibri"/>
              <a:ea typeface="Calibri"/>
              <a:cs typeface="Calibri"/>
              <a:sym typeface="Calibri"/>
            </a:endParaRPr>
          </a:p>
          <a:p>
            <a:pPr marL="285750" marR="0" lvl="0" indent="-285750" algn="just" rtl="0">
              <a:spcBef>
                <a:spcPts val="0"/>
              </a:spcBef>
              <a:spcAft>
                <a:spcPts val="0"/>
              </a:spcAft>
              <a:buClr>
                <a:schemeClr val="lt1"/>
              </a:buClr>
              <a:buSzPts val="1800"/>
              <a:buFont typeface="Arial"/>
              <a:buChar char="•"/>
            </a:pPr>
            <a:r>
              <a:rPr lang="es-ES" sz="1800" b="0" i="0" u="none" strike="noStrike" cap="none">
                <a:solidFill>
                  <a:schemeClr val="lt1"/>
                </a:solidFill>
                <a:latin typeface="Calibri"/>
                <a:ea typeface="Calibri"/>
                <a:cs typeface="Calibri"/>
                <a:sym typeface="Calibri"/>
              </a:rPr>
              <a:t>Permite acceder a los datos mediante índices o nombres para filas y columnas.</a:t>
            </a:r>
            <a:endParaRPr/>
          </a:p>
          <a:p>
            <a:pPr marL="285750" marR="0" lvl="0" indent="-171450" algn="just" rtl="0">
              <a:spcBef>
                <a:spcPts val="0"/>
              </a:spcBef>
              <a:spcAft>
                <a:spcPts val="0"/>
              </a:spcAft>
              <a:buClr>
                <a:schemeClr val="dk1"/>
              </a:buClr>
              <a:buSzPts val="1800"/>
              <a:buFont typeface="Arial"/>
              <a:buNone/>
            </a:pPr>
            <a:endParaRPr sz="1800" b="0" i="0" u="none" strike="noStrike" cap="none">
              <a:solidFill>
                <a:schemeClr val="lt1"/>
              </a:solidFill>
              <a:latin typeface="Calibri"/>
              <a:ea typeface="Calibri"/>
              <a:cs typeface="Calibri"/>
              <a:sym typeface="Calibri"/>
            </a:endParaRPr>
          </a:p>
          <a:p>
            <a:pPr marL="285750" marR="0" lvl="0" indent="-285750" algn="just" rtl="0">
              <a:spcBef>
                <a:spcPts val="0"/>
              </a:spcBef>
              <a:spcAft>
                <a:spcPts val="0"/>
              </a:spcAft>
              <a:buClr>
                <a:schemeClr val="lt1"/>
              </a:buClr>
              <a:buSzPts val="1800"/>
              <a:buFont typeface="Arial"/>
              <a:buChar char="•"/>
            </a:pPr>
            <a:r>
              <a:rPr lang="es-ES" sz="1800" b="0" i="0" u="none" strike="noStrike" cap="none">
                <a:solidFill>
                  <a:schemeClr val="lt1"/>
                </a:solidFill>
                <a:latin typeface="Calibri"/>
                <a:ea typeface="Calibri"/>
                <a:cs typeface="Calibri"/>
                <a:sym typeface="Calibri"/>
              </a:rPr>
              <a:t>Ofrece métodos para </a:t>
            </a:r>
            <a:r>
              <a:rPr lang="es-ES" sz="1800" b="1" i="0" u="none" strike="noStrike" cap="none">
                <a:solidFill>
                  <a:schemeClr val="lt1"/>
                </a:solidFill>
                <a:latin typeface="Calibri"/>
                <a:ea typeface="Calibri"/>
                <a:cs typeface="Calibri"/>
                <a:sym typeface="Calibri"/>
              </a:rPr>
              <a:t>reordenar, dividir y combinar conjuntos</a:t>
            </a:r>
            <a:r>
              <a:rPr lang="es-ES" sz="1800" b="0" i="0" u="none" strike="noStrike" cap="none">
                <a:solidFill>
                  <a:schemeClr val="lt1"/>
                </a:solidFill>
                <a:latin typeface="Calibri"/>
                <a:ea typeface="Calibri"/>
                <a:cs typeface="Calibri"/>
                <a:sym typeface="Calibri"/>
              </a:rPr>
              <a:t> de datos.</a:t>
            </a:r>
            <a:endParaRPr/>
          </a:p>
          <a:p>
            <a:pPr marL="285750" marR="0" lvl="0" indent="-171450" algn="just" rtl="0">
              <a:spcBef>
                <a:spcPts val="0"/>
              </a:spcBef>
              <a:spcAft>
                <a:spcPts val="0"/>
              </a:spcAft>
              <a:buClr>
                <a:schemeClr val="dk1"/>
              </a:buClr>
              <a:buSzPts val="1800"/>
              <a:buFont typeface="Arial"/>
              <a:buNone/>
            </a:pPr>
            <a:endParaRPr sz="1800" b="0" i="0" u="none" strike="noStrike" cap="none">
              <a:solidFill>
                <a:schemeClr val="lt1"/>
              </a:solidFill>
              <a:latin typeface="Calibri"/>
              <a:ea typeface="Calibri"/>
              <a:cs typeface="Calibri"/>
              <a:sym typeface="Calibri"/>
            </a:endParaRPr>
          </a:p>
          <a:p>
            <a:pPr marL="285750" marR="0" lvl="0" indent="-285750" algn="just" rtl="0">
              <a:spcBef>
                <a:spcPts val="0"/>
              </a:spcBef>
              <a:spcAft>
                <a:spcPts val="0"/>
              </a:spcAft>
              <a:buClr>
                <a:schemeClr val="lt1"/>
              </a:buClr>
              <a:buSzPts val="1800"/>
              <a:buFont typeface="Arial"/>
              <a:buChar char="•"/>
            </a:pPr>
            <a:r>
              <a:rPr lang="es-ES" sz="1800" b="0" i="0" u="none" strike="noStrike" cap="none">
                <a:solidFill>
                  <a:schemeClr val="lt1"/>
                </a:solidFill>
                <a:latin typeface="Calibri"/>
                <a:ea typeface="Calibri"/>
                <a:cs typeface="Calibri"/>
                <a:sym typeface="Calibri"/>
              </a:rPr>
              <a:t>Permite trabajar con </a:t>
            </a:r>
            <a:r>
              <a:rPr lang="es-ES" sz="1800" b="1" i="0" u="none" strike="noStrike" cap="none">
                <a:solidFill>
                  <a:schemeClr val="lt1"/>
                </a:solidFill>
                <a:latin typeface="Calibri"/>
                <a:ea typeface="Calibri"/>
                <a:cs typeface="Calibri"/>
                <a:sym typeface="Calibri"/>
              </a:rPr>
              <a:t>series temporales</a:t>
            </a:r>
            <a:r>
              <a:rPr lang="es-ES" sz="1800" b="0" i="0" u="none" strike="noStrike" cap="none">
                <a:solidFill>
                  <a:schemeClr val="lt1"/>
                </a:solidFill>
                <a:latin typeface="Calibri"/>
                <a:ea typeface="Calibri"/>
                <a:cs typeface="Calibri"/>
                <a:sym typeface="Calibri"/>
              </a:rPr>
              <a:t>.</a:t>
            </a:r>
            <a:endParaRPr/>
          </a:p>
          <a:p>
            <a:pPr marL="285750" marR="0" lvl="0" indent="-171450" algn="just" rtl="0">
              <a:spcBef>
                <a:spcPts val="0"/>
              </a:spcBef>
              <a:spcAft>
                <a:spcPts val="0"/>
              </a:spcAft>
              <a:buClr>
                <a:schemeClr val="dk1"/>
              </a:buClr>
              <a:buSzPts val="1800"/>
              <a:buFont typeface="Arial"/>
              <a:buNone/>
            </a:pPr>
            <a:endParaRPr sz="1800" b="0" i="0" u="none" strike="noStrike" cap="none">
              <a:solidFill>
                <a:schemeClr val="lt1"/>
              </a:solidFill>
              <a:latin typeface="Calibri"/>
              <a:ea typeface="Calibri"/>
              <a:cs typeface="Calibri"/>
              <a:sym typeface="Calibri"/>
            </a:endParaRPr>
          </a:p>
          <a:p>
            <a:pPr marL="285750" marR="0" lvl="0" indent="-285750" algn="just" rtl="0">
              <a:spcBef>
                <a:spcPts val="0"/>
              </a:spcBef>
              <a:spcAft>
                <a:spcPts val="0"/>
              </a:spcAft>
              <a:buClr>
                <a:schemeClr val="lt1"/>
              </a:buClr>
              <a:buSzPts val="1800"/>
              <a:buFont typeface="Arial"/>
              <a:buChar char="•"/>
            </a:pPr>
            <a:r>
              <a:rPr lang="es-ES" sz="1800" b="0" i="0" u="none" strike="noStrike" cap="none">
                <a:solidFill>
                  <a:schemeClr val="lt1"/>
                </a:solidFill>
                <a:latin typeface="Calibri"/>
                <a:ea typeface="Calibri"/>
                <a:cs typeface="Calibri"/>
                <a:sym typeface="Calibri"/>
              </a:rPr>
              <a:t>Realiza todas estas operaciones de manera muy eficiente.</a:t>
            </a:r>
            <a:endParaRPr/>
          </a:p>
        </p:txBody>
      </p:sp>
      <p:sp>
        <p:nvSpPr>
          <p:cNvPr id="119" name="Google Shape;119;p4"/>
          <p:cNvSpPr/>
          <p:nvPr/>
        </p:nvSpPr>
        <p:spPr>
          <a:xfrm>
            <a:off x="8203099" y="2890046"/>
            <a:ext cx="3310007" cy="1589314"/>
          </a:xfrm>
          <a:prstGeom prst="roundRect">
            <a:avLst>
              <a:gd name="adj" fmla="val 2971"/>
            </a:avLst>
          </a:prstGeom>
          <a:solidFill>
            <a:schemeClr val="lt1"/>
          </a:solidFill>
          <a:ln w="38100" cap="flat" cmpd="sng">
            <a:solidFill>
              <a:srgbClr val="98C34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20" name="Google Shape;120;p4"/>
          <p:cNvPicPr preferRelativeResize="0"/>
          <p:nvPr/>
        </p:nvPicPr>
        <p:blipFill rotWithShape="1">
          <a:blip r:embed="rId3">
            <a:alphaModFix/>
          </a:blip>
          <a:srcRect/>
          <a:stretch/>
        </p:blipFill>
        <p:spPr>
          <a:xfrm>
            <a:off x="8404603" y="3098458"/>
            <a:ext cx="2906997" cy="117248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7"/>
                                        </p:tgtEl>
                                        <p:attrNameLst>
                                          <p:attrName>style.visibility</p:attrName>
                                        </p:attrNameLst>
                                      </p:cBhvr>
                                      <p:to>
                                        <p:strVal val="visible"/>
                                      </p:to>
                                    </p:set>
                                    <p:animEffect transition="in" filter="fade">
                                      <p:cBhvr>
                                        <p:cTn id="7" dur="5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9"/>
          <p:cNvSpPr txBox="1"/>
          <p:nvPr/>
        </p:nvSpPr>
        <p:spPr>
          <a:xfrm>
            <a:off x="304256" y="3778409"/>
            <a:ext cx="6357801" cy="1008062"/>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r>
              <a:rPr lang="es-ES" sz="3200">
                <a:solidFill>
                  <a:srgbClr val="7F7F7F"/>
                </a:solidFill>
                <a:latin typeface="Arial"/>
                <a:ea typeface="Arial"/>
                <a:cs typeface="Arial"/>
                <a:sym typeface="Arial"/>
              </a:rPr>
              <a:t>Eliminación de Filas y Columnas</a:t>
            </a:r>
            <a:endParaRPr sz="3200">
              <a:solidFill>
                <a:srgbClr val="7F7F7F"/>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31"/>
                                        </p:tgtEl>
                                        <p:attrNameLst>
                                          <p:attrName>style.visibility</p:attrName>
                                        </p:attrNameLst>
                                      </p:cBhvr>
                                      <p:to>
                                        <p:strVal val="visible"/>
                                      </p:to>
                                    </p:set>
                                    <p:animEffect transition="in" filter="fade">
                                      <p:cBhvr>
                                        <p:cTn id="7" dur="500"/>
                                        <p:tgtEl>
                                          <p:spTgt spid="4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0"/>
          <p:cNvSpPr txBox="1"/>
          <p:nvPr/>
        </p:nvSpPr>
        <p:spPr>
          <a:xfrm>
            <a:off x="1600397" y="477628"/>
            <a:ext cx="5891668" cy="1008062"/>
          </a:xfrm>
          <a:prstGeom prst="rect">
            <a:avLst/>
          </a:prstGeom>
          <a:noFill/>
          <a:ln>
            <a:noFill/>
          </a:ln>
        </p:spPr>
        <p:txBody>
          <a:bodyPr spcFirstLastPara="1" wrap="square" lIns="91425" tIns="45700" rIns="91425" bIns="45700" anchor="ctr" anchorCtr="0">
            <a:noAutofit/>
          </a:bodyPr>
          <a:lstStyle/>
          <a:p>
            <a:pPr marL="0" marR="0" lvl="0" indent="0" algn="ctr" rtl="0">
              <a:lnSpc>
                <a:spcPct val="150000"/>
              </a:lnSpc>
              <a:spcBef>
                <a:spcPts val="0"/>
              </a:spcBef>
              <a:spcAft>
                <a:spcPts val="0"/>
              </a:spcAft>
              <a:buNone/>
            </a:pPr>
            <a:r>
              <a:rPr lang="es-ES" sz="3200">
                <a:solidFill>
                  <a:srgbClr val="7F7F7F"/>
                </a:solidFill>
                <a:latin typeface="Arial"/>
                <a:ea typeface="Arial"/>
                <a:cs typeface="Arial"/>
                <a:sym typeface="Arial"/>
              </a:rPr>
              <a:t>Agregar o Eliminar Columnas</a:t>
            </a:r>
            <a:endParaRPr sz="3200">
              <a:solidFill>
                <a:srgbClr val="7F7F7F"/>
              </a:solidFill>
              <a:latin typeface="Arial"/>
              <a:ea typeface="Arial"/>
              <a:cs typeface="Arial"/>
              <a:sym typeface="Arial"/>
            </a:endParaRPr>
          </a:p>
        </p:txBody>
      </p:sp>
      <p:sp>
        <p:nvSpPr>
          <p:cNvPr id="437" name="Google Shape;437;p40"/>
          <p:cNvSpPr/>
          <p:nvPr/>
        </p:nvSpPr>
        <p:spPr>
          <a:xfrm>
            <a:off x="1672046" y="1842668"/>
            <a:ext cx="8958496" cy="4258774"/>
          </a:xfrm>
          <a:prstGeom prst="roundRect">
            <a:avLst>
              <a:gd name="adj" fmla="val 2971"/>
            </a:avLst>
          </a:prstGeom>
          <a:solidFill>
            <a:schemeClr val="lt1"/>
          </a:solidFill>
          <a:ln w="38100" cap="flat" cmpd="sng">
            <a:solidFill>
              <a:srgbClr val="98C34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438" name="Google Shape;438;p40"/>
          <p:cNvPicPr preferRelativeResize="0"/>
          <p:nvPr/>
        </p:nvPicPr>
        <p:blipFill rotWithShape="1">
          <a:blip r:embed="rId3">
            <a:alphaModFix/>
          </a:blip>
          <a:srcRect/>
          <a:stretch/>
        </p:blipFill>
        <p:spPr>
          <a:xfrm>
            <a:off x="2014382" y="3184582"/>
            <a:ext cx="8411183" cy="2539225"/>
          </a:xfrm>
          <a:prstGeom prst="rect">
            <a:avLst/>
          </a:prstGeom>
          <a:noFill/>
          <a:ln>
            <a:noFill/>
          </a:ln>
        </p:spPr>
      </p:pic>
      <p:cxnSp>
        <p:nvCxnSpPr>
          <p:cNvPr id="439" name="Google Shape;439;p40"/>
          <p:cNvCxnSpPr/>
          <p:nvPr/>
        </p:nvCxnSpPr>
        <p:spPr>
          <a:xfrm flipH="1">
            <a:off x="4543572" y="2637787"/>
            <a:ext cx="732210" cy="562667"/>
          </a:xfrm>
          <a:prstGeom prst="straightConnector1">
            <a:avLst/>
          </a:prstGeom>
          <a:noFill/>
          <a:ln w="9525" cap="flat" cmpd="sng">
            <a:solidFill>
              <a:schemeClr val="accent1"/>
            </a:solidFill>
            <a:prstDash val="solid"/>
            <a:miter lim="800000"/>
            <a:headEnd type="none" w="sm" len="sm"/>
            <a:tailEnd type="triangle" w="med" len="med"/>
          </a:ln>
        </p:spPr>
      </p:cxnSp>
      <p:sp>
        <p:nvSpPr>
          <p:cNvPr id="440" name="Google Shape;440;p40"/>
          <p:cNvSpPr txBox="1"/>
          <p:nvPr/>
        </p:nvSpPr>
        <p:spPr>
          <a:xfrm>
            <a:off x="3352496" y="2368451"/>
            <a:ext cx="142410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200"/>
              <a:buFont typeface="Calibri"/>
              <a:buNone/>
            </a:pPr>
            <a:r>
              <a:rPr lang="es-ES" sz="1200">
                <a:solidFill>
                  <a:schemeClr val="dk1"/>
                </a:solidFill>
                <a:latin typeface="Calibri"/>
                <a:ea typeface="Calibri"/>
                <a:cs typeface="Calibri"/>
                <a:sym typeface="Calibri"/>
              </a:rPr>
              <a:t>Axis=1   🡪 columna</a:t>
            </a:r>
            <a:endParaRPr sz="180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s-ES" sz="1200">
                <a:solidFill>
                  <a:schemeClr val="dk1"/>
                </a:solidFill>
                <a:latin typeface="Calibri"/>
                <a:ea typeface="Calibri"/>
                <a:cs typeface="Calibri"/>
                <a:sym typeface="Calibri"/>
              </a:rPr>
              <a:t>Axis=0   🡪 fila</a:t>
            </a:r>
            <a:endParaRPr sz="1200">
              <a:solidFill>
                <a:schemeClr val="dk1"/>
              </a:solidFill>
              <a:latin typeface="Calibri"/>
              <a:ea typeface="Calibri"/>
              <a:cs typeface="Calibri"/>
              <a:sym typeface="Calibri"/>
            </a:endParaRPr>
          </a:p>
        </p:txBody>
      </p:sp>
      <p:cxnSp>
        <p:nvCxnSpPr>
          <p:cNvPr id="441" name="Google Shape;441;p40"/>
          <p:cNvCxnSpPr/>
          <p:nvPr/>
        </p:nvCxnSpPr>
        <p:spPr>
          <a:xfrm flipH="1">
            <a:off x="3447468" y="2893637"/>
            <a:ext cx="126835" cy="253494"/>
          </a:xfrm>
          <a:prstGeom prst="straightConnector1">
            <a:avLst/>
          </a:prstGeom>
          <a:noFill/>
          <a:ln w="9525" cap="flat" cmpd="sng">
            <a:solidFill>
              <a:schemeClr val="accent1"/>
            </a:solidFill>
            <a:prstDash val="solid"/>
            <a:miter lim="800000"/>
            <a:headEnd type="none" w="sm" len="sm"/>
            <a:tailEnd type="triangle" w="med" len="med"/>
          </a:ln>
        </p:spPr>
      </p:cxnSp>
      <p:sp>
        <p:nvSpPr>
          <p:cNvPr id="442" name="Google Shape;442;p40"/>
          <p:cNvSpPr txBox="1"/>
          <p:nvPr/>
        </p:nvSpPr>
        <p:spPr>
          <a:xfrm>
            <a:off x="5275782" y="2365835"/>
            <a:ext cx="3170483"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200"/>
              <a:buFont typeface="Calibri"/>
              <a:buNone/>
            </a:pPr>
            <a:r>
              <a:rPr lang="es-ES" sz="1200">
                <a:solidFill>
                  <a:schemeClr val="dk1"/>
                </a:solidFill>
                <a:latin typeface="Calibri"/>
                <a:ea typeface="Calibri"/>
                <a:cs typeface="Calibri"/>
                <a:sym typeface="Calibri"/>
              </a:rPr>
              <a:t>Inplace = true  🡪 modifica el dataframe original</a:t>
            </a:r>
            <a:endParaRPr sz="180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200"/>
              <a:buFont typeface="Calibri"/>
              <a:buNone/>
            </a:pPr>
            <a:r>
              <a:rPr lang="es-ES" sz="1200">
                <a:solidFill>
                  <a:schemeClr val="dk1"/>
                </a:solidFill>
                <a:latin typeface="Calibri"/>
                <a:ea typeface="Calibri"/>
                <a:cs typeface="Calibri"/>
                <a:sym typeface="Calibri"/>
              </a:rPr>
              <a:t>Inplace=false   🡪 solo devuelve una copia</a:t>
            </a:r>
            <a:endParaRPr sz="1200">
              <a:solidFill>
                <a:schemeClr val="dk1"/>
              </a:solidFill>
              <a:latin typeface="Calibri"/>
              <a:ea typeface="Calibri"/>
              <a:cs typeface="Calibri"/>
              <a:sym typeface="Calibri"/>
            </a:endParaRPr>
          </a:p>
        </p:txBody>
      </p:sp>
      <p:cxnSp>
        <p:nvCxnSpPr>
          <p:cNvPr id="443" name="Google Shape;443;p40"/>
          <p:cNvCxnSpPr/>
          <p:nvPr/>
        </p:nvCxnSpPr>
        <p:spPr>
          <a:xfrm>
            <a:off x="2589502" y="2879322"/>
            <a:ext cx="142367" cy="267809"/>
          </a:xfrm>
          <a:prstGeom prst="straightConnector1">
            <a:avLst/>
          </a:prstGeom>
          <a:noFill/>
          <a:ln w="9525" cap="flat" cmpd="sng">
            <a:solidFill>
              <a:schemeClr val="accent1"/>
            </a:solidFill>
            <a:prstDash val="solid"/>
            <a:miter lim="800000"/>
            <a:headEnd type="none" w="sm" len="sm"/>
            <a:tailEnd type="triangle" w="med" len="med"/>
          </a:ln>
        </p:spPr>
      </p:cxnSp>
      <p:sp>
        <p:nvSpPr>
          <p:cNvPr id="444" name="Google Shape;444;p40"/>
          <p:cNvSpPr txBox="1"/>
          <p:nvPr/>
        </p:nvSpPr>
        <p:spPr>
          <a:xfrm>
            <a:off x="1808628" y="2586809"/>
            <a:ext cx="1463734"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200"/>
              <a:buFont typeface="Calibri"/>
              <a:buNone/>
            </a:pPr>
            <a:r>
              <a:rPr lang="es-ES" sz="1200">
                <a:solidFill>
                  <a:schemeClr val="dk1"/>
                </a:solidFill>
                <a:latin typeface="Calibri"/>
                <a:ea typeface="Calibri"/>
                <a:cs typeface="Calibri"/>
                <a:sym typeface="Calibri"/>
              </a:rPr>
              <a:t>Nombre de columna</a:t>
            </a:r>
            <a:endParaRPr sz="1800">
              <a:solidFill>
                <a:schemeClr val="dk1"/>
              </a:solidFill>
              <a:latin typeface="Calibri"/>
              <a:ea typeface="Calibri"/>
              <a:cs typeface="Calibri"/>
              <a:sym typeface="Calibri"/>
            </a:endParaRPr>
          </a:p>
        </p:txBody>
      </p:sp>
      <p:sp>
        <p:nvSpPr>
          <p:cNvPr id="445" name="Google Shape;445;p40"/>
          <p:cNvSpPr txBox="1"/>
          <p:nvPr/>
        </p:nvSpPr>
        <p:spPr>
          <a:xfrm>
            <a:off x="1779530" y="1995705"/>
            <a:ext cx="3145932" cy="3077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3A3838"/>
              </a:buClr>
              <a:buSzPts val="1400"/>
              <a:buFont typeface="Calibri"/>
              <a:buNone/>
            </a:pPr>
            <a:r>
              <a:rPr lang="es-ES" sz="1400">
                <a:solidFill>
                  <a:srgbClr val="3A3838"/>
                </a:solidFill>
                <a:latin typeface="Calibri"/>
                <a:ea typeface="Calibri"/>
                <a:cs typeface="Calibri"/>
                <a:sym typeface="Calibri"/>
              </a:rPr>
              <a:t>Eliminar una columna del DataFrame:</a:t>
            </a:r>
            <a:endParaRPr sz="1400">
              <a:solidFill>
                <a:srgbClr val="3A3838"/>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36"/>
                                        </p:tgtEl>
                                        <p:attrNameLst>
                                          <p:attrName>style.visibility</p:attrName>
                                        </p:attrNameLst>
                                      </p:cBhvr>
                                      <p:to>
                                        <p:strVal val="visible"/>
                                      </p:to>
                                    </p:set>
                                    <p:animEffect transition="in" filter="fade">
                                      <p:cBhvr>
                                        <p:cTn id="7" dur="500"/>
                                        <p:tgtEl>
                                          <p:spTgt spid="4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41"/>
          <p:cNvSpPr txBox="1"/>
          <p:nvPr/>
        </p:nvSpPr>
        <p:spPr>
          <a:xfrm>
            <a:off x="1454330" y="475514"/>
            <a:ext cx="6339841" cy="1008062"/>
          </a:xfrm>
          <a:prstGeom prst="rect">
            <a:avLst/>
          </a:prstGeom>
          <a:noFill/>
          <a:ln>
            <a:noFill/>
          </a:ln>
        </p:spPr>
        <p:txBody>
          <a:bodyPr spcFirstLastPara="1" wrap="square" lIns="91425" tIns="45700" rIns="91425" bIns="45700" anchor="ctr" anchorCtr="0">
            <a:noAutofit/>
          </a:bodyPr>
          <a:lstStyle/>
          <a:p>
            <a:pPr marL="0" marR="0" lvl="0" indent="0" algn="ctr" rtl="0">
              <a:lnSpc>
                <a:spcPct val="150000"/>
              </a:lnSpc>
              <a:spcBef>
                <a:spcPts val="0"/>
              </a:spcBef>
              <a:spcAft>
                <a:spcPts val="0"/>
              </a:spcAft>
              <a:buNone/>
            </a:pPr>
            <a:r>
              <a:rPr lang="es-ES" sz="3200">
                <a:solidFill>
                  <a:srgbClr val="7F7F7F"/>
                </a:solidFill>
                <a:latin typeface="Arial"/>
                <a:ea typeface="Arial"/>
                <a:cs typeface="Arial"/>
                <a:sym typeface="Arial"/>
              </a:rPr>
              <a:t>Agregar o Eliminar Columnas</a:t>
            </a:r>
            <a:endParaRPr sz="3200">
              <a:solidFill>
                <a:srgbClr val="7F7F7F"/>
              </a:solidFill>
              <a:latin typeface="Arial"/>
              <a:ea typeface="Arial"/>
              <a:cs typeface="Arial"/>
              <a:sym typeface="Arial"/>
            </a:endParaRPr>
          </a:p>
        </p:txBody>
      </p:sp>
      <p:sp>
        <p:nvSpPr>
          <p:cNvPr id="451" name="Google Shape;451;p41"/>
          <p:cNvSpPr/>
          <p:nvPr/>
        </p:nvSpPr>
        <p:spPr>
          <a:xfrm>
            <a:off x="1580928" y="1799126"/>
            <a:ext cx="9030145" cy="4258774"/>
          </a:xfrm>
          <a:prstGeom prst="roundRect">
            <a:avLst>
              <a:gd name="adj" fmla="val 2971"/>
            </a:avLst>
          </a:prstGeom>
          <a:solidFill>
            <a:schemeClr val="lt1"/>
          </a:solidFill>
          <a:ln w="38100" cap="flat" cmpd="sng">
            <a:solidFill>
              <a:srgbClr val="98C34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452" name="Google Shape;452;p41"/>
          <p:cNvCxnSpPr/>
          <p:nvPr/>
        </p:nvCxnSpPr>
        <p:spPr>
          <a:xfrm flipH="1">
            <a:off x="3985260" y="2956560"/>
            <a:ext cx="365760" cy="258521"/>
          </a:xfrm>
          <a:prstGeom prst="straightConnector1">
            <a:avLst/>
          </a:prstGeom>
          <a:noFill/>
          <a:ln w="9525" cap="flat" cmpd="sng">
            <a:solidFill>
              <a:schemeClr val="accent1"/>
            </a:solidFill>
            <a:prstDash val="solid"/>
            <a:miter lim="800000"/>
            <a:headEnd type="none" w="sm" len="sm"/>
            <a:tailEnd type="triangle" w="med" len="med"/>
          </a:ln>
        </p:spPr>
      </p:cxnSp>
      <p:sp>
        <p:nvSpPr>
          <p:cNvPr id="453" name="Google Shape;453;p41"/>
          <p:cNvSpPr txBox="1"/>
          <p:nvPr/>
        </p:nvSpPr>
        <p:spPr>
          <a:xfrm>
            <a:off x="2926912" y="2530200"/>
            <a:ext cx="142410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3A3838"/>
              </a:buClr>
              <a:buSzPts val="1200"/>
              <a:buFont typeface="Calibri"/>
              <a:buNone/>
            </a:pPr>
            <a:r>
              <a:rPr lang="es-ES" sz="1200">
                <a:solidFill>
                  <a:srgbClr val="3A3838"/>
                </a:solidFill>
                <a:latin typeface="Calibri"/>
                <a:ea typeface="Calibri"/>
                <a:cs typeface="Calibri"/>
                <a:sym typeface="Calibri"/>
              </a:rPr>
              <a:t>Axis=1   🡪 columna</a:t>
            </a:r>
            <a:endParaRPr sz="1800">
              <a:solidFill>
                <a:srgbClr val="3A3838"/>
              </a:solidFill>
              <a:latin typeface="Calibri"/>
              <a:ea typeface="Calibri"/>
              <a:cs typeface="Calibri"/>
              <a:sym typeface="Calibri"/>
            </a:endParaRPr>
          </a:p>
          <a:p>
            <a:pPr marL="0" marR="0" lvl="0" indent="0" algn="l" rtl="0">
              <a:spcBef>
                <a:spcPts val="0"/>
              </a:spcBef>
              <a:spcAft>
                <a:spcPts val="0"/>
              </a:spcAft>
              <a:buClr>
                <a:srgbClr val="3A3838"/>
              </a:buClr>
              <a:buSzPts val="1200"/>
              <a:buFont typeface="Calibri"/>
              <a:buNone/>
            </a:pPr>
            <a:r>
              <a:rPr lang="es-ES" sz="1200">
                <a:solidFill>
                  <a:srgbClr val="3A3838"/>
                </a:solidFill>
                <a:latin typeface="Calibri"/>
                <a:ea typeface="Calibri"/>
                <a:cs typeface="Calibri"/>
                <a:sym typeface="Calibri"/>
              </a:rPr>
              <a:t>Axis=0   🡪 fila</a:t>
            </a:r>
            <a:endParaRPr sz="1200">
              <a:solidFill>
                <a:srgbClr val="3A3838"/>
              </a:solidFill>
              <a:latin typeface="Calibri"/>
              <a:ea typeface="Calibri"/>
              <a:cs typeface="Calibri"/>
              <a:sym typeface="Calibri"/>
            </a:endParaRPr>
          </a:p>
        </p:txBody>
      </p:sp>
      <p:cxnSp>
        <p:nvCxnSpPr>
          <p:cNvPr id="454" name="Google Shape;454;p41"/>
          <p:cNvCxnSpPr/>
          <p:nvPr/>
        </p:nvCxnSpPr>
        <p:spPr>
          <a:xfrm flipH="1">
            <a:off x="3116580" y="2956560"/>
            <a:ext cx="114300" cy="258521"/>
          </a:xfrm>
          <a:prstGeom prst="straightConnector1">
            <a:avLst/>
          </a:prstGeom>
          <a:noFill/>
          <a:ln w="9525" cap="flat" cmpd="sng">
            <a:solidFill>
              <a:schemeClr val="accent1"/>
            </a:solidFill>
            <a:prstDash val="solid"/>
            <a:miter lim="800000"/>
            <a:headEnd type="none" w="sm" len="sm"/>
            <a:tailEnd type="triangle" w="med" len="med"/>
          </a:ln>
        </p:spPr>
      </p:cxnSp>
      <p:sp>
        <p:nvSpPr>
          <p:cNvPr id="455" name="Google Shape;455;p41"/>
          <p:cNvSpPr txBox="1"/>
          <p:nvPr/>
        </p:nvSpPr>
        <p:spPr>
          <a:xfrm>
            <a:off x="4351020" y="2530198"/>
            <a:ext cx="3170483"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3A3838"/>
              </a:buClr>
              <a:buSzPts val="1200"/>
              <a:buFont typeface="Calibri"/>
              <a:buNone/>
            </a:pPr>
            <a:r>
              <a:rPr lang="es-ES" sz="1200">
                <a:solidFill>
                  <a:srgbClr val="3A3838"/>
                </a:solidFill>
                <a:latin typeface="Calibri"/>
                <a:ea typeface="Calibri"/>
                <a:cs typeface="Calibri"/>
                <a:sym typeface="Calibri"/>
              </a:rPr>
              <a:t>Inplace = true  🡪 modifica el dataframe original</a:t>
            </a:r>
            <a:endParaRPr sz="1800">
              <a:solidFill>
                <a:srgbClr val="3A3838"/>
              </a:solidFill>
              <a:latin typeface="Calibri"/>
              <a:ea typeface="Calibri"/>
              <a:cs typeface="Calibri"/>
              <a:sym typeface="Calibri"/>
            </a:endParaRPr>
          </a:p>
          <a:p>
            <a:pPr marL="0" marR="0" lvl="0" indent="0" algn="l" rtl="0">
              <a:spcBef>
                <a:spcPts val="0"/>
              </a:spcBef>
              <a:spcAft>
                <a:spcPts val="0"/>
              </a:spcAft>
              <a:buClr>
                <a:srgbClr val="3A3838"/>
              </a:buClr>
              <a:buSzPts val="1200"/>
              <a:buFont typeface="Calibri"/>
              <a:buNone/>
            </a:pPr>
            <a:r>
              <a:rPr lang="es-ES" sz="1200">
                <a:solidFill>
                  <a:srgbClr val="3A3838"/>
                </a:solidFill>
                <a:latin typeface="Calibri"/>
                <a:ea typeface="Calibri"/>
                <a:cs typeface="Calibri"/>
                <a:sym typeface="Calibri"/>
              </a:rPr>
              <a:t>Inplace=false   🡪 solo devuelve una copia</a:t>
            </a:r>
            <a:endParaRPr sz="1200">
              <a:solidFill>
                <a:srgbClr val="3A3838"/>
              </a:solidFill>
              <a:latin typeface="Calibri"/>
              <a:ea typeface="Calibri"/>
              <a:cs typeface="Calibri"/>
              <a:sym typeface="Calibri"/>
            </a:endParaRPr>
          </a:p>
        </p:txBody>
      </p:sp>
      <p:pic>
        <p:nvPicPr>
          <p:cNvPr id="456" name="Google Shape;456;p41"/>
          <p:cNvPicPr preferRelativeResize="0"/>
          <p:nvPr/>
        </p:nvPicPr>
        <p:blipFill rotWithShape="1">
          <a:blip r:embed="rId3">
            <a:alphaModFix/>
          </a:blip>
          <a:srcRect/>
          <a:stretch/>
        </p:blipFill>
        <p:spPr>
          <a:xfrm>
            <a:off x="1981201" y="3215081"/>
            <a:ext cx="8302691" cy="2518980"/>
          </a:xfrm>
          <a:prstGeom prst="rect">
            <a:avLst/>
          </a:prstGeom>
          <a:noFill/>
          <a:ln>
            <a:noFill/>
          </a:ln>
        </p:spPr>
      </p:pic>
      <p:cxnSp>
        <p:nvCxnSpPr>
          <p:cNvPr id="457" name="Google Shape;457;p41"/>
          <p:cNvCxnSpPr/>
          <p:nvPr/>
        </p:nvCxnSpPr>
        <p:spPr>
          <a:xfrm>
            <a:off x="2506980" y="2956560"/>
            <a:ext cx="99187" cy="258521"/>
          </a:xfrm>
          <a:prstGeom prst="straightConnector1">
            <a:avLst/>
          </a:prstGeom>
          <a:noFill/>
          <a:ln w="9525" cap="flat" cmpd="sng">
            <a:solidFill>
              <a:schemeClr val="accent1"/>
            </a:solidFill>
            <a:prstDash val="solid"/>
            <a:miter lim="800000"/>
            <a:headEnd type="none" w="sm" len="sm"/>
            <a:tailEnd type="triangle" w="med" len="med"/>
          </a:ln>
        </p:spPr>
      </p:cxnSp>
      <p:sp>
        <p:nvSpPr>
          <p:cNvPr id="458" name="Google Shape;458;p41"/>
          <p:cNvSpPr txBox="1"/>
          <p:nvPr/>
        </p:nvSpPr>
        <p:spPr>
          <a:xfrm>
            <a:off x="1888680" y="2622532"/>
            <a:ext cx="1003801"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3A3838"/>
              </a:buClr>
              <a:buSzPts val="1200"/>
              <a:buFont typeface="Calibri"/>
              <a:buNone/>
            </a:pPr>
            <a:r>
              <a:rPr lang="es-ES" sz="1200">
                <a:solidFill>
                  <a:srgbClr val="3A3838"/>
                </a:solidFill>
                <a:latin typeface="Calibri"/>
                <a:ea typeface="Calibri"/>
                <a:cs typeface="Calibri"/>
                <a:sym typeface="Calibri"/>
              </a:rPr>
              <a:t>Índice de Fila</a:t>
            </a:r>
            <a:endParaRPr sz="1800">
              <a:solidFill>
                <a:srgbClr val="3A3838"/>
              </a:solidFill>
              <a:latin typeface="Calibri"/>
              <a:ea typeface="Calibri"/>
              <a:cs typeface="Calibri"/>
              <a:sym typeface="Calibri"/>
            </a:endParaRPr>
          </a:p>
        </p:txBody>
      </p:sp>
      <p:sp>
        <p:nvSpPr>
          <p:cNvPr id="459" name="Google Shape;459;p41"/>
          <p:cNvSpPr txBox="1"/>
          <p:nvPr/>
        </p:nvSpPr>
        <p:spPr>
          <a:xfrm>
            <a:off x="1888679" y="2053768"/>
            <a:ext cx="2543983" cy="3077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3A3838"/>
              </a:buClr>
              <a:buSzPts val="1400"/>
              <a:buFont typeface="Calibri"/>
              <a:buNone/>
            </a:pPr>
            <a:r>
              <a:rPr lang="es-ES" sz="1400">
                <a:solidFill>
                  <a:srgbClr val="3A3838"/>
                </a:solidFill>
                <a:latin typeface="Calibri"/>
                <a:ea typeface="Calibri"/>
                <a:cs typeface="Calibri"/>
                <a:sym typeface="Calibri"/>
              </a:rPr>
              <a:t>Eliminar una fila del DataFrame:</a:t>
            </a:r>
            <a:endParaRPr sz="1400">
              <a:solidFill>
                <a:srgbClr val="3A3838"/>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50"/>
                                        </p:tgtEl>
                                        <p:attrNameLst>
                                          <p:attrName>style.visibility</p:attrName>
                                        </p:attrNameLst>
                                      </p:cBhvr>
                                      <p:to>
                                        <p:strVal val="visible"/>
                                      </p:to>
                                    </p:set>
                                    <p:animEffect transition="in" filter="fade">
                                      <p:cBhvr>
                                        <p:cTn id="7" dur="500"/>
                                        <p:tgtEl>
                                          <p:spTgt spid="4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42"/>
          <p:cNvSpPr/>
          <p:nvPr/>
        </p:nvSpPr>
        <p:spPr>
          <a:xfrm>
            <a:off x="-585177" y="3057041"/>
            <a:ext cx="7800454" cy="1045333"/>
          </a:xfrm>
          <a:prstGeom prst="roundRect">
            <a:avLst>
              <a:gd name="adj" fmla="val 9640"/>
            </a:avLst>
          </a:prstGeom>
          <a:gradFill>
            <a:gsLst>
              <a:gs pos="0">
                <a:srgbClr val="58751F"/>
              </a:gs>
              <a:gs pos="50000">
                <a:srgbClr val="81AB2C"/>
              </a:gs>
              <a:gs pos="100000">
                <a:srgbClr val="9BCC36"/>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a:solidFill>
                <a:srgbClr val="008CAD"/>
              </a:solidFill>
              <a:latin typeface="Calibri"/>
              <a:ea typeface="Calibri"/>
              <a:cs typeface="Calibri"/>
              <a:sym typeface="Calibri"/>
            </a:endParaRPr>
          </a:p>
        </p:txBody>
      </p:sp>
      <p:sp>
        <p:nvSpPr>
          <p:cNvPr id="465" name="Google Shape;465;p42"/>
          <p:cNvSpPr txBox="1"/>
          <p:nvPr/>
        </p:nvSpPr>
        <p:spPr>
          <a:xfrm>
            <a:off x="2768633" y="2835053"/>
            <a:ext cx="4446644" cy="1489308"/>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s-ES" sz="3600">
                <a:solidFill>
                  <a:schemeClr val="lt1"/>
                </a:solidFill>
                <a:latin typeface="Arial"/>
                <a:ea typeface="Arial"/>
                <a:cs typeface="Arial"/>
                <a:sym typeface="Arial"/>
              </a:rPr>
              <a:t>Dudas y consultas</a:t>
            </a:r>
            <a:endParaRPr sz="3600">
              <a:solidFill>
                <a:schemeClr val="lt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65"/>
                                        </p:tgtEl>
                                        <p:attrNameLst>
                                          <p:attrName>style.visibility</p:attrName>
                                        </p:attrNameLst>
                                      </p:cBhvr>
                                      <p:to>
                                        <p:strVal val="visible"/>
                                      </p:to>
                                    </p:set>
                                    <p:animEffect transition="in" filter="fade">
                                      <p:cBhvr>
                                        <p:cTn id="7" dur="500"/>
                                        <p:tgtEl>
                                          <p:spTgt spid="4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43"/>
          <p:cNvSpPr txBox="1"/>
          <p:nvPr/>
        </p:nvSpPr>
        <p:spPr>
          <a:xfrm>
            <a:off x="704850" y="2786424"/>
            <a:ext cx="10782300" cy="1008062"/>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7F7F7F"/>
              </a:buClr>
              <a:buSzPts val="3200"/>
              <a:buFont typeface="Arial"/>
              <a:buNone/>
            </a:pPr>
            <a:r>
              <a:rPr lang="es-ES" sz="3200">
                <a:solidFill>
                  <a:srgbClr val="7F7F7F"/>
                </a:solidFill>
                <a:latin typeface="Arial"/>
                <a:ea typeface="Arial"/>
                <a:cs typeface="Arial"/>
                <a:sym typeface="Arial"/>
              </a:rPr>
              <a:t>Fin Presentación</a:t>
            </a:r>
            <a:endParaRPr sz="18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70"/>
                                        </p:tgtEl>
                                        <p:attrNameLst>
                                          <p:attrName>style.visibility</p:attrName>
                                        </p:attrNameLst>
                                      </p:cBhvr>
                                      <p:to>
                                        <p:strVal val="visible"/>
                                      </p:to>
                                    </p:set>
                                    <p:animEffect transition="in" filter="fade">
                                      <p:cBhvr>
                                        <p:cTn id="7" dur="500"/>
                                        <p:tgtEl>
                                          <p:spTgt spid="4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5"/>
          <p:cNvSpPr/>
          <p:nvPr/>
        </p:nvSpPr>
        <p:spPr>
          <a:xfrm>
            <a:off x="1829051" y="757645"/>
            <a:ext cx="8717280" cy="4859383"/>
          </a:xfrm>
          <a:prstGeom prst="roundRect">
            <a:avLst>
              <a:gd name="adj" fmla="val 2971"/>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26" name="Google Shape;126;p5"/>
          <p:cNvPicPr preferRelativeResize="0"/>
          <p:nvPr/>
        </p:nvPicPr>
        <p:blipFill rotWithShape="1">
          <a:blip r:embed="rId3">
            <a:alphaModFix/>
          </a:blip>
          <a:srcRect/>
          <a:stretch/>
        </p:blipFill>
        <p:spPr>
          <a:xfrm>
            <a:off x="2012180" y="949366"/>
            <a:ext cx="8351021" cy="4478025"/>
          </a:xfrm>
          <a:prstGeom prst="rect">
            <a:avLst/>
          </a:prstGeom>
          <a:noFill/>
          <a:ln>
            <a:noFill/>
          </a:ln>
          <a:effectLst>
            <a:outerShdw blurRad="190500" algn="tl" rotWithShape="0">
              <a:srgbClr val="000000">
                <a:alpha val="69803"/>
              </a:srgbClr>
            </a:outerShdw>
          </a:effectLst>
        </p:spPr>
      </p:pic>
      <p:sp>
        <p:nvSpPr>
          <p:cNvPr id="127" name="Google Shape;127;p5"/>
          <p:cNvSpPr txBox="1"/>
          <p:nvPr/>
        </p:nvSpPr>
        <p:spPr>
          <a:xfrm>
            <a:off x="4428309" y="5915337"/>
            <a:ext cx="315250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b="0" i="0" u="none" strike="noStrike" cap="none">
                <a:solidFill>
                  <a:srgbClr val="757070"/>
                </a:solidFill>
                <a:latin typeface="Calibri"/>
                <a:ea typeface="Calibri"/>
                <a:cs typeface="Calibri"/>
                <a:sym typeface="Calibri"/>
              </a:rPr>
              <a:t>https://pandas.pydata.org/</a:t>
            </a:r>
            <a:endParaRPr sz="1800">
              <a:solidFill>
                <a:srgbClr val="757070"/>
              </a:solidFill>
              <a:latin typeface="Calibri"/>
              <a:ea typeface="Calibri"/>
              <a:cs typeface="Calibri"/>
              <a:sym typeface="Calibri"/>
            </a:endParaRPr>
          </a:p>
        </p:txBody>
      </p:sp>
      <p:sp>
        <p:nvSpPr>
          <p:cNvPr id="128" name="Google Shape;128;p5"/>
          <p:cNvSpPr txBox="1"/>
          <p:nvPr/>
        </p:nvSpPr>
        <p:spPr>
          <a:xfrm>
            <a:off x="330926" y="-42613"/>
            <a:ext cx="5293474" cy="1008062"/>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r>
              <a:rPr lang="es-ES" sz="3200" b="0" u="none">
                <a:solidFill>
                  <a:srgbClr val="7F7F7F"/>
                </a:solidFill>
                <a:latin typeface="Arial"/>
                <a:ea typeface="Arial"/>
                <a:cs typeface="Arial"/>
                <a:sym typeface="Arial"/>
              </a:rPr>
              <a:t>Pandas</a:t>
            </a:r>
            <a:endParaRPr sz="3200" b="0" u="none">
              <a:solidFill>
                <a:srgbClr val="7F7F7F"/>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8"/>
                                        </p:tgtEl>
                                        <p:attrNameLst>
                                          <p:attrName>style.visibility</p:attrName>
                                        </p:attrNameLst>
                                      </p:cBhvr>
                                      <p:to>
                                        <p:strVal val="visible"/>
                                      </p:to>
                                    </p:set>
                                    <p:animEffect transition="in" filter="fade">
                                      <p:cBhvr>
                                        <p:cTn id="7" dur="500"/>
                                        <p:tgtEl>
                                          <p:spTgt spid="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6"/>
          <p:cNvSpPr txBox="1"/>
          <p:nvPr/>
        </p:nvSpPr>
        <p:spPr>
          <a:xfrm>
            <a:off x="-566602" y="3821952"/>
            <a:ext cx="10782300" cy="1008062"/>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r>
              <a:rPr lang="es-ES" sz="3200">
                <a:solidFill>
                  <a:srgbClr val="7F7F7F"/>
                </a:solidFill>
                <a:latin typeface="Arial"/>
                <a:ea typeface="Arial"/>
                <a:cs typeface="Arial"/>
                <a:sym typeface="Arial"/>
              </a:rPr>
              <a:t>Estructuras Básicas: Series y DataFrames</a:t>
            </a:r>
            <a:endParaRPr sz="3200" b="1">
              <a:solidFill>
                <a:srgbClr val="7F7F7F"/>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3"/>
                                        </p:tgtEl>
                                        <p:attrNameLst>
                                          <p:attrName>style.visibility</p:attrName>
                                        </p:attrNameLst>
                                      </p:cBhvr>
                                      <p:to>
                                        <p:strVal val="visible"/>
                                      </p:to>
                                    </p:set>
                                    <p:animEffect transition="in" filter="fade">
                                      <p:cBhvr>
                                        <p:cTn id="7" dur="500"/>
                                        <p:tgtEl>
                                          <p:spTgt spid="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7"/>
          <p:cNvSpPr/>
          <p:nvPr/>
        </p:nvSpPr>
        <p:spPr>
          <a:xfrm>
            <a:off x="-158939" y="3866606"/>
            <a:ext cx="6751328" cy="2168434"/>
          </a:xfrm>
          <a:prstGeom prst="roundRect">
            <a:avLst>
              <a:gd name="adj" fmla="val 2971"/>
            </a:avLst>
          </a:prstGeom>
          <a:gradFill>
            <a:gsLst>
              <a:gs pos="0">
                <a:srgbClr val="58751F"/>
              </a:gs>
              <a:gs pos="50000">
                <a:srgbClr val="81AB2C"/>
              </a:gs>
              <a:gs pos="100000">
                <a:srgbClr val="9BCC36"/>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9" name="Google Shape;139;p7"/>
          <p:cNvSpPr txBox="1"/>
          <p:nvPr/>
        </p:nvSpPr>
        <p:spPr>
          <a:xfrm>
            <a:off x="979605" y="711417"/>
            <a:ext cx="2982795" cy="1008062"/>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None/>
            </a:pPr>
            <a:r>
              <a:rPr lang="es-ES" sz="3200">
                <a:solidFill>
                  <a:srgbClr val="7F7F7F"/>
                </a:solidFill>
                <a:latin typeface="Calibri"/>
                <a:ea typeface="Calibri"/>
                <a:cs typeface="Calibri"/>
                <a:sym typeface="Calibri"/>
              </a:rPr>
              <a:t>DataFrame</a:t>
            </a:r>
            <a:endParaRPr/>
          </a:p>
        </p:txBody>
      </p:sp>
      <p:sp>
        <p:nvSpPr>
          <p:cNvPr id="140" name="Google Shape;140;p7"/>
          <p:cNvSpPr txBox="1"/>
          <p:nvPr/>
        </p:nvSpPr>
        <p:spPr>
          <a:xfrm>
            <a:off x="756893" y="4033677"/>
            <a:ext cx="5123850" cy="1711366"/>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s-ES" sz="1800">
                <a:solidFill>
                  <a:schemeClr val="lt1"/>
                </a:solidFill>
                <a:latin typeface="Calibri"/>
                <a:ea typeface="Calibri"/>
                <a:cs typeface="Calibri"/>
                <a:sym typeface="Calibri"/>
              </a:rPr>
              <a:t>El </a:t>
            </a:r>
            <a:r>
              <a:rPr lang="es-ES" sz="1800" b="1">
                <a:solidFill>
                  <a:schemeClr val="lt1"/>
                </a:solidFill>
                <a:latin typeface="Calibri"/>
                <a:ea typeface="Calibri"/>
                <a:cs typeface="Calibri"/>
                <a:sym typeface="Calibri"/>
              </a:rPr>
              <a:t>DataFrame</a:t>
            </a:r>
            <a:r>
              <a:rPr lang="es-ES" sz="1800">
                <a:solidFill>
                  <a:schemeClr val="lt1"/>
                </a:solidFill>
                <a:latin typeface="Calibri"/>
                <a:ea typeface="Calibri"/>
                <a:cs typeface="Calibri"/>
                <a:sym typeface="Calibri"/>
              </a:rPr>
              <a:t> es un </a:t>
            </a:r>
            <a:r>
              <a:rPr lang="es-ES" sz="1800" b="1">
                <a:solidFill>
                  <a:schemeClr val="lt1"/>
                </a:solidFill>
                <a:latin typeface="Calibri"/>
                <a:ea typeface="Calibri"/>
                <a:cs typeface="Calibri"/>
                <a:sym typeface="Calibri"/>
              </a:rPr>
              <a:t>objeto pandas </a:t>
            </a:r>
            <a:r>
              <a:rPr lang="es-ES" sz="1800">
                <a:solidFill>
                  <a:schemeClr val="lt1"/>
                </a:solidFill>
                <a:latin typeface="Calibri"/>
                <a:ea typeface="Calibri"/>
                <a:cs typeface="Calibri"/>
                <a:sym typeface="Calibri"/>
              </a:rPr>
              <a:t>más común y una estructura de datos tabulares potencialmente heterogénea de tamaño mutable bidimensional con ejes etiquetados (filas y columnas).</a:t>
            </a:r>
            <a:endParaRPr/>
          </a:p>
        </p:txBody>
      </p:sp>
      <p:pic>
        <p:nvPicPr>
          <p:cNvPr id="141" name="Google Shape;141;p7"/>
          <p:cNvPicPr preferRelativeResize="0"/>
          <p:nvPr/>
        </p:nvPicPr>
        <p:blipFill rotWithShape="1">
          <a:blip r:embed="rId3">
            <a:alphaModFix/>
          </a:blip>
          <a:srcRect/>
          <a:stretch/>
        </p:blipFill>
        <p:spPr>
          <a:xfrm>
            <a:off x="347329" y="4175043"/>
            <a:ext cx="289524" cy="289524"/>
          </a:xfrm>
          <a:prstGeom prst="rect">
            <a:avLst/>
          </a:prstGeom>
          <a:noFill/>
          <a:ln>
            <a:noFill/>
          </a:ln>
        </p:spPr>
      </p:pic>
      <p:sp>
        <p:nvSpPr>
          <p:cNvPr id="142" name="Google Shape;142;p7"/>
          <p:cNvSpPr/>
          <p:nvPr/>
        </p:nvSpPr>
        <p:spPr>
          <a:xfrm>
            <a:off x="6592389" y="1010194"/>
            <a:ext cx="5094514" cy="5024846"/>
          </a:xfrm>
          <a:prstGeom prst="roundRect">
            <a:avLst>
              <a:gd name="adj" fmla="val 2971"/>
            </a:avLst>
          </a:prstGeom>
          <a:solidFill>
            <a:schemeClr val="lt1"/>
          </a:solidFill>
          <a:ln w="38100" cap="flat" cmpd="sng">
            <a:solidFill>
              <a:srgbClr val="98C34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43" name="Google Shape;143;p7"/>
          <p:cNvPicPr preferRelativeResize="0"/>
          <p:nvPr/>
        </p:nvPicPr>
        <p:blipFill rotWithShape="1">
          <a:blip r:embed="rId4">
            <a:alphaModFix/>
          </a:blip>
          <a:srcRect/>
          <a:stretch/>
        </p:blipFill>
        <p:spPr>
          <a:xfrm>
            <a:off x="6872921" y="1719479"/>
            <a:ext cx="4620898" cy="3259763"/>
          </a:xfrm>
          <a:prstGeom prst="rect">
            <a:avLst/>
          </a:prstGeom>
          <a:noFill/>
          <a:ln>
            <a:noFill/>
          </a:ln>
        </p:spPr>
      </p:pic>
      <p:cxnSp>
        <p:nvCxnSpPr>
          <p:cNvPr id="144" name="Google Shape;144;p7"/>
          <p:cNvCxnSpPr/>
          <p:nvPr/>
        </p:nvCxnSpPr>
        <p:spPr>
          <a:xfrm flipH="1">
            <a:off x="10676709" y="1719479"/>
            <a:ext cx="209006" cy="605710"/>
          </a:xfrm>
          <a:prstGeom prst="straightConnector1">
            <a:avLst/>
          </a:prstGeom>
          <a:noFill/>
          <a:ln w="9525" cap="flat" cmpd="sng">
            <a:solidFill>
              <a:srgbClr val="98C340"/>
            </a:solidFill>
            <a:prstDash val="solid"/>
            <a:miter lim="800000"/>
            <a:headEnd type="none" w="sm" len="sm"/>
            <a:tailEnd type="triangle" w="med" len="med"/>
          </a:ln>
        </p:spPr>
      </p:cxnSp>
      <p:cxnSp>
        <p:nvCxnSpPr>
          <p:cNvPr id="145" name="Google Shape;145;p7"/>
          <p:cNvCxnSpPr/>
          <p:nvPr/>
        </p:nvCxnSpPr>
        <p:spPr>
          <a:xfrm rot="10800000">
            <a:off x="7492868" y="4749772"/>
            <a:ext cx="1" cy="713386"/>
          </a:xfrm>
          <a:prstGeom prst="straightConnector1">
            <a:avLst/>
          </a:prstGeom>
          <a:noFill/>
          <a:ln w="9525" cap="flat" cmpd="sng">
            <a:solidFill>
              <a:srgbClr val="98C340"/>
            </a:solidFill>
            <a:prstDash val="solid"/>
            <a:miter lim="800000"/>
            <a:headEnd type="none" w="sm" len="sm"/>
            <a:tailEnd type="triangle" w="med" len="med"/>
          </a:ln>
        </p:spPr>
      </p:cxnSp>
      <p:sp>
        <p:nvSpPr>
          <p:cNvPr id="146" name="Google Shape;146;p7"/>
          <p:cNvSpPr txBox="1"/>
          <p:nvPr/>
        </p:nvSpPr>
        <p:spPr>
          <a:xfrm>
            <a:off x="6751843" y="5463158"/>
            <a:ext cx="2353151"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757070"/>
              </a:buClr>
              <a:buSzPts val="1200"/>
              <a:buFont typeface="Calibri"/>
              <a:buNone/>
            </a:pPr>
            <a:r>
              <a:rPr lang="es-ES" sz="1200">
                <a:solidFill>
                  <a:srgbClr val="757070"/>
                </a:solidFill>
                <a:latin typeface="Calibri"/>
                <a:ea typeface="Calibri"/>
                <a:cs typeface="Calibri"/>
                <a:sym typeface="Calibri"/>
              </a:rPr>
              <a:t>Índices del DataFrame</a:t>
            </a:r>
            <a:endParaRPr sz="1200">
              <a:solidFill>
                <a:srgbClr val="757070"/>
              </a:solidFill>
              <a:latin typeface="Calibri"/>
              <a:ea typeface="Calibri"/>
              <a:cs typeface="Calibri"/>
              <a:sym typeface="Calibri"/>
            </a:endParaRPr>
          </a:p>
        </p:txBody>
      </p:sp>
      <p:sp>
        <p:nvSpPr>
          <p:cNvPr id="147" name="Google Shape;147;p7"/>
          <p:cNvSpPr txBox="1"/>
          <p:nvPr/>
        </p:nvSpPr>
        <p:spPr>
          <a:xfrm>
            <a:off x="10411741" y="1257855"/>
            <a:ext cx="1456882"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757070"/>
              </a:buClr>
              <a:buSzPts val="1200"/>
              <a:buFont typeface="Calibri"/>
              <a:buNone/>
            </a:pPr>
            <a:r>
              <a:rPr lang="es-ES" sz="1200">
                <a:solidFill>
                  <a:srgbClr val="757070"/>
                </a:solidFill>
                <a:latin typeface="Calibri"/>
                <a:ea typeface="Calibri"/>
                <a:cs typeface="Calibri"/>
                <a:sym typeface="Calibri"/>
              </a:rPr>
              <a:t>Columnas del DataFrame</a:t>
            </a:r>
            <a:endParaRPr sz="1200">
              <a:solidFill>
                <a:srgbClr val="75707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9"/>
                                        </p:tgtEl>
                                        <p:attrNameLst>
                                          <p:attrName>style.visibility</p:attrName>
                                        </p:attrNameLst>
                                      </p:cBhvr>
                                      <p:to>
                                        <p:strVal val="visible"/>
                                      </p:to>
                                    </p:set>
                                    <p:animEffect transition="in" filter="fade">
                                      <p:cBhvr>
                                        <p:cTn id="7" dur="500"/>
                                        <p:tgtEl>
                                          <p:spTgt spid="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8"/>
          <p:cNvSpPr/>
          <p:nvPr/>
        </p:nvSpPr>
        <p:spPr>
          <a:xfrm>
            <a:off x="3796718" y="1183341"/>
            <a:ext cx="7449341" cy="4625788"/>
          </a:xfrm>
          <a:prstGeom prst="roundRect">
            <a:avLst>
              <a:gd name="adj" fmla="val 2971"/>
            </a:avLst>
          </a:prstGeom>
          <a:solidFill>
            <a:schemeClr val="lt1"/>
          </a:solidFill>
          <a:ln w="38100" cap="flat" cmpd="sng">
            <a:solidFill>
              <a:srgbClr val="98C34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3" name="Google Shape;153;p8"/>
          <p:cNvSpPr txBox="1"/>
          <p:nvPr/>
        </p:nvSpPr>
        <p:spPr>
          <a:xfrm>
            <a:off x="-2224303" y="352806"/>
            <a:ext cx="10782300" cy="731156"/>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r>
              <a:rPr lang="es-ES" sz="3200">
                <a:solidFill>
                  <a:srgbClr val="7F7F7F"/>
                </a:solidFill>
                <a:latin typeface="Arial"/>
                <a:ea typeface="Arial"/>
                <a:cs typeface="Arial"/>
                <a:sym typeface="Arial"/>
              </a:rPr>
              <a:t>Métodos de Exploración</a:t>
            </a:r>
            <a:endParaRPr/>
          </a:p>
        </p:txBody>
      </p:sp>
      <p:pic>
        <p:nvPicPr>
          <p:cNvPr id="154" name="Google Shape;154;p8"/>
          <p:cNvPicPr preferRelativeResize="0"/>
          <p:nvPr/>
        </p:nvPicPr>
        <p:blipFill rotWithShape="1">
          <a:blip r:embed="rId3">
            <a:alphaModFix/>
          </a:blip>
          <a:srcRect/>
          <a:stretch/>
        </p:blipFill>
        <p:spPr>
          <a:xfrm>
            <a:off x="4047730" y="1333356"/>
            <a:ext cx="7104364" cy="4397488"/>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3"/>
                                        </p:tgtEl>
                                        <p:attrNameLst>
                                          <p:attrName>style.visibility</p:attrName>
                                        </p:attrNameLst>
                                      </p:cBhvr>
                                      <p:to>
                                        <p:strVal val="visible"/>
                                      </p:to>
                                    </p:set>
                                    <p:animEffect transition="in" filter="fade">
                                      <p:cBhvr>
                                        <p:cTn id="7" dur="500"/>
                                        <p:tgtEl>
                                          <p:spTgt spid="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9"/>
          <p:cNvSpPr/>
          <p:nvPr/>
        </p:nvSpPr>
        <p:spPr>
          <a:xfrm>
            <a:off x="1417568" y="2492188"/>
            <a:ext cx="7026697" cy="3241373"/>
          </a:xfrm>
          <a:prstGeom prst="roundRect">
            <a:avLst>
              <a:gd name="adj" fmla="val 2971"/>
            </a:avLst>
          </a:prstGeom>
          <a:solidFill>
            <a:schemeClr val="lt1"/>
          </a:solidFill>
          <a:ln w="38100" cap="flat" cmpd="sng">
            <a:solidFill>
              <a:srgbClr val="98C34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0" name="Google Shape;160;p9"/>
          <p:cNvSpPr txBox="1"/>
          <p:nvPr/>
        </p:nvSpPr>
        <p:spPr>
          <a:xfrm>
            <a:off x="394447" y="407833"/>
            <a:ext cx="6042212" cy="731156"/>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r>
              <a:rPr lang="es-ES" sz="3200">
                <a:solidFill>
                  <a:srgbClr val="7F7F7F"/>
                </a:solidFill>
                <a:latin typeface="Arial"/>
                <a:ea typeface="Arial"/>
                <a:cs typeface="Arial"/>
                <a:sym typeface="Arial"/>
              </a:rPr>
              <a:t>Métodos de Exploración</a:t>
            </a:r>
            <a:endParaRPr/>
          </a:p>
        </p:txBody>
      </p:sp>
      <p:sp>
        <p:nvSpPr>
          <p:cNvPr id="161" name="Google Shape;161;p9"/>
          <p:cNvSpPr/>
          <p:nvPr/>
        </p:nvSpPr>
        <p:spPr>
          <a:xfrm>
            <a:off x="-322730" y="1360875"/>
            <a:ext cx="12837459" cy="825015"/>
          </a:xfrm>
          <a:prstGeom prst="roundRect">
            <a:avLst>
              <a:gd name="adj" fmla="val 2971"/>
            </a:avLst>
          </a:prstGeom>
          <a:gradFill>
            <a:gsLst>
              <a:gs pos="0">
                <a:srgbClr val="58751F"/>
              </a:gs>
              <a:gs pos="50000">
                <a:srgbClr val="81AB2C"/>
              </a:gs>
              <a:gs pos="100000">
                <a:srgbClr val="9BCC36"/>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2" name="Google Shape;162;p9"/>
          <p:cNvSpPr txBox="1"/>
          <p:nvPr/>
        </p:nvSpPr>
        <p:spPr>
          <a:xfrm>
            <a:off x="1039906" y="1539559"/>
            <a:ext cx="10434917"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2000" b="1">
                <a:solidFill>
                  <a:schemeClr val="lt1"/>
                </a:solidFill>
                <a:latin typeface="Calibri"/>
                <a:ea typeface="Calibri"/>
                <a:cs typeface="Calibri"/>
                <a:sym typeface="Calibri"/>
              </a:rPr>
              <a:t>El método describe() permite obtener un sumario de estadísticas de las variables numéricas.</a:t>
            </a:r>
            <a:endParaRPr/>
          </a:p>
          <a:p>
            <a:pPr marL="0" marR="0" lvl="0" indent="0" algn="l" rtl="0">
              <a:spcBef>
                <a:spcPts val="0"/>
              </a:spcBef>
              <a:spcAft>
                <a:spcPts val="0"/>
              </a:spcAft>
              <a:buNone/>
            </a:pPr>
            <a:endParaRPr sz="1600">
              <a:solidFill>
                <a:schemeClr val="lt1"/>
              </a:solidFill>
              <a:latin typeface="Arial"/>
              <a:ea typeface="Arial"/>
              <a:cs typeface="Arial"/>
              <a:sym typeface="Arial"/>
            </a:endParaRPr>
          </a:p>
        </p:txBody>
      </p:sp>
      <p:pic>
        <p:nvPicPr>
          <p:cNvPr id="163" name="Google Shape;163;p9"/>
          <p:cNvPicPr preferRelativeResize="0"/>
          <p:nvPr/>
        </p:nvPicPr>
        <p:blipFill rotWithShape="1">
          <a:blip r:embed="rId3">
            <a:alphaModFix/>
          </a:blip>
          <a:srcRect/>
          <a:stretch/>
        </p:blipFill>
        <p:spPr>
          <a:xfrm>
            <a:off x="1963757" y="2671381"/>
            <a:ext cx="6112955" cy="297143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60"/>
                                        </p:tgtEl>
                                        <p:attrNameLst>
                                          <p:attrName>style.visibility</p:attrName>
                                        </p:attrNameLst>
                                      </p:cBhvr>
                                      <p:to>
                                        <p:strVal val="visible"/>
                                      </p:to>
                                    </p:set>
                                    <p:animEffect transition="in" filter="fade">
                                      <p:cBhvr>
                                        <p:cTn id="7" dur="500"/>
                                        <p:tgtEl>
                                          <p:spTgt spid="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1286</Words>
  <Application>Microsoft Macintosh PowerPoint</Application>
  <PresentationFormat>Panorámica</PresentationFormat>
  <Paragraphs>157</Paragraphs>
  <Slides>44</Slides>
  <Notes>44</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44</vt:i4>
      </vt:variant>
    </vt:vector>
  </HeadingPairs>
  <TitlesOfParts>
    <vt:vector size="47" baseType="lpstr">
      <vt:lpstr>Arial</vt:lpstr>
      <vt:lpstr>Calibri</vt:lpstr>
      <vt:lpstr>Tema de Office</vt:lpstr>
      <vt:lpstr>   Librería Pandas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Kibernum</dc:creator>
  <cp:lastModifiedBy>Silvia Salinas</cp:lastModifiedBy>
  <cp:revision>1</cp:revision>
  <dcterms:created xsi:type="dcterms:W3CDTF">2023-01-03T12:28:26Z</dcterms:created>
  <dcterms:modified xsi:type="dcterms:W3CDTF">2024-08-22T04:48:35Z</dcterms:modified>
</cp:coreProperties>
</file>