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j51hEy79fNSltJvGX8nIpowmeR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9" name="Google Shape;3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6" name="Google Shape;35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5" name="Google Shape;36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1" name="Google Shape;38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8" name="Google Shape;38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7" name="Google Shape;39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7" name="Google Shape;40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8" name="Google Shape;41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9" name="Google Shape;43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8" name="Google Shape;44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9" name="Google Shape;45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6" name="Google Shape;46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2" name="Google Shape;47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47"/>
          <p:cNvSpPr/>
          <p:nvPr>
            <p:ph idx="2" type="pic"/>
          </p:nvPr>
        </p:nvSpPr>
        <p:spPr>
          <a:xfrm>
            <a:off x="5183188" y="987425"/>
            <a:ext cx="6172200" cy="4873625"/>
          </a:xfrm>
          <a:prstGeom prst="rect">
            <a:avLst/>
          </a:prstGeom>
          <a:noFill/>
          <a:ln>
            <a:noFill/>
          </a:ln>
        </p:spPr>
      </p:sp>
      <p:sp>
        <p:nvSpPr>
          <p:cNvPr id="68" name="Google Shape;68;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jp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Un conjunto de letras negras en un fondo blanco&#10;&#10;Descripción generada automáticamente con confianza media" id="88" name="Google Shape;88;p1"/>
          <p:cNvPicPr preferRelativeResize="0"/>
          <p:nvPr/>
        </p:nvPicPr>
        <p:blipFill rotWithShape="1">
          <a:blip r:embed="rId3">
            <a:alphaModFix/>
          </a:blip>
          <a:srcRect b="0" l="0" r="0" t="0"/>
          <a:stretch/>
        </p:blipFill>
        <p:spPr>
          <a:xfrm>
            <a:off x="0" y="0"/>
            <a:ext cx="12192000" cy="7037762"/>
          </a:xfrm>
          <a:prstGeom prst="rect">
            <a:avLst/>
          </a:prstGeom>
          <a:noFill/>
          <a:ln>
            <a:noFill/>
          </a:ln>
        </p:spPr>
      </p:pic>
      <p:sp>
        <p:nvSpPr>
          <p:cNvPr id="89" name="Google Shape;89;p1"/>
          <p:cNvSpPr/>
          <p:nvPr/>
        </p:nvSpPr>
        <p:spPr>
          <a:xfrm>
            <a:off x="4024783" y="4169488"/>
            <a:ext cx="7160735" cy="1655893"/>
          </a:xfrm>
          <a:prstGeom prst="roundRect">
            <a:avLst>
              <a:gd fmla="val 7874" name="adj"/>
            </a:avLst>
          </a:prstGeom>
          <a:solidFill>
            <a:schemeClr val="dk1">
              <a:alpha val="75686"/>
            </a:schemeClr>
          </a:solidFill>
          <a:ln>
            <a:noFill/>
          </a:ln>
        </p:spPr>
        <p:txBody>
          <a:bodyPr anchorCtr="0" anchor="ctr" bIns="45700" lIns="91425" spcFirstLastPara="1" rIns="540000" wrap="square" tIns="45700">
            <a:noAutofit/>
          </a:bodyPr>
          <a:lstStyle/>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4699056" y="4541884"/>
            <a:ext cx="6160532" cy="911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b="1" lang="es-ES" sz="5000">
                <a:solidFill>
                  <a:schemeClr val="lt1"/>
                </a:solidFill>
                <a:latin typeface="Arial"/>
                <a:ea typeface="Arial"/>
                <a:cs typeface="Arial"/>
                <a:sym typeface="Arial"/>
              </a:rPr>
              <a:t>Limpieza  de Datos</a:t>
            </a:r>
            <a:endParaRPr b="1" sz="5000">
              <a:solidFill>
                <a:schemeClr val="lt1"/>
              </a:solidFill>
              <a:latin typeface="Arial"/>
              <a:ea typeface="Arial"/>
              <a:cs typeface="Arial"/>
              <a:sym typeface="Arial"/>
            </a:endParaRPr>
          </a:p>
        </p:txBody>
      </p:sp>
      <p:sp>
        <p:nvSpPr>
          <p:cNvPr id="91" name="Google Shape;91;p1"/>
          <p:cNvSpPr txBox="1"/>
          <p:nvPr/>
        </p:nvSpPr>
        <p:spPr>
          <a:xfrm>
            <a:off x="4699056" y="3612425"/>
            <a:ext cx="61655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Arial"/>
              <a:buNone/>
            </a:pPr>
            <a:r>
              <a:rPr b="1" i="0" lang="es-ES" sz="1800" u="none" cap="none" strike="noStrike">
                <a:solidFill>
                  <a:schemeClr val="lt1"/>
                </a:solidFill>
                <a:latin typeface="Arial"/>
                <a:ea typeface="Arial"/>
                <a:cs typeface="Arial"/>
                <a:sym typeface="Arial"/>
              </a:rPr>
              <a:t>Módulo 2 – Obtención y Preparación de Datos</a:t>
            </a:r>
            <a:endParaRPr b="0" i="0" sz="1800" u="none" cap="none" strike="noStrike">
              <a:solidFill>
                <a:schemeClr val="dk1"/>
              </a:solidFill>
              <a:latin typeface="Calibri"/>
              <a:ea typeface="Calibri"/>
              <a:cs typeface="Calibri"/>
              <a:sym typeface="Calibri"/>
            </a:endParaRPr>
          </a:p>
        </p:txBody>
      </p:sp>
      <p:sp>
        <p:nvSpPr>
          <p:cNvPr id="92" name="Google Shape;92;p1"/>
          <p:cNvSpPr/>
          <p:nvPr/>
        </p:nvSpPr>
        <p:spPr>
          <a:xfrm>
            <a:off x="4699056" y="5976992"/>
            <a:ext cx="41601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FFFFFF"/>
                </a:solidFill>
                <a:latin typeface="Arial"/>
                <a:ea typeface="Arial"/>
                <a:cs typeface="Arial"/>
                <a:sym typeface="Arial"/>
              </a:rPr>
              <a:t>Especialización en Ciencia de Datos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p:nvPr/>
        </p:nvSpPr>
        <p:spPr>
          <a:xfrm>
            <a:off x="7916443" y="664015"/>
            <a:ext cx="3394953" cy="509235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0"/>
          <p:cNvSpPr txBox="1"/>
          <p:nvPr/>
        </p:nvSpPr>
        <p:spPr>
          <a:xfrm>
            <a:off x="529096" y="664867"/>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s-ES" sz="4000">
                <a:solidFill>
                  <a:srgbClr val="7F7F7F"/>
                </a:solidFill>
                <a:latin typeface="Arial"/>
                <a:ea typeface="Arial"/>
                <a:cs typeface="Arial"/>
                <a:sym typeface="Arial"/>
              </a:rPr>
              <a:t>Plan de Acción</a:t>
            </a:r>
            <a:endParaRPr/>
          </a:p>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Causas de los Valores Perdidos</a:t>
            </a:r>
            <a:endParaRPr/>
          </a:p>
        </p:txBody>
      </p:sp>
      <p:sp>
        <p:nvSpPr>
          <p:cNvPr id="192" name="Google Shape;192;p10"/>
          <p:cNvSpPr/>
          <p:nvPr/>
        </p:nvSpPr>
        <p:spPr>
          <a:xfrm>
            <a:off x="-430306" y="1983250"/>
            <a:ext cx="7492957" cy="3773115"/>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10"/>
          <p:cNvSpPr txBox="1"/>
          <p:nvPr/>
        </p:nvSpPr>
        <p:spPr>
          <a:xfrm>
            <a:off x="529904" y="2128093"/>
            <a:ext cx="6079902"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Lo primero, es entender los datos que estamos trabajando (Análisis Exploratorio):</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¿Qué atributos (features) posee?.</a:t>
            </a:r>
            <a:endParaRPr sz="18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¿Cuáles son los tipos de dato que esperamos de cada uno de ellos?.</a:t>
            </a:r>
            <a:endParaRPr sz="18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¿Hay valores perdidos que son obvios de encontrar? (con una librería o software).</a:t>
            </a:r>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¿Hay otro tipo de valores perdidos que no son tan obvios de encontrar? (no son tan fáciles de detectar con una librería o software).</a:t>
            </a:r>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Valores erróneos.</a:t>
            </a:r>
            <a:endParaRPr/>
          </a:p>
        </p:txBody>
      </p:sp>
      <p:sp>
        <p:nvSpPr>
          <p:cNvPr id="194" name="Google Shape;194;p10"/>
          <p:cNvSpPr/>
          <p:nvPr/>
        </p:nvSpPr>
        <p:spPr>
          <a:xfrm>
            <a:off x="8526486" y="872801"/>
            <a:ext cx="2185639" cy="680225"/>
          </a:xfrm>
          <a:prstGeom prst="roundRect">
            <a:avLst>
              <a:gd fmla="val 16667" name="adj"/>
            </a:avLst>
          </a:prstGeom>
          <a:solidFill>
            <a:srgbClr val="98C3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600">
                <a:solidFill>
                  <a:schemeClr val="lt1"/>
                </a:solidFill>
                <a:latin typeface="Calibri"/>
                <a:ea typeface="Calibri"/>
                <a:cs typeface="Calibri"/>
                <a:sym typeface="Calibri"/>
              </a:rPr>
              <a:t>Entendimiento de los Atributos</a:t>
            </a:r>
            <a:endParaRPr/>
          </a:p>
        </p:txBody>
      </p:sp>
      <p:sp>
        <p:nvSpPr>
          <p:cNvPr id="195" name="Google Shape;195;p10"/>
          <p:cNvSpPr/>
          <p:nvPr/>
        </p:nvSpPr>
        <p:spPr>
          <a:xfrm>
            <a:off x="8526487" y="1923380"/>
            <a:ext cx="2185639" cy="680225"/>
          </a:xfrm>
          <a:prstGeom prst="roundRect">
            <a:avLst>
              <a:gd fmla="val 16667" name="adj"/>
            </a:avLst>
          </a:prstGeom>
          <a:solidFill>
            <a:srgbClr val="98C3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600">
                <a:solidFill>
                  <a:schemeClr val="lt1"/>
                </a:solidFill>
                <a:latin typeface="Calibri"/>
                <a:ea typeface="Calibri"/>
                <a:cs typeface="Calibri"/>
                <a:sym typeface="Calibri"/>
              </a:rPr>
              <a:t>Entendimiento tipos de dato esperados</a:t>
            </a:r>
            <a:endParaRPr/>
          </a:p>
        </p:txBody>
      </p:sp>
      <p:sp>
        <p:nvSpPr>
          <p:cNvPr id="196" name="Google Shape;196;p10"/>
          <p:cNvSpPr/>
          <p:nvPr/>
        </p:nvSpPr>
        <p:spPr>
          <a:xfrm>
            <a:off x="8526487" y="2871233"/>
            <a:ext cx="2185639" cy="680225"/>
          </a:xfrm>
          <a:prstGeom prst="roundRect">
            <a:avLst>
              <a:gd fmla="val 16667" name="adj"/>
            </a:avLst>
          </a:prstGeom>
          <a:solidFill>
            <a:srgbClr val="98C3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600">
                <a:solidFill>
                  <a:schemeClr val="lt1"/>
                </a:solidFill>
                <a:latin typeface="Calibri"/>
                <a:ea typeface="Calibri"/>
                <a:cs typeface="Calibri"/>
                <a:sym typeface="Calibri"/>
              </a:rPr>
              <a:t>Detectar valores perdidos evidentes</a:t>
            </a:r>
            <a:endParaRPr/>
          </a:p>
        </p:txBody>
      </p:sp>
      <p:sp>
        <p:nvSpPr>
          <p:cNvPr id="197" name="Google Shape;197;p10"/>
          <p:cNvSpPr/>
          <p:nvPr/>
        </p:nvSpPr>
        <p:spPr>
          <a:xfrm>
            <a:off x="8526487" y="3843752"/>
            <a:ext cx="2185639" cy="680225"/>
          </a:xfrm>
          <a:prstGeom prst="roundRect">
            <a:avLst>
              <a:gd fmla="val 16667" name="adj"/>
            </a:avLst>
          </a:prstGeom>
          <a:solidFill>
            <a:srgbClr val="98C3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600">
                <a:solidFill>
                  <a:schemeClr val="lt1"/>
                </a:solidFill>
                <a:latin typeface="Calibri"/>
                <a:ea typeface="Calibri"/>
                <a:cs typeface="Calibri"/>
                <a:sym typeface="Calibri"/>
              </a:rPr>
              <a:t>Detectar valores perdidos no evidentes</a:t>
            </a:r>
            <a:endParaRPr/>
          </a:p>
        </p:txBody>
      </p:sp>
      <p:sp>
        <p:nvSpPr>
          <p:cNvPr id="198" name="Google Shape;198;p10"/>
          <p:cNvSpPr/>
          <p:nvPr/>
        </p:nvSpPr>
        <p:spPr>
          <a:xfrm>
            <a:off x="8526486" y="4820997"/>
            <a:ext cx="2185639" cy="680225"/>
          </a:xfrm>
          <a:prstGeom prst="roundRect">
            <a:avLst>
              <a:gd fmla="val 16667" name="adj"/>
            </a:avLst>
          </a:prstGeom>
          <a:solidFill>
            <a:srgbClr val="98C34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600">
                <a:solidFill>
                  <a:schemeClr val="lt1"/>
                </a:solidFill>
                <a:latin typeface="Calibri"/>
                <a:ea typeface="Calibri"/>
                <a:cs typeface="Calibri"/>
                <a:sym typeface="Calibri"/>
              </a:rPr>
              <a:t>Detectar errores</a:t>
            </a:r>
            <a:endParaRPr/>
          </a:p>
        </p:txBody>
      </p:sp>
      <p:cxnSp>
        <p:nvCxnSpPr>
          <p:cNvPr id="199" name="Google Shape;199;p10"/>
          <p:cNvCxnSpPr>
            <a:stCxn id="194" idx="2"/>
            <a:endCxn id="195" idx="0"/>
          </p:cNvCxnSpPr>
          <p:nvPr/>
        </p:nvCxnSpPr>
        <p:spPr>
          <a:xfrm>
            <a:off x="9619306" y="1553026"/>
            <a:ext cx="0" cy="370500"/>
          </a:xfrm>
          <a:prstGeom prst="straightConnector1">
            <a:avLst/>
          </a:prstGeom>
          <a:noFill/>
          <a:ln cap="flat" cmpd="sng" w="9525">
            <a:solidFill>
              <a:srgbClr val="385623"/>
            </a:solidFill>
            <a:prstDash val="solid"/>
            <a:miter lim="800000"/>
            <a:headEnd len="sm" w="sm" type="none"/>
            <a:tailEnd len="med" w="med" type="triangle"/>
          </a:ln>
        </p:spPr>
      </p:cxnSp>
      <p:cxnSp>
        <p:nvCxnSpPr>
          <p:cNvPr id="200" name="Google Shape;200;p10"/>
          <p:cNvCxnSpPr>
            <a:stCxn id="195" idx="2"/>
            <a:endCxn id="196" idx="0"/>
          </p:cNvCxnSpPr>
          <p:nvPr/>
        </p:nvCxnSpPr>
        <p:spPr>
          <a:xfrm>
            <a:off x="9619307" y="2603605"/>
            <a:ext cx="0" cy="267600"/>
          </a:xfrm>
          <a:prstGeom prst="straightConnector1">
            <a:avLst/>
          </a:prstGeom>
          <a:noFill/>
          <a:ln cap="flat" cmpd="sng" w="9525">
            <a:solidFill>
              <a:srgbClr val="385623"/>
            </a:solidFill>
            <a:prstDash val="solid"/>
            <a:miter lim="800000"/>
            <a:headEnd len="sm" w="sm" type="none"/>
            <a:tailEnd len="med" w="med" type="triangle"/>
          </a:ln>
        </p:spPr>
      </p:cxnSp>
      <p:cxnSp>
        <p:nvCxnSpPr>
          <p:cNvPr id="201" name="Google Shape;201;p10"/>
          <p:cNvCxnSpPr>
            <a:stCxn id="196" idx="2"/>
            <a:endCxn id="197" idx="0"/>
          </p:cNvCxnSpPr>
          <p:nvPr/>
        </p:nvCxnSpPr>
        <p:spPr>
          <a:xfrm>
            <a:off x="9619307" y="3551458"/>
            <a:ext cx="0" cy="292200"/>
          </a:xfrm>
          <a:prstGeom prst="straightConnector1">
            <a:avLst/>
          </a:prstGeom>
          <a:noFill/>
          <a:ln cap="flat" cmpd="sng" w="9525">
            <a:solidFill>
              <a:srgbClr val="385623"/>
            </a:solidFill>
            <a:prstDash val="solid"/>
            <a:miter lim="800000"/>
            <a:headEnd len="sm" w="sm" type="none"/>
            <a:tailEnd len="med" w="med" type="triangle"/>
          </a:ln>
        </p:spPr>
      </p:cxnSp>
      <p:cxnSp>
        <p:nvCxnSpPr>
          <p:cNvPr id="202" name="Google Shape;202;p10"/>
          <p:cNvCxnSpPr>
            <a:stCxn id="197" idx="2"/>
            <a:endCxn id="198" idx="0"/>
          </p:cNvCxnSpPr>
          <p:nvPr/>
        </p:nvCxnSpPr>
        <p:spPr>
          <a:xfrm>
            <a:off x="9619307" y="4523977"/>
            <a:ext cx="0" cy="297000"/>
          </a:xfrm>
          <a:prstGeom prst="straightConnector1">
            <a:avLst/>
          </a:prstGeom>
          <a:noFill/>
          <a:ln cap="flat" cmpd="sng" w="9525">
            <a:solidFill>
              <a:srgbClr val="548135"/>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p:nvPr/>
        </p:nvSpPr>
        <p:spPr>
          <a:xfrm>
            <a:off x="-228461" y="1370860"/>
            <a:ext cx="12864354" cy="1377794"/>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1"/>
          <p:cNvSpPr txBox="1"/>
          <p:nvPr/>
        </p:nvSpPr>
        <p:spPr>
          <a:xfrm>
            <a:off x="1195323" y="322615"/>
            <a:ext cx="9172909" cy="846308"/>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Dataset de Ejemplo</a:t>
            </a:r>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209" name="Google Shape;209;p11"/>
          <p:cNvSpPr/>
          <p:nvPr/>
        </p:nvSpPr>
        <p:spPr>
          <a:xfrm>
            <a:off x="2862612" y="3071325"/>
            <a:ext cx="7811400" cy="2935800"/>
          </a:xfrm>
          <a:prstGeom prst="roundRect">
            <a:avLst>
              <a:gd fmla="val 2971" name="adj"/>
            </a:avLst>
          </a:prstGeom>
          <a:solidFill>
            <a:schemeClr val="dk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0" name="Google Shape;210;p11"/>
          <p:cNvPicPr preferRelativeResize="0"/>
          <p:nvPr/>
        </p:nvPicPr>
        <p:blipFill rotWithShape="1">
          <a:blip r:embed="rId3">
            <a:alphaModFix/>
          </a:blip>
          <a:srcRect b="0" l="0" r="0" t="0"/>
          <a:stretch/>
        </p:blipFill>
        <p:spPr>
          <a:xfrm>
            <a:off x="3201614" y="3356131"/>
            <a:ext cx="7133305" cy="2366056"/>
          </a:xfrm>
          <a:prstGeom prst="rect">
            <a:avLst/>
          </a:prstGeom>
          <a:noFill/>
          <a:ln>
            <a:noFill/>
          </a:ln>
        </p:spPr>
      </p:pic>
      <p:sp>
        <p:nvSpPr>
          <p:cNvPr id="211" name="Google Shape;211;p11"/>
          <p:cNvSpPr txBox="1"/>
          <p:nvPr/>
        </p:nvSpPr>
        <p:spPr>
          <a:xfrm>
            <a:off x="1195323" y="1455499"/>
            <a:ext cx="9588940" cy="1615827"/>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El siguiente dataset corresponde a una empresa dedicada al corretaje de propiedades. Cada registro se correlaciona a una propiedad de su inventario.</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Nótese que se aprecian datos faltantes y erróneos.</a:t>
            </a:r>
            <a:endParaRPr/>
          </a:p>
          <a:p>
            <a:pPr indent="0" lvl="0" marL="0" marR="0" rtl="0" algn="just">
              <a:lnSpc>
                <a:spcPct val="150000"/>
              </a:lnSpc>
              <a:spcBef>
                <a:spcPts val="0"/>
              </a:spcBef>
              <a:spcAft>
                <a:spcPts val="0"/>
              </a:spcAft>
              <a:buNone/>
            </a:pPr>
            <a:r>
              <a:t/>
            </a:r>
            <a:endParaRPr sz="1800">
              <a:solidFill>
                <a:srgbClr val="7F7F7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p:nvPr/>
        </p:nvSpPr>
        <p:spPr>
          <a:xfrm>
            <a:off x="-360436" y="1345682"/>
            <a:ext cx="12864354" cy="882146"/>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12"/>
          <p:cNvSpPr/>
          <p:nvPr/>
        </p:nvSpPr>
        <p:spPr>
          <a:xfrm>
            <a:off x="2301552" y="2754924"/>
            <a:ext cx="7967100" cy="2958300"/>
          </a:xfrm>
          <a:prstGeom prst="roundRect">
            <a:avLst>
              <a:gd fmla="val 2971" name="adj"/>
            </a:avLst>
          </a:prstGeom>
          <a:solidFill>
            <a:schemeClr val="lt1"/>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2"/>
          <p:cNvSpPr txBox="1"/>
          <p:nvPr/>
        </p:nvSpPr>
        <p:spPr>
          <a:xfrm>
            <a:off x="998457" y="270147"/>
            <a:ext cx="987552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Analizando los atributos y sus tipos de datos</a:t>
            </a:r>
            <a:endParaRPr sz="3200">
              <a:solidFill>
                <a:srgbClr val="7F7F7F"/>
              </a:solidFill>
              <a:latin typeface="Arial"/>
              <a:ea typeface="Arial"/>
              <a:cs typeface="Arial"/>
              <a:sym typeface="Arial"/>
            </a:endParaRPr>
          </a:p>
        </p:txBody>
      </p:sp>
      <p:pic>
        <p:nvPicPr>
          <p:cNvPr id="219" name="Google Shape;219;p12"/>
          <p:cNvPicPr preferRelativeResize="0"/>
          <p:nvPr/>
        </p:nvPicPr>
        <p:blipFill rotWithShape="1">
          <a:blip r:embed="rId3">
            <a:alphaModFix/>
          </a:blip>
          <a:srcRect b="0" l="0" r="0" t="0"/>
          <a:stretch/>
        </p:blipFill>
        <p:spPr>
          <a:xfrm>
            <a:off x="2474378" y="2836417"/>
            <a:ext cx="7621301" cy="2663017"/>
          </a:xfrm>
          <a:prstGeom prst="rect">
            <a:avLst/>
          </a:prstGeom>
          <a:noFill/>
          <a:ln>
            <a:noFill/>
          </a:ln>
        </p:spPr>
      </p:pic>
      <p:cxnSp>
        <p:nvCxnSpPr>
          <p:cNvPr id="220" name="Google Shape;220;p12"/>
          <p:cNvCxnSpPr/>
          <p:nvPr/>
        </p:nvCxnSpPr>
        <p:spPr>
          <a:xfrm flipH="1" rot="10800000">
            <a:off x="9176117" y="3386151"/>
            <a:ext cx="391800" cy="8700"/>
          </a:xfrm>
          <a:prstGeom prst="straightConnector1">
            <a:avLst/>
          </a:prstGeom>
          <a:noFill/>
          <a:ln cap="flat" cmpd="sng" w="38100">
            <a:solidFill>
              <a:srgbClr val="BBD6EE"/>
            </a:solidFill>
            <a:prstDash val="solid"/>
            <a:miter lim="800000"/>
            <a:headEnd len="sm" w="sm" type="none"/>
            <a:tailEnd len="sm" w="sm" type="none"/>
          </a:ln>
        </p:spPr>
      </p:cxnSp>
      <p:cxnSp>
        <p:nvCxnSpPr>
          <p:cNvPr id="221" name="Google Shape;221;p12"/>
          <p:cNvCxnSpPr/>
          <p:nvPr/>
        </p:nvCxnSpPr>
        <p:spPr>
          <a:xfrm flipH="1" rot="10800000">
            <a:off x="9184826" y="3695305"/>
            <a:ext cx="391800" cy="8700"/>
          </a:xfrm>
          <a:prstGeom prst="straightConnector1">
            <a:avLst/>
          </a:prstGeom>
          <a:noFill/>
          <a:ln cap="flat" cmpd="sng" w="57150">
            <a:solidFill>
              <a:srgbClr val="DDEAF6"/>
            </a:solidFill>
            <a:prstDash val="solid"/>
            <a:miter lim="800000"/>
            <a:headEnd len="sm" w="sm" type="none"/>
            <a:tailEnd len="sm" w="sm" type="none"/>
          </a:ln>
        </p:spPr>
      </p:cxnSp>
      <p:cxnSp>
        <p:nvCxnSpPr>
          <p:cNvPr id="222" name="Google Shape;222;p12"/>
          <p:cNvCxnSpPr/>
          <p:nvPr/>
        </p:nvCxnSpPr>
        <p:spPr>
          <a:xfrm>
            <a:off x="9718158" y="3690583"/>
            <a:ext cx="180900" cy="9000"/>
          </a:xfrm>
          <a:prstGeom prst="straightConnector1">
            <a:avLst/>
          </a:prstGeom>
          <a:noFill/>
          <a:ln cap="flat" cmpd="sng" w="57150">
            <a:solidFill>
              <a:srgbClr val="DDEAF6"/>
            </a:solidFill>
            <a:prstDash val="solid"/>
            <a:miter lim="800000"/>
            <a:headEnd len="sm" w="sm" type="none"/>
            <a:tailEnd len="sm" w="sm" type="none"/>
          </a:ln>
        </p:spPr>
      </p:cxnSp>
      <p:sp>
        <p:nvSpPr>
          <p:cNvPr id="223" name="Google Shape;223;p12"/>
          <p:cNvSpPr txBox="1"/>
          <p:nvPr/>
        </p:nvSpPr>
        <p:spPr>
          <a:xfrm>
            <a:off x="1011093" y="1428432"/>
            <a:ext cx="7794126"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Calibri"/>
                <a:ea typeface="Calibri"/>
                <a:cs typeface="Calibri"/>
                <a:sym typeface="Calibri"/>
              </a:rPr>
              <a:t>A continuación se describen las columnas de este </a:t>
            </a:r>
            <a:r>
              <a:rPr b="1" lang="es-ES" sz="2000">
                <a:solidFill>
                  <a:schemeClr val="lt1"/>
                </a:solidFill>
                <a:latin typeface="Calibri"/>
                <a:ea typeface="Calibri"/>
                <a:cs typeface="Calibri"/>
                <a:sym typeface="Calibri"/>
              </a:rPr>
              <a:t>dataset</a:t>
            </a:r>
            <a:r>
              <a:rPr lang="es-ES" sz="2000">
                <a:solidFill>
                  <a:schemeClr val="lt1"/>
                </a:solidFill>
                <a:latin typeface="Calibri"/>
                <a:ea typeface="Calibri"/>
                <a:cs typeface="Calibri"/>
                <a:sym typeface="Calibri"/>
              </a:rPr>
              <a:t> y los tipos de datos esperados.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3"/>
          <p:cNvPicPr preferRelativeResize="0"/>
          <p:nvPr/>
        </p:nvPicPr>
        <p:blipFill rotWithShape="1">
          <a:blip r:embed="rId3">
            <a:alphaModFix/>
          </a:blip>
          <a:srcRect b="0" l="0" r="0" t="0"/>
          <a:stretch/>
        </p:blipFill>
        <p:spPr>
          <a:xfrm>
            <a:off x="766479" y="1084082"/>
            <a:ext cx="10781919" cy="895284"/>
          </a:xfrm>
          <a:prstGeom prst="rect">
            <a:avLst/>
          </a:prstGeom>
          <a:noFill/>
          <a:ln>
            <a:noFill/>
          </a:ln>
        </p:spPr>
      </p:pic>
      <p:pic>
        <p:nvPicPr>
          <p:cNvPr id="229" name="Google Shape;229;p13"/>
          <p:cNvPicPr preferRelativeResize="0"/>
          <p:nvPr/>
        </p:nvPicPr>
        <p:blipFill rotWithShape="1">
          <a:blip r:embed="rId3">
            <a:alphaModFix/>
          </a:blip>
          <a:srcRect b="0" l="0" r="0" t="0"/>
          <a:stretch/>
        </p:blipFill>
        <p:spPr>
          <a:xfrm>
            <a:off x="8553933" y="3441231"/>
            <a:ext cx="2994466" cy="1126661"/>
          </a:xfrm>
          <a:prstGeom prst="rect">
            <a:avLst/>
          </a:prstGeom>
          <a:noFill/>
          <a:ln>
            <a:noFill/>
          </a:ln>
        </p:spPr>
      </p:pic>
      <p:sp>
        <p:nvSpPr>
          <p:cNvPr id="230" name="Google Shape;230;p13"/>
          <p:cNvSpPr txBox="1"/>
          <p:nvPr/>
        </p:nvSpPr>
        <p:spPr>
          <a:xfrm>
            <a:off x="766479" y="292716"/>
            <a:ext cx="10460821"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Identificación de valores perdidos estándar</a:t>
            </a:r>
            <a:endParaRPr/>
          </a:p>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p:txBody>
      </p:sp>
      <p:sp>
        <p:nvSpPr>
          <p:cNvPr id="231" name="Google Shape;231;p13"/>
          <p:cNvSpPr/>
          <p:nvPr/>
        </p:nvSpPr>
        <p:spPr>
          <a:xfrm>
            <a:off x="766479" y="2150135"/>
            <a:ext cx="6527260" cy="3939368"/>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2" name="Google Shape;232;p13"/>
          <p:cNvPicPr preferRelativeResize="0"/>
          <p:nvPr/>
        </p:nvPicPr>
        <p:blipFill rotWithShape="1">
          <a:blip r:embed="rId4">
            <a:alphaModFix/>
          </a:blip>
          <a:srcRect b="0" l="0" r="0" t="0"/>
          <a:stretch/>
        </p:blipFill>
        <p:spPr>
          <a:xfrm>
            <a:off x="1019789" y="2356179"/>
            <a:ext cx="6020640" cy="3515216"/>
          </a:xfrm>
          <a:prstGeom prst="rect">
            <a:avLst/>
          </a:prstGeom>
          <a:noFill/>
          <a:ln>
            <a:noFill/>
          </a:ln>
        </p:spPr>
      </p:pic>
      <p:sp>
        <p:nvSpPr>
          <p:cNvPr id="233" name="Google Shape;233;p13"/>
          <p:cNvSpPr txBox="1"/>
          <p:nvPr/>
        </p:nvSpPr>
        <p:spPr>
          <a:xfrm>
            <a:off x="8757500" y="3650618"/>
            <a:ext cx="265835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2000">
                <a:solidFill>
                  <a:schemeClr val="lt1"/>
                </a:solidFill>
                <a:latin typeface="Calibri"/>
                <a:ea typeface="Calibri"/>
                <a:cs typeface="Calibri"/>
                <a:sym typeface="Calibri"/>
              </a:rPr>
              <a:t>La librería Pandas los representa con </a:t>
            </a:r>
            <a:r>
              <a:rPr b="1" lang="es-ES" sz="2000">
                <a:solidFill>
                  <a:schemeClr val="lt1"/>
                </a:solidFill>
                <a:latin typeface="Calibri"/>
                <a:ea typeface="Calibri"/>
                <a:cs typeface="Calibri"/>
                <a:sym typeface="Calibri"/>
              </a:rPr>
              <a:t>NaN.</a:t>
            </a:r>
            <a:endParaRPr/>
          </a:p>
        </p:txBody>
      </p:sp>
      <p:cxnSp>
        <p:nvCxnSpPr>
          <p:cNvPr id="234" name="Google Shape;234;p13"/>
          <p:cNvCxnSpPr/>
          <p:nvPr/>
        </p:nvCxnSpPr>
        <p:spPr>
          <a:xfrm flipH="1">
            <a:off x="7040429" y="4119819"/>
            <a:ext cx="1513503" cy="1285064"/>
          </a:xfrm>
          <a:prstGeom prst="straightConnector1">
            <a:avLst/>
          </a:prstGeom>
          <a:noFill/>
          <a:ln cap="flat" cmpd="sng" w="15875">
            <a:solidFill>
              <a:srgbClr val="98C340"/>
            </a:solidFill>
            <a:prstDash val="solid"/>
            <a:miter lim="800000"/>
            <a:headEnd len="sm" w="sm" type="none"/>
            <a:tailEnd len="med" w="med" type="triangle"/>
          </a:ln>
        </p:spPr>
      </p:cxnSp>
      <p:sp>
        <p:nvSpPr>
          <p:cNvPr id="235" name="Google Shape;235;p13"/>
          <p:cNvSpPr txBox="1"/>
          <p:nvPr/>
        </p:nvSpPr>
        <p:spPr>
          <a:xfrm>
            <a:off x="914399" y="1188312"/>
            <a:ext cx="10501460"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Calibri"/>
                <a:ea typeface="Calibri"/>
                <a:cs typeface="Calibri"/>
                <a:sym typeface="Calibri"/>
              </a:rPr>
              <a:t>Los valores perdidos estándar son aquellos que pueden ser identificados fácilmente por un software o por una librería porque son reconocibles.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4"/>
          <p:cNvPicPr preferRelativeResize="0"/>
          <p:nvPr/>
        </p:nvPicPr>
        <p:blipFill rotWithShape="1">
          <a:blip r:embed="rId3">
            <a:alphaModFix/>
          </a:blip>
          <a:srcRect b="0" l="0" r="0" t="0"/>
          <a:stretch/>
        </p:blipFill>
        <p:spPr>
          <a:xfrm>
            <a:off x="895406" y="3400997"/>
            <a:ext cx="3500885" cy="1493593"/>
          </a:xfrm>
          <a:prstGeom prst="rect">
            <a:avLst/>
          </a:prstGeom>
          <a:noFill/>
          <a:ln>
            <a:noFill/>
          </a:ln>
        </p:spPr>
      </p:pic>
      <p:pic>
        <p:nvPicPr>
          <p:cNvPr id="241" name="Google Shape;241;p14"/>
          <p:cNvPicPr preferRelativeResize="0"/>
          <p:nvPr/>
        </p:nvPicPr>
        <p:blipFill rotWithShape="1">
          <a:blip r:embed="rId3">
            <a:alphaModFix/>
          </a:blip>
          <a:srcRect b="0" l="0" r="0" t="0"/>
          <a:stretch/>
        </p:blipFill>
        <p:spPr>
          <a:xfrm>
            <a:off x="892006" y="1059084"/>
            <a:ext cx="10391880" cy="895284"/>
          </a:xfrm>
          <a:prstGeom prst="rect">
            <a:avLst/>
          </a:prstGeom>
          <a:noFill/>
          <a:ln>
            <a:noFill/>
          </a:ln>
        </p:spPr>
      </p:pic>
      <p:sp>
        <p:nvSpPr>
          <p:cNvPr id="242" name="Google Shape;242;p14"/>
          <p:cNvSpPr/>
          <p:nvPr/>
        </p:nvSpPr>
        <p:spPr>
          <a:xfrm>
            <a:off x="1138490" y="149374"/>
            <a:ext cx="7972054" cy="7397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Identificación de valores perdidos estándar</a:t>
            </a:r>
            <a:endParaRPr/>
          </a:p>
        </p:txBody>
      </p:sp>
      <p:sp>
        <p:nvSpPr>
          <p:cNvPr id="243" name="Google Shape;243;p14"/>
          <p:cNvSpPr txBox="1"/>
          <p:nvPr/>
        </p:nvSpPr>
        <p:spPr>
          <a:xfrm>
            <a:off x="985134" y="1208188"/>
            <a:ext cx="10520313" cy="64633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La librería Pandas identifica fácilmente los valores perdidos evidentes, el método isnull(), retorna una matriz con True en donde determina que existe un valor perdido.</a:t>
            </a:r>
            <a:endParaRPr/>
          </a:p>
        </p:txBody>
      </p:sp>
      <p:sp>
        <p:nvSpPr>
          <p:cNvPr id="244" name="Google Shape;244;p14"/>
          <p:cNvSpPr/>
          <p:nvPr/>
        </p:nvSpPr>
        <p:spPr>
          <a:xfrm>
            <a:off x="5982540" y="1985117"/>
            <a:ext cx="5301345" cy="4250484"/>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5" name="Google Shape;245;p14"/>
          <p:cNvPicPr preferRelativeResize="0"/>
          <p:nvPr/>
        </p:nvPicPr>
        <p:blipFill rotWithShape="1">
          <a:blip r:embed="rId4">
            <a:alphaModFix/>
          </a:blip>
          <a:srcRect b="0" l="0" r="0" t="0"/>
          <a:stretch/>
        </p:blipFill>
        <p:spPr>
          <a:xfrm>
            <a:off x="6437927" y="2148614"/>
            <a:ext cx="4405832" cy="2248157"/>
          </a:xfrm>
          <a:prstGeom prst="rect">
            <a:avLst/>
          </a:prstGeom>
          <a:noFill/>
          <a:ln>
            <a:noFill/>
          </a:ln>
        </p:spPr>
      </p:pic>
      <p:pic>
        <p:nvPicPr>
          <p:cNvPr id="246" name="Google Shape;246;p14"/>
          <p:cNvPicPr preferRelativeResize="0"/>
          <p:nvPr/>
        </p:nvPicPr>
        <p:blipFill rotWithShape="1">
          <a:blip r:embed="rId5">
            <a:alphaModFix/>
          </a:blip>
          <a:srcRect b="0" l="0" r="0" t="0"/>
          <a:stretch/>
        </p:blipFill>
        <p:spPr>
          <a:xfrm>
            <a:off x="6417047" y="4580574"/>
            <a:ext cx="4426712" cy="1280684"/>
          </a:xfrm>
          <a:prstGeom prst="rect">
            <a:avLst/>
          </a:prstGeom>
          <a:noFill/>
          <a:ln>
            <a:noFill/>
          </a:ln>
        </p:spPr>
      </p:pic>
      <p:sp>
        <p:nvSpPr>
          <p:cNvPr id="247" name="Google Shape;247;p14"/>
          <p:cNvSpPr txBox="1"/>
          <p:nvPr/>
        </p:nvSpPr>
        <p:spPr>
          <a:xfrm>
            <a:off x="1010970" y="3609184"/>
            <a:ext cx="3269755"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Con esta instrucción podemos contabilizar la cantidad de valores perdidos evidentes que existe en un dataframe.</a:t>
            </a:r>
            <a:endParaRPr/>
          </a:p>
        </p:txBody>
      </p:sp>
      <p:cxnSp>
        <p:nvCxnSpPr>
          <p:cNvPr id="248" name="Google Shape;248;p14"/>
          <p:cNvCxnSpPr/>
          <p:nvPr/>
        </p:nvCxnSpPr>
        <p:spPr>
          <a:xfrm>
            <a:off x="4486019" y="4147794"/>
            <a:ext cx="2049943" cy="493528"/>
          </a:xfrm>
          <a:prstGeom prst="straightConnector1">
            <a:avLst/>
          </a:prstGeom>
          <a:noFill/>
          <a:ln cap="flat" cmpd="sng" w="9525">
            <a:solidFill>
              <a:srgbClr val="757070"/>
            </a:solidFill>
            <a:prstDash val="solid"/>
            <a:miter lim="800000"/>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5"/>
          <p:cNvSpPr/>
          <p:nvPr/>
        </p:nvSpPr>
        <p:spPr>
          <a:xfrm>
            <a:off x="7248976" y="1366160"/>
            <a:ext cx="5451000" cy="1467900"/>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15"/>
          <p:cNvSpPr txBox="1"/>
          <p:nvPr/>
        </p:nvSpPr>
        <p:spPr>
          <a:xfrm>
            <a:off x="6639690" y="313254"/>
            <a:ext cx="5481000" cy="1008000"/>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Valores perdidos no estándar</a:t>
            </a:r>
            <a:endParaRPr sz="3600">
              <a:solidFill>
                <a:srgbClr val="7F7F7F"/>
              </a:solidFill>
              <a:latin typeface="Arial"/>
              <a:ea typeface="Arial"/>
              <a:cs typeface="Arial"/>
              <a:sym typeface="Arial"/>
            </a:endParaRPr>
          </a:p>
        </p:txBody>
      </p:sp>
      <p:sp>
        <p:nvSpPr>
          <p:cNvPr id="255" name="Google Shape;255;p15"/>
          <p:cNvSpPr/>
          <p:nvPr/>
        </p:nvSpPr>
        <p:spPr>
          <a:xfrm>
            <a:off x="473423" y="648057"/>
            <a:ext cx="6031200" cy="568110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6" name="Google Shape;256;p15"/>
          <p:cNvPicPr preferRelativeResize="0"/>
          <p:nvPr/>
        </p:nvPicPr>
        <p:blipFill rotWithShape="1">
          <a:blip r:embed="rId3">
            <a:alphaModFix/>
          </a:blip>
          <a:srcRect b="0" l="0" r="0" t="23446"/>
          <a:stretch/>
        </p:blipFill>
        <p:spPr>
          <a:xfrm>
            <a:off x="715305" y="825395"/>
            <a:ext cx="5570439" cy="2489834"/>
          </a:xfrm>
          <a:prstGeom prst="rect">
            <a:avLst/>
          </a:prstGeom>
          <a:noFill/>
          <a:ln>
            <a:noFill/>
          </a:ln>
        </p:spPr>
      </p:pic>
      <p:sp>
        <p:nvSpPr>
          <p:cNvPr id="257" name="Google Shape;257;p15"/>
          <p:cNvSpPr txBox="1"/>
          <p:nvPr/>
        </p:nvSpPr>
        <p:spPr>
          <a:xfrm>
            <a:off x="7382599" y="1493776"/>
            <a:ext cx="3976500" cy="1200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Acá apreciamos que cuando se hizo ingreso de la información, también se utilizó una forma no estándar de señalar valores vacíos (na, --)</a:t>
            </a:r>
            <a:endParaRPr/>
          </a:p>
        </p:txBody>
      </p:sp>
      <p:cxnSp>
        <p:nvCxnSpPr>
          <p:cNvPr id="258" name="Google Shape;258;p15"/>
          <p:cNvCxnSpPr/>
          <p:nvPr/>
        </p:nvCxnSpPr>
        <p:spPr>
          <a:xfrm rot="10800000">
            <a:off x="6285867" y="1471866"/>
            <a:ext cx="915300" cy="321000"/>
          </a:xfrm>
          <a:prstGeom prst="straightConnector1">
            <a:avLst/>
          </a:prstGeom>
          <a:noFill/>
          <a:ln cap="flat" cmpd="sng" w="9525">
            <a:solidFill>
              <a:srgbClr val="A5A5A5"/>
            </a:solidFill>
            <a:prstDash val="solid"/>
            <a:miter lim="800000"/>
            <a:headEnd len="sm" w="sm" type="none"/>
            <a:tailEnd len="med" w="med" type="triangle"/>
          </a:ln>
        </p:spPr>
      </p:cxnSp>
      <p:cxnSp>
        <p:nvCxnSpPr>
          <p:cNvPr id="259" name="Google Shape;259;p15"/>
          <p:cNvCxnSpPr/>
          <p:nvPr/>
        </p:nvCxnSpPr>
        <p:spPr>
          <a:xfrm flipH="1">
            <a:off x="5238567" y="2093941"/>
            <a:ext cx="1962600" cy="999900"/>
          </a:xfrm>
          <a:prstGeom prst="straightConnector1">
            <a:avLst/>
          </a:prstGeom>
          <a:noFill/>
          <a:ln cap="flat" cmpd="sng" w="9525">
            <a:solidFill>
              <a:srgbClr val="A5A5A5"/>
            </a:solidFill>
            <a:prstDash val="solid"/>
            <a:miter lim="800000"/>
            <a:headEnd len="sm" w="sm" type="none"/>
            <a:tailEnd len="med" w="med" type="triangle"/>
          </a:ln>
        </p:spPr>
      </p:cxnSp>
      <p:sp>
        <p:nvSpPr>
          <p:cNvPr id="260" name="Google Shape;260;p15"/>
          <p:cNvSpPr/>
          <p:nvPr/>
        </p:nvSpPr>
        <p:spPr>
          <a:xfrm>
            <a:off x="5836490" y="1366160"/>
            <a:ext cx="401400" cy="211800"/>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5"/>
          <p:cNvSpPr/>
          <p:nvPr/>
        </p:nvSpPr>
        <p:spPr>
          <a:xfrm>
            <a:off x="4752408" y="2990480"/>
            <a:ext cx="401400" cy="211800"/>
          </a:xfrm>
          <a:prstGeom prst="rect">
            <a:avLst/>
          </a:prstGeom>
          <a:no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62" name="Google Shape;262;p15"/>
          <p:cNvPicPr preferRelativeResize="0"/>
          <p:nvPr/>
        </p:nvPicPr>
        <p:blipFill rotWithShape="1">
          <a:blip r:embed="rId4">
            <a:alphaModFix/>
          </a:blip>
          <a:srcRect b="0" l="0" r="0" t="0"/>
          <a:stretch/>
        </p:blipFill>
        <p:spPr>
          <a:xfrm>
            <a:off x="715793" y="3315229"/>
            <a:ext cx="5570438" cy="28424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16"/>
          <p:cNvPicPr preferRelativeResize="0"/>
          <p:nvPr/>
        </p:nvPicPr>
        <p:blipFill rotWithShape="1">
          <a:blip r:embed="rId3">
            <a:alphaModFix/>
          </a:blip>
          <a:srcRect b="0" l="0" r="0" t="0"/>
          <a:stretch/>
        </p:blipFill>
        <p:spPr>
          <a:xfrm>
            <a:off x="-603316" y="1192598"/>
            <a:ext cx="13338927" cy="895284"/>
          </a:xfrm>
          <a:prstGeom prst="rect">
            <a:avLst/>
          </a:prstGeom>
          <a:noFill/>
          <a:ln>
            <a:noFill/>
          </a:ln>
        </p:spPr>
      </p:pic>
      <p:sp>
        <p:nvSpPr>
          <p:cNvPr id="268" name="Google Shape;268;p16"/>
          <p:cNvSpPr txBox="1"/>
          <p:nvPr/>
        </p:nvSpPr>
        <p:spPr>
          <a:xfrm>
            <a:off x="1220111" y="306796"/>
            <a:ext cx="10239109"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00000"/>
              </a:lnSpc>
              <a:spcBef>
                <a:spcPts val="0"/>
              </a:spcBef>
              <a:spcAft>
                <a:spcPts val="0"/>
              </a:spcAft>
              <a:buNone/>
            </a:pPr>
            <a:r>
              <a:rPr lang="es-ES" sz="3200">
                <a:solidFill>
                  <a:srgbClr val="7F7F7F"/>
                </a:solidFill>
                <a:latin typeface="Arial"/>
                <a:ea typeface="Arial"/>
                <a:cs typeface="Arial"/>
                <a:sym typeface="Arial"/>
              </a:rPr>
              <a:t>Corrigiendo valores perdidos no-estándar</a:t>
            </a:r>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269" name="Google Shape;269;p16"/>
          <p:cNvSpPr/>
          <p:nvPr/>
        </p:nvSpPr>
        <p:spPr>
          <a:xfrm>
            <a:off x="1148267" y="2717240"/>
            <a:ext cx="6566170" cy="361449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0" name="Google Shape;270;p16"/>
          <p:cNvPicPr preferRelativeResize="0"/>
          <p:nvPr/>
        </p:nvPicPr>
        <p:blipFill rotWithShape="1">
          <a:blip r:embed="rId4">
            <a:alphaModFix/>
          </a:blip>
          <a:srcRect b="0" l="0" r="0" t="0"/>
          <a:stretch/>
        </p:blipFill>
        <p:spPr>
          <a:xfrm>
            <a:off x="1465208" y="2895482"/>
            <a:ext cx="6096851" cy="3258005"/>
          </a:xfrm>
          <a:prstGeom prst="rect">
            <a:avLst/>
          </a:prstGeom>
          <a:noFill/>
          <a:ln>
            <a:noFill/>
          </a:ln>
        </p:spPr>
      </p:pic>
      <p:cxnSp>
        <p:nvCxnSpPr>
          <p:cNvPr id="271" name="Google Shape;271;p16"/>
          <p:cNvCxnSpPr/>
          <p:nvPr/>
        </p:nvCxnSpPr>
        <p:spPr>
          <a:xfrm>
            <a:off x="2984686" y="2162344"/>
            <a:ext cx="1579809" cy="762872"/>
          </a:xfrm>
          <a:prstGeom prst="straightConnector1">
            <a:avLst/>
          </a:prstGeom>
          <a:noFill/>
          <a:ln cap="flat" cmpd="sng" w="9525">
            <a:solidFill>
              <a:srgbClr val="757070"/>
            </a:solidFill>
            <a:prstDash val="solid"/>
            <a:miter lim="800000"/>
            <a:headEnd len="sm" w="sm" type="none"/>
            <a:tailEnd len="med" w="med" type="triangle"/>
          </a:ln>
        </p:spPr>
      </p:cxnSp>
      <p:sp>
        <p:nvSpPr>
          <p:cNvPr id="272" name="Google Shape;272;p16"/>
          <p:cNvSpPr txBox="1"/>
          <p:nvPr/>
        </p:nvSpPr>
        <p:spPr>
          <a:xfrm>
            <a:off x="1220111" y="1440185"/>
            <a:ext cx="8998545" cy="4001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s-ES" sz="2000">
                <a:solidFill>
                  <a:schemeClr val="lt1"/>
                </a:solidFill>
                <a:latin typeface="Calibri"/>
                <a:ea typeface="Calibri"/>
                <a:cs typeface="Calibri"/>
                <a:sym typeface="Calibri"/>
              </a:rPr>
              <a:t>Especificamos las etiquetas que deseamos que sean reconocidas como, valores NaN.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17"/>
          <p:cNvPicPr preferRelativeResize="0"/>
          <p:nvPr/>
        </p:nvPicPr>
        <p:blipFill rotWithShape="1">
          <a:blip r:embed="rId3">
            <a:alphaModFix/>
          </a:blip>
          <a:srcRect b="0" l="0" r="0" t="0"/>
          <a:stretch/>
        </p:blipFill>
        <p:spPr>
          <a:xfrm>
            <a:off x="-942679" y="1059084"/>
            <a:ext cx="15309128" cy="976456"/>
          </a:xfrm>
          <a:prstGeom prst="rect">
            <a:avLst/>
          </a:prstGeom>
          <a:noFill/>
          <a:ln>
            <a:noFill/>
          </a:ln>
        </p:spPr>
      </p:pic>
      <p:sp>
        <p:nvSpPr>
          <p:cNvPr id="278" name="Google Shape;278;p17"/>
          <p:cNvSpPr txBox="1"/>
          <p:nvPr/>
        </p:nvSpPr>
        <p:spPr>
          <a:xfrm>
            <a:off x="2003898" y="301632"/>
            <a:ext cx="10782300" cy="622169"/>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Valores perdidos no esperados</a:t>
            </a:r>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279" name="Google Shape;279;p17"/>
          <p:cNvSpPr/>
          <p:nvPr/>
        </p:nvSpPr>
        <p:spPr>
          <a:xfrm>
            <a:off x="2003898" y="2197875"/>
            <a:ext cx="7791856" cy="363843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0" name="Google Shape;280;p17"/>
          <p:cNvPicPr preferRelativeResize="0"/>
          <p:nvPr/>
        </p:nvPicPr>
        <p:blipFill rotWithShape="1">
          <a:blip r:embed="rId4">
            <a:alphaModFix/>
          </a:blip>
          <a:srcRect b="0" l="0" r="0" t="23446"/>
          <a:stretch/>
        </p:blipFill>
        <p:spPr>
          <a:xfrm>
            <a:off x="2304802" y="2468441"/>
            <a:ext cx="7171644" cy="3205529"/>
          </a:xfrm>
          <a:prstGeom prst="rect">
            <a:avLst/>
          </a:prstGeom>
          <a:noFill/>
          <a:ln>
            <a:noFill/>
          </a:ln>
        </p:spPr>
      </p:pic>
      <p:sp>
        <p:nvSpPr>
          <p:cNvPr id="281" name="Google Shape;281;p17"/>
          <p:cNvSpPr txBox="1"/>
          <p:nvPr/>
        </p:nvSpPr>
        <p:spPr>
          <a:xfrm>
            <a:off x="2003898" y="1193611"/>
            <a:ext cx="7791856" cy="646331"/>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Hay valores que no son detectados como perdidos, pero son no-esperados. Estos valores deberán ser procesados posteriormente en la etapa de Data Wrangling.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18"/>
          <p:cNvPicPr preferRelativeResize="0"/>
          <p:nvPr/>
        </p:nvPicPr>
        <p:blipFill rotWithShape="1">
          <a:blip r:embed="rId3">
            <a:alphaModFix/>
          </a:blip>
          <a:srcRect b="0" l="0" r="0" t="0"/>
          <a:stretch/>
        </p:blipFill>
        <p:spPr>
          <a:xfrm>
            <a:off x="7412177" y="2178658"/>
            <a:ext cx="8376919" cy="1937283"/>
          </a:xfrm>
          <a:prstGeom prst="rect">
            <a:avLst/>
          </a:prstGeom>
          <a:noFill/>
          <a:ln>
            <a:noFill/>
          </a:ln>
        </p:spPr>
      </p:pic>
      <p:sp>
        <p:nvSpPr>
          <p:cNvPr id="287" name="Google Shape;287;p18"/>
          <p:cNvSpPr txBox="1"/>
          <p:nvPr/>
        </p:nvSpPr>
        <p:spPr>
          <a:xfrm>
            <a:off x="678763" y="676641"/>
            <a:ext cx="7216808" cy="82013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Valores perdidos no esperados</a:t>
            </a:r>
            <a:endParaRPr/>
          </a:p>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p:txBody>
      </p:sp>
      <p:sp>
        <p:nvSpPr>
          <p:cNvPr id="288" name="Google Shape;288;p18"/>
          <p:cNvSpPr/>
          <p:nvPr/>
        </p:nvSpPr>
        <p:spPr>
          <a:xfrm>
            <a:off x="310048" y="1997445"/>
            <a:ext cx="7470844" cy="363843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9" name="Google Shape;289;p18"/>
          <p:cNvPicPr preferRelativeResize="0"/>
          <p:nvPr/>
        </p:nvPicPr>
        <p:blipFill rotWithShape="1">
          <a:blip r:embed="rId4">
            <a:alphaModFix/>
          </a:blip>
          <a:srcRect b="0" l="0" r="0" t="0"/>
          <a:stretch/>
        </p:blipFill>
        <p:spPr>
          <a:xfrm>
            <a:off x="678763" y="2178658"/>
            <a:ext cx="6733414" cy="3276003"/>
          </a:xfrm>
          <a:prstGeom prst="rect">
            <a:avLst/>
          </a:prstGeom>
          <a:noFill/>
          <a:ln>
            <a:noFill/>
          </a:ln>
        </p:spPr>
      </p:pic>
      <p:sp>
        <p:nvSpPr>
          <p:cNvPr id="290" name="Google Shape;290;p18"/>
          <p:cNvSpPr txBox="1"/>
          <p:nvPr/>
        </p:nvSpPr>
        <p:spPr>
          <a:xfrm>
            <a:off x="8097625" y="2434649"/>
            <a:ext cx="3610466" cy="1323439"/>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lang="es-ES" sz="2000">
                <a:solidFill>
                  <a:schemeClr val="lt1"/>
                </a:solidFill>
                <a:latin typeface="Calibri"/>
                <a:ea typeface="Calibri"/>
                <a:cs typeface="Calibri"/>
                <a:sym typeface="Calibri"/>
              </a:rPr>
              <a:t>Por lo pronto, acá se presenta una forma sencilla verificar el contenido de una columna para chequear valores no esperados.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p:nvPr/>
        </p:nvSpPr>
        <p:spPr>
          <a:xfrm>
            <a:off x="1536570" y="1574276"/>
            <a:ext cx="9285402" cy="4034672"/>
          </a:xfrm>
          <a:prstGeom prst="roundRect">
            <a:avLst>
              <a:gd fmla="val 2971" name="adj"/>
            </a:avLst>
          </a:prstGeom>
          <a:solidFill>
            <a:schemeClr val="lt1"/>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9"/>
          <p:cNvSpPr txBox="1"/>
          <p:nvPr/>
        </p:nvSpPr>
        <p:spPr>
          <a:xfrm>
            <a:off x="1536570" y="478490"/>
            <a:ext cx="6692484"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Tratamiento de los valores perdidos</a:t>
            </a:r>
            <a:endParaRPr/>
          </a:p>
        </p:txBody>
      </p:sp>
      <p:pic>
        <p:nvPicPr>
          <p:cNvPr id="297" name="Google Shape;297;p19"/>
          <p:cNvPicPr preferRelativeResize="0"/>
          <p:nvPr/>
        </p:nvPicPr>
        <p:blipFill rotWithShape="1">
          <a:blip r:embed="rId3">
            <a:alphaModFix/>
          </a:blip>
          <a:srcRect b="0" l="0" r="0" t="0"/>
          <a:stretch/>
        </p:blipFill>
        <p:spPr>
          <a:xfrm>
            <a:off x="2835584" y="1749725"/>
            <a:ext cx="6432470" cy="3683774"/>
          </a:xfrm>
          <a:prstGeom prst="rect">
            <a:avLst/>
          </a:prstGeom>
          <a:solidFill>
            <a:schemeClr val="lt1"/>
          </a:solid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6068292" y="-387943"/>
            <a:ext cx="3745011" cy="5768199"/>
          </a:xfrm>
          <a:prstGeom prst="roundRect">
            <a:avLst>
              <a:gd fmla="val 2778"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
          <p:cNvSpPr txBox="1"/>
          <p:nvPr/>
        </p:nvSpPr>
        <p:spPr>
          <a:xfrm>
            <a:off x="505438" y="651222"/>
            <a:ext cx="5293474"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200">
                <a:solidFill>
                  <a:srgbClr val="7F7F7F"/>
                </a:solidFill>
                <a:latin typeface="Arial"/>
                <a:ea typeface="Arial"/>
                <a:cs typeface="Arial"/>
                <a:sym typeface="Arial"/>
              </a:rPr>
              <a:t>Limpieza de Datos</a:t>
            </a:r>
            <a:endParaRPr sz="3200">
              <a:solidFill>
                <a:srgbClr val="7F7F7F"/>
              </a:solidFill>
              <a:latin typeface="Arial"/>
              <a:ea typeface="Arial"/>
              <a:cs typeface="Arial"/>
              <a:sym typeface="Arial"/>
            </a:endParaRPr>
          </a:p>
        </p:txBody>
      </p:sp>
      <p:sp>
        <p:nvSpPr>
          <p:cNvPr id="99" name="Google Shape;99;p2"/>
          <p:cNvSpPr txBox="1"/>
          <p:nvPr/>
        </p:nvSpPr>
        <p:spPr>
          <a:xfrm>
            <a:off x="6434407" y="2600090"/>
            <a:ext cx="3662322" cy="18912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FFFFFF"/>
              </a:buClr>
              <a:buSzPts val="2000"/>
              <a:buFont typeface="Arial"/>
              <a:buChar char="•"/>
            </a:pPr>
            <a:r>
              <a:rPr lang="es-ES" sz="2000">
                <a:solidFill>
                  <a:srgbClr val="FFFFFF"/>
                </a:solidFill>
                <a:latin typeface="Calibri"/>
                <a:ea typeface="Calibri"/>
                <a:cs typeface="Calibri"/>
                <a:sym typeface="Calibri"/>
              </a:rPr>
              <a:t>Calidad de datos.</a:t>
            </a:r>
            <a:endParaRPr sz="20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2000"/>
              <a:buFont typeface="Arial"/>
              <a:buChar char="•"/>
            </a:pPr>
            <a:r>
              <a:rPr lang="es-ES" sz="2000">
                <a:solidFill>
                  <a:srgbClr val="FFFFFF"/>
                </a:solidFill>
                <a:latin typeface="Calibri"/>
                <a:ea typeface="Calibri"/>
                <a:cs typeface="Calibri"/>
                <a:sym typeface="Calibri"/>
              </a:rPr>
              <a:t>Valores perdidos.</a:t>
            </a:r>
            <a:endParaRPr sz="20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2000"/>
              <a:buFont typeface="Arial"/>
              <a:buChar char="•"/>
            </a:pPr>
            <a:r>
              <a:rPr lang="es-ES" sz="2000">
                <a:solidFill>
                  <a:srgbClr val="FFFFFF"/>
                </a:solidFill>
                <a:latin typeface="Calibri"/>
                <a:ea typeface="Calibri"/>
                <a:cs typeface="Calibri"/>
                <a:sym typeface="Calibri"/>
              </a:rPr>
              <a:t>Técnicas de imputación.</a:t>
            </a:r>
            <a:endParaRPr sz="20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FFFFFF"/>
              </a:buClr>
              <a:buSzPts val="2000"/>
              <a:buFont typeface="Arial"/>
              <a:buChar char="•"/>
            </a:pPr>
            <a:r>
              <a:rPr lang="es-ES" sz="2000">
                <a:solidFill>
                  <a:srgbClr val="FFFFFF"/>
                </a:solidFill>
                <a:latin typeface="Calibri"/>
                <a:ea typeface="Calibri"/>
                <a:cs typeface="Calibri"/>
                <a:sym typeface="Calibri"/>
              </a:rPr>
              <a:t>Valores atípicos.</a:t>
            </a:r>
            <a:endParaRPr sz="2000">
              <a:solidFill>
                <a:schemeClr val="dk1"/>
              </a:solidFill>
              <a:latin typeface="Calibri"/>
              <a:ea typeface="Calibri"/>
              <a:cs typeface="Calibri"/>
              <a:sym typeface="Calibri"/>
            </a:endParaRPr>
          </a:p>
        </p:txBody>
      </p:sp>
      <p:grpSp>
        <p:nvGrpSpPr>
          <p:cNvPr id="100" name="Google Shape;100;p2"/>
          <p:cNvGrpSpPr/>
          <p:nvPr/>
        </p:nvGrpSpPr>
        <p:grpSpPr>
          <a:xfrm>
            <a:off x="1120545" y="1659284"/>
            <a:ext cx="3524500" cy="3720972"/>
            <a:chOff x="884486" y="0"/>
            <a:chExt cx="3524500" cy="3720972"/>
          </a:xfrm>
        </p:grpSpPr>
        <p:sp>
          <p:nvSpPr>
            <p:cNvPr id="101" name="Google Shape;101;p2"/>
            <p:cNvSpPr/>
            <p:nvPr/>
          </p:nvSpPr>
          <p:spPr>
            <a:xfrm>
              <a:off x="884486" y="0"/>
              <a:ext cx="3524500" cy="3524500"/>
            </a:xfrm>
            <a:prstGeom prst="ellipse">
              <a:avLst/>
            </a:prstGeom>
            <a:blipFill rotWithShape="1">
              <a:blip r:embed="rId3">
                <a:alphaModFix/>
              </a:blip>
              <a:stretch>
                <a:fillRect b="0" l="-24998" r="-24998"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flipH="1">
              <a:off x="3413435" y="3516041"/>
              <a:ext cx="97637" cy="20493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3413435" y="3516041"/>
              <a:ext cx="97637" cy="204931"/>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None/>
              </a:pPr>
              <a:r>
                <a:t/>
              </a:r>
              <a:endParaRPr sz="5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0"/>
          <p:cNvSpPr/>
          <p:nvPr/>
        </p:nvSpPr>
        <p:spPr>
          <a:xfrm>
            <a:off x="-5316134" y="2808163"/>
            <a:ext cx="10243061" cy="2302343"/>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20"/>
          <p:cNvSpPr txBox="1"/>
          <p:nvPr/>
        </p:nvSpPr>
        <p:spPr>
          <a:xfrm>
            <a:off x="512375" y="664586"/>
            <a:ext cx="8676234"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600">
                <a:solidFill>
                  <a:srgbClr val="7F7F7F"/>
                </a:solidFill>
                <a:latin typeface="Arial"/>
                <a:ea typeface="Arial"/>
                <a:cs typeface="Arial"/>
                <a:sym typeface="Arial"/>
              </a:rPr>
              <a:t>Tratamiento de los valores perdidos</a:t>
            </a:r>
            <a:endParaRPr sz="3600">
              <a:solidFill>
                <a:srgbClr val="7F7F7F"/>
              </a:solidFill>
              <a:latin typeface="Arial"/>
              <a:ea typeface="Arial"/>
              <a:cs typeface="Arial"/>
              <a:sym typeface="Arial"/>
            </a:endParaRPr>
          </a:p>
        </p:txBody>
      </p:sp>
      <p:sp>
        <p:nvSpPr>
          <p:cNvPr id="304" name="Google Shape;304;p20"/>
          <p:cNvSpPr txBox="1"/>
          <p:nvPr/>
        </p:nvSpPr>
        <p:spPr>
          <a:xfrm>
            <a:off x="403984" y="3143726"/>
            <a:ext cx="4156256"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lt1"/>
                </a:solidFill>
                <a:latin typeface="Calibri"/>
                <a:ea typeface="Calibri"/>
                <a:cs typeface="Calibri"/>
                <a:sym typeface="Calibri"/>
              </a:rPr>
              <a:t>Una vez identificados los valores perdidos debemos decidir qué hacer con ellos. La respuesta dependerá del contexto del problema. Las siguientes son posibles alternativas:</a:t>
            </a:r>
            <a:endParaRPr/>
          </a:p>
        </p:txBody>
      </p:sp>
      <p:sp>
        <p:nvSpPr>
          <p:cNvPr id="305" name="Google Shape;305;p20"/>
          <p:cNvSpPr/>
          <p:nvPr/>
        </p:nvSpPr>
        <p:spPr>
          <a:xfrm>
            <a:off x="4926927" y="2123159"/>
            <a:ext cx="6712085" cy="3337289"/>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6" name="Google Shape;306;p20"/>
          <p:cNvPicPr preferRelativeResize="0"/>
          <p:nvPr/>
        </p:nvPicPr>
        <p:blipFill rotWithShape="1">
          <a:blip r:embed="rId3">
            <a:alphaModFix/>
          </a:blip>
          <a:srcRect b="0" l="0" r="8370" t="0"/>
          <a:stretch/>
        </p:blipFill>
        <p:spPr>
          <a:xfrm>
            <a:off x="5581326" y="2511532"/>
            <a:ext cx="5711985" cy="25605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21"/>
          <p:cNvPicPr preferRelativeResize="0"/>
          <p:nvPr/>
        </p:nvPicPr>
        <p:blipFill rotWithShape="1">
          <a:blip r:embed="rId3">
            <a:alphaModFix/>
          </a:blip>
          <a:srcRect b="0" l="0" r="0" t="0"/>
          <a:stretch/>
        </p:blipFill>
        <p:spPr>
          <a:xfrm>
            <a:off x="-923825" y="1605840"/>
            <a:ext cx="15309128" cy="1461593"/>
          </a:xfrm>
          <a:prstGeom prst="rect">
            <a:avLst/>
          </a:prstGeom>
          <a:noFill/>
          <a:ln>
            <a:noFill/>
          </a:ln>
        </p:spPr>
      </p:pic>
      <p:sp>
        <p:nvSpPr>
          <p:cNvPr id="312" name="Google Shape;312;p21"/>
          <p:cNvSpPr/>
          <p:nvPr/>
        </p:nvSpPr>
        <p:spPr>
          <a:xfrm>
            <a:off x="643652" y="3252247"/>
            <a:ext cx="10771347" cy="2902486"/>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21"/>
          <p:cNvSpPr txBox="1"/>
          <p:nvPr>
            <p:ph type="title"/>
          </p:nvPr>
        </p:nvSpPr>
        <p:spPr>
          <a:xfrm>
            <a:off x="598713" y="512463"/>
            <a:ext cx="10515600" cy="97184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s-ES" sz="3200">
                <a:solidFill>
                  <a:srgbClr val="7F7F7F"/>
                </a:solidFill>
                <a:latin typeface="Arial"/>
                <a:ea typeface="Arial"/>
                <a:cs typeface="Arial"/>
                <a:sym typeface="Arial"/>
              </a:rPr>
              <a:t>Filtrado de filas con valores perdidos</a:t>
            </a:r>
            <a:endParaRPr/>
          </a:p>
        </p:txBody>
      </p:sp>
      <p:pic>
        <p:nvPicPr>
          <p:cNvPr id="314" name="Google Shape;314;p21"/>
          <p:cNvPicPr preferRelativeResize="0"/>
          <p:nvPr/>
        </p:nvPicPr>
        <p:blipFill rotWithShape="1">
          <a:blip r:embed="rId4">
            <a:alphaModFix/>
          </a:blip>
          <a:srcRect b="0" l="0" r="0" t="0"/>
          <a:stretch/>
        </p:blipFill>
        <p:spPr>
          <a:xfrm>
            <a:off x="2598500" y="3736375"/>
            <a:ext cx="6694950" cy="1238250"/>
          </a:xfrm>
          <a:prstGeom prst="rect">
            <a:avLst/>
          </a:prstGeom>
          <a:noFill/>
          <a:ln>
            <a:noFill/>
          </a:ln>
        </p:spPr>
      </p:pic>
      <p:sp>
        <p:nvSpPr>
          <p:cNvPr id="315" name="Google Shape;315;p21"/>
          <p:cNvSpPr/>
          <p:nvPr/>
        </p:nvSpPr>
        <p:spPr>
          <a:xfrm>
            <a:off x="1358343" y="5323588"/>
            <a:ext cx="9341963"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rgbClr val="7F7F7F"/>
                </a:solidFill>
                <a:latin typeface="Calibri"/>
                <a:ea typeface="Calibri"/>
                <a:cs typeface="Calibri"/>
                <a:sym typeface="Calibri"/>
              </a:rPr>
              <a:t>El método dropna() por defecto elimina todas las filas que contienen al menos un valor perdido. En este ejemplo, sólo quedó una única fila que no contenía ningún valor perdido</a:t>
            </a:r>
            <a:r>
              <a:rPr lang="es-ES" sz="1800">
                <a:solidFill>
                  <a:srgbClr val="7F7F7F"/>
                </a:solidFill>
                <a:latin typeface="Arial"/>
                <a:ea typeface="Arial"/>
                <a:cs typeface="Arial"/>
                <a:sym typeface="Arial"/>
              </a:rPr>
              <a:t>.</a:t>
            </a:r>
            <a:endParaRPr/>
          </a:p>
        </p:txBody>
      </p:sp>
      <p:sp>
        <p:nvSpPr>
          <p:cNvPr id="316" name="Google Shape;316;p21"/>
          <p:cNvSpPr txBox="1"/>
          <p:nvPr/>
        </p:nvSpPr>
        <p:spPr>
          <a:xfrm>
            <a:off x="643650" y="1858185"/>
            <a:ext cx="10771347" cy="92333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En este método, se eliminan las filas que contienen valores perdidos. Sin embargo, este método es recomendado si los valores perdidos son pocos en comparación con todo el set de datos, ya que podría suceder que quede una cantidad de registros insuficientes para llevar a cabo los análisis.</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2"/>
          <p:cNvSpPr/>
          <p:nvPr/>
        </p:nvSpPr>
        <p:spPr>
          <a:xfrm>
            <a:off x="1676398" y="2626075"/>
            <a:ext cx="8839200" cy="348540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22"/>
          <p:cNvSpPr txBox="1"/>
          <p:nvPr/>
        </p:nvSpPr>
        <p:spPr>
          <a:xfrm>
            <a:off x="1621102" y="395914"/>
            <a:ext cx="10782300" cy="731156"/>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Filtrado de columnas con valores perdidos</a:t>
            </a:r>
            <a:endParaRPr/>
          </a:p>
        </p:txBody>
      </p:sp>
      <p:sp>
        <p:nvSpPr>
          <p:cNvPr id="323" name="Google Shape;323;p22"/>
          <p:cNvSpPr/>
          <p:nvPr/>
        </p:nvSpPr>
        <p:spPr>
          <a:xfrm>
            <a:off x="-434058" y="1189337"/>
            <a:ext cx="12837460" cy="1071237"/>
          </a:xfrm>
          <a:prstGeom prst="roundRect">
            <a:avLst>
              <a:gd fmla="val 2971" name="adj"/>
            </a:avLst>
          </a:prstGeom>
          <a:solidFill>
            <a:srgbClr val="98C3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22"/>
          <p:cNvSpPr txBox="1"/>
          <p:nvPr/>
        </p:nvSpPr>
        <p:spPr>
          <a:xfrm>
            <a:off x="1676400" y="1430289"/>
            <a:ext cx="8949796" cy="8925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Si la cantidad de valores perdidos en una columna es alto, se podría considerar la opción de realizar una eliminación de la columna.</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pic>
        <p:nvPicPr>
          <p:cNvPr id="325" name="Google Shape;325;p22"/>
          <p:cNvPicPr preferRelativeResize="0"/>
          <p:nvPr/>
        </p:nvPicPr>
        <p:blipFill rotWithShape="1">
          <a:blip r:embed="rId3">
            <a:alphaModFix/>
          </a:blip>
          <a:srcRect b="0" l="0" r="0" t="0"/>
          <a:stretch/>
        </p:blipFill>
        <p:spPr>
          <a:xfrm>
            <a:off x="2310664" y="2756845"/>
            <a:ext cx="6508747" cy="3223768"/>
          </a:xfrm>
          <a:prstGeom prst="rect">
            <a:avLst/>
          </a:prstGeom>
          <a:noFill/>
          <a:ln>
            <a:noFill/>
          </a:ln>
        </p:spPr>
      </p:pic>
      <p:sp>
        <p:nvSpPr>
          <p:cNvPr id="326" name="Google Shape;326;p22"/>
          <p:cNvSpPr txBox="1"/>
          <p:nvPr/>
        </p:nvSpPr>
        <p:spPr>
          <a:xfrm>
            <a:off x="5169777" y="3469184"/>
            <a:ext cx="4751700" cy="954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7F7F7F"/>
                </a:solidFill>
                <a:latin typeface="Arial"/>
                <a:ea typeface="Arial"/>
                <a:cs typeface="Arial"/>
                <a:sym typeface="Arial"/>
              </a:rPr>
              <a:t>El método </a:t>
            </a:r>
            <a:r>
              <a:rPr b="1" lang="es-ES" sz="1400">
                <a:solidFill>
                  <a:srgbClr val="7F7F7F"/>
                </a:solidFill>
                <a:latin typeface="Arial"/>
                <a:ea typeface="Arial"/>
                <a:cs typeface="Arial"/>
                <a:sym typeface="Arial"/>
              </a:rPr>
              <a:t>dropna()</a:t>
            </a:r>
            <a:r>
              <a:rPr lang="es-ES" sz="1400">
                <a:solidFill>
                  <a:srgbClr val="7F7F7F"/>
                </a:solidFill>
                <a:latin typeface="Arial"/>
                <a:ea typeface="Arial"/>
                <a:cs typeface="Arial"/>
                <a:sym typeface="Arial"/>
              </a:rPr>
              <a:t> también, puede eliminar columnas que contengan al menos un valor perdido, especificando el parámetro </a:t>
            </a:r>
            <a:r>
              <a:rPr b="1" lang="es-ES" sz="1400">
                <a:solidFill>
                  <a:srgbClr val="7F7F7F"/>
                </a:solidFill>
                <a:latin typeface="Arial"/>
                <a:ea typeface="Arial"/>
                <a:cs typeface="Arial"/>
                <a:sym typeface="Arial"/>
              </a:rPr>
              <a:t>axis=1 </a:t>
            </a:r>
            <a:r>
              <a:rPr lang="es-ES" sz="1400">
                <a:solidFill>
                  <a:srgbClr val="7F7F7F"/>
                </a:solidFill>
                <a:latin typeface="Arial"/>
                <a:ea typeface="Arial"/>
                <a:cs typeface="Arial"/>
                <a:sym typeface="Arial"/>
              </a:rPr>
              <a:t>. En este caso, sólo quedó una sola columna que no contenía valores nulos.</a:t>
            </a:r>
            <a:endParaRPr/>
          </a:p>
        </p:txBody>
      </p:sp>
      <p:cxnSp>
        <p:nvCxnSpPr>
          <p:cNvPr id="327" name="Google Shape;327;p22"/>
          <p:cNvCxnSpPr/>
          <p:nvPr/>
        </p:nvCxnSpPr>
        <p:spPr>
          <a:xfrm rot="10800000">
            <a:off x="3800250" y="3012627"/>
            <a:ext cx="1277100" cy="800700"/>
          </a:xfrm>
          <a:prstGeom prst="straightConnector1">
            <a:avLst/>
          </a:prstGeom>
          <a:noFill/>
          <a:ln cap="flat" cmpd="sng" w="9525">
            <a:solidFill>
              <a:schemeClr val="accent1"/>
            </a:solidFill>
            <a:prstDash val="solid"/>
            <a:miter lim="800000"/>
            <a:headEnd len="sm" w="sm" type="none"/>
            <a:tailEnd len="med" w="med" type="triangle"/>
          </a:ln>
        </p:spPr>
      </p:cxnSp>
      <p:sp>
        <p:nvSpPr>
          <p:cNvPr id="328" name="Google Shape;328;p22"/>
          <p:cNvSpPr txBox="1"/>
          <p:nvPr/>
        </p:nvSpPr>
        <p:spPr>
          <a:xfrm>
            <a:off x="5929372" y="4805671"/>
            <a:ext cx="4176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rgbClr val="7F7F7F"/>
                </a:solidFill>
                <a:latin typeface="Arial"/>
                <a:ea typeface="Arial"/>
                <a:cs typeface="Arial"/>
                <a:sym typeface="Arial"/>
              </a:rPr>
              <a:t>Por defecto, axis=0, es decir, el método elimina filas</a:t>
            </a:r>
            <a:endParaRPr/>
          </a:p>
        </p:txBody>
      </p:sp>
      <p:pic>
        <p:nvPicPr>
          <p:cNvPr id="329" name="Google Shape;329;p22"/>
          <p:cNvPicPr preferRelativeResize="0"/>
          <p:nvPr/>
        </p:nvPicPr>
        <p:blipFill rotWithShape="1">
          <a:blip r:embed="rId4">
            <a:alphaModFix/>
          </a:blip>
          <a:srcRect b="0" l="0" r="0" t="0"/>
          <a:stretch/>
        </p:blipFill>
        <p:spPr>
          <a:xfrm>
            <a:off x="5310060" y="4758504"/>
            <a:ext cx="419100" cy="50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p:nvPr/>
        </p:nvSpPr>
        <p:spPr>
          <a:xfrm>
            <a:off x="2018514" y="2524897"/>
            <a:ext cx="7609114" cy="3763961"/>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23"/>
          <p:cNvSpPr txBox="1"/>
          <p:nvPr/>
        </p:nvSpPr>
        <p:spPr>
          <a:xfrm>
            <a:off x="2018514" y="460854"/>
            <a:ext cx="10782300" cy="731156"/>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Filtrando subset de valores perdidos</a:t>
            </a:r>
            <a:endParaRPr sz="3200">
              <a:solidFill>
                <a:srgbClr val="7F7F7F"/>
              </a:solidFill>
              <a:latin typeface="Arial"/>
              <a:ea typeface="Arial"/>
              <a:cs typeface="Arial"/>
              <a:sym typeface="Arial"/>
            </a:endParaRPr>
          </a:p>
        </p:txBody>
      </p:sp>
      <p:sp>
        <p:nvSpPr>
          <p:cNvPr id="336" name="Google Shape;336;p23"/>
          <p:cNvSpPr/>
          <p:nvPr/>
        </p:nvSpPr>
        <p:spPr>
          <a:xfrm>
            <a:off x="-311765" y="1285420"/>
            <a:ext cx="12756777" cy="1071237"/>
          </a:xfrm>
          <a:prstGeom prst="roundRect">
            <a:avLst>
              <a:gd fmla="val 2971" name="adj"/>
            </a:avLst>
          </a:prstGeom>
          <a:solidFill>
            <a:srgbClr val="98C3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23"/>
          <p:cNvSpPr txBox="1"/>
          <p:nvPr/>
        </p:nvSpPr>
        <p:spPr>
          <a:xfrm>
            <a:off x="2018514" y="1355347"/>
            <a:ext cx="7609114" cy="116955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Utilizar dropna() “a secas” puede ser un tanto exagerado, a veces tomaremos la decisión de eliminar o no un registro en base a las columnas claves. Para esto, podemos utilizar el parámetro subset.</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pic>
        <p:nvPicPr>
          <p:cNvPr id="338" name="Google Shape;338;p23"/>
          <p:cNvPicPr preferRelativeResize="0"/>
          <p:nvPr/>
        </p:nvPicPr>
        <p:blipFill rotWithShape="1">
          <a:blip r:embed="rId3">
            <a:alphaModFix/>
          </a:blip>
          <a:srcRect b="0" l="0" r="0" t="0"/>
          <a:stretch/>
        </p:blipFill>
        <p:spPr>
          <a:xfrm>
            <a:off x="5367025" y="5531621"/>
            <a:ext cx="419100" cy="504825"/>
          </a:xfrm>
          <a:prstGeom prst="rect">
            <a:avLst/>
          </a:prstGeom>
          <a:noFill/>
          <a:ln>
            <a:noFill/>
          </a:ln>
        </p:spPr>
      </p:pic>
      <p:pic>
        <p:nvPicPr>
          <p:cNvPr id="339" name="Google Shape;339;p23"/>
          <p:cNvPicPr preferRelativeResize="0"/>
          <p:nvPr/>
        </p:nvPicPr>
        <p:blipFill rotWithShape="1">
          <a:blip r:embed="rId4">
            <a:alphaModFix/>
          </a:blip>
          <a:srcRect b="0" l="0" r="0" t="0"/>
          <a:stretch/>
        </p:blipFill>
        <p:spPr>
          <a:xfrm>
            <a:off x="2256062" y="2618308"/>
            <a:ext cx="6058746" cy="1971950"/>
          </a:xfrm>
          <a:prstGeom prst="rect">
            <a:avLst/>
          </a:prstGeom>
          <a:noFill/>
          <a:ln>
            <a:noFill/>
          </a:ln>
        </p:spPr>
      </p:pic>
      <p:sp>
        <p:nvSpPr>
          <p:cNvPr id="340" name="Google Shape;340;p23"/>
          <p:cNvSpPr txBox="1"/>
          <p:nvPr/>
        </p:nvSpPr>
        <p:spPr>
          <a:xfrm>
            <a:off x="5879999" y="5465906"/>
            <a:ext cx="3444205" cy="67710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200">
                <a:solidFill>
                  <a:srgbClr val="595959"/>
                </a:solidFill>
                <a:latin typeface="Calibri"/>
                <a:ea typeface="Calibri"/>
                <a:cs typeface="Calibri"/>
                <a:sym typeface="Calibri"/>
              </a:rPr>
              <a:t>En este caso hemos especificado que botaremos las filas con valores nulos en las columnas </a:t>
            </a:r>
            <a:endParaRPr/>
          </a:p>
          <a:p>
            <a:pPr indent="0" lvl="0" marL="0" marR="0" rtl="0" algn="just">
              <a:spcBef>
                <a:spcPts val="0"/>
              </a:spcBef>
              <a:spcAft>
                <a:spcPts val="0"/>
              </a:spcAft>
              <a:buNone/>
            </a:pPr>
            <a:r>
              <a:rPr lang="es-ES" sz="1200">
                <a:solidFill>
                  <a:srgbClr val="595959"/>
                </a:solidFill>
                <a:latin typeface="Calibri"/>
                <a:ea typeface="Calibri"/>
                <a:cs typeface="Calibri"/>
                <a:sym typeface="Calibri"/>
              </a:rPr>
              <a:t>SQ_FT y NUM_BEDROOMS</a:t>
            </a:r>
            <a:r>
              <a:rPr lang="es-ES" sz="1400">
                <a:solidFill>
                  <a:srgbClr val="595959"/>
                </a:solidFill>
                <a:latin typeface="Calibri"/>
                <a:ea typeface="Calibri"/>
                <a:cs typeface="Calibri"/>
                <a:sym typeface="Calibri"/>
              </a:rPr>
              <a:t>.</a:t>
            </a:r>
            <a:endParaRPr/>
          </a:p>
        </p:txBody>
      </p:sp>
      <p:cxnSp>
        <p:nvCxnSpPr>
          <p:cNvPr id="341" name="Google Shape;341;p23"/>
          <p:cNvCxnSpPr/>
          <p:nvPr/>
        </p:nvCxnSpPr>
        <p:spPr>
          <a:xfrm rot="10800000">
            <a:off x="6848895" y="4496159"/>
            <a:ext cx="381464" cy="969746"/>
          </a:xfrm>
          <a:prstGeom prst="straightConnector1">
            <a:avLst/>
          </a:prstGeom>
          <a:noFill/>
          <a:ln cap="flat" cmpd="sng" w="9525">
            <a:solidFill>
              <a:schemeClr val="accent1"/>
            </a:solidFill>
            <a:prstDash val="solid"/>
            <a:miter lim="800000"/>
            <a:headEnd len="sm" w="sm" type="none"/>
            <a:tailEnd len="med" w="med" type="triangle"/>
          </a:ln>
        </p:spPr>
      </p:cxnSp>
      <p:cxnSp>
        <p:nvCxnSpPr>
          <p:cNvPr id="342" name="Google Shape;342;p23"/>
          <p:cNvCxnSpPr/>
          <p:nvPr/>
        </p:nvCxnSpPr>
        <p:spPr>
          <a:xfrm flipH="1" rot="10800000">
            <a:off x="7599739" y="4496159"/>
            <a:ext cx="395856" cy="969746"/>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p:nvPr/>
        </p:nvSpPr>
        <p:spPr>
          <a:xfrm>
            <a:off x="1719942" y="2273912"/>
            <a:ext cx="8305801" cy="403902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24"/>
          <p:cNvSpPr txBox="1"/>
          <p:nvPr/>
        </p:nvSpPr>
        <p:spPr>
          <a:xfrm>
            <a:off x="1759325" y="384913"/>
            <a:ext cx="10782300" cy="731156"/>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Filtrando subset de valores perdidos</a:t>
            </a:r>
            <a:endParaRPr sz="3200">
              <a:solidFill>
                <a:srgbClr val="7F7F7F"/>
              </a:solidFill>
              <a:latin typeface="Arial"/>
              <a:ea typeface="Arial"/>
              <a:cs typeface="Arial"/>
              <a:sym typeface="Arial"/>
            </a:endParaRPr>
          </a:p>
        </p:txBody>
      </p:sp>
      <p:sp>
        <p:nvSpPr>
          <p:cNvPr id="349" name="Google Shape;349;p24"/>
          <p:cNvSpPr/>
          <p:nvPr/>
        </p:nvSpPr>
        <p:spPr>
          <a:xfrm>
            <a:off x="-322729" y="1331230"/>
            <a:ext cx="12864354" cy="652283"/>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24"/>
          <p:cNvSpPr txBox="1"/>
          <p:nvPr/>
        </p:nvSpPr>
        <p:spPr>
          <a:xfrm>
            <a:off x="1759325" y="1356295"/>
            <a:ext cx="8266418" cy="8925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Con el parámetro thresh se puede setear la cantidad mínima de valores no nulos aceptables para que una columna no sea borrada.</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pic>
        <p:nvPicPr>
          <p:cNvPr id="351" name="Google Shape;351;p24"/>
          <p:cNvPicPr preferRelativeResize="0"/>
          <p:nvPr/>
        </p:nvPicPr>
        <p:blipFill rotWithShape="1">
          <a:blip r:embed="rId3">
            <a:alphaModFix/>
          </a:blip>
          <a:srcRect b="0" l="0" r="0" t="0"/>
          <a:stretch/>
        </p:blipFill>
        <p:spPr>
          <a:xfrm>
            <a:off x="2472896" y="5489427"/>
            <a:ext cx="419100" cy="504825"/>
          </a:xfrm>
          <a:prstGeom prst="rect">
            <a:avLst/>
          </a:prstGeom>
          <a:noFill/>
          <a:ln>
            <a:noFill/>
          </a:ln>
        </p:spPr>
      </p:pic>
      <p:sp>
        <p:nvSpPr>
          <p:cNvPr id="352" name="Google Shape;352;p24"/>
          <p:cNvSpPr txBox="1"/>
          <p:nvPr/>
        </p:nvSpPr>
        <p:spPr>
          <a:xfrm>
            <a:off x="2964274" y="5372508"/>
            <a:ext cx="6049220"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400">
                <a:solidFill>
                  <a:srgbClr val="595959"/>
                </a:solidFill>
                <a:latin typeface="Calibri"/>
                <a:ea typeface="Calibri"/>
                <a:cs typeface="Calibri"/>
                <a:sym typeface="Calibri"/>
              </a:rPr>
              <a:t>En este caso, se ha definido que las filas deben tener al menos 6 valores no nulos, caso contrario son filtrados. Nótese las filas que desaparecieron en el set de datos.</a:t>
            </a:r>
            <a:endParaRPr/>
          </a:p>
        </p:txBody>
      </p:sp>
      <p:pic>
        <p:nvPicPr>
          <p:cNvPr id="353" name="Google Shape;353;p24"/>
          <p:cNvPicPr preferRelativeResize="0"/>
          <p:nvPr/>
        </p:nvPicPr>
        <p:blipFill rotWithShape="1">
          <a:blip r:embed="rId4">
            <a:alphaModFix/>
          </a:blip>
          <a:srcRect b="0" l="0" r="0" t="0"/>
          <a:stretch/>
        </p:blipFill>
        <p:spPr>
          <a:xfrm>
            <a:off x="2964274" y="2445866"/>
            <a:ext cx="6049219" cy="27816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p:nvPr/>
        </p:nvSpPr>
        <p:spPr>
          <a:xfrm>
            <a:off x="2249166" y="2607122"/>
            <a:ext cx="7293300" cy="387570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25"/>
          <p:cNvSpPr txBox="1"/>
          <p:nvPr/>
        </p:nvSpPr>
        <p:spPr>
          <a:xfrm>
            <a:off x="486266" y="409420"/>
            <a:ext cx="5745562" cy="73115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200">
                <a:solidFill>
                  <a:srgbClr val="7F7F7F"/>
                </a:solidFill>
                <a:latin typeface="Arial"/>
                <a:ea typeface="Arial"/>
                <a:cs typeface="Arial"/>
                <a:sym typeface="Arial"/>
              </a:rPr>
              <a:t>Imputación de un valor fijo</a:t>
            </a:r>
            <a:endParaRPr/>
          </a:p>
        </p:txBody>
      </p:sp>
      <p:sp>
        <p:nvSpPr>
          <p:cNvPr id="360" name="Google Shape;360;p25"/>
          <p:cNvSpPr/>
          <p:nvPr/>
        </p:nvSpPr>
        <p:spPr>
          <a:xfrm>
            <a:off x="-268932" y="1140571"/>
            <a:ext cx="12729900" cy="1123500"/>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25"/>
          <p:cNvSpPr txBox="1"/>
          <p:nvPr/>
        </p:nvSpPr>
        <p:spPr>
          <a:xfrm>
            <a:off x="853804" y="1266050"/>
            <a:ext cx="10308300" cy="1169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La forma más sencilla de realizar una imputación, es mediante la imputación de un valor fijo. En este ejemplo, se han reemplazado los valore nulos por un valor fijo igual a cero. Esta no siempre es la mejor opción, debe estudiarse caso a caso puesto que se está asumiendo un valor ficticio.</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pic>
        <p:nvPicPr>
          <p:cNvPr id="362" name="Google Shape;362;p25"/>
          <p:cNvPicPr preferRelativeResize="0"/>
          <p:nvPr/>
        </p:nvPicPr>
        <p:blipFill rotWithShape="1">
          <a:blip r:embed="rId3">
            <a:alphaModFix/>
          </a:blip>
          <a:srcRect b="0" l="0" r="0" t="0"/>
          <a:stretch/>
        </p:blipFill>
        <p:spPr>
          <a:xfrm>
            <a:off x="2600167" y="2765914"/>
            <a:ext cx="6751128" cy="35815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p:nvPr/>
        </p:nvSpPr>
        <p:spPr>
          <a:xfrm>
            <a:off x="2590799" y="2402519"/>
            <a:ext cx="6858000" cy="3875734"/>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26"/>
          <p:cNvSpPr txBox="1"/>
          <p:nvPr/>
        </p:nvSpPr>
        <p:spPr>
          <a:xfrm>
            <a:off x="925286" y="398509"/>
            <a:ext cx="10207770" cy="731156"/>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Imputación del valor promedio, moda o mediana</a:t>
            </a:r>
            <a:endParaRPr/>
          </a:p>
        </p:txBody>
      </p:sp>
      <p:sp>
        <p:nvSpPr>
          <p:cNvPr id="369" name="Google Shape;369;p26"/>
          <p:cNvSpPr/>
          <p:nvPr/>
        </p:nvSpPr>
        <p:spPr>
          <a:xfrm>
            <a:off x="-152400" y="1321671"/>
            <a:ext cx="12604376" cy="912481"/>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26"/>
          <p:cNvSpPr txBox="1"/>
          <p:nvPr/>
        </p:nvSpPr>
        <p:spPr>
          <a:xfrm>
            <a:off x="925286" y="1348940"/>
            <a:ext cx="10308370"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El método de imputación de un promedio, moda o mediana, entrega un valor más razonable para una columna, al menos más razonable que imputar el valor cero en la lámina anterior. Nótese que en este caso el valor resultante imputado fue de 1100 ft. </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pic>
        <p:nvPicPr>
          <p:cNvPr id="371" name="Google Shape;371;p26"/>
          <p:cNvPicPr preferRelativeResize="0"/>
          <p:nvPr/>
        </p:nvPicPr>
        <p:blipFill rotWithShape="1">
          <a:blip r:embed="rId3">
            <a:alphaModFix/>
          </a:blip>
          <a:srcRect b="0" l="0" r="0" t="0"/>
          <a:stretch/>
        </p:blipFill>
        <p:spPr>
          <a:xfrm>
            <a:off x="2840418" y="2527889"/>
            <a:ext cx="6358761" cy="36249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p:nvPr/>
        </p:nvSpPr>
        <p:spPr>
          <a:xfrm>
            <a:off x="-376519" y="1133323"/>
            <a:ext cx="11236197" cy="4170197"/>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27"/>
          <p:cNvSpPr txBox="1"/>
          <p:nvPr/>
        </p:nvSpPr>
        <p:spPr>
          <a:xfrm>
            <a:off x="863034" y="313730"/>
            <a:ext cx="9996644"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Otros métodos avanzados de imputación</a:t>
            </a:r>
            <a:endParaRPr/>
          </a:p>
        </p:txBody>
      </p:sp>
      <p:sp>
        <p:nvSpPr>
          <p:cNvPr id="378" name="Google Shape;378;p27"/>
          <p:cNvSpPr txBox="1"/>
          <p:nvPr/>
        </p:nvSpPr>
        <p:spPr>
          <a:xfrm>
            <a:off x="863034" y="1510261"/>
            <a:ext cx="8757089"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800">
                <a:solidFill>
                  <a:schemeClr val="lt1"/>
                </a:solidFill>
                <a:latin typeface="Calibri"/>
                <a:ea typeface="Calibri"/>
                <a:cs typeface="Calibri"/>
                <a:sym typeface="Calibri"/>
              </a:rPr>
              <a:t>Otras formas más avanzadas de realizar imputaciones son las siguientes:</a:t>
            </a:r>
            <a:endParaRPr/>
          </a:p>
          <a:p>
            <a:pPr indent="0" lvl="0" marL="0" marR="0" rtl="0" algn="just">
              <a:spcBef>
                <a:spcPts val="0"/>
              </a:spcBef>
              <a:spcAft>
                <a:spcPts val="0"/>
              </a:spcAft>
              <a:buNone/>
            </a:pPr>
            <a:r>
              <a:t/>
            </a:r>
            <a:endParaRPr b="1" sz="1800">
              <a:solidFill>
                <a:schemeClr val="lt1"/>
              </a:solidFill>
              <a:latin typeface="Arial"/>
              <a:ea typeface="Arial"/>
              <a:cs typeface="Arial"/>
              <a:sym typeface="Arial"/>
            </a:endParaRPr>
          </a:p>
          <a:p>
            <a:pPr indent="-342900" lvl="1" marL="800100" marR="0" rtl="0" algn="just">
              <a:spcBef>
                <a:spcPts val="0"/>
              </a:spcBef>
              <a:spcAft>
                <a:spcPts val="0"/>
              </a:spcAft>
              <a:buClr>
                <a:schemeClr val="lt1"/>
              </a:buClr>
              <a:buSzPts val="1800"/>
              <a:buFont typeface="Arial"/>
              <a:buChar char="•"/>
            </a:pPr>
            <a:r>
              <a:rPr b="1" i="0" lang="es-ES" sz="1800" u="none" cap="none" strike="noStrike">
                <a:solidFill>
                  <a:schemeClr val="lt1"/>
                </a:solidFill>
                <a:latin typeface="Calibri"/>
                <a:ea typeface="Calibri"/>
                <a:cs typeface="Calibri"/>
                <a:sym typeface="Calibri"/>
              </a:rPr>
              <a:t>Imputación estratificada: </a:t>
            </a:r>
            <a:r>
              <a:rPr b="0" i="0" lang="es-ES" sz="1800" u="none" cap="none" strike="noStrike">
                <a:solidFill>
                  <a:schemeClr val="lt1"/>
                </a:solidFill>
                <a:latin typeface="Calibri"/>
                <a:ea typeface="Calibri"/>
                <a:cs typeface="Calibri"/>
                <a:sym typeface="Calibri"/>
              </a:rPr>
              <a:t>agrupamos los registros en base a un criterio o estrato y en base al promedio, mediana o moda del estrato realizamos la imputación.</a:t>
            </a:r>
            <a:endParaRPr/>
          </a:p>
          <a:p>
            <a:pPr indent="-228600" lvl="1" marL="800100" marR="0" rtl="0" algn="just">
              <a:spcBef>
                <a:spcPts val="0"/>
              </a:spcBef>
              <a:spcAft>
                <a:spcPts val="0"/>
              </a:spcAft>
              <a:buClr>
                <a:schemeClr val="dk1"/>
              </a:buClr>
              <a:buSzPts val="1800"/>
              <a:buFont typeface="Arial"/>
              <a:buNone/>
            </a:pPr>
            <a:r>
              <a:t/>
            </a:r>
            <a:endParaRPr b="1" i="0" sz="1800" u="none" cap="none" strike="noStrike">
              <a:solidFill>
                <a:schemeClr val="lt1"/>
              </a:solidFill>
              <a:latin typeface="Calibri"/>
              <a:ea typeface="Calibri"/>
              <a:cs typeface="Calibri"/>
              <a:sym typeface="Calibri"/>
            </a:endParaRPr>
          </a:p>
          <a:p>
            <a:pPr indent="-342900" lvl="1" marL="800100" marR="0" rtl="0" algn="just">
              <a:spcBef>
                <a:spcPts val="0"/>
              </a:spcBef>
              <a:spcAft>
                <a:spcPts val="0"/>
              </a:spcAft>
              <a:buClr>
                <a:schemeClr val="lt1"/>
              </a:buClr>
              <a:buSzPts val="1800"/>
              <a:buFont typeface="Arial"/>
              <a:buChar char="•"/>
            </a:pPr>
            <a:r>
              <a:rPr b="1" i="0" lang="es-ES" sz="1800" u="none" cap="none" strike="noStrike">
                <a:solidFill>
                  <a:schemeClr val="lt1"/>
                </a:solidFill>
                <a:latin typeface="Calibri"/>
                <a:ea typeface="Calibri"/>
                <a:cs typeface="Calibri"/>
                <a:sym typeface="Calibri"/>
              </a:rPr>
              <a:t>Modelos regresivos: </a:t>
            </a:r>
            <a:r>
              <a:rPr b="0" i="0" lang="es-ES" sz="1800" u="none" cap="none" strike="noStrike">
                <a:solidFill>
                  <a:schemeClr val="lt1"/>
                </a:solidFill>
                <a:latin typeface="Calibri"/>
                <a:ea typeface="Calibri"/>
                <a:cs typeface="Calibri"/>
                <a:sym typeface="Calibri"/>
              </a:rPr>
              <a:t>en el caso de variables numéricas, como por ejemplo, el valor de SQ_FT, se podría elaborar una regresión lineal en base a los atributos NUM_BEDROOMS y NUM_BATH.</a:t>
            </a:r>
            <a:endParaRPr/>
          </a:p>
          <a:p>
            <a:pPr indent="-228600" lvl="1" marL="800100" marR="0" rtl="0" algn="just">
              <a:spcBef>
                <a:spcPts val="0"/>
              </a:spcBef>
              <a:spcAft>
                <a:spcPts val="0"/>
              </a:spcAft>
              <a:buClr>
                <a:schemeClr val="dk1"/>
              </a:buClr>
              <a:buSzPts val="1800"/>
              <a:buFont typeface="Arial"/>
              <a:buNone/>
            </a:pPr>
            <a:r>
              <a:t/>
            </a:r>
            <a:endParaRPr b="0" i="0" sz="1800" u="none" cap="none" strike="noStrike">
              <a:solidFill>
                <a:schemeClr val="lt1"/>
              </a:solidFill>
              <a:latin typeface="Calibri"/>
              <a:ea typeface="Calibri"/>
              <a:cs typeface="Calibri"/>
              <a:sym typeface="Calibri"/>
            </a:endParaRPr>
          </a:p>
          <a:p>
            <a:pPr indent="-342900" lvl="1" marL="800100" marR="0" rtl="0" algn="just">
              <a:spcBef>
                <a:spcPts val="0"/>
              </a:spcBef>
              <a:spcAft>
                <a:spcPts val="0"/>
              </a:spcAft>
              <a:buClr>
                <a:schemeClr val="lt1"/>
              </a:buClr>
              <a:buSzPts val="1800"/>
              <a:buFont typeface="Arial"/>
              <a:buChar char="•"/>
            </a:pPr>
            <a:r>
              <a:rPr b="1" i="0" lang="es-ES" sz="1800" u="none" cap="none" strike="noStrike">
                <a:solidFill>
                  <a:schemeClr val="lt1"/>
                </a:solidFill>
                <a:latin typeface="Calibri"/>
                <a:ea typeface="Calibri"/>
                <a:cs typeface="Calibri"/>
                <a:sym typeface="Calibri"/>
              </a:rPr>
              <a:t>Modelos de aprendizaje: </a:t>
            </a:r>
            <a:r>
              <a:rPr b="0" i="0" lang="es-ES" sz="1800" u="none" cap="none" strike="noStrike">
                <a:solidFill>
                  <a:schemeClr val="lt1"/>
                </a:solidFill>
                <a:latin typeface="Calibri"/>
                <a:ea typeface="Calibri"/>
                <a:cs typeface="Calibri"/>
                <a:sym typeface="Calibri"/>
              </a:rPr>
              <a:t>A veces se emplean métodos de aprendizaje de máquina tales como K-Means para estimar y reemplazar la data perdida. Este método podría ser utilizado tanto para determinar variables numéricas como categóricas.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p:nvPr/>
        </p:nvSpPr>
        <p:spPr>
          <a:xfrm>
            <a:off x="3005579" y="1346716"/>
            <a:ext cx="6858000" cy="4356499"/>
          </a:xfrm>
          <a:prstGeom prst="roundRect">
            <a:avLst>
              <a:gd fmla="val 2971"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28"/>
          <p:cNvSpPr txBox="1"/>
          <p:nvPr/>
        </p:nvSpPr>
        <p:spPr>
          <a:xfrm>
            <a:off x="-2704946" y="521194"/>
            <a:ext cx="10782300"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200">
                <a:solidFill>
                  <a:srgbClr val="7F7F7F"/>
                </a:solidFill>
                <a:latin typeface="Arial"/>
                <a:ea typeface="Arial"/>
                <a:cs typeface="Arial"/>
                <a:sym typeface="Arial"/>
              </a:rPr>
              <a:t>Valores</a:t>
            </a:r>
            <a:r>
              <a:rPr b="1" lang="es-ES" sz="3200">
                <a:solidFill>
                  <a:srgbClr val="7F7F7F"/>
                </a:solidFill>
                <a:latin typeface="Arial"/>
                <a:ea typeface="Arial"/>
                <a:cs typeface="Arial"/>
                <a:sym typeface="Arial"/>
              </a:rPr>
              <a:t> </a:t>
            </a:r>
            <a:r>
              <a:rPr lang="es-ES" sz="3200">
                <a:solidFill>
                  <a:srgbClr val="7F7F7F"/>
                </a:solidFill>
                <a:latin typeface="Arial"/>
                <a:ea typeface="Arial"/>
                <a:cs typeface="Arial"/>
                <a:sym typeface="Arial"/>
              </a:rPr>
              <a:t>Atípicos</a:t>
            </a:r>
            <a:endParaRPr/>
          </a:p>
        </p:txBody>
      </p:sp>
      <p:pic>
        <p:nvPicPr>
          <p:cNvPr id="385" name="Google Shape;385;p28"/>
          <p:cNvPicPr preferRelativeResize="0"/>
          <p:nvPr/>
        </p:nvPicPr>
        <p:blipFill rotWithShape="1">
          <a:blip r:embed="rId3">
            <a:alphaModFix/>
          </a:blip>
          <a:srcRect b="0" l="0" r="0" t="0"/>
          <a:stretch/>
        </p:blipFill>
        <p:spPr>
          <a:xfrm>
            <a:off x="3767085" y="1457001"/>
            <a:ext cx="5643629" cy="4135928"/>
          </a:xfrm>
          <a:prstGeom prst="rect">
            <a:avLst/>
          </a:prstGeom>
          <a:noFill/>
          <a:ln>
            <a:noFill/>
          </a:ln>
          <a:effectLst>
            <a:outerShdw blurRad="190500" rotWithShape="0" algn="tl">
              <a:srgbClr val="000000">
                <a:alpha val="69803"/>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p:nvPr/>
        </p:nvSpPr>
        <p:spPr>
          <a:xfrm>
            <a:off x="-484100" y="1219200"/>
            <a:ext cx="5883000" cy="5139600"/>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29"/>
          <p:cNvSpPr txBox="1"/>
          <p:nvPr/>
        </p:nvSpPr>
        <p:spPr>
          <a:xfrm>
            <a:off x="745593" y="182881"/>
            <a:ext cx="10352319"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¿Qué es un valor atípico?</a:t>
            </a:r>
            <a:endParaRPr sz="3200">
              <a:solidFill>
                <a:srgbClr val="7F7F7F"/>
              </a:solidFill>
              <a:latin typeface="Arial"/>
              <a:ea typeface="Arial"/>
              <a:cs typeface="Arial"/>
              <a:sym typeface="Arial"/>
            </a:endParaRPr>
          </a:p>
        </p:txBody>
      </p:sp>
      <p:sp>
        <p:nvSpPr>
          <p:cNvPr id="392" name="Google Shape;392;p29"/>
          <p:cNvSpPr txBox="1"/>
          <p:nvPr/>
        </p:nvSpPr>
        <p:spPr>
          <a:xfrm>
            <a:off x="745594" y="1372099"/>
            <a:ext cx="4348920" cy="477053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chemeClr val="lt1"/>
                </a:solidFill>
                <a:latin typeface="Calibri"/>
                <a:ea typeface="Calibri"/>
                <a:cs typeface="Calibri"/>
                <a:sym typeface="Calibri"/>
              </a:rPr>
              <a:t>Un valor atípico, en un set de datos, corresponde a una observación que es numéricamente distantes del resto de los datos, extremadamente grande o extremadamente pequeña. Un valor atípico puede generar un efecto desproporcionado en los resultados estadísticos, como la media, lo cual puede conducir a interpretaciones engañosas.</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Un valor atípico, llamado a veces anomalía, podría deberse a un fenómeno único (por ejemplo, una lista de clientes de un banco con una persona de 124 años) o bien podría ser producido por un error (por ejemplo, ingresaron 124 en vez de 24 años al momento de crear al cliente).</a:t>
            </a:r>
            <a:endParaRPr/>
          </a:p>
          <a:p>
            <a:pPr indent="0" lvl="0" marL="0" marR="0" rtl="0" algn="just">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600">
                <a:solidFill>
                  <a:schemeClr val="lt1"/>
                </a:solidFill>
                <a:latin typeface="Calibri"/>
                <a:ea typeface="Calibri"/>
                <a:cs typeface="Calibri"/>
                <a:sym typeface="Calibri"/>
              </a:rPr>
              <a:t>Sea cual sea el dato, es conveniente identificar la presencia de valores atípicos o anomalías en los datos.</a:t>
            </a:r>
            <a:endParaRPr/>
          </a:p>
        </p:txBody>
      </p:sp>
      <p:sp>
        <p:nvSpPr>
          <p:cNvPr id="393" name="Google Shape;393;p29"/>
          <p:cNvSpPr/>
          <p:nvPr/>
        </p:nvSpPr>
        <p:spPr>
          <a:xfrm>
            <a:off x="5594425" y="1687274"/>
            <a:ext cx="6411300" cy="4294500"/>
          </a:xfrm>
          <a:prstGeom prst="roundRect">
            <a:avLst>
              <a:gd fmla="val 2971" name="adj"/>
            </a:avLst>
          </a:prstGeom>
          <a:solidFill>
            <a:schemeClr val="lt1"/>
          </a:solidFill>
          <a:ln cap="flat" cmpd="sng" w="381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94" name="Google Shape;394;p29"/>
          <p:cNvPicPr preferRelativeResize="0"/>
          <p:nvPr/>
        </p:nvPicPr>
        <p:blipFill rotWithShape="1">
          <a:blip r:embed="rId3">
            <a:alphaModFix/>
          </a:blip>
          <a:srcRect b="0" l="0" r="0" t="0"/>
          <a:stretch/>
        </p:blipFill>
        <p:spPr>
          <a:xfrm>
            <a:off x="5791021" y="2039574"/>
            <a:ext cx="6018092" cy="35899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1155863" y="709002"/>
            <a:ext cx="9645161"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Calidad de Datos</a:t>
            </a:r>
            <a:endParaRPr/>
          </a:p>
        </p:txBody>
      </p:sp>
      <p:sp>
        <p:nvSpPr>
          <p:cNvPr id="109" name="Google Shape;109;p3"/>
          <p:cNvSpPr/>
          <p:nvPr/>
        </p:nvSpPr>
        <p:spPr>
          <a:xfrm>
            <a:off x="1155863" y="2074986"/>
            <a:ext cx="9645161" cy="3050930"/>
          </a:xfrm>
          <a:prstGeom prst="roundRect">
            <a:avLst>
              <a:gd fmla="val 4466" name="adj"/>
            </a:avLst>
          </a:prstGeom>
          <a:solidFill>
            <a:schemeClr val="lt1"/>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eter Aiken / Anything Awesome Home Page" id="110" name="Google Shape;110;p3"/>
          <p:cNvPicPr preferRelativeResize="0"/>
          <p:nvPr/>
        </p:nvPicPr>
        <p:blipFill rotWithShape="1">
          <a:blip r:embed="rId3">
            <a:alphaModFix/>
          </a:blip>
          <a:srcRect b="0" l="0" r="0" t="0"/>
          <a:stretch/>
        </p:blipFill>
        <p:spPr>
          <a:xfrm>
            <a:off x="1439068" y="2367203"/>
            <a:ext cx="9078750" cy="24401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0"/>
          <p:cNvSpPr/>
          <p:nvPr/>
        </p:nvSpPr>
        <p:spPr>
          <a:xfrm>
            <a:off x="-127730" y="2002971"/>
            <a:ext cx="5843074" cy="3843530"/>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30"/>
          <p:cNvSpPr txBox="1"/>
          <p:nvPr/>
        </p:nvSpPr>
        <p:spPr>
          <a:xfrm>
            <a:off x="720825" y="201921"/>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¿Qué es un valor atípico?</a:t>
            </a:r>
            <a:endParaRPr sz="3200">
              <a:solidFill>
                <a:srgbClr val="7F7F7F"/>
              </a:solidFill>
              <a:latin typeface="Arial"/>
              <a:ea typeface="Arial"/>
              <a:cs typeface="Arial"/>
              <a:sym typeface="Arial"/>
            </a:endParaRPr>
          </a:p>
        </p:txBody>
      </p:sp>
      <p:sp>
        <p:nvSpPr>
          <p:cNvPr id="401" name="Google Shape;401;p30"/>
          <p:cNvSpPr txBox="1"/>
          <p:nvPr/>
        </p:nvSpPr>
        <p:spPr>
          <a:xfrm>
            <a:off x="720825" y="2211977"/>
            <a:ext cx="4348920"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Nótese en el siguiente diagrama de dispersión la presencia de un valor extremo por sobre las 500 libras en el valor del pasaje pagado en el dataset del Titanic. </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Nótese también, cómo la media de los valores tiende a alejarse de la mediana. Esto ocurre porque la media corresponde a promedio aritmético, el cual se ve distorsionado por causa del valor extremadamente alto.</a:t>
            </a:r>
            <a:endParaRPr/>
          </a:p>
        </p:txBody>
      </p:sp>
      <p:pic>
        <p:nvPicPr>
          <p:cNvPr id="402" name="Google Shape;402;p30"/>
          <p:cNvPicPr preferRelativeResize="0"/>
          <p:nvPr/>
        </p:nvPicPr>
        <p:blipFill rotWithShape="1">
          <a:blip r:embed="rId3">
            <a:alphaModFix/>
          </a:blip>
          <a:srcRect b="0" l="0" r="0" t="0"/>
          <a:stretch/>
        </p:blipFill>
        <p:spPr>
          <a:xfrm>
            <a:off x="6336173" y="603134"/>
            <a:ext cx="4734121" cy="3620005"/>
          </a:xfrm>
          <a:prstGeom prst="rect">
            <a:avLst/>
          </a:prstGeom>
          <a:noFill/>
          <a:ln>
            <a:noFill/>
          </a:ln>
          <a:effectLst>
            <a:outerShdw blurRad="190500" rotWithShape="0" algn="tl">
              <a:srgbClr val="000000">
                <a:alpha val="69803"/>
              </a:srgbClr>
            </a:outerShdw>
          </a:effectLst>
        </p:spPr>
      </p:pic>
      <p:pic>
        <p:nvPicPr>
          <p:cNvPr id="403" name="Google Shape;403;p30"/>
          <p:cNvPicPr preferRelativeResize="0"/>
          <p:nvPr/>
        </p:nvPicPr>
        <p:blipFill rotWithShape="1">
          <a:blip r:embed="rId4">
            <a:alphaModFix/>
          </a:blip>
          <a:srcRect b="0" l="0" r="0" t="0"/>
          <a:stretch/>
        </p:blipFill>
        <p:spPr>
          <a:xfrm>
            <a:off x="6336173" y="4223139"/>
            <a:ext cx="4753638" cy="2010056"/>
          </a:xfrm>
          <a:prstGeom prst="rect">
            <a:avLst/>
          </a:prstGeom>
          <a:noFill/>
          <a:ln>
            <a:noFill/>
          </a:ln>
          <a:effectLst>
            <a:outerShdw blurRad="190500" rotWithShape="0" algn="tl">
              <a:srgbClr val="000000">
                <a:alpha val="69803"/>
              </a:srgbClr>
            </a:outerShdw>
          </a:effectLst>
        </p:spPr>
      </p:pic>
      <p:cxnSp>
        <p:nvCxnSpPr>
          <p:cNvPr id="404" name="Google Shape;404;p30"/>
          <p:cNvCxnSpPr/>
          <p:nvPr/>
        </p:nvCxnSpPr>
        <p:spPr>
          <a:xfrm flipH="1" rot="10800000">
            <a:off x="5175315" y="1885361"/>
            <a:ext cx="2997724" cy="763572"/>
          </a:xfrm>
          <a:prstGeom prst="straightConnector1">
            <a:avLst/>
          </a:prstGeom>
          <a:noFill/>
          <a:ln cap="flat" cmpd="sng" w="19050">
            <a:solidFill>
              <a:srgbClr val="75707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1"/>
          <p:cNvSpPr txBox="1"/>
          <p:nvPr>
            <p:ph type="title"/>
          </p:nvPr>
        </p:nvSpPr>
        <p:spPr>
          <a:xfrm>
            <a:off x="6391373" y="451478"/>
            <a:ext cx="4930220" cy="1325563"/>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b="0" i="0" lang="es-ES" sz="3200" u="none" cap="none" strike="noStrike">
                <a:solidFill>
                  <a:srgbClr val="7F7F7F"/>
                </a:solidFill>
                <a:latin typeface="Arial"/>
                <a:ea typeface="Arial"/>
                <a:cs typeface="Arial"/>
                <a:sym typeface="Arial"/>
              </a:rPr>
              <a:t>¿Qué es un valor atípico?</a:t>
            </a:r>
            <a:endParaRPr b="0" i="0" sz="3200" u="none" cap="none" strike="noStrike">
              <a:solidFill>
                <a:srgbClr val="7F7F7F"/>
              </a:solidFill>
              <a:latin typeface="Arial"/>
              <a:ea typeface="Arial"/>
              <a:cs typeface="Arial"/>
              <a:sym typeface="Arial"/>
            </a:endParaRPr>
          </a:p>
        </p:txBody>
      </p:sp>
      <p:sp>
        <p:nvSpPr>
          <p:cNvPr id="410" name="Google Shape;410;p31"/>
          <p:cNvSpPr/>
          <p:nvPr/>
        </p:nvSpPr>
        <p:spPr>
          <a:xfrm>
            <a:off x="5657444" y="2383189"/>
            <a:ext cx="5871537" cy="3702860"/>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31"/>
          <p:cNvSpPr txBox="1"/>
          <p:nvPr/>
        </p:nvSpPr>
        <p:spPr>
          <a:xfrm>
            <a:off x="6321212" y="2757151"/>
            <a:ext cx="4797926"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Nótese en el siguiente diagrama de dispersión la presencia de un valor extremo por sobre las 500 libras en el valor del pasaje pagado en el dataset del Titanic. </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s-ES" sz="1800">
                <a:solidFill>
                  <a:schemeClr val="lt1"/>
                </a:solidFill>
                <a:latin typeface="Calibri"/>
                <a:ea typeface="Calibri"/>
                <a:cs typeface="Calibri"/>
                <a:sym typeface="Calibri"/>
              </a:rPr>
              <a:t>Nótese también, cómo la media de los valores tiende a alejarse de la mediana. Esto ocurre porque la media corresponde a promedio aritmético, el cual se ve distorsionado por causa del valor extremadamente alto.</a:t>
            </a:r>
            <a:endParaRPr/>
          </a:p>
        </p:txBody>
      </p:sp>
      <p:sp>
        <p:nvSpPr>
          <p:cNvPr id="412" name="Google Shape;412;p31"/>
          <p:cNvSpPr/>
          <p:nvPr/>
        </p:nvSpPr>
        <p:spPr>
          <a:xfrm>
            <a:off x="726356" y="451478"/>
            <a:ext cx="5214679" cy="6074228"/>
          </a:xfrm>
          <a:prstGeom prst="roundRect">
            <a:avLst>
              <a:gd fmla="val 2971" name="adj"/>
            </a:avLst>
          </a:prstGeom>
          <a:solidFill>
            <a:schemeClr val="lt1"/>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3" name="Google Shape;413;p31"/>
          <p:cNvPicPr preferRelativeResize="0"/>
          <p:nvPr/>
        </p:nvPicPr>
        <p:blipFill rotWithShape="1">
          <a:blip r:embed="rId3">
            <a:alphaModFix/>
          </a:blip>
          <a:srcRect b="0" l="0" r="0" t="0"/>
          <a:stretch/>
        </p:blipFill>
        <p:spPr>
          <a:xfrm>
            <a:off x="1046780" y="614614"/>
            <a:ext cx="4706007" cy="3620005"/>
          </a:xfrm>
          <a:prstGeom prst="rect">
            <a:avLst/>
          </a:prstGeom>
          <a:noFill/>
          <a:ln>
            <a:noFill/>
          </a:ln>
        </p:spPr>
      </p:pic>
      <p:pic>
        <p:nvPicPr>
          <p:cNvPr id="414" name="Google Shape;414;p31"/>
          <p:cNvPicPr preferRelativeResize="0"/>
          <p:nvPr/>
        </p:nvPicPr>
        <p:blipFill rotWithShape="1">
          <a:blip r:embed="rId4">
            <a:alphaModFix/>
          </a:blip>
          <a:srcRect b="0" l="0" r="0" t="0"/>
          <a:stretch/>
        </p:blipFill>
        <p:spPr>
          <a:xfrm>
            <a:off x="999149" y="4234619"/>
            <a:ext cx="4753638" cy="2010056"/>
          </a:xfrm>
          <a:prstGeom prst="rect">
            <a:avLst/>
          </a:prstGeom>
          <a:noFill/>
          <a:ln>
            <a:noFill/>
          </a:ln>
        </p:spPr>
      </p:pic>
      <p:cxnSp>
        <p:nvCxnSpPr>
          <p:cNvPr id="415" name="Google Shape;415;p31"/>
          <p:cNvCxnSpPr/>
          <p:nvPr/>
        </p:nvCxnSpPr>
        <p:spPr>
          <a:xfrm rot="10800000">
            <a:off x="3186261" y="1891238"/>
            <a:ext cx="3134951" cy="1238461"/>
          </a:xfrm>
          <a:prstGeom prst="straightConnector1">
            <a:avLst/>
          </a:prstGeom>
          <a:noFill/>
          <a:ln cap="flat" cmpd="sng" w="28575">
            <a:solidFill>
              <a:srgbClr val="D8D8D8"/>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32"/>
          <p:cNvSpPr txBox="1"/>
          <p:nvPr/>
        </p:nvSpPr>
        <p:spPr>
          <a:xfrm>
            <a:off x="870857" y="458075"/>
            <a:ext cx="10227000" cy="10080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Qué es un valor atípico</a:t>
            </a:r>
            <a:endParaRPr sz="3200">
              <a:solidFill>
                <a:srgbClr val="7F7F7F"/>
              </a:solidFill>
              <a:latin typeface="Arial"/>
              <a:ea typeface="Arial"/>
              <a:cs typeface="Arial"/>
              <a:sym typeface="Arial"/>
            </a:endParaRPr>
          </a:p>
        </p:txBody>
      </p:sp>
      <p:sp>
        <p:nvSpPr>
          <p:cNvPr id="421" name="Google Shape;421;p32"/>
          <p:cNvSpPr/>
          <p:nvPr/>
        </p:nvSpPr>
        <p:spPr>
          <a:xfrm>
            <a:off x="870857" y="1458874"/>
            <a:ext cx="10363500" cy="427800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22" name="Google Shape;422;p32"/>
          <p:cNvPicPr preferRelativeResize="0"/>
          <p:nvPr/>
        </p:nvPicPr>
        <p:blipFill rotWithShape="1">
          <a:blip r:embed="rId4">
            <a:alphaModFix/>
          </a:blip>
          <a:srcRect b="0" l="0" r="0" t="0"/>
          <a:stretch/>
        </p:blipFill>
        <p:spPr>
          <a:xfrm>
            <a:off x="3333010" y="1802570"/>
            <a:ext cx="4459432" cy="3344574"/>
          </a:xfrm>
          <a:prstGeom prst="rect">
            <a:avLst/>
          </a:prstGeom>
          <a:noFill/>
          <a:ln>
            <a:noFill/>
          </a:ln>
        </p:spPr>
      </p:pic>
      <p:cxnSp>
        <p:nvCxnSpPr>
          <p:cNvPr id="423" name="Google Shape;423;p32"/>
          <p:cNvCxnSpPr/>
          <p:nvPr/>
        </p:nvCxnSpPr>
        <p:spPr>
          <a:xfrm flipH="1">
            <a:off x="5785306" y="1881408"/>
            <a:ext cx="2495100" cy="508800"/>
          </a:xfrm>
          <a:prstGeom prst="straightConnector1">
            <a:avLst/>
          </a:prstGeom>
          <a:noFill/>
          <a:ln cap="flat" cmpd="sng" w="9525">
            <a:solidFill>
              <a:schemeClr val="accent1"/>
            </a:solidFill>
            <a:prstDash val="solid"/>
            <a:miter lim="800000"/>
            <a:headEnd len="sm" w="sm" type="none"/>
            <a:tailEnd len="med" w="med" type="triangle"/>
          </a:ln>
        </p:spPr>
      </p:cxnSp>
      <p:sp>
        <p:nvSpPr>
          <p:cNvPr id="424" name="Google Shape;424;p32"/>
          <p:cNvSpPr txBox="1"/>
          <p:nvPr/>
        </p:nvSpPr>
        <p:spPr>
          <a:xfrm>
            <a:off x="8403773" y="1686472"/>
            <a:ext cx="1374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Valores atípicos</a:t>
            </a:r>
            <a:endParaRPr/>
          </a:p>
        </p:txBody>
      </p:sp>
      <p:cxnSp>
        <p:nvCxnSpPr>
          <p:cNvPr id="425" name="Google Shape;425;p32"/>
          <p:cNvCxnSpPr/>
          <p:nvPr/>
        </p:nvCxnSpPr>
        <p:spPr>
          <a:xfrm flipH="1">
            <a:off x="5993110" y="3747834"/>
            <a:ext cx="2452500" cy="27600"/>
          </a:xfrm>
          <a:prstGeom prst="straightConnector1">
            <a:avLst/>
          </a:prstGeom>
          <a:noFill/>
          <a:ln cap="flat" cmpd="sng" w="9525">
            <a:solidFill>
              <a:schemeClr val="accent1"/>
            </a:solidFill>
            <a:prstDash val="solid"/>
            <a:miter lim="800000"/>
            <a:headEnd len="sm" w="sm" type="none"/>
            <a:tailEnd len="med" w="med" type="triangle"/>
          </a:ln>
        </p:spPr>
      </p:cxnSp>
      <p:sp>
        <p:nvSpPr>
          <p:cNvPr id="426" name="Google Shape;426;p32"/>
          <p:cNvSpPr txBox="1"/>
          <p:nvPr/>
        </p:nvSpPr>
        <p:spPr>
          <a:xfrm>
            <a:off x="8445610" y="3593946"/>
            <a:ext cx="2366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Mediana (50% de la muestra</a:t>
            </a:r>
            <a:r>
              <a:rPr lang="es-ES" sz="1400">
                <a:solidFill>
                  <a:schemeClr val="dk1"/>
                </a:solidFill>
                <a:latin typeface="Arial"/>
                <a:ea typeface="Arial"/>
                <a:cs typeface="Arial"/>
                <a:sym typeface="Arial"/>
              </a:rPr>
              <a:t>)</a:t>
            </a:r>
            <a:endParaRPr/>
          </a:p>
        </p:txBody>
      </p:sp>
      <p:cxnSp>
        <p:nvCxnSpPr>
          <p:cNvPr id="427" name="Google Shape;427;p32"/>
          <p:cNvCxnSpPr/>
          <p:nvPr/>
        </p:nvCxnSpPr>
        <p:spPr>
          <a:xfrm rot="10800000">
            <a:off x="5785243" y="4703827"/>
            <a:ext cx="1128300" cy="692700"/>
          </a:xfrm>
          <a:prstGeom prst="straightConnector1">
            <a:avLst/>
          </a:prstGeom>
          <a:noFill/>
          <a:ln cap="flat" cmpd="sng" w="9525">
            <a:solidFill>
              <a:schemeClr val="accent1"/>
            </a:solidFill>
            <a:prstDash val="solid"/>
            <a:miter lim="800000"/>
            <a:headEnd len="sm" w="sm" type="none"/>
            <a:tailEnd len="med" w="med" type="triangle"/>
          </a:ln>
        </p:spPr>
      </p:cxnSp>
      <p:sp>
        <p:nvSpPr>
          <p:cNvPr id="428" name="Google Shape;428;p32"/>
          <p:cNvSpPr txBox="1"/>
          <p:nvPr/>
        </p:nvSpPr>
        <p:spPr>
          <a:xfrm>
            <a:off x="6913543" y="5303493"/>
            <a:ext cx="1196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Valor mínimo</a:t>
            </a:r>
            <a:endParaRPr/>
          </a:p>
        </p:txBody>
      </p:sp>
      <p:cxnSp>
        <p:nvCxnSpPr>
          <p:cNvPr id="429" name="Google Shape;429;p32"/>
          <p:cNvCxnSpPr>
            <a:stCxn id="430" idx="1"/>
          </p:cNvCxnSpPr>
          <p:nvPr/>
        </p:nvCxnSpPr>
        <p:spPr>
          <a:xfrm rot="10800000">
            <a:off x="5916055" y="4024801"/>
            <a:ext cx="2540100" cy="346500"/>
          </a:xfrm>
          <a:prstGeom prst="straightConnector1">
            <a:avLst/>
          </a:prstGeom>
          <a:noFill/>
          <a:ln cap="flat" cmpd="sng" w="9525">
            <a:solidFill>
              <a:schemeClr val="accent1"/>
            </a:solidFill>
            <a:prstDash val="solid"/>
            <a:miter lim="800000"/>
            <a:headEnd len="sm" w="sm" type="none"/>
            <a:tailEnd len="med" w="med" type="triangle"/>
          </a:ln>
        </p:spPr>
      </p:cxnSp>
      <p:sp>
        <p:nvSpPr>
          <p:cNvPr id="430" name="Google Shape;430;p32"/>
          <p:cNvSpPr txBox="1"/>
          <p:nvPr/>
        </p:nvSpPr>
        <p:spPr>
          <a:xfrm>
            <a:off x="8456155" y="4217401"/>
            <a:ext cx="2778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Primer Cuartil (25% de la muestra)</a:t>
            </a:r>
            <a:endParaRPr/>
          </a:p>
        </p:txBody>
      </p:sp>
      <p:cxnSp>
        <p:nvCxnSpPr>
          <p:cNvPr id="431" name="Google Shape;431;p32"/>
          <p:cNvCxnSpPr>
            <a:stCxn id="432" idx="1"/>
          </p:cNvCxnSpPr>
          <p:nvPr/>
        </p:nvCxnSpPr>
        <p:spPr>
          <a:xfrm flipH="1">
            <a:off x="5993180" y="3083025"/>
            <a:ext cx="2367300" cy="391800"/>
          </a:xfrm>
          <a:prstGeom prst="straightConnector1">
            <a:avLst/>
          </a:prstGeom>
          <a:noFill/>
          <a:ln cap="flat" cmpd="sng" w="9525">
            <a:solidFill>
              <a:schemeClr val="accent1"/>
            </a:solidFill>
            <a:prstDash val="solid"/>
            <a:miter lim="800000"/>
            <a:headEnd len="sm" w="sm" type="none"/>
            <a:tailEnd len="med" w="med" type="triangle"/>
          </a:ln>
        </p:spPr>
      </p:cxnSp>
      <p:sp>
        <p:nvSpPr>
          <p:cNvPr id="432" name="Google Shape;432;p32"/>
          <p:cNvSpPr txBox="1"/>
          <p:nvPr/>
        </p:nvSpPr>
        <p:spPr>
          <a:xfrm>
            <a:off x="8360480" y="2929125"/>
            <a:ext cx="2748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Tercer Cuartil (75% de la muestra)</a:t>
            </a:r>
            <a:endParaRPr/>
          </a:p>
        </p:txBody>
      </p:sp>
      <p:cxnSp>
        <p:nvCxnSpPr>
          <p:cNvPr id="433" name="Google Shape;433;p32"/>
          <p:cNvCxnSpPr/>
          <p:nvPr/>
        </p:nvCxnSpPr>
        <p:spPr>
          <a:xfrm flipH="1">
            <a:off x="5916088" y="2379328"/>
            <a:ext cx="2469000" cy="260100"/>
          </a:xfrm>
          <a:prstGeom prst="straightConnector1">
            <a:avLst/>
          </a:prstGeom>
          <a:noFill/>
          <a:ln cap="flat" cmpd="sng" w="9525">
            <a:solidFill>
              <a:schemeClr val="accent1"/>
            </a:solidFill>
            <a:prstDash val="solid"/>
            <a:miter lim="800000"/>
            <a:headEnd len="sm" w="sm" type="none"/>
            <a:tailEnd len="med" w="med" type="triangle"/>
          </a:ln>
        </p:spPr>
      </p:cxnSp>
      <p:sp>
        <p:nvSpPr>
          <p:cNvPr id="434" name="Google Shape;434;p32"/>
          <p:cNvSpPr txBox="1"/>
          <p:nvPr/>
        </p:nvSpPr>
        <p:spPr>
          <a:xfrm>
            <a:off x="8403772" y="2214675"/>
            <a:ext cx="1224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Valor máximo</a:t>
            </a:r>
            <a:endParaRPr/>
          </a:p>
        </p:txBody>
      </p:sp>
      <p:cxnSp>
        <p:nvCxnSpPr>
          <p:cNvPr id="435" name="Google Shape;435;p32"/>
          <p:cNvCxnSpPr/>
          <p:nvPr/>
        </p:nvCxnSpPr>
        <p:spPr>
          <a:xfrm>
            <a:off x="2764972" y="3013545"/>
            <a:ext cx="1995000" cy="665100"/>
          </a:xfrm>
          <a:prstGeom prst="straightConnector1">
            <a:avLst/>
          </a:prstGeom>
          <a:noFill/>
          <a:ln cap="flat" cmpd="sng" w="9525">
            <a:solidFill>
              <a:schemeClr val="accent1"/>
            </a:solidFill>
            <a:prstDash val="solid"/>
            <a:miter lim="800000"/>
            <a:headEnd len="sm" w="sm" type="none"/>
            <a:tailEnd len="med" w="med" type="triangle"/>
          </a:ln>
        </p:spPr>
      </p:cxnSp>
      <p:sp>
        <p:nvSpPr>
          <p:cNvPr id="436" name="Google Shape;436;p32"/>
          <p:cNvSpPr txBox="1"/>
          <p:nvPr/>
        </p:nvSpPr>
        <p:spPr>
          <a:xfrm>
            <a:off x="1196352" y="2815220"/>
            <a:ext cx="1544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Rango intercuartil</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3"/>
          <p:cNvSpPr/>
          <p:nvPr/>
        </p:nvSpPr>
        <p:spPr>
          <a:xfrm>
            <a:off x="-349278" y="1348138"/>
            <a:ext cx="12604376" cy="912481"/>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33"/>
          <p:cNvSpPr txBox="1"/>
          <p:nvPr/>
        </p:nvSpPr>
        <p:spPr>
          <a:xfrm>
            <a:off x="952104" y="340076"/>
            <a:ext cx="10463753"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lang="es-ES" sz="3200">
                <a:solidFill>
                  <a:srgbClr val="7F7F7F"/>
                </a:solidFill>
                <a:latin typeface="Arial"/>
                <a:ea typeface="Arial"/>
                <a:cs typeface="Arial"/>
                <a:sym typeface="Arial"/>
              </a:rPr>
              <a:t>¿Qué es un valor atípico?</a:t>
            </a:r>
            <a:endParaRPr sz="3200">
              <a:solidFill>
                <a:srgbClr val="7F7F7F"/>
              </a:solidFill>
              <a:latin typeface="Arial"/>
              <a:ea typeface="Arial"/>
              <a:cs typeface="Arial"/>
              <a:sym typeface="Arial"/>
            </a:endParaRPr>
          </a:p>
        </p:txBody>
      </p:sp>
      <p:sp>
        <p:nvSpPr>
          <p:cNvPr id="443" name="Google Shape;443;p33"/>
          <p:cNvSpPr/>
          <p:nvPr/>
        </p:nvSpPr>
        <p:spPr>
          <a:xfrm>
            <a:off x="3541561" y="2737202"/>
            <a:ext cx="4822700" cy="3352800"/>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44" name="Google Shape;444;p33"/>
          <p:cNvPicPr preferRelativeResize="0"/>
          <p:nvPr/>
        </p:nvPicPr>
        <p:blipFill rotWithShape="1">
          <a:blip r:embed="rId3">
            <a:alphaModFix/>
          </a:blip>
          <a:srcRect b="0" l="0" r="0" t="0"/>
          <a:stretch/>
        </p:blipFill>
        <p:spPr>
          <a:xfrm>
            <a:off x="3590381" y="2860810"/>
            <a:ext cx="4725059" cy="3105583"/>
          </a:xfrm>
          <a:prstGeom prst="rect">
            <a:avLst/>
          </a:prstGeom>
          <a:noFill/>
          <a:ln>
            <a:noFill/>
          </a:ln>
        </p:spPr>
      </p:pic>
      <p:sp>
        <p:nvSpPr>
          <p:cNvPr id="445" name="Google Shape;445;p33"/>
          <p:cNvSpPr txBox="1"/>
          <p:nvPr/>
        </p:nvSpPr>
        <p:spPr>
          <a:xfrm>
            <a:off x="952105" y="1494127"/>
            <a:ext cx="10463753" cy="1138773"/>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En el caso del valor del pasaje pagado del dataset Titanic, nótese que el rango mínimo máximo se encuentra entre 0 y 85 aproximadamente, y que cualquier valor por sobre el valor de 85 es considerado un punto atípico.</a:t>
            </a:r>
            <a:endParaRPr/>
          </a:p>
          <a:p>
            <a:pPr indent="0" lvl="0" marL="0" marR="0" rtl="0" algn="l">
              <a:spcBef>
                <a:spcPts val="0"/>
              </a:spcBef>
              <a:spcAft>
                <a:spcPts val="0"/>
              </a:spcAft>
              <a:buNone/>
            </a:pPr>
            <a:r>
              <a:t/>
            </a:r>
            <a:endParaRPr sz="3200">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4"/>
          <p:cNvSpPr/>
          <p:nvPr/>
        </p:nvSpPr>
        <p:spPr>
          <a:xfrm>
            <a:off x="-245583" y="924494"/>
            <a:ext cx="12604376" cy="912481"/>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34"/>
          <p:cNvSpPr/>
          <p:nvPr/>
        </p:nvSpPr>
        <p:spPr>
          <a:xfrm>
            <a:off x="6888597" y="2735864"/>
            <a:ext cx="4797974" cy="2355614"/>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34"/>
          <p:cNvSpPr txBox="1"/>
          <p:nvPr/>
        </p:nvSpPr>
        <p:spPr>
          <a:xfrm>
            <a:off x="671123" y="0"/>
            <a:ext cx="10955363" cy="710588"/>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t/>
            </a:r>
            <a:endParaRPr sz="3200">
              <a:solidFill>
                <a:srgbClr val="7F7F7F"/>
              </a:solidFill>
              <a:latin typeface="Arial"/>
              <a:ea typeface="Arial"/>
              <a:cs typeface="Arial"/>
              <a:sym typeface="Arial"/>
            </a:endParaRPr>
          </a:p>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¿Qué es un valor atípico?</a:t>
            </a:r>
            <a:endParaRPr/>
          </a:p>
          <a:p>
            <a:pPr indent="0" lvl="0" marL="0" marR="0" rtl="0" algn="l">
              <a:lnSpc>
                <a:spcPct val="90000"/>
              </a:lnSpc>
              <a:spcBef>
                <a:spcPts val="0"/>
              </a:spcBef>
              <a:spcAft>
                <a:spcPts val="0"/>
              </a:spcAft>
              <a:buNone/>
            </a:pPr>
            <a:r>
              <a:t/>
            </a:r>
            <a:endParaRPr sz="3200">
              <a:solidFill>
                <a:srgbClr val="7F7F7F"/>
              </a:solidFill>
              <a:latin typeface="Arial"/>
              <a:ea typeface="Arial"/>
              <a:cs typeface="Arial"/>
              <a:sym typeface="Arial"/>
            </a:endParaRPr>
          </a:p>
        </p:txBody>
      </p:sp>
      <p:sp>
        <p:nvSpPr>
          <p:cNvPr id="453" name="Google Shape;453;p34"/>
          <p:cNvSpPr/>
          <p:nvPr/>
        </p:nvSpPr>
        <p:spPr>
          <a:xfrm>
            <a:off x="-445574" y="2033549"/>
            <a:ext cx="7228114" cy="4528456"/>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Google Shape;454;p34"/>
          <p:cNvSpPr txBox="1"/>
          <p:nvPr/>
        </p:nvSpPr>
        <p:spPr>
          <a:xfrm>
            <a:off x="671123" y="2281840"/>
            <a:ext cx="5763192" cy="4031873"/>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Tomar el valor de la mediana, en este caso, es 14.4542</a:t>
            </a:r>
            <a:endParaRPr/>
          </a:p>
          <a:p>
            <a:pPr indent="-184150" lvl="0" marL="285750" marR="0" rtl="0" algn="just">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Tomar valor del primer cuartil, en este caso, Q1 es 7.9104</a:t>
            </a:r>
            <a:endParaRPr/>
          </a:p>
          <a:p>
            <a:pPr indent="-184150" lvl="0" marL="285750" marR="0" rtl="0" algn="just">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Tomar valor del tercer cuartil, este caso, Q3 es 31.0</a:t>
            </a:r>
            <a:endParaRPr/>
          </a:p>
          <a:p>
            <a:pPr indent="-184150" lvl="0" marL="285750" marR="0" rtl="0" algn="just">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Calcular el rango intercuartil, es decir, tomamos IQR = Q3 – Q1</a:t>
            </a:r>
            <a:endParaRPr/>
          </a:p>
          <a:p>
            <a:pPr indent="-184150" lvl="0" marL="285750" marR="0" rtl="0" algn="just">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Calcular el límite interno </a:t>
            </a:r>
            <a:r>
              <a:rPr b="1" lang="es-ES" sz="1600">
                <a:solidFill>
                  <a:schemeClr val="lt1"/>
                </a:solidFill>
                <a:latin typeface="Calibri"/>
                <a:ea typeface="Calibri"/>
                <a:cs typeface="Calibri"/>
                <a:sym typeface="Calibri"/>
              </a:rPr>
              <a:t>superior</a:t>
            </a:r>
            <a:r>
              <a:rPr lang="es-ES" sz="1600">
                <a:solidFill>
                  <a:schemeClr val="lt1"/>
                </a:solidFill>
                <a:latin typeface="Calibri"/>
                <a:ea typeface="Calibri"/>
                <a:cs typeface="Calibri"/>
                <a:sym typeface="Calibri"/>
              </a:rPr>
              <a:t> de la siguiente forma: </a:t>
            </a:r>
            <a:endParaRPr/>
          </a:p>
          <a:p>
            <a:pPr indent="-285750" lvl="0" marL="285750" marR="0" rtl="0" algn="just">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LSUP = Q3 + 1.5 * IQR</a:t>
            </a:r>
            <a:endParaRPr/>
          </a:p>
          <a:p>
            <a:pPr indent="-184150" lvl="0" marL="285750" marR="0" rtl="0" algn="just">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Calcular el límite interno </a:t>
            </a:r>
            <a:r>
              <a:rPr b="1" lang="es-ES" sz="1600">
                <a:solidFill>
                  <a:schemeClr val="lt1"/>
                </a:solidFill>
                <a:latin typeface="Calibri"/>
                <a:ea typeface="Calibri"/>
                <a:cs typeface="Calibri"/>
                <a:sym typeface="Calibri"/>
              </a:rPr>
              <a:t>inferior</a:t>
            </a:r>
            <a:r>
              <a:rPr lang="es-ES" sz="1600">
                <a:solidFill>
                  <a:schemeClr val="lt1"/>
                </a:solidFill>
                <a:latin typeface="Calibri"/>
                <a:ea typeface="Calibri"/>
                <a:cs typeface="Calibri"/>
                <a:sym typeface="Calibri"/>
              </a:rPr>
              <a:t> de la siguiente forma: </a:t>
            </a:r>
            <a:endParaRPr/>
          </a:p>
          <a:p>
            <a:pPr indent="-285750" lvl="0" marL="285750" marR="0" rtl="0" algn="just">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LINF = Q1 – 1.5 * IQR</a:t>
            </a:r>
            <a:endParaRPr/>
          </a:p>
          <a:p>
            <a:pPr indent="-184150" lvl="0" marL="285750" marR="0" rtl="0" algn="just">
              <a:spcBef>
                <a:spcPts val="0"/>
              </a:spcBef>
              <a:spcAft>
                <a:spcPts val="0"/>
              </a:spcAft>
              <a:buClr>
                <a:schemeClr val="dk1"/>
              </a:buClr>
              <a:buSzPts val="1600"/>
              <a:buFont typeface="Arial"/>
              <a:buNone/>
            </a:pPr>
            <a:r>
              <a:t/>
            </a:r>
            <a:endParaRPr sz="16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Calcular los límites externos del conjunto de datos, de forma análoga pero considerando multiplicar *3 el rango intercuartil.</a:t>
            </a:r>
            <a:endParaRPr/>
          </a:p>
        </p:txBody>
      </p:sp>
      <p:pic>
        <p:nvPicPr>
          <p:cNvPr id="455" name="Google Shape;455;p34"/>
          <p:cNvPicPr preferRelativeResize="0"/>
          <p:nvPr/>
        </p:nvPicPr>
        <p:blipFill rotWithShape="1">
          <a:blip r:embed="rId3">
            <a:alphaModFix/>
          </a:blip>
          <a:srcRect b="0" l="0" r="0" t="0"/>
          <a:stretch/>
        </p:blipFill>
        <p:spPr>
          <a:xfrm>
            <a:off x="7032980" y="2809875"/>
            <a:ext cx="4509207" cy="2207592"/>
          </a:xfrm>
          <a:prstGeom prst="rect">
            <a:avLst/>
          </a:prstGeom>
          <a:noFill/>
          <a:ln>
            <a:noFill/>
          </a:ln>
        </p:spPr>
      </p:pic>
      <p:sp>
        <p:nvSpPr>
          <p:cNvPr id="456" name="Google Shape;456;p34"/>
          <p:cNvSpPr txBox="1"/>
          <p:nvPr/>
        </p:nvSpPr>
        <p:spPr>
          <a:xfrm>
            <a:off x="671123" y="1027047"/>
            <a:ext cx="10955363" cy="646331"/>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lang="es-ES" sz="1800">
                <a:solidFill>
                  <a:schemeClr val="lt1"/>
                </a:solidFill>
                <a:latin typeface="Calibri"/>
                <a:ea typeface="Calibri"/>
                <a:cs typeface="Calibri"/>
                <a:sym typeface="Calibri"/>
              </a:rPr>
              <a:t>Para calcular qué valores son atípicos en un conjunto de datos numéricos, existen varios criterios. A continuación se presenta el más frecuente de utilizar: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5"/>
          <p:cNvSpPr txBox="1"/>
          <p:nvPr/>
        </p:nvSpPr>
        <p:spPr>
          <a:xfrm>
            <a:off x="1253765" y="1175892"/>
            <a:ext cx="9627124" cy="731156"/>
          </a:xfrm>
          <a:prstGeom prst="rect">
            <a:avLst/>
          </a:prstGeom>
          <a:noFill/>
          <a:ln>
            <a:noFill/>
          </a:ln>
        </p:spPr>
        <p:txBody>
          <a:bodyPr anchorCtr="0" anchor="ctr" bIns="45700" lIns="91425" spcFirstLastPara="1" rIns="91425" wrap="square" tIns="45700">
            <a:noAutofit/>
          </a:bodyPr>
          <a:lstStyle/>
          <a:p>
            <a:pPr indent="0" lvl="0" marL="0" marR="0" rtl="0" algn="just">
              <a:lnSpc>
                <a:spcPct val="90000"/>
              </a:lnSpc>
              <a:spcBef>
                <a:spcPts val="0"/>
              </a:spcBef>
              <a:spcAft>
                <a:spcPts val="0"/>
              </a:spcAft>
              <a:buNone/>
            </a:pPr>
            <a:r>
              <a:rPr lang="es-ES" sz="3200">
                <a:solidFill>
                  <a:srgbClr val="7F7F7F"/>
                </a:solidFill>
                <a:latin typeface="Arial"/>
                <a:ea typeface="Arial"/>
                <a:cs typeface="Arial"/>
                <a:sym typeface="Arial"/>
              </a:rPr>
              <a:t>¿Qué hacer con los valores atípicos?</a:t>
            </a:r>
            <a:endParaRPr/>
          </a:p>
        </p:txBody>
      </p:sp>
      <p:sp>
        <p:nvSpPr>
          <p:cNvPr id="462" name="Google Shape;462;p35"/>
          <p:cNvSpPr/>
          <p:nvPr/>
        </p:nvSpPr>
        <p:spPr>
          <a:xfrm>
            <a:off x="-400595" y="2380049"/>
            <a:ext cx="12984481" cy="2795266"/>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35"/>
          <p:cNvSpPr txBox="1"/>
          <p:nvPr/>
        </p:nvSpPr>
        <p:spPr>
          <a:xfrm>
            <a:off x="1253765" y="2796889"/>
            <a:ext cx="9549354"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000">
                <a:solidFill>
                  <a:schemeClr val="lt1"/>
                </a:solidFill>
                <a:latin typeface="Calibri"/>
                <a:ea typeface="Calibri"/>
                <a:cs typeface="Calibri"/>
                <a:sym typeface="Calibri"/>
              </a:rPr>
              <a:t>Lo primero que debemos hacer es identificarlos, para después analizarlos de forma más detallada.</a:t>
            </a:r>
            <a:endParaRPr/>
          </a:p>
          <a:p>
            <a:pPr indent="0" lvl="0" marL="0" marR="0" rtl="0" algn="just">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just">
              <a:spcBef>
                <a:spcPts val="0"/>
              </a:spcBef>
              <a:spcAft>
                <a:spcPts val="0"/>
              </a:spcAft>
              <a:buNone/>
            </a:pPr>
            <a:r>
              <a:rPr lang="es-ES" sz="2000">
                <a:solidFill>
                  <a:schemeClr val="lt1"/>
                </a:solidFill>
                <a:latin typeface="Calibri"/>
                <a:ea typeface="Calibri"/>
                <a:cs typeface="Calibri"/>
                <a:sym typeface="Calibri"/>
              </a:rPr>
              <a:t>Recordemos que los valores atípicos podrían deberse a la data sucia, errores. Sin embargo, antes de comenzar a eliminarlos hay que considerar la visión de los analistas quienes deberán evaluar la conveniencia de su permanencia o bien eliminación.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6"/>
          <p:cNvSpPr/>
          <p:nvPr/>
        </p:nvSpPr>
        <p:spPr>
          <a:xfrm>
            <a:off x="-585178" y="3057041"/>
            <a:ext cx="8013499" cy="1045333"/>
          </a:xfrm>
          <a:prstGeom prst="roundRect">
            <a:avLst>
              <a:gd fmla="val 9640"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8CAD"/>
              </a:solidFill>
              <a:latin typeface="Calibri"/>
              <a:ea typeface="Calibri"/>
              <a:cs typeface="Calibri"/>
              <a:sym typeface="Calibri"/>
            </a:endParaRPr>
          </a:p>
        </p:txBody>
      </p:sp>
      <p:sp>
        <p:nvSpPr>
          <p:cNvPr id="469" name="Google Shape;469;p36"/>
          <p:cNvSpPr txBox="1"/>
          <p:nvPr/>
        </p:nvSpPr>
        <p:spPr>
          <a:xfrm>
            <a:off x="2768633" y="2835053"/>
            <a:ext cx="4446644" cy="14893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600">
                <a:solidFill>
                  <a:schemeClr val="lt1"/>
                </a:solidFill>
                <a:latin typeface="Arial"/>
                <a:ea typeface="Arial"/>
                <a:cs typeface="Arial"/>
                <a:sym typeface="Arial"/>
              </a:rPr>
              <a:t>Dudas y consultas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7"/>
          <p:cNvSpPr txBox="1"/>
          <p:nvPr/>
        </p:nvSpPr>
        <p:spPr>
          <a:xfrm>
            <a:off x="704850" y="2735617"/>
            <a:ext cx="10782300"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600">
                <a:solidFill>
                  <a:srgbClr val="7F7F7F"/>
                </a:solidFill>
                <a:latin typeface="Arial"/>
                <a:ea typeface="Arial"/>
                <a:cs typeface="Arial"/>
                <a:sym typeface="Arial"/>
              </a:rPr>
              <a:t>Fin presentación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2077243" y="1973918"/>
            <a:ext cx="8335108" cy="2848708"/>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hat to do with Bad Data? Make it BIG | What&amp;#39;s The Big Data?" id="116" name="Google Shape;116;p4"/>
          <p:cNvPicPr preferRelativeResize="0"/>
          <p:nvPr/>
        </p:nvPicPr>
        <p:blipFill rotWithShape="1">
          <a:blip r:embed="rId3">
            <a:alphaModFix/>
          </a:blip>
          <a:srcRect b="0" l="0" r="0" t="0"/>
          <a:stretch/>
        </p:blipFill>
        <p:spPr>
          <a:xfrm>
            <a:off x="2492740" y="2256084"/>
            <a:ext cx="7504113" cy="2284375"/>
          </a:xfrm>
          <a:prstGeom prst="rect">
            <a:avLst/>
          </a:prstGeom>
          <a:noFill/>
          <a:ln>
            <a:noFill/>
          </a:ln>
        </p:spPr>
      </p:pic>
      <p:sp>
        <p:nvSpPr>
          <p:cNvPr id="117" name="Google Shape;117;p4"/>
          <p:cNvSpPr txBox="1"/>
          <p:nvPr/>
        </p:nvSpPr>
        <p:spPr>
          <a:xfrm>
            <a:off x="2077244" y="709002"/>
            <a:ext cx="8335108"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Calidad de Datos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a:off x="1480037" y="1280744"/>
            <a:ext cx="5934809" cy="4932485"/>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reaking Bad Data" id="123" name="Google Shape;123;p5"/>
          <p:cNvPicPr preferRelativeResize="0"/>
          <p:nvPr/>
        </p:nvPicPr>
        <p:blipFill rotWithShape="1">
          <a:blip r:embed="rId3">
            <a:alphaModFix/>
          </a:blip>
          <a:srcRect b="0" l="0" r="0" t="0"/>
          <a:stretch/>
        </p:blipFill>
        <p:spPr>
          <a:xfrm>
            <a:off x="1829594" y="1552450"/>
            <a:ext cx="5235693" cy="4389071"/>
          </a:xfrm>
          <a:prstGeom prst="rect">
            <a:avLst/>
          </a:prstGeom>
          <a:noFill/>
          <a:ln>
            <a:noFill/>
          </a:ln>
        </p:spPr>
      </p:pic>
      <p:sp>
        <p:nvSpPr>
          <p:cNvPr id="124" name="Google Shape;124;p5"/>
          <p:cNvSpPr txBox="1"/>
          <p:nvPr/>
        </p:nvSpPr>
        <p:spPr>
          <a:xfrm>
            <a:off x="8070468" y="1127013"/>
            <a:ext cx="3368497"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Calidad de Datos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p:nvPr/>
        </p:nvSpPr>
        <p:spPr>
          <a:xfrm>
            <a:off x="896814" y="2101361"/>
            <a:ext cx="10243039" cy="2692205"/>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6"/>
          <p:cNvSpPr txBox="1"/>
          <p:nvPr/>
        </p:nvSpPr>
        <p:spPr>
          <a:xfrm>
            <a:off x="1428205" y="3443923"/>
            <a:ext cx="9178835" cy="10080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None/>
            </a:pPr>
            <a:r>
              <a:rPr lang="es-ES" sz="2000">
                <a:solidFill>
                  <a:srgbClr val="7F7F7F"/>
                </a:solidFill>
                <a:latin typeface="Calibri"/>
                <a:ea typeface="Calibri"/>
                <a:cs typeface="Calibri"/>
                <a:sym typeface="Calibri"/>
              </a:rPr>
              <a:t>Cuando los datos son incorrectos, pueden inducir a conclusiones falsas y a tomar decisiones incorrectas</a:t>
            </a:r>
            <a:r>
              <a:rPr lang="es-ES" sz="2000">
                <a:solidFill>
                  <a:srgbClr val="7F7F7F"/>
                </a:solidFill>
                <a:latin typeface="Arial"/>
                <a:ea typeface="Arial"/>
                <a:cs typeface="Arial"/>
                <a:sym typeface="Arial"/>
              </a:rPr>
              <a:t>.</a:t>
            </a:r>
            <a:endParaRPr/>
          </a:p>
        </p:txBody>
      </p:sp>
      <p:sp>
        <p:nvSpPr>
          <p:cNvPr id="131" name="Google Shape;131;p6"/>
          <p:cNvSpPr/>
          <p:nvPr/>
        </p:nvSpPr>
        <p:spPr>
          <a:xfrm>
            <a:off x="1279295" y="2291990"/>
            <a:ext cx="9476057"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600">
                <a:solidFill>
                  <a:srgbClr val="D5DBE5"/>
                </a:solidFill>
                <a:latin typeface="Calibri"/>
                <a:ea typeface="Calibri"/>
                <a:cs typeface="Calibri"/>
                <a:sym typeface="Calibri"/>
              </a:rPr>
              <a:t>Bad Data = Bad DECISIONS</a:t>
            </a:r>
            <a:endParaRPr/>
          </a:p>
        </p:txBody>
      </p:sp>
      <p:sp>
        <p:nvSpPr>
          <p:cNvPr id="132" name="Google Shape;132;p6"/>
          <p:cNvSpPr txBox="1"/>
          <p:nvPr/>
        </p:nvSpPr>
        <p:spPr>
          <a:xfrm>
            <a:off x="1428206" y="709002"/>
            <a:ext cx="9248504"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Calidad de Datos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nvSpPr>
        <p:spPr>
          <a:xfrm>
            <a:off x="1541346" y="55609"/>
            <a:ext cx="9365465"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s-ES" sz="3200">
                <a:solidFill>
                  <a:srgbClr val="7F7F7F"/>
                </a:solidFill>
                <a:latin typeface="Arial"/>
                <a:ea typeface="Arial"/>
                <a:cs typeface="Arial"/>
                <a:sym typeface="Arial"/>
              </a:rPr>
              <a:t>La Regla del 1-10-100</a:t>
            </a:r>
            <a:endParaRPr/>
          </a:p>
        </p:txBody>
      </p:sp>
      <p:sp>
        <p:nvSpPr>
          <p:cNvPr id="138" name="Google Shape;138;p7"/>
          <p:cNvSpPr/>
          <p:nvPr/>
        </p:nvSpPr>
        <p:spPr>
          <a:xfrm>
            <a:off x="1200293" y="1186164"/>
            <a:ext cx="9657697" cy="4748677"/>
          </a:xfrm>
          <a:prstGeom prst="roundRect">
            <a:avLst>
              <a:gd fmla="val 2971" name="adj"/>
            </a:avLst>
          </a:prstGeom>
          <a:solidFill>
            <a:schemeClr val="lt1"/>
          </a:solid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7"/>
          <p:cNvSpPr/>
          <p:nvPr/>
        </p:nvSpPr>
        <p:spPr>
          <a:xfrm>
            <a:off x="1465932" y="5277480"/>
            <a:ext cx="9126420" cy="58473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600">
                <a:solidFill>
                  <a:srgbClr val="7F7F7F"/>
                </a:solidFill>
                <a:latin typeface="Calibri"/>
                <a:ea typeface="Calibri"/>
                <a:cs typeface="Calibri"/>
                <a:sym typeface="Calibri"/>
              </a:rPr>
              <a:t>La regla del 1-10-100 es un concepto de gestión de la calidad desarrollado por G. Loabovitz y por Y. Chang que es usado para cuantificar los costos ocultos de la baja calidad.</a:t>
            </a:r>
            <a:endParaRPr/>
          </a:p>
        </p:txBody>
      </p:sp>
      <p:grpSp>
        <p:nvGrpSpPr>
          <p:cNvPr id="140" name="Google Shape;140;p7"/>
          <p:cNvGrpSpPr/>
          <p:nvPr/>
        </p:nvGrpSpPr>
        <p:grpSpPr>
          <a:xfrm>
            <a:off x="1857700" y="1417789"/>
            <a:ext cx="5662634" cy="3546880"/>
            <a:chOff x="0" y="0"/>
            <a:chExt cx="5662634" cy="3546880"/>
          </a:xfrm>
        </p:grpSpPr>
        <p:sp>
          <p:nvSpPr>
            <p:cNvPr id="141" name="Google Shape;141;p7"/>
            <p:cNvSpPr/>
            <p:nvPr/>
          </p:nvSpPr>
          <p:spPr>
            <a:xfrm>
              <a:off x="1887545" y="0"/>
              <a:ext cx="1887544" cy="1182293"/>
            </a:xfrm>
            <a:prstGeom prst="trapezoid">
              <a:avLst>
                <a:gd fmla="val 79826"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txBox="1"/>
            <p:nvPr/>
          </p:nvSpPr>
          <p:spPr>
            <a:xfrm>
              <a:off x="1887545" y="0"/>
              <a:ext cx="1887544" cy="1182293"/>
            </a:xfrm>
            <a:prstGeom prst="rect">
              <a:avLst/>
            </a:prstGeom>
            <a:noFill/>
            <a:ln>
              <a:noFill/>
            </a:ln>
          </p:spPr>
          <p:txBody>
            <a:bodyPr anchorCtr="0" anchor="ctr" bIns="55875" lIns="55875" spcFirstLastPara="1" rIns="55875" wrap="square" tIns="55875">
              <a:noAutofit/>
            </a:bodyPr>
            <a:lstStyle/>
            <a:p>
              <a:pPr indent="0" lvl="0" marL="0" marR="0" rtl="0" algn="ctr">
                <a:lnSpc>
                  <a:spcPct val="90000"/>
                </a:lnSpc>
                <a:spcBef>
                  <a:spcPts val="0"/>
                </a:spcBef>
                <a:spcAft>
                  <a:spcPts val="0"/>
                </a:spcAft>
                <a:buNone/>
              </a:pPr>
              <a:r>
                <a:rPr lang="es-ES" sz="4400">
                  <a:solidFill>
                    <a:schemeClr val="lt1"/>
                  </a:solidFill>
                  <a:latin typeface="Calibri"/>
                  <a:ea typeface="Calibri"/>
                  <a:cs typeface="Calibri"/>
                  <a:sym typeface="Calibri"/>
                </a:rPr>
                <a:t>$1</a:t>
              </a:r>
              <a:endParaRPr/>
            </a:p>
          </p:txBody>
        </p:sp>
        <p:sp>
          <p:nvSpPr>
            <p:cNvPr id="143" name="Google Shape;143;p7"/>
            <p:cNvSpPr/>
            <p:nvPr/>
          </p:nvSpPr>
          <p:spPr>
            <a:xfrm>
              <a:off x="943772" y="1182293"/>
              <a:ext cx="3775089" cy="1182293"/>
            </a:xfrm>
            <a:prstGeom prst="trapezoid">
              <a:avLst>
                <a:gd fmla="val 79826"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txBox="1"/>
            <p:nvPr/>
          </p:nvSpPr>
          <p:spPr>
            <a:xfrm>
              <a:off x="1604413" y="1182293"/>
              <a:ext cx="2453808" cy="1182293"/>
            </a:xfrm>
            <a:prstGeom prst="rect">
              <a:avLst/>
            </a:prstGeom>
            <a:noFill/>
            <a:ln>
              <a:noFill/>
            </a:ln>
          </p:spPr>
          <p:txBody>
            <a:bodyPr anchorCtr="0" anchor="ctr" bIns="55875" lIns="55875" spcFirstLastPara="1" rIns="55875" wrap="square" tIns="55875">
              <a:noAutofit/>
            </a:bodyPr>
            <a:lstStyle/>
            <a:p>
              <a:pPr indent="0" lvl="0" marL="0" marR="0" rtl="0" algn="ctr">
                <a:lnSpc>
                  <a:spcPct val="90000"/>
                </a:lnSpc>
                <a:spcBef>
                  <a:spcPts val="0"/>
                </a:spcBef>
                <a:spcAft>
                  <a:spcPts val="0"/>
                </a:spcAft>
                <a:buNone/>
              </a:pPr>
              <a:r>
                <a:rPr lang="es-ES" sz="4400">
                  <a:solidFill>
                    <a:schemeClr val="lt1"/>
                  </a:solidFill>
                  <a:latin typeface="Calibri"/>
                  <a:ea typeface="Calibri"/>
                  <a:cs typeface="Calibri"/>
                  <a:sym typeface="Calibri"/>
                </a:rPr>
                <a:t>$10</a:t>
              </a:r>
              <a:endParaRPr/>
            </a:p>
          </p:txBody>
        </p:sp>
        <p:sp>
          <p:nvSpPr>
            <p:cNvPr id="145" name="Google Shape;145;p7"/>
            <p:cNvSpPr/>
            <p:nvPr/>
          </p:nvSpPr>
          <p:spPr>
            <a:xfrm>
              <a:off x="0" y="2364587"/>
              <a:ext cx="5662634" cy="1182293"/>
            </a:xfrm>
            <a:prstGeom prst="trapezoid">
              <a:avLst>
                <a:gd fmla="val 79826"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txBox="1"/>
            <p:nvPr/>
          </p:nvSpPr>
          <p:spPr>
            <a:xfrm>
              <a:off x="990961" y="2364587"/>
              <a:ext cx="3680712" cy="1182293"/>
            </a:xfrm>
            <a:prstGeom prst="rect">
              <a:avLst/>
            </a:prstGeom>
            <a:noFill/>
            <a:ln>
              <a:noFill/>
            </a:ln>
          </p:spPr>
          <p:txBody>
            <a:bodyPr anchorCtr="0" anchor="ctr" bIns="55875" lIns="55875" spcFirstLastPara="1" rIns="55875" wrap="square" tIns="55875">
              <a:noAutofit/>
            </a:bodyPr>
            <a:lstStyle/>
            <a:p>
              <a:pPr indent="0" lvl="0" marL="0" marR="0" rtl="0" algn="ctr">
                <a:lnSpc>
                  <a:spcPct val="90000"/>
                </a:lnSpc>
                <a:spcBef>
                  <a:spcPts val="0"/>
                </a:spcBef>
                <a:spcAft>
                  <a:spcPts val="0"/>
                </a:spcAft>
                <a:buNone/>
              </a:pPr>
              <a:r>
                <a:rPr lang="es-ES" sz="4400">
                  <a:solidFill>
                    <a:schemeClr val="lt1"/>
                  </a:solidFill>
                  <a:latin typeface="Calibri"/>
                  <a:ea typeface="Calibri"/>
                  <a:cs typeface="Calibri"/>
                  <a:sym typeface="Calibri"/>
                </a:rPr>
                <a:t>$100</a:t>
              </a:r>
              <a:endParaRPr/>
            </a:p>
          </p:txBody>
        </p:sp>
      </p:grpSp>
      <p:sp>
        <p:nvSpPr>
          <p:cNvPr id="147" name="Google Shape;147;p7"/>
          <p:cNvSpPr txBox="1"/>
          <p:nvPr/>
        </p:nvSpPr>
        <p:spPr>
          <a:xfrm>
            <a:off x="6831118" y="1537212"/>
            <a:ext cx="243134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rgbClr val="7F7F7F"/>
                </a:solidFill>
                <a:latin typeface="Calibri"/>
                <a:ea typeface="Calibri"/>
                <a:cs typeface="Calibri"/>
                <a:sym typeface="Calibri"/>
              </a:rPr>
              <a:t>Costo de Prevención</a:t>
            </a:r>
            <a:endParaRPr/>
          </a:p>
        </p:txBody>
      </p:sp>
      <p:sp>
        <p:nvSpPr>
          <p:cNvPr id="148" name="Google Shape;148;p7"/>
          <p:cNvSpPr txBox="1"/>
          <p:nvPr/>
        </p:nvSpPr>
        <p:spPr>
          <a:xfrm>
            <a:off x="7593803" y="2713286"/>
            <a:ext cx="238970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rgbClr val="7F7F7F"/>
                </a:solidFill>
                <a:latin typeface="Calibri"/>
                <a:ea typeface="Calibri"/>
                <a:cs typeface="Calibri"/>
                <a:sym typeface="Calibri"/>
              </a:rPr>
              <a:t>Costo de Corrección</a:t>
            </a:r>
            <a:endParaRPr/>
          </a:p>
        </p:txBody>
      </p:sp>
      <p:sp>
        <p:nvSpPr>
          <p:cNvPr id="149" name="Google Shape;149;p7"/>
          <p:cNvSpPr txBox="1"/>
          <p:nvPr/>
        </p:nvSpPr>
        <p:spPr>
          <a:xfrm>
            <a:off x="8283544" y="3998368"/>
            <a:ext cx="169996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rgbClr val="7F7F7F"/>
                </a:solidFill>
                <a:latin typeface="Calibri"/>
                <a:ea typeface="Calibri"/>
                <a:cs typeface="Calibri"/>
                <a:sym typeface="Calibri"/>
              </a:rPr>
              <a:t>Costo de Falla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p:nvPr/>
        </p:nvSpPr>
        <p:spPr>
          <a:xfrm>
            <a:off x="183823" y="284626"/>
            <a:ext cx="7678354" cy="6315959"/>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8"/>
          <p:cNvSpPr txBox="1"/>
          <p:nvPr/>
        </p:nvSpPr>
        <p:spPr>
          <a:xfrm>
            <a:off x="8154551" y="173344"/>
            <a:ext cx="3798637" cy="10080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s-ES" sz="3200">
                <a:solidFill>
                  <a:srgbClr val="7F7F7F"/>
                </a:solidFill>
                <a:latin typeface="Arial"/>
                <a:ea typeface="Arial"/>
                <a:cs typeface="Arial"/>
                <a:sym typeface="Arial"/>
              </a:rPr>
              <a:t>Calidad de Datos</a:t>
            </a:r>
            <a:endParaRPr/>
          </a:p>
        </p:txBody>
      </p:sp>
      <p:grpSp>
        <p:nvGrpSpPr>
          <p:cNvPr id="156" name="Google Shape;156;p8"/>
          <p:cNvGrpSpPr/>
          <p:nvPr/>
        </p:nvGrpSpPr>
        <p:grpSpPr>
          <a:xfrm>
            <a:off x="1639254" y="1206093"/>
            <a:ext cx="4644705" cy="5009297"/>
            <a:chOff x="1455431" y="-119114"/>
            <a:chExt cx="4644705" cy="5009297"/>
          </a:xfrm>
        </p:grpSpPr>
        <p:sp>
          <p:nvSpPr>
            <p:cNvPr id="157" name="Google Shape;157;p8"/>
            <p:cNvSpPr/>
            <p:nvPr/>
          </p:nvSpPr>
          <p:spPr>
            <a:xfrm>
              <a:off x="2454558" y="1062308"/>
              <a:ext cx="2646452" cy="2646452"/>
            </a:xfrm>
            <a:prstGeom prst="ellipse">
              <a:avLst/>
            </a:prstGeom>
            <a:solidFill>
              <a:srgbClr val="599BD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txBox="1"/>
            <p:nvPr/>
          </p:nvSpPr>
          <p:spPr>
            <a:xfrm>
              <a:off x="2842122" y="1449872"/>
              <a:ext cx="1871324" cy="1871324"/>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s-ES" sz="3600">
                  <a:solidFill>
                    <a:srgbClr val="3A3838"/>
                  </a:solidFill>
                  <a:latin typeface="Arial"/>
                  <a:ea typeface="Arial"/>
                  <a:cs typeface="Arial"/>
                  <a:sym typeface="Arial"/>
                </a:rPr>
                <a:t>Calidad de Datos</a:t>
              </a:r>
              <a:endParaRPr/>
            </a:p>
          </p:txBody>
        </p:sp>
        <p:sp>
          <p:nvSpPr>
            <p:cNvPr id="159" name="Google Shape;159;p8"/>
            <p:cNvSpPr/>
            <p:nvPr/>
          </p:nvSpPr>
          <p:spPr>
            <a:xfrm>
              <a:off x="2982275" y="-119114"/>
              <a:ext cx="1659603" cy="1562399"/>
            </a:xfrm>
            <a:prstGeom prst="ellipse">
              <a:avLst/>
            </a:prstGeom>
            <a:solidFill>
              <a:srgbClr val="599BD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txBox="1"/>
            <p:nvPr/>
          </p:nvSpPr>
          <p:spPr>
            <a:xfrm>
              <a:off x="3225318" y="109694"/>
              <a:ext cx="1173517" cy="110478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s-ES" sz="1600">
                  <a:solidFill>
                    <a:srgbClr val="3A3838"/>
                  </a:solidFill>
                  <a:latin typeface="Arial"/>
                  <a:ea typeface="Arial"/>
                  <a:cs typeface="Arial"/>
                  <a:sym typeface="Arial"/>
                </a:rPr>
                <a:t>Exactitud</a:t>
              </a:r>
              <a:endParaRPr/>
            </a:p>
          </p:txBody>
        </p:sp>
        <p:sp>
          <p:nvSpPr>
            <p:cNvPr id="161" name="Google Shape;161;p8"/>
            <p:cNvSpPr/>
            <p:nvPr/>
          </p:nvSpPr>
          <p:spPr>
            <a:xfrm>
              <a:off x="4440533" y="742610"/>
              <a:ext cx="1659603" cy="1562399"/>
            </a:xfrm>
            <a:prstGeom prst="ellipse">
              <a:avLst/>
            </a:prstGeom>
            <a:solidFill>
              <a:srgbClr val="599BD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txBox="1"/>
            <p:nvPr/>
          </p:nvSpPr>
          <p:spPr>
            <a:xfrm>
              <a:off x="4683576" y="971418"/>
              <a:ext cx="1173517" cy="110478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s-ES" sz="1600">
                  <a:solidFill>
                    <a:srgbClr val="3A3838"/>
                  </a:solidFill>
                  <a:latin typeface="Arial"/>
                  <a:ea typeface="Arial"/>
                  <a:cs typeface="Arial"/>
                  <a:sym typeface="Arial"/>
                </a:rPr>
                <a:t>Integridad</a:t>
              </a:r>
              <a:endParaRPr/>
            </a:p>
          </p:txBody>
        </p:sp>
        <p:sp>
          <p:nvSpPr>
            <p:cNvPr id="163" name="Google Shape;163;p8"/>
            <p:cNvSpPr/>
            <p:nvPr/>
          </p:nvSpPr>
          <p:spPr>
            <a:xfrm>
              <a:off x="4440804" y="2466112"/>
              <a:ext cx="1659061" cy="1562293"/>
            </a:xfrm>
            <a:prstGeom prst="ellipse">
              <a:avLst/>
            </a:prstGeom>
            <a:solidFill>
              <a:srgbClr val="599BD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txBox="1"/>
            <p:nvPr/>
          </p:nvSpPr>
          <p:spPr>
            <a:xfrm>
              <a:off x="4683768" y="2694905"/>
              <a:ext cx="1173133" cy="1104707"/>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lang="es-ES" sz="1400">
                  <a:solidFill>
                    <a:srgbClr val="3A3838"/>
                  </a:solidFill>
                  <a:latin typeface="Arial"/>
                  <a:ea typeface="Arial"/>
                  <a:cs typeface="Arial"/>
                  <a:sym typeface="Arial"/>
                </a:rPr>
                <a:t>Consistencia</a:t>
              </a:r>
              <a:endParaRPr/>
            </a:p>
          </p:txBody>
        </p:sp>
        <p:sp>
          <p:nvSpPr>
            <p:cNvPr id="165" name="Google Shape;165;p8"/>
            <p:cNvSpPr/>
            <p:nvPr/>
          </p:nvSpPr>
          <p:spPr>
            <a:xfrm>
              <a:off x="2947982" y="3327784"/>
              <a:ext cx="1659603" cy="1562399"/>
            </a:xfrm>
            <a:prstGeom prst="ellipse">
              <a:avLst/>
            </a:prstGeom>
            <a:solidFill>
              <a:srgbClr val="599BD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txBox="1"/>
            <p:nvPr/>
          </p:nvSpPr>
          <p:spPr>
            <a:xfrm>
              <a:off x="3191025" y="3556592"/>
              <a:ext cx="1173517" cy="1104783"/>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None/>
              </a:pPr>
              <a:r>
                <a:rPr lang="es-ES" sz="1400">
                  <a:solidFill>
                    <a:srgbClr val="3A3838"/>
                  </a:solidFill>
                  <a:latin typeface="Arial"/>
                  <a:ea typeface="Arial"/>
                  <a:cs typeface="Arial"/>
                  <a:sym typeface="Arial"/>
                </a:rPr>
                <a:t>Uniformidad</a:t>
              </a:r>
              <a:endParaRPr/>
            </a:p>
          </p:txBody>
        </p:sp>
        <p:sp>
          <p:nvSpPr>
            <p:cNvPr id="167" name="Google Shape;167;p8"/>
            <p:cNvSpPr/>
            <p:nvPr/>
          </p:nvSpPr>
          <p:spPr>
            <a:xfrm>
              <a:off x="1455431" y="2466059"/>
              <a:ext cx="1659603" cy="1562399"/>
            </a:xfrm>
            <a:prstGeom prst="ellipse">
              <a:avLst/>
            </a:prstGeom>
            <a:solidFill>
              <a:srgbClr val="599BD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txBox="1"/>
            <p:nvPr/>
          </p:nvSpPr>
          <p:spPr>
            <a:xfrm>
              <a:off x="1698474" y="2694867"/>
              <a:ext cx="1173517" cy="110478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s-ES" sz="1600">
                  <a:solidFill>
                    <a:srgbClr val="3A3838"/>
                  </a:solidFill>
                  <a:latin typeface="Arial"/>
                  <a:ea typeface="Arial"/>
                  <a:cs typeface="Arial"/>
                  <a:sym typeface="Arial"/>
                </a:rPr>
                <a:t>Densidad</a:t>
              </a:r>
              <a:endParaRPr/>
            </a:p>
          </p:txBody>
        </p:sp>
        <p:sp>
          <p:nvSpPr>
            <p:cNvPr id="169" name="Google Shape;169;p8"/>
            <p:cNvSpPr/>
            <p:nvPr/>
          </p:nvSpPr>
          <p:spPr>
            <a:xfrm>
              <a:off x="1455431" y="742610"/>
              <a:ext cx="1659603" cy="1562399"/>
            </a:xfrm>
            <a:prstGeom prst="ellipse">
              <a:avLst/>
            </a:prstGeom>
            <a:solidFill>
              <a:srgbClr val="599BD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txBox="1"/>
            <p:nvPr/>
          </p:nvSpPr>
          <p:spPr>
            <a:xfrm>
              <a:off x="1698474" y="971418"/>
              <a:ext cx="1173517" cy="110478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s-ES" sz="1600">
                  <a:solidFill>
                    <a:srgbClr val="3A3838"/>
                  </a:solidFill>
                  <a:latin typeface="Arial"/>
                  <a:ea typeface="Arial"/>
                  <a:cs typeface="Arial"/>
                  <a:sym typeface="Arial"/>
                </a:rPr>
                <a:t>Unicidad</a:t>
              </a:r>
              <a:endParaRPr/>
            </a:p>
          </p:txBody>
        </p:sp>
      </p:grpSp>
      <p:sp>
        <p:nvSpPr>
          <p:cNvPr id="171" name="Google Shape;171;p8"/>
          <p:cNvSpPr txBox="1"/>
          <p:nvPr/>
        </p:nvSpPr>
        <p:spPr>
          <a:xfrm>
            <a:off x="136547" y="2453385"/>
            <a:ext cx="1483112"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548135"/>
                </a:solidFill>
                <a:latin typeface="Calibri"/>
                <a:ea typeface="Calibri"/>
                <a:cs typeface="Calibri"/>
                <a:sym typeface="Calibri"/>
              </a:rPr>
              <a:t>Relacionado con los datos duplicados</a:t>
            </a:r>
            <a:endParaRPr/>
          </a:p>
        </p:txBody>
      </p:sp>
      <p:sp>
        <p:nvSpPr>
          <p:cNvPr id="172" name="Google Shape;172;p8"/>
          <p:cNvSpPr txBox="1"/>
          <p:nvPr/>
        </p:nvSpPr>
        <p:spPr>
          <a:xfrm>
            <a:off x="136547" y="3969410"/>
            <a:ext cx="1483112"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98C340"/>
                </a:solidFill>
                <a:latin typeface="Calibri"/>
                <a:ea typeface="Calibri"/>
                <a:cs typeface="Calibri"/>
                <a:sym typeface="Calibri"/>
              </a:rPr>
              <a:t>Cociente de valores omitidos sobre el número de valores totales</a:t>
            </a:r>
            <a:endParaRPr/>
          </a:p>
        </p:txBody>
      </p:sp>
      <p:sp>
        <p:nvSpPr>
          <p:cNvPr id="173" name="Google Shape;173;p8"/>
          <p:cNvSpPr txBox="1"/>
          <p:nvPr/>
        </p:nvSpPr>
        <p:spPr>
          <a:xfrm>
            <a:off x="6256280" y="3969410"/>
            <a:ext cx="1483112"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98C340"/>
                </a:solidFill>
                <a:latin typeface="Calibri"/>
                <a:ea typeface="Calibri"/>
                <a:cs typeface="Calibri"/>
                <a:sym typeface="Calibri"/>
              </a:rPr>
              <a:t>Corrección de contradicciones  y anomalías sintácticas</a:t>
            </a:r>
            <a:endParaRPr/>
          </a:p>
        </p:txBody>
      </p:sp>
      <p:sp>
        <p:nvSpPr>
          <p:cNvPr id="174" name="Google Shape;174;p8"/>
          <p:cNvSpPr txBox="1"/>
          <p:nvPr/>
        </p:nvSpPr>
        <p:spPr>
          <a:xfrm>
            <a:off x="3204990" y="6205167"/>
            <a:ext cx="148311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548135"/>
                </a:solidFill>
                <a:latin typeface="Calibri"/>
                <a:ea typeface="Calibri"/>
                <a:cs typeface="Calibri"/>
                <a:sym typeface="Calibri"/>
              </a:rPr>
              <a:t>Irregularidades</a:t>
            </a:r>
            <a:endParaRPr/>
          </a:p>
        </p:txBody>
      </p:sp>
      <p:sp>
        <p:nvSpPr>
          <p:cNvPr id="175" name="Google Shape;175;p8"/>
          <p:cNvSpPr txBox="1"/>
          <p:nvPr/>
        </p:nvSpPr>
        <p:spPr>
          <a:xfrm>
            <a:off x="6331789" y="2453385"/>
            <a:ext cx="1483112"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548135"/>
                </a:solidFill>
                <a:latin typeface="Calibri"/>
                <a:ea typeface="Calibri"/>
                <a:cs typeface="Calibri"/>
                <a:sym typeface="Calibri"/>
              </a:rPr>
              <a:t>Que se mantenga inalterada ante accidentes o eventos</a:t>
            </a:r>
            <a:endParaRPr/>
          </a:p>
        </p:txBody>
      </p:sp>
      <p:sp>
        <p:nvSpPr>
          <p:cNvPr id="176" name="Google Shape;176;p8"/>
          <p:cNvSpPr txBox="1"/>
          <p:nvPr/>
        </p:nvSpPr>
        <p:spPr>
          <a:xfrm>
            <a:off x="3214417" y="442742"/>
            <a:ext cx="1483112"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rgbClr val="98C340"/>
                </a:solidFill>
                <a:latin typeface="Calibri"/>
                <a:ea typeface="Calibri"/>
                <a:cs typeface="Calibri"/>
                <a:sym typeface="Calibri"/>
              </a:rPr>
              <a:t>Si el valor almacenado es el valor correcto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p:nvPr/>
        </p:nvSpPr>
        <p:spPr>
          <a:xfrm>
            <a:off x="7085027" y="2043954"/>
            <a:ext cx="4540625" cy="3442447"/>
          </a:xfrm>
          <a:prstGeom prst="roundRect">
            <a:avLst>
              <a:gd fmla="val 2971" name="adj"/>
            </a:avLst>
          </a:prstGeom>
          <a:solidFill>
            <a:schemeClr val="lt1"/>
          </a:solidFill>
          <a:ln cap="flat" cmpd="sng" w="38100">
            <a:solidFill>
              <a:srgbClr val="98C3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9"/>
          <p:cNvSpPr txBox="1"/>
          <p:nvPr/>
        </p:nvSpPr>
        <p:spPr>
          <a:xfrm>
            <a:off x="556031" y="612123"/>
            <a:ext cx="10782300" cy="10080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s-ES" sz="3200">
                <a:solidFill>
                  <a:srgbClr val="7F7F7F"/>
                </a:solidFill>
                <a:latin typeface="Arial"/>
                <a:ea typeface="Arial"/>
                <a:cs typeface="Arial"/>
                <a:sym typeface="Arial"/>
              </a:rPr>
              <a:t>Limpieza de Datos</a:t>
            </a:r>
            <a:endParaRPr/>
          </a:p>
          <a:p>
            <a:pPr indent="0" lvl="0" marL="0" marR="0" rtl="0" algn="l">
              <a:lnSpc>
                <a:spcPct val="90000"/>
              </a:lnSpc>
              <a:spcBef>
                <a:spcPts val="0"/>
              </a:spcBef>
              <a:spcAft>
                <a:spcPts val="0"/>
              </a:spcAft>
              <a:buNone/>
            </a:pPr>
            <a:r>
              <a:rPr lang="es-ES" sz="3200">
                <a:solidFill>
                  <a:srgbClr val="7F7F7F"/>
                </a:solidFill>
                <a:latin typeface="Arial"/>
                <a:ea typeface="Arial"/>
                <a:cs typeface="Arial"/>
                <a:sym typeface="Arial"/>
              </a:rPr>
              <a:t>Causas de los Valores Perdidos</a:t>
            </a:r>
            <a:endParaRPr/>
          </a:p>
        </p:txBody>
      </p:sp>
      <p:sp>
        <p:nvSpPr>
          <p:cNvPr id="183" name="Google Shape;183;p9"/>
          <p:cNvSpPr/>
          <p:nvPr/>
        </p:nvSpPr>
        <p:spPr>
          <a:xfrm>
            <a:off x="-339634" y="1983251"/>
            <a:ext cx="7023238" cy="3503150"/>
          </a:xfrm>
          <a:prstGeom prst="roundRect">
            <a:avLst>
              <a:gd fmla="val 2971" name="adj"/>
            </a:avLst>
          </a:prstGeom>
          <a:gradFill>
            <a:gsLst>
              <a:gs pos="0">
                <a:srgbClr val="58751F"/>
              </a:gs>
              <a:gs pos="50000">
                <a:srgbClr val="81AB2C"/>
              </a:gs>
              <a:gs pos="100000">
                <a:srgbClr val="9BCC3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9"/>
          <p:cNvSpPr txBox="1"/>
          <p:nvPr/>
        </p:nvSpPr>
        <p:spPr>
          <a:xfrm>
            <a:off x="467326" y="2303675"/>
            <a:ext cx="5901600" cy="258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lt1"/>
                </a:solidFill>
                <a:latin typeface="Calibri"/>
                <a:ea typeface="Calibri"/>
                <a:cs typeface="Calibri"/>
                <a:sym typeface="Calibri"/>
              </a:rPr>
              <a:t>Algunos casos típicos, por la cual se generan valores perdidos en los datos son los siguientes:</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El usuario olvidó completar un campo de información.</a:t>
            </a:r>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Se perdieron datos durante el proceso manual de transferencia desde una fuente de datos legada.</a:t>
            </a:r>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Hubo un error de programación.</a:t>
            </a:r>
            <a:endParaRPr/>
          </a:p>
          <a:p>
            <a:pPr indent="-285750" lvl="0" marL="285750" marR="0" rtl="0" algn="just">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El usuario simplemente no quiso compartir cierta información.</a:t>
            </a:r>
            <a:endParaRPr/>
          </a:p>
        </p:txBody>
      </p:sp>
      <p:pic>
        <p:nvPicPr>
          <p:cNvPr descr="Dealing with missing values in predictive models" id="185" name="Google Shape;185;p9"/>
          <p:cNvPicPr preferRelativeResize="0"/>
          <p:nvPr/>
        </p:nvPicPr>
        <p:blipFill rotWithShape="1">
          <a:blip r:embed="rId3">
            <a:alphaModFix/>
          </a:blip>
          <a:srcRect b="0" l="27912" r="0" t="0"/>
          <a:stretch/>
        </p:blipFill>
        <p:spPr>
          <a:xfrm>
            <a:off x="7274927" y="2204477"/>
            <a:ext cx="4119833" cy="3076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2023-01-03T12:28:26Z</dcterms:created>
  <dc:creator>Kibernum</dc:creator>
</cp:coreProperties>
</file>