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vLw8weh9T4W+Iqvgfiw8max+7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 name="Google Shape;2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1" name="Google Shape;2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 name="Google Shape;2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6" name="Google Shape;3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90" name="Shape 90"/>
        <p:cNvGrpSpPr/>
        <p:nvPr/>
      </p:nvGrpSpPr>
      <p:grpSpPr>
        <a:xfrm>
          <a:off x="0" y="0"/>
          <a:ext cx="0" cy="0"/>
          <a:chOff x="0" y="0"/>
          <a:chExt cx="0" cy="0"/>
        </a:xfrm>
      </p:grpSpPr>
      <p:sp>
        <p:nvSpPr>
          <p:cNvPr id="91" name="Google Shape;9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2" name="Google Shape;9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96" name="Shape 96"/>
        <p:cNvGrpSpPr/>
        <p:nvPr/>
      </p:nvGrpSpPr>
      <p:grpSpPr>
        <a:xfrm>
          <a:off x="0" y="0"/>
          <a:ext cx="0" cy="0"/>
          <a:chOff x="0" y="0"/>
          <a:chExt cx="0" cy="0"/>
        </a:xfrm>
      </p:grpSpPr>
      <p:sp>
        <p:nvSpPr>
          <p:cNvPr id="97" name="Google Shape;97;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8" name="Google Shape;98;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02" name="Shape 102"/>
        <p:cNvGrpSpPr/>
        <p:nvPr/>
      </p:nvGrpSpPr>
      <p:grpSpPr>
        <a:xfrm>
          <a:off x="0" y="0"/>
          <a:ext cx="0" cy="0"/>
          <a:chOff x="0" y="0"/>
          <a:chExt cx="0" cy="0"/>
        </a:xfrm>
      </p:grpSpPr>
      <p:sp>
        <p:nvSpPr>
          <p:cNvPr id="103" name="Google Shape;103;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4" name="Google Shape;104;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8" name="Shape 108"/>
        <p:cNvGrpSpPr/>
        <p:nvPr/>
      </p:nvGrpSpPr>
      <p:grpSpPr>
        <a:xfrm>
          <a:off x="0" y="0"/>
          <a:ext cx="0" cy="0"/>
          <a:chOff x="0" y="0"/>
          <a:chExt cx="0" cy="0"/>
        </a:xfrm>
      </p:grpSpPr>
      <p:sp>
        <p:nvSpPr>
          <p:cNvPr id="109" name="Google Shape;10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0" name="Google Shape;110;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5" name="Shape 115"/>
        <p:cNvGrpSpPr/>
        <p:nvPr/>
      </p:nvGrpSpPr>
      <p:grpSpPr>
        <a:xfrm>
          <a:off x="0" y="0"/>
          <a:ext cx="0" cy="0"/>
          <a:chOff x="0" y="0"/>
          <a:chExt cx="0" cy="0"/>
        </a:xfrm>
      </p:grpSpPr>
      <p:sp>
        <p:nvSpPr>
          <p:cNvPr id="116" name="Google Shape;116;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7" name="Google Shape;117;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24" name="Shape 124"/>
        <p:cNvGrpSpPr/>
        <p:nvPr/>
      </p:nvGrpSpPr>
      <p:grpSpPr>
        <a:xfrm>
          <a:off x="0" y="0"/>
          <a:ext cx="0" cy="0"/>
          <a:chOff x="0" y="0"/>
          <a:chExt cx="0" cy="0"/>
        </a:xfrm>
      </p:grpSpPr>
      <p:sp>
        <p:nvSpPr>
          <p:cNvPr id="125" name="Google Shape;12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6" name="Google Shape;12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9" name="Shape 129"/>
        <p:cNvGrpSpPr/>
        <p:nvPr/>
      </p:nvGrpSpPr>
      <p:grpSpPr>
        <a:xfrm>
          <a:off x="0" y="0"/>
          <a:ext cx="0" cy="0"/>
          <a:chOff x="0" y="0"/>
          <a:chExt cx="0" cy="0"/>
        </a:xfrm>
      </p:grpSpPr>
      <p:sp>
        <p:nvSpPr>
          <p:cNvPr id="130" name="Google Shape;13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33" name="Shape 133"/>
        <p:cNvGrpSpPr/>
        <p:nvPr/>
      </p:nvGrpSpPr>
      <p:grpSpPr>
        <a:xfrm>
          <a:off x="0" y="0"/>
          <a:ext cx="0" cy="0"/>
          <a:chOff x="0" y="0"/>
          <a:chExt cx="0" cy="0"/>
        </a:xfrm>
      </p:grpSpPr>
      <p:sp>
        <p:nvSpPr>
          <p:cNvPr id="134" name="Google Shape;134;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5" name="Google Shape;135;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40" name="Shape 140"/>
        <p:cNvGrpSpPr/>
        <p:nvPr/>
      </p:nvGrpSpPr>
      <p:grpSpPr>
        <a:xfrm>
          <a:off x="0" y="0"/>
          <a:ext cx="0" cy="0"/>
          <a:chOff x="0" y="0"/>
          <a:chExt cx="0" cy="0"/>
        </a:xfrm>
      </p:grpSpPr>
      <p:sp>
        <p:nvSpPr>
          <p:cNvPr id="141" name="Google Shape;141;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2" name="Google Shape;142;p43"/>
          <p:cNvSpPr/>
          <p:nvPr>
            <p:ph idx="2" type="pic"/>
          </p:nvPr>
        </p:nvSpPr>
        <p:spPr>
          <a:xfrm>
            <a:off x="5183188" y="987425"/>
            <a:ext cx="6172200" cy="4873625"/>
          </a:xfrm>
          <a:prstGeom prst="rect">
            <a:avLst/>
          </a:prstGeom>
          <a:noFill/>
          <a:ln>
            <a:noFill/>
          </a:ln>
        </p:spPr>
      </p:sp>
      <p:sp>
        <p:nvSpPr>
          <p:cNvPr id="143" name="Google Shape;143;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7" name="Shape 147"/>
        <p:cNvGrpSpPr/>
        <p:nvPr/>
      </p:nvGrpSpPr>
      <p:grpSpPr>
        <a:xfrm>
          <a:off x="0" y="0"/>
          <a:ext cx="0" cy="0"/>
          <a:chOff x="0" y="0"/>
          <a:chExt cx="0" cy="0"/>
        </a:xfrm>
      </p:grpSpPr>
      <p:sp>
        <p:nvSpPr>
          <p:cNvPr id="148" name="Google Shape;14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9" name="Google Shape;149;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53" name="Shape 153"/>
        <p:cNvGrpSpPr/>
        <p:nvPr/>
      </p:nvGrpSpPr>
      <p:grpSpPr>
        <a:xfrm>
          <a:off x="0" y="0"/>
          <a:ext cx="0" cy="0"/>
          <a:chOff x="0" y="0"/>
          <a:chExt cx="0" cy="0"/>
        </a:xfrm>
      </p:grpSpPr>
      <p:sp>
        <p:nvSpPr>
          <p:cNvPr id="154" name="Google Shape;154;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5" name="Google Shape;155;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sp>
        <p:nvSpPr>
          <p:cNvPr id="85" name="Google Shape;8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6" name="Google Shape;8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1"/>
          <p:cNvSpPr/>
          <p:nvPr/>
        </p:nvSpPr>
        <p:spPr>
          <a:xfrm>
            <a:off x="3866607" y="3944983"/>
            <a:ext cx="7480662" cy="1419497"/>
          </a:xfrm>
          <a:prstGeom prst="roundRect">
            <a:avLst>
              <a:gd fmla="val 7874" name="adj"/>
            </a:avLst>
          </a:prstGeom>
          <a:solidFill>
            <a:schemeClr val="dk1">
              <a:alpha val="75686"/>
            </a:schemeClr>
          </a:solidFill>
          <a:ln>
            <a:noFill/>
          </a:ln>
        </p:spPr>
        <p:txBody>
          <a:bodyPr anchorCtr="0" anchor="ctr" bIns="45700" lIns="91425" spcFirstLastPara="1" rIns="540000"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p:txBody>
      </p:sp>
      <p:sp>
        <p:nvSpPr>
          <p:cNvPr id="164" name="Google Shape;164;p1"/>
          <p:cNvSpPr txBox="1"/>
          <p:nvPr>
            <p:ph type="ctrTitle"/>
          </p:nvPr>
        </p:nvSpPr>
        <p:spPr>
          <a:xfrm>
            <a:off x="4122739" y="4130701"/>
            <a:ext cx="7157279" cy="97252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b="1" lang="es-ES" sz="5000">
                <a:solidFill>
                  <a:schemeClr val="lt1"/>
                </a:solidFill>
                <a:latin typeface="Arial"/>
                <a:ea typeface="Arial"/>
                <a:cs typeface="Arial"/>
                <a:sym typeface="Arial"/>
              </a:rPr>
              <a:t>Visualización de Datos</a:t>
            </a:r>
            <a:endParaRPr b="1" sz="5000">
              <a:solidFill>
                <a:schemeClr val="lt1"/>
              </a:solidFill>
              <a:latin typeface="Arial"/>
              <a:ea typeface="Arial"/>
              <a:cs typeface="Arial"/>
              <a:sym typeface="Arial"/>
            </a:endParaRPr>
          </a:p>
        </p:txBody>
      </p:sp>
      <p:sp>
        <p:nvSpPr>
          <p:cNvPr id="165" name="Google Shape;165;p1"/>
          <p:cNvSpPr/>
          <p:nvPr/>
        </p:nvSpPr>
        <p:spPr>
          <a:xfrm>
            <a:off x="4189990" y="5505176"/>
            <a:ext cx="6096000"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FFFFFF"/>
                </a:solidFill>
                <a:latin typeface="Arial"/>
                <a:ea typeface="Arial"/>
                <a:cs typeface="Arial"/>
                <a:sym typeface="Arial"/>
              </a:rPr>
              <a:t>Especialización en Ciencia de Datos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66" name="Google Shape;166;p1"/>
          <p:cNvSpPr txBox="1"/>
          <p:nvPr/>
        </p:nvSpPr>
        <p:spPr>
          <a:xfrm>
            <a:off x="4189990" y="3434996"/>
            <a:ext cx="7022779"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Arial"/>
              <a:buNone/>
            </a:pPr>
            <a:r>
              <a:rPr b="1" lang="es-ES" sz="1800">
                <a:solidFill>
                  <a:schemeClr val="lt1"/>
                </a:solidFill>
                <a:latin typeface="Arial"/>
                <a:ea typeface="Arial"/>
                <a:cs typeface="Arial"/>
                <a:sym typeface="Arial"/>
              </a:rPr>
              <a:t>Módulo 3 –  Análisis Exploratorio y Programación Estadística</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10"/>
          <p:cNvSpPr/>
          <p:nvPr/>
        </p:nvSpPr>
        <p:spPr>
          <a:xfrm>
            <a:off x="764432" y="1468877"/>
            <a:ext cx="10548835" cy="4182893"/>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0"/>
          <p:cNvSpPr txBox="1"/>
          <p:nvPr/>
        </p:nvSpPr>
        <p:spPr>
          <a:xfrm>
            <a:off x="1190871" y="2139262"/>
            <a:ext cx="3040642"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Este es un caso que no necesita mayores comentarios.</a:t>
            </a:r>
            <a:endParaRPr sz="1600">
              <a:solidFill>
                <a:schemeClr val="lt1"/>
              </a:solidFill>
              <a:latin typeface="Calibri"/>
              <a:ea typeface="Calibri"/>
              <a:cs typeface="Calibri"/>
              <a:sym typeface="Calibri"/>
            </a:endParaRPr>
          </a:p>
        </p:txBody>
      </p:sp>
      <p:sp>
        <p:nvSpPr>
          <p:cNvPr id="238" name="Google Shape;238;p10"/>
          <p:cNvSpPr/>
          <p:nvPr/>
        </p:nvSpPr>
        <p:spPr>
          <a:xfrm>
            <a:off x="4464979" y="1574825"/>
            <a:ext cx="6320901" cy="3970995"/>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residential Elections Pie Chart That Doesn't Sum Up To 100" id="239" name="Google Shape;239;p10"/>
          <p:cNvPicPr preferRelativeResize="0"/>
          <p:nvPr/>
        </p:nvPicPr>
        <p:blipFill rotWithShape="1">
          <a:blip r:embed="rId4">
            <a:alphaModFix/>
          </a:blip>
          <a:srcRect b="0" l="0" r="0" t="0"/>
          <a:stretch/>
        </p:blipFill>
        <p:spPr>
          <a:xfrm>
            <a:off x="5278600" y="1667750"/>
            <a:ext cx="5065774" cy="3785146"/>
          </a:xfrm>
          <a:prstGeom prst="rect">
            <a:avLst/>
          </a:prstGeom>
          <a:noFill/>
          <a:ln>
            <a:noFill/>
          </a:ln>
        </p:spPr>
      </p:pic>
      <p:sp>
        <p:nvSpPr>
          <p:cNvPr id="240" name="Google Shape;240;p10"/>
          <p:cNvSpPr txBox="1"/>
          <p:nvPr/>
        </p:nvSpPr>
        <p:spPr>
          <a:xfrm>
            <a:off x="764433" y="530945"/>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Puntos ciegos de la visualización de datos</a:t>
            </a:r>
            <a:endParaRPr sz="28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11"/>
          <p:cNvSpPr/>
          <p:nvPr/>
        </p:nvSpPr>
        <p:spPr>
          <a:xfrm>
            <a:off x="760125" y="1794525"/>
            <a:ext cx="10306500" cy="3555000"/>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1"/>
          <p:cNvSpPr txBox="1"/>
          <p:nvPr/>
        </p:nvSpPr>
        <p:spPr>
          <a:xfrm>
            <a:off x="760125" y="520075"/>
            <a:ext cx="5669700" cy="9891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None/>
            </a:pPr>
            <a:r>
              <a:rPr lang="es-ES" sz="3000">
                <a:solidFill>
                  <a:srgbClr val="7F7F7F"/>
                </a:solidFill>
                <a:latin typeface="Arial"/>
                <a:ea typeface="Arial"/>
                <a:cs typeface="Arial"/>
                <a:sym typeface="Arial"/>
              </a:rPr>
              <a:t>Puntos ciegos de la visualización de datos</a:t>
            </a:r>
            <a:endParaRPr sz="2600">
              <a:solidFill>
                <a:srgbClr val="7F7F7F"/>
              </a:solidFill>
              <a:latin typeface="Arial"/>
              <a:ea typeface="Arial"/>
              <a:cs typeface="Arial"/>
              <a:sym typeface="Arial"/>
            </a:endParaRPr>
          </a:p>
        </p:txBody>
      </p:sp>
      <p:sp>
        <p:nvSpPr>
          <p:cNvPr id="247" name="Google Shape;247;p11"/>
          <p:cNvSpPr txBox="1"/>
          <p:nvPr/>
        </p:nvSpPr>
        <p:spPr>
          <a:xfrm>
            <a:off x="887195" y="2001970"/>
            <a:ext cx="6051600" cy="3140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En el siguiente ejemplo, se quiso mostrar cómo ha sido la evolución de la cantidad de personas muertas a causa de una enfermedad mortal, y por otro lado, cómo en el tiempo ha ido aumentando el levantamiento de fondos para combatir dicha enfermedad.</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Tal vez un gráfico de barras en el tiempo o un diagrama de líneas hubiera sido más conveniente puesto que, en este caso, se transmite la idea que mientras más fondos se levantan, más muertes se producen. Cosa que posiblemente no era lo que se quería transmitir. </a:t>
            </a:r>
            <a:endParaRPr/>
          </a:p>
        </p:txBody>
      </p:sp>
      <p:sp>
        <p:nvSpPr>
          <p:cNvPr id="248" name="Google Shape;248;p11"/>
          <p:cNvSpPr/>
          <p:nvPr/>
        </p:nvSpPr>
        <p:spPr>
          <a:xfrm>
            <a:off x="7184075" y="254750"/>
            <a:ext cx="4738500" cy="6287400"/>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rong Use of a Pie Chart To Show The Relation Between Money Donated To Treat An Illness and Deaths Caused by It" id="249" name="Google Shape;249;p11"/>
          <p:cNvPicPr preferRelativeResize="0"/>
          <p:nvPr/>
        </p:nvPicPr>
        <p:blipFill rotWithShape="1">
          <a:blip r:embed="rId4">
            <a:alphaModFix/>
          </a:blip>
          <a:srcRect b="0" l="0" r="0" t="0"/>
          <a:stretch/>
        </p:blipFill>
        <p:spPr>
          <a:xfrm>
            <a:off x="7433334" y="398246"/>
            <a:ext cx="4219613" cy="597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12"/>
          <p:cNvSpPr/>
          <p:nvPr/>
        </p:nvSpPr>
        <p:spPr>
          <a:xfrm>
            <a:off x="2003348" y="1292400"/>
            <a:ext cx="8339700" cy="4708200"/>
          </a:xfrm>
          <a:prstGeom prst="roundRect">
            <a:avLst>
              <a:gd fmla="val 2971" name="adj"/>
            </a:avLst>
          </a:prstGeom>
          <a:solidFill>
            <a:schemeClr val="lt1"/>
          </a:solidFill>
          <a:ln cap="flat" cmpd="sng" w="38100">
            <a:solidFill>
              <a:srgbClr val="741C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12"/>
          <p:cNvSpPr txBox="1"/>
          <p:nvPr/>
        </p:nvSpPr>
        <p:spPr>
          <a:xfrm>
            <a:off x="685826" y="158243"/>
            <a:ext cx="8112900" cy="12570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Puntos ciegos de la visualización de datos</a:t>
            </a:r>
            <a:endParaRPr sz="2800">
              <a:solidFill>
                <a:srgbClr val="7F7F7F"/>
              </a:solidFill>
              <a:latin typeface="Arial"/>
              <a:ea typeface="Arial"/>
              <a:cs typeface="Arial"/>
              <a:sym typeface="Arial"/>
            </a:endParaRPr>
          </a:p>
        </p:txBody>
      </p:sp>
      <p:sp>
        <p:nvSpPr>
          <p:cNvPr id="256" name="Google Shape;256;p12"/>
          <p:cNvSpPr txBox="1"/>
          <p:nvPr/>
        </p:nvSpPr>
        <p:spPr>
          <a:xfrm>
            <a:off x="6816220" y="2904150"/>
            <a:ext cx="3078600" cy="1262100"/>
          </a:xfrm>
          <a:prstGeom prst="rect">
            <a:avLst/>
          </a:prstGeom>
          <a:solidFill>
            <a:srgbClr val="D8D8D8"/>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900">
                <a:solidFill>
                  <a:srgbClr val="595959"/>
                </a:solidFill>
                <a:latin typeface="Calibri"/>
                <a:ea typeface="Calibri"/>
                <a:cs typeface="Calibri"/>
                <a:sym typeface="Calibri"/>
              </a:rPr>
              <a:t>Aunque no lo parezca, la elección de colores también es importante en una visualización gráfica.</a:t>
            </a:r>
            <a:endParaRPr sz="1300"/>
          </a:p>
        </p:txBody>
      </p:sp>
      <p:sp>
        <p:nvSpPr>
          <p:cNvPr id="257" name="Google Shape;257;p12"/>
          <p:cNvSpPr/>
          <p:nvPr/>
        </p:nvSpPr>
        <p:spPr>
          <a:xfrm>
            <a:off x="2320060" y="1510701"/>
            <a:ext cx="4080000" cy="4336500"/>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Deaths in Florida Upside Down Chart" id="258" name="Google Shape;258;p12"/>
          <p:cNvPicPr preferRelativeResize="0"/>
          <p:nvPr/>
        </p:nvPicPr>
        <p:blipFill rotWithShape="1">
          <a:blip r:embed="rId4">
            <a:alphaModFix/>
          </a:blip>
          <a:srcRect b="0" l="0" r="0" t="0"/>
          <a:stretch/>
        </p:blipFill>
        <p:spPr>
          <a:xfrm>
            <a:off x="2734026" y="1640573"/>
            <a:ext cx="3409950" cy="4076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13"/>
          <p:cNvSpPr/>
          <p:nvPr/>
        </p:nvSpPr>
        <p:spPr>
          <a:xfrm>
            <a:off x="515566" y="1410512"/>
            <a:ext cx="11138170" cy="4280170"/>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3"/>
          <p:cNvSpPr txBox="1"/>
          <p:nvPr/>
        </p:nvSpPr>
        <p:spPr>
          <a:xfrm>
            <a:off x="894333" y="1675205"/>
            <a:ext cx="3925141"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Cuidado con el exceso de datos en las visualizaciones. Muchas veces un exceso de información de visualización hace que se dificulte la transmisión de las ideas principales.</a:t>
            </a:r>
            <a:endParaRPr sz="1800">
              <a:solidFill>
                <a:schemeClr val="lt1"/>
              </a:solidFill>
              <a:latin typeface="Calibri"/>
              <a:ea typeface="Calibri"/>
              <a:cs typeface="Calibri"/>
              <a:sym typeface="Calibri"/>
            </a:endParaRPr>
          </a:p>
        </p:txBody>
      </p:sp>
      <p:sp>
        <p:nvSpPr>
          <p:cNvPr id="265" name="Google Shape;265;p13"/>
          <p:cNvSpPr/>
          <p:nvPr/>
        </p:nvSpPr>
        <p:spPr>
          <a:xfrm>
            <a:off x="5038911" y="1558179"/>
            <a:ext cx="6320901" cy="3970995"/>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nformation overload is a common data visualization mistake." id="266" name="Google Shape;266;p13"/>
          <p:cNvPicPr preferRelativeResize="0"/>
          <p:nvPr/>
        </p:nvPicPr>
        <p:blipFill rotWithShape="1">
          <a:blip r:embed="rId4">
            <a:alphaModFix/>
          </a:blip>
          <a:srcRect b="0" l="7443" r="0" t="0"/>
          <a:stretch/>
        </p:blipFill>
        <p:spPr>
          <a:xfrm>
            <a:off x="5152890" y="1675205"/>
            <a:ext cx="6092942" cy="3797877"/>
          </a:xfrm>
          <a:prstGeom prst="rect">
            <a:avLst/>
          </a:prstGeom>
          <a:noFill/>
          <a:ln>
            <a:noFill/>
          </a:ln>
        </p:spPr>
      </p:pic>
      <p:sp>
        <p:nvSpPr>
          <p:cNvPr id="267" name="Google Shape;267;p13"/>
          <p:cNvSpPr txBox="1"/>
          <p:nvPr/>
        </p:nvSpPr>
        <p:spPr>
          <a:xfrm>
            <a:off x="894333" y="494042"/>
            <a:ext cx="8112868" cy="84092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Puntos ciegos de la visualización de datos</a:t>
            </a:r>
            <a:endParaRPr sz="28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14"/>
          <p:cNvSpPr/>
          <p:nvPr/>
        </p:nvSpPr>
        <p:spPr>
          <a:xfrm>
            <a:off x="515566" y="1375719"/>
            <a:ext cx="11138170" cy="4280170"/>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4"/>
          <p:cNvSpPr txBox="1"/>
          <p:nvPr/>
        </p:nvSpPr>
        <p:spPr>
          <a:xfrm>
            <a:off x="894337" y="1791317"/>
            <a:ext cx="39252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El manejo de la escala es algo que también se debe determinar con cuidado pues produce una distorsión en la percepción.</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Nótese cómo en el primer gráfico se da a entender que el grupo A es muy superior a los demás, cosa que no se observa en el gráfico de la derecha al ampliar la escala.</a:t>
            </a:r>
            <a:endParaRPr/>
          </a:p>
        </p:txBody>
      </p:sp>
      <p:sp>
        <p:nvSpPr>
          <p:cNvPr id="274" name="Google Shape;274;p14"/>
          <p:cNvSpPr/>
          <p:nvPr/>
        </p:nvSpPr>
        <p:spPr>
          <a:xfrm>
            <a:off x="5221548" y="1530306"/>
            <a:ext cx="6320901" cy="3970995"/>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Omitting the baseline is a deceptive data visualization technique." id="275" name="Google Shape;275;p14"/>
          <p:cNvPicPr preferRelativeResize="0"/>
          <p:nvPr/>
        </p:nvPicPr>
        <p:blipFill rotWithShape="1">
          <a:blip r:embed="rId4">
            <a:alphaModFix/>
          </a:blip>
          <a:srcRect b="0" l="0" r="0" t="0"/>
          <a:stretch/>
        </p:blipFill>
        <p:spPr>
          <a:xfrm>
            <a:off x="5392887" y="1791316"/>
            <a:ext cx="5978222" cy="3448974"/>
          </a:xfrm>
          <a:prstGeom prst="rect">
            <a:avLst/>
          </a:prstGeom>
          <a:noFill/>
          <a:ln>
            <a:noFill/>
          </a:ln>
        </p:spPr>
      </p:pic>
      <p:sp>
        <p:nvSpPr>
          <p:cNvPr id="276" name="Google Shape;276;p14"/>
          <p:cNvSpPr txBox="1"/>
          <p:nvPr/>
        </p:nvSpPr>
        <p:spPr>
          <a:xfrm>
            <a:off x="894333" y="494042"/>
            <a:ext cx="8112868" cy="84092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Puntos ciegos de la visualización de datos</a:t>
            </a:r>
            <a:endParaRPr sz="28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15"/>
          <p:cNvSpPr/>
          <p:nvPr/>
        </p:nvSpPr>
        <p:spPr>
          <a:xfrm>
            <a:off x="515566" y="1375719"/>
            <a:ext cx="11138170" cy="4280170"/>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15"/>
          <p:cNvSpPr txBox="1"/>
          <p:nvPr/>
        </p:nvSpPr>
        <p:spPr>
          <a:xfrm>
            <a:off x="894332" y="1717793"/>
            <a:ext cx="39252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A veces es posible que se dé a entender en una audiencia que existe causalidad entre dos variables por el mero hecho que los gráficos muestran una correlación. </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Sin embargo, ya sabemos que correlación no implica causalidad y ya sabemos acerca de las correlaciones espurias.</a:t>
            </a:r>
            <a:endParaRPr/>
          </a:p>
        </p:txBody>
      </p:sp>
      <p:sp>
        <p:nvSpPr>
          <p:cNvPr id="283" name="Google Shape;283;p15"/>
          <p:cNvSpPr/>
          <p:nvPr/>
        </p:nvSpPr>
        <p:spPr>
          <a:xfrm>
            <a:off x="5062249" y="1499729"/>
            <a:ext cx="6452700" cy="4013100"/>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inking correlation to causation is a data visualization mistake." id="284" name="Google Shape;284;p15"/>
          <p:cNvPicPr preferRelativeResize="0"/>
          <p:nvPr/>
        </p:nvPicPr>
        <p:blipFill rotWithShape="1">
          <a:blip r:embed="rId4">
            <a:alphaModFix/>
          </a:blip>
          <a:srcRect b="0" l="0" r="0" t="0"/>
          <a:stretch/>
        </p:blipFill>
        <p:spPr>
          <a:xfrm>
            <a:off x="5213204" y="1741543"/>
            <a:ext cx="6150795" cy="3548536"/>
          </a:xfrm>
          <a:prstGeom prst="rect">
            <a:avLst/>
          </a:prstGeom>
          <a:noFill/>
          <a:ln>
            <a:noFill/>
          </a:ln>
        </p:spPr>
      </p:pic>
      <p:sp>
        <p:nvSpPr>
          <p:cNvPr id="285" name="Google Shape;285;p15"/>
          <p:cNvSpPr txBox="1"/>
          <p:nvPr/>
        </p:nvSpPr>
        <p:spPr>
          <a:xfrm>
            <a:off x="894333" y="494042"/>
            <a:ext cx="8112868" cy="84092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Puntos ciegos de la visualización de datos</a:t>
            </a:r>
            <a:endParaRPr sz="28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16"/>
          <p:cNvSpPr/>
          <p:nvPr/>
        </p:nvSpPr>
        <p:spPr>
          <a:xfrm>
            <a:off x="458853" y="1434085"/>
            <a:ext cx="11138170" cy="4280170"/>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6"/>
          <p:cNvSpPr txBox="1"/>
          <p:nvPr/>
        </p:nvSpPr>
        <p:spPr>
          <a:xfrm>
            <a:off x="805320" y="2540967"/>
            <a:ext cx="4876152"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Utilizar el zoom en un gráfico de forma inadecuada puede llevar a mostrar un panorama totalmente distinto a la realidad.</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Aunque altamente cuestionado, este es un recurso frecuente. </a:t>
            </a:r>
            <a:endParaRPr/>
          </a:p>
        </p:txBody>
      </p:sp>
      <p:sp>
        <p:nvSpPr>
          <p:cNvPr id="292" name="Google Shape;292;p16"/>
          <p:cNvSpPr/>
          <p:nvPr/>
        </p:nvSpPr>
        <p:spPr>
          <a:xfrm>
            <a:off x="6027938" y="1604181"/>
            <a:ext cx="5331874" cy="3970995"/>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Zoomed-in data visualizations mislead viewers." id="293" name="Google Shape;293;p16"/>
          <p:cNvPicPr preferRelativeResize="0"/>
          <p:nvPr/>
        </p:nvPicPr>
        <p:blipFill rotWithShape="1">
          <a:blip r:embed="rId4">
            <a:alphaModFix/>
          </a:blip>
          <a:srcRect b="0" l="0" r="0" t="0"/>
          <a:stretch/>
        </p:blipFill>
        <p:spPr>
          <a:xfrm>
            <a:off x="6643456" y="1716292"/>
            <a:ext cx="4187301" cy="3623626"/>
          </a:xfrm>
          <a:prstGeom prst="rect">
            <a:avLst/>
          </a:prstGeom>
          <a:noFill/>
          <a:ln>
            <a:noFill/>
          </a:ln>
        </p:spPr>
      </p:pic>
      <p:sp>
        <p:nvSpPr>
          <p:cNvPr id="294" name="Google Shape;294;p16"/>
          <p:cNvSpPr txBox="1"/>
          <p:nvPr/>
        </p:nvSpPr>
        <p:spPr>
          <a:xfrm>
            <a:off x="894333" y="494042"/>
            <a:ext cx="8112868" cy="84092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Puntos ciegos de la visualización de datos</a:t>
            </a:r>
            <a:endParaRPr sz="28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17"/>
          <p:cNvSpPr/>
          <p:nvPr/>
        </p:nvSpPr>
        <p:spPr>
          <a:xfrm>
            <a:off x="458853" y="1434085"/>
            <a:ext cx="11138170" cy="4280170"/>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17"/>
          <p:cNvSpPr txBox="1"/>
          <p:nvPr/>
        </p:nvSpPr>
        <p:spPr>
          <a:xfrm>
            <a:off x="1052114" y="1918397"/>
            <a:ext cx="3319304"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Por último, la elección correcta de colores también es importante al momento de elaborar una visualización.</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Nótese cómo los colores azules y verdes del mapa de calor distorsionan la perspectiva geográfica del mapa confundiéndose con océano y tierra.</a:t>
            </a:r>
            <a:endParaRPr/>
          </a:p>
        </p:txBody>
      </p:sp>
      <p:sp>
        <p:nvSpPr>
          <p:cNvPr id="301" name="Google Shape;301;p17"/>
          <p:cNvSpPr/>
          <p:nvPr/>
        </p:nvSpPr>
        <p:spPr>
          <a:xfrm>
            <a:off x="4643021" y="1604181"/>
            <a:ext cx="6716791" cy="3970995"/>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gnoring common color associations causes data visualization confusion." id="302" name="Google Shape;302;p17"/>
          <p:cNvPicPr preferRelativeResize="0"/>
          <p:nvPr/>
        </p:nvPicPr>
        <p:blipFill rotWithShape="1">
          <a:blip r:embed="rId4">
            <a:alphaModFix/>
          </a:blip>
          <a:srcRect b="0" l="0" r="0" t="0"/>
          <a:stretch/>
        </p:blipFill>
        <p:spPr>
          <a:xfrm>
            <a:off x="4946340" y="1796533"/>
            <a:ext cx="6141869" cy="3543385"/>
          </a:xfrm>
          <a:prstGeom prst="rect">
            <a:avLst/>
          </a:prstGeom>
          <a:noFill/>
          <a:ln>
            <a:noFill/>
          </a:ln>
        </p:spPr>
      </p:pic>
      <p:sp>
        <p:nvSpPr>
          <p:cNvPr id="303" name="Google Shape;303;p17"/>
          <p:cNvSpPr txBox="1"/>
          <p:nvPr/>
        </p:nvSpPr>
        <p:spPr>
          <a:xfrm>
            <a:off x="894333" y="494042"/>
            <a:ext cx="8112868" cy="84092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Puntos ciegos de la visualización de datos</a:t>
            </a:r>
            <a:endParaRPr sz="28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18"/>
          <p:cNvSpPr/>
          <p:nvPr/>
        </p:nvSpPr>
        <p:spPr>
          <a:xfrm>
            <a:off x="-642025" y="1167319"/>
            <a:ext cx="10982527" cy="4546936"/>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18"/>
          <p:cNvSpPr txBox="1"/>
          <p:nvPr/>
        </p:nvSpPr>
        <p:spPr>
          <a:xfrm>
            <a:off x="1070138" y="159257"/>
            <a:ext cx="8612705"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6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Librerías de Visualización</a:t>
            </a:r>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310" name="Google Shape;310;p18"/>
          <p:cNvSpPr txBox="1"/>
          <p:nvPr/>
        </p:nvSpPr>
        <p:spPr>
          <a:xfrm>
            <a:off x="1070138" y="2130707"/>
            <a:ext cx="8612700" cy="3278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s-ES" sz="1800">
                <a:solidFill>
                  <a:schemeClr val="lt1"/>
                </a:solidFill>
                <a:latin typeface="Calibri"/>
                <a:ea typeface="Calibri"/>
                <a:cs typeface="Calibri"/>
                <a:sym typeface="Calibri"/>
              </a:rPr>
              <a:t>Matplotlib:</a:t>
            </a:r>
            <a:r>
              <a:rPr lang="es-ES" sz="1800">
                <a:solidFill>
                  <a:schemeClr val="lt1"/>
                </a:solidFill>
                <a:latin typeface="Calibri"/>
                <a:ea typeface="Calibri"/>
                <a:cs typeface="Calibri"/>
                <a:sym typeface="Calibri"/>
              </a:rPr>
              <a:t> para </a:t>
            </a:r>
            <a:r>
              <a:rPr lang="es-ES" sz="1800">
                <a:solidFill>
                  <a:schemeClr val="lt1"/>
                </a:solidFill>
                <a:latin typeface="Calibri"/>
                <a:ea typeface="Calibri"/>
                <a:cs typeface="Calibri"/>
                <a:sym typeface="Calibri"/>
              </a:rPr>
              <a:t>gráficas</a:t>
            </a:r>
            <a:r>
              <a:rPr lang="es-ES" sz="1800">
                <a:solidFill>
                  <a:schemeClr val="lt1"/>
                </a:solidFill>
                <a:latin typeface="Calibri"/>
                <a:ea typeface="Calibri"/>
                <a:cs typeface="Calibri"/>
                <a:sym typeface="Calibri"/>
              </a:rPr>
              <a:t> sencillas con bars, pies, lines, scatter plots, etc.</a:t>
            </a:r>
            <a:endParaRPr/>
          </a:p>
          <a:p>
            <a:pPr indent="0" lvl="0" marL="0" marR="0" rtl="0" algn="just">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lnSpc>
                <a:spcPct val="150000"/>
              </a:lnSpc>
              <a:spcBef>
                <a:spcPts val="0"/>
              </a:spcBef>
              <a:spcAft>
                <a:spcPts val="0"/>
              </a:spcAft>
              <a:buNone/>
            </a:pPr>
            <a:r>
              <a:rPr b="1" lang="es-ES" sz="1800">
                <a:solidFill>
                  <a:schemeClr val="lt1"/>
                </a:solidFill>
                <a:latin typeface="Calibri"/>
                <a:ea typeface="Calibri"/>
                <a:cs typeface="Calibri"/>
                <a:sym typeface="Calibri"/>
              </a:rPr>
              <a:t>Seaborn:</a:t>
            </a:r>
            <a:r>
              <a:rPr lang="es-ES" sz="1800">
                <a:solidFill>
                  <a:schemeClr val="lt1"/>
                </a:solidFill>
                <a:latin typeface="Calibri"/>
                <a:ea typeface="Calibri"/>
                <a:cs typeface="Calibri"/>
                <a:sym typeface="Calibri"/>
              </a:rPr>
              <a:t> para visualización estadística, para crear mapas de calor o de alguna manera resumiendo los datos y aún desea mostrar la distribución de los datos.</a:t>
            </a:r>
            <a:endParaRPr/>
          </a:p>
          <a:p>
            <a:pPr indent="0" lvl="0" marL="0" marR="0" rtl="0" algn="just">
              <a:lnSpc>
                <a:spcPct val="150000"/>
              </a:lnSpc>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lnSpc>
                <a:spcPct val="150000"/>
              </a:lnSpc>
              <a:spcBef>
                <a:spcPts val="0"/>
              </a:spcBef>
              <a:spcAft>
                <a:spcPts val="0"/>
              </a:spcAft>
              <a:buNone/>
            </a:pPr>
            <a:r>
              <a:rPr b="1" lang="es-ES" sz="1800">
                <a:solidFill>
                  <a:schemeClr val="lt1"/>
                </a:solidFill>
                <a:latin typeface="Calibri"/>
                <a:ea typeface="Calibri"/>
                <a:cs typeface="Calibri"/>
                <a:sym typeface="Calibri"/>
              </a:rPr>
              <a:t>Plotly y Bokeh: </a:t>
            </a:r>
            <a:r>
              <a:rPr lang="es-ES" sz="1800">
                <a:solidFill>
                  <a:schemeClr val="lt1"/>
                </a:solidFill>
                <a:latin typeface="Calibri"/>
                <a:ea typeface="Calibri"/>
                <a:cs typeface="Calibri"/>
                <a:sym typeface="Calibri"/>
              </a:rPr>
              <a:t>para visualización interactiva. Si los datos son tan complejos (o no puede ver la </a:t>
            </a:r>
            <a:r>
              <a:rPr lang="es-ES" sz="1800">
                <a:solidFill>
                  <a:schemeClr val="lt1"/>
                </a:solidFill>
                <a:latin typeface="Calibri"/>
                <a:ea typeface="Calibri"/>
                <a:cs typeface="Calibri"/>
                <a:sym typeface="Calibri"/>
              </a:rPr>
              <a:t>información</a:t>
            </a:r>
            <a:r>
              <a:rPr lang="es-ES" sz="1800">
                <a:solidFill>
                  <a:schemeClr val="lt1"/>
                </a:solidFill>
                <a:latin typeface="Calibri"/>
                <a:ea typeface="Calibri"/>
                <a:cs typeface="Calibri"/>
                <a:sym typeface="Calibri"/>
              </a:rPr>
              <a:t> de sus datos), se recomienda utilizar Plotly y Bokeh para crear visualizaciones interactivas que permitan a los usuarios explorar los datos mismos.</a:t>
            </a:r>
            <a:endParaRPr sz="1600">
              <a:solidFill>
                <a:schemeClr val="lt1"/>
              </a:solidFill>
              <a:latin typeface="Arial"/>
              <a:ea typeface="Arial"/>
              <a:cs typeface="Arial"/>
              <a:sym typeface="Arial"/>
            </a:endParaRPr>
          </a:p>
        </p:txBody>
      </p:sp>
      <p:pic>
        <p:nvPicPr>
          <p:cNvPr id="311" name="Google Shape;311;p18"/>
          <p:cNvPicPr preferRelativeResize="0"/>
          <p:nvPr/>
        </p:nvPicPr>
        <p:blipFill rotWithShape="1">
          <a:blip r:embed="rId4">
            <a:alphaModFix/>
          </a:blip>
          <a:srcRect b="0" l="0" r="0" t="0"/>
          <a:stretch/>
        </p:blipFill>
        <p:spPr>
          <a:xfrm>
            <a:off x="612109" y="2234580"/>
            <a:ext cx="367327" cy="367327"/>
          </a:xfrm>
          <a:prstGeom prst="rect">
            <a:avLst/>
          </a:prstGeom>
          <a:noFill/>
          <a:ln>
            <a:noFill/>
          </a:ln>
        </p:spPr>
      </p:pic>
      <p:pic>
        <p:nvPicPr>
          <p:cNvPr id="312" name="Google Shape;312;p18"/>
          <p:cNvPicPr preferRelativeResize="0"/>
          <p:nvPr/>
        </p:nvPicPr>
        <p:blipFill rotWithShape="1">
          <a:blip r:embed="rId4">
            <a:alphaModFix/>
          </a:blip>
          <a:srcRect b="0" l="0" r="0" t="0"/>
          <a:stretch/>
        </p:blipFill>
        <p:spPr>
          <a:xfrm>
            <a:off x="618490" y="3059399"/>
            <a:ext cx="333934" cy="333934"/>
          </a:xfrm>
          <a:prstGeom prst="rect">
            <a:avLst/>
          </a:prstGeom>
          <a:noFill/>
          <a:ln>
            <a:noFill/>
          </a:ln>
        </p:spPr>
      </p:pic>
      <p:pic>
        <p:nvPicPr>
          <p:cNvPr id="313" name="Google Shape;313;p18"/>
          <p:cNvPicPr preferRelativeResize="0"/>
          <p:nvPr/>
        </p:nvPicPr>
        <p:blipFill rotWithShape="1">
          <a:blip r:embed="rId4">
            <a:alphaModFix/>
          </a:blip>
          <a:srcRect b="0" l="0" r="0" t="0"/>
          <a:stretch/>
        </p:blipFill>
        <p:spPr>
          <a:xfrm>
            <a:off x="630004" y="4286647"/>
            <a:ext cx="367327" cy="367327"/>
          </a:xfrm>
          <a:prstGeom prst="rect">
            <a:avLst/>
          </a:prstGeom>
          <a:noFill/>
          <a:ln>
            <a:noFill/>
          </a:ln>
        </p:spPr>
      </p:pic>
      <p:sp>
        <p:nvSpPr>
          <p:cNvPr id="314" name="Google Shape;314;p18"/>
          <p:cNvSpPr txBox="1"/>
          <p:nvPr/>
        </p:nvSpPr>
        <p:spPr>
          <a:xfrm>
            <a:off x="1070138" y="1377577"/>
            <a:ext cx="96302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800">
                <a:solidFill>
                  <a:schemeClr val="lt1"/>
                </a:solidFill>
                <a:latin typeface="Calibri"/>
                <a:ea typeface="Calibri"/>
                <a:cs typeface="Calibri"/>
                <a:sym typeface="Calibri"/>
              </a:rPr>
              <a:t>Python cuenta con varias librerías para visualización. Las más utilizadas son las siguientes: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19"/>
          <p:cNvSpPr txBox="1"/>
          <p:nvPr/>
        </p:nvSpPr>
        <p:spPr>
          <a:xfrm>
            <a:off x="326217" y="3441165"/>
            <a:ext cx="6055128"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600">
                <a:solidFill>
                  <a:srgbClr val="7F7F7F"/>
                </a:solidFill>
                <a:latin typeface="Arial"/>
                <a:ea typeface="Arial"/>
                <a:cs typeface="Arial"/>
                <a:sym typeface="Arial"/>
              </a:rPr>
              <a:t>Librería Matplotlib</a:t>
            </a:r>
            <a:endParaRPr sz="3600">
              <a:solidFill>
                <a:srgbClr val="7F7F7F"/>
              </a:solidFill>
              <a:latin typeface="Arial"/>
              <a:ea typeface="Arial"/>
              <a:cs typeface="Arial"/>
              <a:sym typeface="Arial"/>
            </a:endParaRPr>
          </a:p>
        </p:txBody>
      </p:sp>
      <p:pic>
        <p:nvPicPr>
          <p:cNvPr id="320" name="Google Shape;320;p19"/>
          <p:cNvPicPr preferRelativeResize="0"/>
          <p:nvPr/>
        </p:nvPicPr>
        <p:blipFill rotWithShape="1">
          <a:blip r:embed="rId4">
            <a:alphaModFix/>
          </a:blip>
          <a:srcRect b="0" l="0" r="0" t="0"/>
          <a:stretch/>
        </p:blipFill>
        <p:spPr>
          <a:xfrm>
            <a:off x="6929076" y="958870"/>
            <a:ext cx="4288666" cy="42886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2"/>
          <p:cNvSpPr txBox="1"/>
          <p:nvPr/>
        </p:nvSpPr>
        <p:spPr>
          <a:xfrm>
            <a:off x="1125711" y="3449959"/>
            <a:ext cx="4813535"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600">
                <a:solidFill>
                  <a:srgbClr val="7F7F7F"/>
                </a:solidFill>
                <a:latin typeface="Arial"/>
                <a:ea typeface="Arial"/>
                <a:cs typeface="Arial"/>
                <a:sym typeface="Arial"/>
              </a:rPr>
              <a:t>Visualización de Datos</a:t>
            </a:r>
            <a:endParaRPr/>
          </a:p>
        </p:txBody>
      </p:sp>
      <p:pic>
        <p:nvPicPr>
          <p:cNvPr id="172" name="Google Shape;172;p2"/>
          <p:cNvPicPr preferRelativeResize="0"/>
          <p:nvPr/>
        </p:nvPicPr>
        <p:blipFill rotWithShape="1">
          <a:blip r:embed="rId4">
            <a:alphaModFix/>
          </a:blip>
          <a:srcRect b="0" l="0" r="0" t="0"/>
          <a:stretch/>
        </p:blipFill>
        <p:spPr>
          <a:xfrm>
            <a:off x="6903539" y="1460380"/>
            <a:ext cx="3572407" cy="35724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p:nvPr/>
        </p:nvSpPr>
        <p:spPr>
          <a:xfrm>
            <a:off x="-749030" y="3132234"/>
            <a:ext cx="7964307" cy="894946"/>
          </a:xfrm>
          <a:prstGeom prst="roundRect">
            <a:avLst>
              <a:gd fmla="val 2778" name="adj"/>
            </a:avLst>
          </a:prstGeom>
          <a:gradFill>
            <a:gsLst>
              <a:gs pos="0">
                <a:srgbClr val="451539"/>
              </a:gs>
              <a:gs pos="50000">
                <a:srgbClr val="641F53"/>
              </a:gs>
              <a:gs pos="100000">
                <a:srgbClr val="782663"/>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 name="Google Shape;326;p20"/>
          <p:cNvSpPr txBox="1"/>
          <p:nvPr/>
        </p:nvSpPr>
        <p:spPr>
          <a:xfrm>
            <a:off x="2768633" y="2835053"/>
            <a:ext cx="4446644" cy="14893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Arial"/>
              <a:buNone/>
            </a:pPr>
            <a:r>
              <a:rPr b="0" i="0" lang="es-ES" sz="3600" u="none" cap="none" strike="noStrike">
                <a:solidFill>
                  <a:srgbClr val="FFFFFF"/>
                </a:solidFill>
                <a:latin typeface="Arial"/>
                <a:ea typeface="Arial"/>
                <a:cs typeface="Arial"/>
                <a:sym typeface="Arial"/>
              </a:rPr>
              <a:t>Dudas y consultas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nvSpPr>
        <p:spPr>
          <a:xfrm>
            <a:off x="462603" y="2924969"/>
            <a:ext cx="10782300"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7F7F7F"/>
              </a:buClr>
              <a:buSzPts val="3600"/>
              <a:buFont typeface="Arial"/>
              <a:buNone/>
            </a:pPr>
            <a:r>
              <a:rPr b="0" i="0" lang="es-ES" sz="3600" u="none" cap="none" strike="noStrike">
                <a:solidFill>
                  <a:srgbClr val="7F7F7F"/>
                </a:solidFill>
                <a:latin typeface="Arial"/>
                <a:ea typeface="Arial"/>
                <a:cs typeface="Arial"/>
                <a:sym typeface="Arial"/>
              </a:rPr>
              <a:t>Fin presentación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3"/>
          <p:cNvSpPr txBox="1"/>
          <p:nvPr/>
        </p:nvSpPr>
        <p:spPr>
          <a:xfrm>
            <a:off x="1175654" y="172159"/>
            <a:ext cx="9813471" cy="79449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Visualización de Datos.</a:t>
            </a:r>
            <a:endParaRPr sz="3200">
              <a:solidFill>
                <a:srgbClr val="7F7F7F"/>
              </a:solidFill>
              <a:latin typeface="Arial"/>
              <a:ea typeface="Arial"/>
              <a:cs typeface="Arial"/>
              <a:sym typeface="Arial"/>
            </a:endParaRPr>
          </a:p>
        </p:txBody>
      </p:sp>
      <p:sp>
        <p:nvSpPr>
          <p:cNvPr id="178" name="Google Shape;178;p3"/>
          <p:cNvSpPr/>
          <p:nvPr/>
        </p:nvSpPr>
        <p:spPr>
          <a:xfrm>
            <a:off x="1088570" y="2547258"/>
            <a:ext cx="9900555" cy="3868772"/>
          </a:xfrm>
          <a:prstGeom prst="roundRect">
            <a:avLst>
              <a:gd fmla="val 2971" name="adj"/>
            </a:avLst>
          </a:prstGeom>
          <a:solidFill>
            <a:schemeClr val="lt1"/>
          </a:solidFill>
          <a:ln cap="flat" cmpd="sng" w="381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9" name="Google Shape;179;p3"/>
          <p:cNvPicPr preferRelativeResize="0"/>
          <p:nvPr/>
        </p:nvPicPr>
        <p:blipFill rotWithShape="1">
          <a:blip r:embed="rId4">
            <a:alphaModFix/>
          </a:blip>
          <a:srcRect b="0" l="0" r="0" t="0"/>
          <a:stretch/>
        </p:blipFill>
        <p:spPr>
          <a:xfrm>
            <a:off x="3252569" y="2814747"/>
            <a:ext cx="5665820" cy="2974555"/>
          </a:xfrm>
          <a:prstGeom prst="rect">
            <a:avLst/>
          </a:prstGeom>
          <a:noFill/>
          <a:ln>
            <a:noFill/>
          </a:ln>
        </p:spPr>
      </p:pic>
      <p:sp>
        <p:nvSpPr>
          <p:cNvPr id="180" name="Google Shape;180;p3"/>
          <p:cNvSpPr txBox="1"/>
          <p:nvPr/>
        </p:nvSpPr>
        <p:spPr>
          <a:xfrm>
            <a:off x="1175654" y="5936243"/>
            <a:ext cx="9813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a:solidFill>
                  <a:srgbClr val="7F7F7F"/>
                </a:solidFill>
                <a:latin typeface="Calibri"/>
                <a:ea typeface="Calibri"/>
                <a:cs typeface="Calibri"/>
                <a:sym typeface="Calibri"/>
              </a:rPr>
              <a:t>Nótese cómo en esta infografía se mezclan elementos visuales para narrar una historia centrada en base a los datos.</a:t>
            </a:r>
            <a:endParaRPr sz="1200"/>
          </a:p>
        </p:txBody>
      </p:sp>
      <p:sp>
        <p:nvSpPr>
          <p:cNvPr id="181" name="Google Shape;181;p3"/>
          <p:cNvSpPr/>
          <p:nvPr/>
        </p:nvSpPr>
        <p:spPr>
          <a:xfrm>
            <a:off x="-146950" y="1113601"/>
            <a:ext cx="12524100" cy="1258500"/>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3"/>
          <p:cNvSpPr txBox="1"/>
          <p:nvPr/>
        </p:nvSpPr>
        <p:spPr>
          <a:xfrm>
            <a:off x="1088570" y="1218347"/>
            <a:ext cx="9900600" cy="1077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Entre los que dibujan datos en periódicos, nadie discute la condición fundadora de la infografía del magnífico trabajo de Charles Minard sobre la campaña de Napoleón a Rusia, entre los años 1812 y 1813. En esta infografía, publicado en un diario de la época, se ilustra cómo 442 mil hombres ingresan a Rusia (color ocre) y sólo 10.000 regresan. Esta fue la peor campaña de Napoleón.</a:t>
            </a:r>
            <a:endParaRPr sz="16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4"/>
          <p:cNvSpPr/>
          <p:nvPr/>
        </p:nvSpPr>
        <p:spPr>
          <a:xfrm>
            <a:off x="254750" y="122275"/>
            <a:ext cx="11749200" cy="6623700"/>
          </a:xfrm>
          <a:prstGeom prst="roundRect">
            <a:avLst>
              <a:gd fmla="val 2971" name="adj"/>
            </a:avLst>
          </a:prstGeom>
          <a:solidFill>
            <a:schemeClr val="lt1"/>
          </a:solidFill>
          <a:ln cap="flat" cmpd="sng" w="381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8" name="Google Shape;188;p4"/>
          <p:cNvPicPr preferRelativeResize="0"/>
          <p:nvPr/>
        </p:nvPicPr>
        <p:blipFill rotWithShape="1">
          <a:blip r:embed="rId4">
            <a:alphaModFix/>
          </a:blip>
          <a:srcRect b="0" l="0" r="0" t="0"/>
          <a:stretch/>
        </p:blipFill>
        <p:spPr>
          <a:xfrm>
            <a:off x="398475" y="442925"/>
            <a:ext cx="11395050" cy="598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5"/>
          <p:cNvSpPr/>
          <p:nvPr/>
        </p:nvSpPr>
        <p:spPr>
          <a:xfrm>
            <a:off x="-146957" y="1571335"/>
            <a:ext cx="11232968" cy="3989295"/>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5"/>
          <p:cNvSpPr txBox="1"/>
          <p:nvPr/>
        </p:nvSpPr>
        <p:spPr>
          <a:xfrm>
            <a:off x="1244650" y="563273"/>
            <a:ext cx="10195524"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600">
                <a:solidFill>
                  <a:srgbClr val="7F7F7F"/>
                </a:solidFill>
                <a:latin typeface="Arial"/>
                <a:ea typeface="Arial"/>
                <a:cs typeface="Arial"/>
                <a:sym typeface="Arial"/>
              </a:rPr>
              <a:t>Visualización de Datos</a:t>
            </a:r>
            <a:endParaRPr sz="3200">
              <a:solidFill>
                <a:srgbClr val="7F7F7F"/>
              </a:solidFill>
              <a:latin typeface="Arial"/>
              <a:ea typeface="Arial"/>
              <a:cs typeface="Arial"/>
              <a:sym typeface="Arial"/>
            </a:endParaRPr>
          </a:p>
        </p:txBody>
      </p:sp>
      <p:sp>
        <p:nvSpPr>
          <p:cNvPr id="195" name="Google Shape;195;p5"/>
          <p:cNvSpPr txBox="1"/>
          <p:nvPr/>
        </p:nvSpPr>
        <p:spPr>
          <a:xfrm>
            <a:off x="1244650" y="1769996"/>
            <a:ext cx="9162093"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La visualización de datos es el proceso de representar datos e información de una manera visual, gráfica o diagramática, con el objetivo de facilitar la comprensión, el análisis y la comunicación de patrones, tendencias, relaciones y otros insights relevantes que puedan extraerse de ellos.</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La visualización de datos puede ser utilizada en una variedad de contextos, desde la investigación científica hasta los negocios, la educación y el periodismo, y puede ser realizada mediante diferentes herramientas y técnicas, como gráficos, mapas, diagramas de flujo, infografías, entre otros.</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La visualización de datos se considera una herramienta poderosa en la toma de decisiones, ya que puede ayudar a identificar patrones y tendencias que de otra manera serían difíciles de detectar, y a comunicar de manera más efectiva información compleja a una audiencia no especializada</a:t>
            </a:r>
            <a:endParaRPr sz="1600">
              <a:solidFill>
                <a:schemeClr val="lt1"/>
              </a:solidFill>
              <a:latin typeface="Calibri"/>
              <a:ea typeface="Calibri"/>
              <a:cs typeface="Calibri"/>
              <a:sym typeface="Calibri"/>
            </a:endParaRPr>
          </a:p>
        </p:txBody>
      </p:sp>
      <p:pic>
        <p:nvPicPr>
          <p:cNvPr id="196" name="Google Shape;196;p5"/>
          <p:cNvPicPr preferRelativeResize="0"/>
          <p:nvPr/>
        </p:nvPicPr>
        <p:blipFill rotWithShape="1">
          <a:blip r:embed="rId4">
            <a:alphaModFix/>
          </a:blip>
          <a:srcRect b="0" l="0" r="0" t="0"/>
          <a:stretch/>
        </p:blipFill>
        <p:spPr>
          <a:xfrm>
            <a:off x="657874" y="1852009"/>
            <a:ext cx="367327" cy="367327"/>
          </a:xfrm>
          <a:prstGeom prst="rect">
            <a:avLst/>
          </a:prstGeom>
          <a:noFill/>
          <a:ln>
            <a:noFill/>
          </a:ln>
        </p:spPr>
      </p:pic>
      <p:pic>
        <p:nvPicPr>
          <p:cNvPr id="197" name="Google Shape;197;p5"/>
          <p:cNvPicPr preferRelativeResize="0"/>
          <p:nvPr/>
        </p:nvPicPr>
        <p:blipFill rotWithShape="1">
          <a:blip r:embed="rId4">
            <a:alphaModFix/>
          </a:blip>
          <a:srcRect b="0" l="0" r="0" t="0"/>
          <a:stretch/>
        </p:blipFill>
        <p:spPr>
          <a:xfrm>
            <a:off x="679794" y="2974836"/>
            <a:ext cx="367327" cy="367327"/>
          </a:xfrm>
          <a:prstGeom prst="rect">
            <a:avLst/>
          </a:prstGeom>
          <a:noFill/>
          <a:ln>
            <a:noFill/>
          </a:ln>
        </p:spPr>
      </p:pic>
      <p:pic>
        <p:nvPicPr>
          <p:cNvPr id="198" name="Google Shape;198;p5"/>
          <p:cNvPicPr preferRelativeResize="0"/>
          <p:nvPr/>
        </p:nvPicPr>
        <p:blipFill rotWithShape="1">
          <a:blip r:embed="rId4">
            <a:alphaModFix/>
          </a:blip>
          <a:srcRect b="0" l="0" r="0" t="0"/>
          <a:stretch/>
        </p:blipFill>
        <p:spPr>
          <a:xfrm>
            <a:off x="657874" y="4267733"/>
            <a:ext cx="367327" cy="3673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6"/>
          <p:cNvSpPr/>
          <p:nvPr/>
        </p:nvSpPr>
        <p:spPr>
          <a:xfrm>
            <a:off x="368608" y="1167319"/>
            <a:ext cx="11469954" cy="4824919"/>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 name="Google Shape;204;p6"/>
          <p:cNvSpPr/>
          <p:nvPr/>
        </p:nvSpPr>
        <p:spPr>
          <a:xfrm>
            <a:off x="889559" y="1370730"/>
            <a:ext cx="10428051" cy="4418096"/>
          </a:xfrm>
          <a:prstGeom prst="roundRect">
            <a:avLst>
              <a:gd fmla="val 2971" name="adj"/>
            </a:avLst>
          </a:prstGeom>
          <a:solidFill>
            <a:schemeClr val="lt1"/>
          </a:solidFill>
          <a:ln cap="flat" cmpd="sng" w="38100">
            <a:solidFill>
              <a:srgbClr val="741C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undefined" id="205" name="Google Shape;205;p6"/>
          <p:cNvPicPr preferRelativeResize="0"/>
          <p:nvPr/>
        </p:nvPicPr>
        <p:blipFill rotWithShape="1">
          <a:blip r:embed="rId4">
            <a:alphaModFix/>
          </a:blip>
          <a:srcRect b="0" l="0" r="0" t="0"/>
          <a:stretch/>
        </p:blipFill>
        <p:spPr>
          <a:xfrm>
            <a:off x="1449245" y="2027203"/>
            <a:ext cx="2552700" cy="3105150"/>
          </a:xfrm>
          <a:prstGeom prst="rect">
            <a:avLst/>
          </a:prstGeom>
          <a:noFill/>
          <a:ln>
            <a:noFill/>
          </a:ln>
        </p:spPr>
      </p:pic>
      <p:sp>
        <p:nvSpPr>
          <p:cNvPr id="206" name="Google Shape;206;p6"/>
          <p:cNvSpPr txBox="1"/>
          <p:nvPr/>
        </p:nvSpPr>
        <p:spPr>
          <a:xfrm>
            <a:off x="4561631" y="3901247"/>
            <a:ext cx="6288179" cy="123110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rgbClr val="7F7F7F"/>
                </a:solidFill>
                <a:latin typeface="Calibri"/>
                <a:ea typeface="Calibri"/>
                <a:cs typeface="Calibri"/>
                <a:sym typeface="Calibri"/>
              </a:rPr>
              <a:t>”El mayor valor de una imagen sucede cuando nos fuerza notar algo que nunca esperamos ver”</a:t>
            </a:r>
            <a:endParaRPr/>
          </a:p>
          <a:p>
            <a:pPr indent="0" lvl="0" marL="0" marR="0" rtl="0" algn="l">
              <a:spcBef>
                <a:spcPts val="0"/>
              </a:spcBef>
              <a:spcAft>
                <a:spcPts val="0"/>
              </a:spcAft>
              <a:buNone/>
            </a:pPr>
            <a:r>
              <a:t/>
            </a:r>
            <a:endParaRPr sz="1800">
              <a:solidFill>
                <a:srgbClr val="7F7F7F"/>
              </a:solidFill>
              <a:latin typeface="Calibri"/>
              <a:ea typeface="Calibri"/>
              <a:cs typeface="Calibri"/>
              <a:sym typeface="Calibri"/>
            </a:endParaRPr>
          </a:p>
          <a:p>
            <a:pPr indent="0" lvl="0" marL="0" marR="0" rtl="0" algn="l">
              <a:spcBef>
                <a:spcPts val="0"/>
              </a:spcBef>
              <a:spcAft>
                <a:spcPts val="0"/>
              </a:spcAft>
              <a:buNone/>
            </a:pPr>
            <a:r>
              <a:rPr i="1" lang="es-ES" sz="1600">
                <a:solidFill>
                  <a:srgbClr val="7F7F7F"/>
                </a:solidFill>
                <a:latin typeface="Calibri"/>
                <a:ea typeface="Calibri"/>
                <a:cs typeface="Calibri"/>
                <a:sym typeface="Calibri"/>
              </a:rPr>
              <a:t>-- John Tukey (matemático y estadístico)</a:t>
            </a:r>
            <a:endParaRPr i="1" sz="1600">
              <a:solidFill>
                <a:srgbClr val="7F7F7F"/>
              </a:solidFill>
              <a:latin typeface="Calibri"/>
              <a:ea typeface="Calibri"/>
              <a:cs typeface="Calibri"/>
              <a:sym typeface="Calibri"/>
            </a:endParaRPr>
          </a:p>
        </p:txBody>
      </p:sp>
      <p:sp>
        <p:nvSpPr>
          <p:cNvPr id="207" name="Google Shape;207;p6"/>
          <p:cNvSpPr txBox="1"/>
          <p:nvPr/>
        </p:nvSpPr>
        <p:spPr>
          <a:xfrm>
            <a:off x="889559" y="486038"/>
            <a:ext cx="9813471" cy="68128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Visualización de Datos</a:t>
            </a:r>
            <a:endParaRPr sz="32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7"/>
          <p:cNvSpPr/>
          <p:nvPr/>
        </p:nvSpPr>
        <p:spPr>
          <a:xfrm>
            <a:off x="-146957" y="1571335"/>
            <a:ext cx="11232968" cy="3989295"/>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7"/>
          <p:cNvSpPr txBox="1"/>
          <p:nvPr/>
        </p:nvSpPr>
        <p:spPr>
          <a:xfrm>
            <a:off x="1027499" y="563273"/>
            <a:ext cx="10412675"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Puntos ciegos de la visualización de datos</a:t>
            </a:r>
            <a:endParaRPr sz="2800">
              <a:solidFill>
                <a:srgbClr val="7F7F7F"/>
              </a:solidFill>
              <a:latin typeface="Arial"/>
              <a:ea typeface="Arial"/>
              <a:cs typeface="Arial"/>
              <a:sym typeface="Arial"/>
            </a:endParaRPr>
          </a:p>
        </p:txBody>
      </p:sp>
      <p:sp>
        <p:nvSpPr>
          <p:cNvPr id="214" name="Google Shape;214;p7"/>
          <p:cNvSpPr txBox="1"/>
          <p:nvPr/>
        </p:nvSpPr>
        <p:spPr>
          <a:xfrm>
            <a:off x="1027499" y="1870514"/>
            <a:ext cx="9386008" cy="366254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La visualización y la cognición del ser humano están relacionadas. Las percepciones visuales inciden sobre los procesos cognitivos, y por ende, son fundamentales en la comunicación. Sobre todo cuando se busca comunicar datos. </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Sin embargo, tal como muchas veces se favorece el entendimiento, hay oportunidades en la cual sucede el fenómeno opuesto. Es decir, se transmite una idea que no se condice con los datos presentados induciendo a errores en los receptores.</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Para ser justo, hay que decir que muchas veces esto sucede de forma involuntaria, pero también habrá oportunidades en que efectivamente se hizo una manipulación adrede.</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A continuación, se presenta algunos aciertos y desaciertos del análisis visual.</a:t>
            </a:r>
            <a:endParaRPr/>
          </a:p>
          <a:p>
            <a:pPr indent="0" lvl="0" marL="0" marR="0" rtl="0" algn="l">
              <a:spcBef>
                <a:spcPts val="0"/>
              </a:spcBef>
              <a:spcAft>
                <a:spcPts val="0"/>
              </a:spcAft>
              <a:buNone/>
            </a:pPr>
            <a:r>
              <a:t/>
            </a:r>
            <a:endParaRPr i="1" sz="16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8"/>
          <p:cNvSpPr/>
          <p:nvPr/>
        </p:nvSpPr>
        <p:spPr>
          <a:xfrm>
            <a:off x="758757" y="1571335"/>
            <a:ext cx="10894979" cy="3989295"/>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8"/>
          <p:cNvSpPr/>
          <p:nvPr/>
        </p:nvSpPr>
        <p:spPr>
          <a:xfrm>
            <a:off x="5593404" y="1896894"/>
            <a:ext cx="5642043" cy="3356042"/>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8"/>
          <p:cNvSpPr txBox="1"/>
          <p:nvPr/>
        </p:nvSpPr>
        <p:spPr>
          <a:xfrm>
            <a:off x="1163068" y="602623"/>
            <a:ext cx="10681417"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Puntos ciegos de la visualización de datos</a:t>
            </a:r>
            <a:endParaRPr sz="2800">
              <a:solidFill>
                <a:srgbClr val="7F7F7F"/>
              </a:solidFill>
              <a:latin typeface="Arial"/>
              <a:ea typeface="Arial"/>
              <a:cs typeface="Arial"/>
              <a:sym typeface="Arial"/>
            </a:endParaRPr>
          </a:p>
        </p:txBody>
      </p:sp>
      <p:sp>
        <p:nvSpPr>
          <p:cNvPr id="222" name="Google Shape;222;p8"/>
          <p:cNvSpPr txBox="1"/>
          <p:nvPr/>
        </p:nvSpPr>
        <p:spPr>
          <a:xfrm>
            <a:off x="1163068" y="2143754"/>
            <a:ext cx="3925141"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Los gráficos con perspectiva 3D muchas veces pueden producir un efecto distorsionador de las proporciones o bien puede ocultar información relevante.</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Nótese cómo en este caso, en el diagrama de dona el segmento de color azul se ve disminuido en comparación al amarillo y blanco.</a:t>
            </a:r>
            <a:endParaRPr/>
          </a:p>
        </p:txBody>
      </p:sp>
      <p:pic>
        <p:nvPicPr>
          <p:cNvPr descr="3D graphics aren’t well suited for data visualization." id="223" name="Google Shape;223;p8"/>
          <p:cNvPicPr preferRelativeResize="0"/>
          <p:nvPr/>
        </p:nvPicPr>
        <p:blipFill rotWithShape="1">
          <a:blip r:embed="rId4">
            <a:alphaModFix/>
          </a:blip>
          <a:srcRect b="0" l="0" r="0" t="0"/>
          <a:stretch/>
        </p:blipFill>
        <p:spPr>
          <a:xfrm>
            <a:off x="5748127" y="2040487"/>
            <a:ext cx="5321950" cy="30703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9"/>
          <p:cNvSpPr/>
          <p:nvPr/>
        </p:nvSpPr>
        <p:spPr>
          <a:xfrm>
            <a:off x="657875" y="1468877"/>
            <a:ext cx="10888858" cy="4202349"/>
          </a:xfrm>
          <a:prstGeom prst="roundRect">
            <a:avLst>
              <a:gd fmla="val 2971" name="adj"/>
            </a:avLst>
          </a:prstGeom>
          <a:gradFill>
            <a:gsLst>
              <a:gs pos="0">
                <a:srgbClr val="5B1744"/>
              </a:gs>
              <a:gs pos="50000">
                <a:srgbClr val="852262"/>
              </a:gs>
              <a:gs pos="100000">
                <a:srgbClr val="9F2A77"/>
              </a:gs>
            </a:gsLst>
            <a:lin ang="2700000" scaled="0"/>
          </a:gradFill>
          <a:ln cap="flat" cmpd="sng" w="12700">
            <a:solidFill>
              <a:srgbClr val="731C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9"/>
          <p:cNvSpPr txBox="1"/>
          <p:nvPr/>
        </p:nvSpPr>
        <p:spPr>
          <a:xfrm>
            <a:off x="815651" y="2307503"/>
            <a:ext cx="3925141"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Este es un claro de ejemplo de cómo elegir una visualización poco apropiada para una buena comunicación con la audiencia.</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En este caso, las perspectivas 3D distorsionan la realidad y hacen más difícil la interpretación.</a:t>
            </a:r>
            <a:endParaRPr/>
          </a:p>
        </p:txBody>
      </p:sp>
      <p:sp>
        <p:nvSpPr>
          <p:cNvPr id="230" name="Google Shape;230;p9"/>
          <p:cNvSpPr/>
          <p:nvPr/>
        </p:nvSpPr>
        <p:spPr>
          <a:xfrm>
            <a:off x="5038911" y="1604181"/>
            <a:ext cx="6320901" cy="3970995"/>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Quarterly Report by Region 3D Bar Chart - Data Visualization Mistake" id="231" name="Google Shape;231;p9"/>
          <p:cNvPicPr preferRelativeResize="0"/>
          <p:nvPr/>
        </p:nvPicPr>
        <p:blipFill rotWithShape="1">
          <a:blip r:embed="rId4">
            <a:alphaModFix/>
          </a:blip>
          <a:srcRect b="0" l="0" r="0" t="0"/>
          <a:stretch/>
        </p:blipFill>
        <p:spPr>
          <a:xfrm>
            <a:off x="5635148" y="1734529"/>
            <a:ext cx="4876013" cy="38406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2023-01-03T12:28:26Z</dcterms:created>
  <dc:creator>Kibernum</dc:creator>
</cp:coreProperties>
</file>