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wguDdY7l02gECc5uDO8XhNT3X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4" d="100"/>
          <a:sy n="104" d="100"/>
        </p:scale>
        <p:origin x="-7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7" name="Google Shape;2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9" name="Google Shape;2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0" name="Google Shape;30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9" name="Google Shape;3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8" name="Google Shape;3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1" name="Google Shape;34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5" name="Google Shape;35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0" name="Google Shape;38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2" name="Google Shape;3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2" name="Google Shape;4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8" name="Google Shape;42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7" name="Google Shape;43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3" name="Google Shape;4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3" name="Google Shape;4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3" name="Google Shape;46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3" name="Google Shape;47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2" name="Google Shape;48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5" name="Google Shape;49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7" name="Google Shape;50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3" name="Google Shape;51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3" name="Google Shape;5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0" name="Google Shape;53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7" name="Google Shape;53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4" name="Google Shape;54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1" name="Google Shape;55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8" name="Google Shape;55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4" name="Google Shape;56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2" name="Google Shape;2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0" name="Google Shape;2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90"/>
        <p:cNvGrpSpPr/>
        <p:nvPr/>
      </p:nvGrpSpPr>
      <p:grpSpPr>
        <a:xfrm>
          <a:off x="0" y="0"/>
          <a:ext cx="0" cy="0"/>
          <a:chOff x="0" y="0"/>
          <a:chExt cx="0" cy="0"/>
        </a:xfrm>
      </p:grpSpPr>
      <p:sp>
        <p:nvSpPr>
          <p:cNvPr id="91" name="Google Shape;9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2" name="Google Shape;9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96"/>
        <p:cNvGrpSpPr/>
        <p:nvPr/>
      </p:nvGrpSpPr>
      <p:grpSpPr>
        <a:xfrm>
          <a:off x="0" y="0"/>
          <a:ext cx="0" cy="0"/>
          <a:chOff x="0" y="0"/>
          <a:chExt cx="0" cy="0"/>
        </a:xfrm>
      </p:grpSpPr>
      <p:sp>
        <p:nvSpPr>
          <p:cNvPr id="97" name="Google Shape;97;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8" name="Google Shape;98;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4" name="Google Shape;104;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5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5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6" name="Google Shape;12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9"/>
        <p:cNvGrpSpPr/>
        <p:nvPr/>
      </p:nvGrpSpPr>
      <p:grpSpPr>
        <a:xfrm>
          <a:off x="0" y="0"/>
          <a:ext cx="0" cy="0"/>
          <a:chOff x="0" y="0"/>
          <a:chExt cx="0" cy="0"/>
        </a:xfrm>
      </p:grpSpPr>
      <p:sp>
        <p:nvSpPr>
          <p:cNvPr id="130" name="Google Shape;130;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33"/>
        <p:cNvGrpSpPr/>
        <p:nvPr/>
      </p:nvGrpSpPr>
      <p:grpSpPr>
        <a:xfrm>
          <a:off x="0" y="0"/>
          <a:ext cx="0" cy="0"/>
          <a:chOff x="0" y="0"/>
          <a:chExt cx="0" cy="0"/>
        </a:xfrm>
      </p:grpSpPr>
      <p:sp>
        <p:nvSpPr>
          <p:cNvPr id="134" name="Google Shape;134;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5" name="Google Shape;135;p6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6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40"/>
        <p:cNvGrpSpPr/>
        <p:nvPr/>
      </p:nvGrpSpPr>
      <p:grpSpPr>
        <a:xfrm>
          <a:off x="0" y="0"/>
          <a:ext cx="0" cy="0"/>
          <a:chOff x="0" y="0"/>
          <a:chExt cx="0" cy="0"/>
        </a:xfrm>
      </p:grpSpPr>
      <p:sp>
        <p:nvSpPr>
          <p:cNvPr id="141" name="Google Shape;141;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2" name="Google Shape;142;p62"/>
          <p:cNvSpPr>
            <a:spLocks noGrp="1"/>
          </p:cNvSpPr>
          <p:nvPr>
            <p:ph type="pic" idx="2"/>
          </p:nvPr>
        </p:nvSpPr>
        <p:spPr>
          <a:xfrm>
            <a:off x="5183188" y="987425"/>
            <a:ext cx="6172200" cy="4873625"/>
          </a:xfrm>
          <a:prstGeom prst="rect">
            <a:avLst/>
          </a:prstGeom>
          <a:noFill/>
          <a:ln>
            <a:noFill/>
          </a:ln>
        </p:spPr>
      </p:sp>
      <p:sp>
        <p:nvSpPr>
          <p:cNvPr id="143" name="Google Shape;143;p6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7"/>
        <p:cNvGrpSpPr/>
        <p:nvPr/>
      </p:nvGrpSpPr>
      <p:grpSpPr>
        <a:xfrm>
          <a:off x="0" y="0"/>
          <a:ext cx="0" cy="0"/>
          <a:chOff x="0" y="0"/>
          <a:chExt cx="0" cy="0"/>
        </a:xfrm>
      </p:grpSpPr>
      <p:sp>
        <p:nvSpPr>
          <p:cNvPr id="148" name="Google Shape;148;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9" name="Google Shape;149;p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3"/>
        <p:cNvGrpSpPr/>
        <p:nvPr/>
      </p:nvGrpSpPr>
      <p:grpSpPr>
        <a:xfrm>
          <a:off x="0" y="0"/>
          <a:ext cx="0" cy="0"/>
          <a:chOff x="0" y="0"/>
          <a:chExt cx="0" cy="0"/>
        </a:xfrm>
      </p:grpSpPr>
      <p:sp>
        <p:nvSpPr>
          <p:cNvPr id="154" name="Google Shape;154;p6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5" name="Google Shape;155;p6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4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4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6" name="Google Shape;86;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
          <p:cNvSpPr/>
          <p:nvPr/>
        </p:nvSpPr>
        <p:spPr>
          <a:xfrm>
            <a:off x="3866607" y="3751199"/>
            <a:ext cx="7071359" cy="1767095"/>
          </a:xfrm>
          <a:prstGeom prst="roundRect">
            <a:avLst>
              <a:gd name="adj" fmla="val 7874"/>
            </a:avLst>
          </a:prstGeom>
          <a:solidFill>
            <a:schemeClr val="dk1">
              <a:alpha val="75686"/>
            </a:schemeClr>
          </a:solidFill>
          <a:ln>
            <a:noFill/>
          </a:ln>
        </p:spPr>
        <p:txBody>
          <a:bodyPr spcFirstLastPara="1" wrap="square" lIns="91425" tIns="45700" rIns="540000" bIns="45700" anchor="ctr" anchorCtr="0">
            <a:noAutofit/>
          </a:bodyPr>
          <a:lstStyle/>
          <a:p>
            <a:pPr marL="0" marR="0" lvl="0" indent="0" algn="ctr" rtl="0">
              <a:spcBef>
                <a:spcPts val="0"/>
              </a:spcBef>
              <a:spcAft>
                <a:spcPts val="0"/>
              </a:spcAft>
              <a:buNone/>
            </a:pPr>
            <a:endParaRPr sz="2800" b="1" i="0" u="none" strike="noStrike" cap="none">
              <a:solidFill>
                <a:schemeClr val="lt1"/>
              </a:solidFill>
              <a:latin typeface="Calibri"/>
              <a:ea typeface="Calibri"/>
              <a:cs typeface="Calibri"/>
              <a:sym typeface="Calibri"/>
            </a:endParaRPr>
          </a:p>
        </p:txBody>
      </p:sp>
      <p:sp>
        <p:nvSpPr>
          <p:cNvPr id="164" name="Google Shape;164;p1"/>
          <p:cNvSpPr txBox="1">
            <a:spLocks noGrp="1"/>
          </p:cNvSpPr>
          <p:nvPr>
            <p:ph type="ctrTitle"/>
          </p:nvPr>
        </p:nvSpPr>
        <p:spPr>
          <a:xfrm>
            <a:off x="4095548" y="3809485"/>
            <a:ext cx="7014578" cy="15907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s-ES" sz="5000" b="1">
                <a:solidFill>
                  <a:schemeClr val="lt1"/>
                </a:solidFill>
                <a:latin typeface="Arial"/>
                <a:ea typeface="Arial"/>
                <a:cs typeface="Arial"/>
                <a:sym typeface="Arial"/>
              </a:rPr>
              <a:t>Análisis Visual </a:t>
            </a:r>
            <a:br>
              <a:rPr lang="es-ES" sz="5000" b="1">
                <a:solidFill>
                  <a:schemeClr val="lt1"/>
                </a:solidFill>
                <a:latin typeface="Arial"/>
                <a:ea typeface="Arial"/>
                <a:cs typeface="Arial"/>
                <a:sym typeface="Arial"/>
              </a:rPr>
            </a:br>
            <a:r>
              <a:rPr lang="es-ES" sz="5000" b="1">
                <a:solidFill>
                  <a:schemeClr val="lt1"/>
                </a:solidFill>
                <a:latin typeface="Arial"/>
                <a:ea typeface="Arial"/>
                <a:cs typeface="Arial"/>
                <a:sym typeface="Arial"/>
              </a:rPr>
              <a:t>Librería Matplotlib</a:t>
            </a:r>
            <a:endParaRPr sz="5000" b="1">
              <a:solidFill>
                <a:schemeClr val="lt1"/>
              </a:solidFill>
              <a:latin typeface="Arial"/>
              <a:ea typeface="Arial"/>
              <a:cs typeface="Arial"/>
              <a:sym typeface="Arial"/>
            </a:endParaRPr>
          </a:p>
        </p:txBody>
      </p:sp>
      <p:sp>
        <p:nvSpPr>
          <p:cNvPr id="165" name="Google Shape;165;p1"/>
          <p:cNvSpPr/>
          <p:nvPr/>
        </p:nvSpPr>
        <p:spPr>
          <a:xfrm>
            <a:off x="4103749" y="5685115"/>
            <a:ext cx="609600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i="0" u="none" strike="noStrike" cap="non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6" name="Google Shape;166;p1"/>
          <p:cNvSpPr txBox="1"/>
          <p:nvPr/>
        </p:nvSpPr>
        <p:spPr>
          <a:xfrm>
            <a:off x="4095548" y="3273373"/>
            <a:ext cx="702277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es-ES" sz="1800" b="1">
                <a:solidFill>
                  <a:schemeClr val="lt1"/>
                </a:solidFill>
                <a:latin typeface="Arial"/>
                <a:ea typeface="Arial"/>
                <a:cs typeface="Arial"/>
                <a:sym typeface="Arial"/>
              </a:rPr>
              <a:t>Módulo 3 –  Análisis Exploratorio y Programación Estadística</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10"/>
          <p:cNvSpPr/>
          <p:nvPr/>
        </p:nvSpPr>
        <p:spPr>
          <a:xfrm>
            <a:off x="924503" y="579121"/>
            <a:ext cx="5072744" cy="568959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4" name="Google Shape;254;p10"/>
          <p:cNvSpPr txBox="1"/>
          <p:nvPr/>
        </p:nvSpPr>
        <p:spPr>
          <a:xfrm>
            <a:off x="6433410" y="886328"/>
            <a:ext cx="4537958" cy="573779"/>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3200">
              <a:solidFill>
                <a:srgbClr val="7F7F7F"/>
              </a:solidFill>
              <a:latin typeface="Arial"/>
              <a:ea typeface="Arial"/>
              <a:cs typeface="Arial"/>
              <a:sym typeface="Arial"/>
            </a:endParaRPr>
          </a:p>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Creando sub gráficos</a:t>
            </a:r>
            <a:endParaRPr/>
          </a:p>
          <a:p>
            <a:pPr marL="0" marR="0" lvl="0" indent="0" algn="just" rtl="0">
              <a:lnSpc>
                <a:spcPct val="150000"/>
              </a:lnSpc>
              <a:spcBef>
                <a:spcPts val="0"/>
              </a:spcBef>
              <a:spcAft>
                <a:spcPts val="0"/>
              </a:spcAft>
              <a:buClr>
                <a:schemeClr val="dk1"/>
              </a:buClr>
              <a:buSzPts val="2800"/>
              <a:buFont typeface="Calibri"/>
              <a:buNone/>
            </a:pPr>
            <a:endParaRPr sz="2800" b="0" i="0" u="none" strike="noStrike" cap="none">
              <a:solidFill>
                <a:srgbClr val="7F7F7F"/>
              </a:solidFill>
              <a:latin typeface="Arial"/>
              <a:ea typeface="Arial"/>
              <a:cs typeface="Arial"/>
              <a:sym typeface="Arial"/>
            </a:endParaRPr>
          </a:p>
        </p:txBody>
      </p:sp>
      <p:sp>
        <p:nvSpPr>
          <p:cNvPr id="255" name="Google Shape;255;p10"/>
          <p:cNvSpPr/>
          <p:nvPr/>
        </p:nvSpPr>
        <p:spPr>
          <a:xfrm>
            <a:off x="6229609" y="1802212"/>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6" name="Google Shape;256;p10"/>
          <p:cNvSpPr txBox="1"/>
          <p:nvPr/>
        </p:nvSpPr>
        <p:spPr>
          <a:xfrm>
            <a:off x="6447690" y="1983077"/>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Nota: df_m y df_f son datasets que previamente han sido filtrados y agrupados convenientemente.</a:t>
            </a:r>
            <a:endParaRPr sz="1800" b="0" i="0" u="none" strike="noStrike" cap="none">
              <a:solidFill>
                <a:srgbClr val="FFFFFF"/>
              </a:solidFill>
              <a:latin typeface="Calibri"/>
              <a:ea typeface="Calibri"/>
              <a:cs typeface="Calibri"/>
              <a:sym typeface="Calibri"/>
            </a:endParaRPr>
          </a:p>
        </p:txBody>
      </p:sp>
      <p:grpSp>
        <p:nvGrpSpPr>
          <p:cNvPr id="257" name="Google Shape;257;p10"/>
          <p:cNvGrpSpPr/>
          <p:nvPr/>
        </p:nvGrpSpPr>
        <p:grpSpPr>
          <a:xfrm>
            <a:off x="1205044" y="918213"/>
            <a:ext cx="4736701" cy="5078273"/>
            <a:chOff x="2681852" y="1173732"/>
            <a:chExt cx="4736701" cy="5078273"/>
          </a:xfrm>
        </p:grpSpPr>
        <p:pic>
          <p:nvPicPr>
            <p:cNvPr id="258" name="Google Shape;258;p10"/>
            <p:cNvPicPr preferRelativeResize="0"/>
            <p:nvPr/>
          </p:nvPicPr>
          <p:blipFill rotWithShape="1">
            <a:blip r:embed="rId4">
              <a:alphaModFix/>
            </a:blip>
            <a:srcRect/>
            <a:stretch/>
          </p:blipFill>
          <p:spPr>
            <a:xfrm>
              <a:off x="2681852" y="1898472"/>
              <a:ext cx="4334480" cy="4353533"/>
            </a:xfrm>
            <a:prstGeom prst="rect">
              <a:avLst/>
            </a:prstGeom>
            <a:noFill/>
            <a:ln>
              <a:noFill/>
            </a:ln>
          </p:spPr>
        </p:pic>
        <p:sp>
          <p:nvSpPr>
            <p:cNvPr id="259" name="Google Shape;259;p10"/>
            <p:cNvSpPr txBox="1"/>
            <p:nvPr/>
          </p:nvSpPr>
          <p:spPr>
            <a:xfrm>
              <a:off x="3057631" y="1173732"/>
              <a:ext cx="795602" cy="276999"/>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Cant. filas</a:t>
              </a:r>
              <a:endParaRPr/>
            </a:p>
          </p:txBody>
        </p:sp>
        <p:cxnSp>
          <p:nvCxnSpPr>
            <p:cNvPr id="260" name="Google Shape;260;p10"/>
            <p:cNvCxnSpPr/>
            <p:nvPr/>
          </p:nvCxnSpPr>
          <p:spPr>
            <a:xfrm>
              <a:off x="3489679" y="1473656"/>
              <a:ext cx="216024" cy="504056"/>
            </a:xfrm>
            <a:prstGeom prst="straightConnector1">
              <a:avLst/>
            </a:prstGeom>
            <a:noFill/>
            <a:ln w="9525" cap="flat" cmpd="sng">
              <a:solidFill>
                <a:schemeClr val="accent1"/>
              </a:solidFill>
              <a:prstDash val="solid"/>
              <a:miter lim="800000"/>
              <a:headEnd type="none" w="sm" len="sm"/>
              <a:tailEnd type="triangle" w="med" len="med"/>
            </a:ln>
          </p:spPr>
        </p:cxnSp>
        <p:sp>
          <p:nvSpPr>
            <p:cNvPr id="261" name="Google Shape;261;p10"/>
            <p:cNvSpPr txBox="1"/>
            <p:nvPr/>
          </p:nvSpPr>
          <p:spPr>
            <a:xfrm>
              <a:off x="3963493" y="1196657"/>
              <a:ext cx="786306" cy="276999"/>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Cant. cols</a:t>
              </a:r>
              <a:endParaRPr sz="1200">
                <a:solidFill>
                  <a:schemeClr val="dk1"/>
                </a:solidFill>
                <a:latin typeface="Calibri"/>
                <a:ea typeface="Calibri"/>
                <a:cs typeface="Calibri"/>
                <a:sym typeface="Calibri"/>
              </a:endParaRPr>
            </a:p>
          </p:txBody>
        </p:sp>
        <p:cxnSp>
          <p:nvCxnSpPr>
            <p:cNvPr id="262" name="Google Shape;262;p10"/>
            <p:cNvCxnSpPr>
              <a:stCxn id="261" idx="2"/>
            </p:cNvCxnSpPr>
            <p:nvPr/>
          </p:nvCxnSpPr>
          <p:spPr>
            <a:xfrm flipH="1">
              <a:off x="3956146" y="1473656"/>
              <a:ext cx="400500" cy="494700"/>
            </a:xfrm>
            <a:prstGeom prst="straightConnector1">
              <a:avLst/>
            </a:prstGeom>
            <a:noFill/>
            <a:ln w="9525" cap="flat" cmpd="sng">
              <a:solidFill>
                <a:schemeClr val="accent1"/>
              </a:solidFill>
              <a:prstDash val="solid"/>
              <a:miter lim="800000"/>
              <a:headEnd type="none" w="sm" len="sm"/>
              <a:tailEnd type="triangle" w="med" len="med"/>
            </a:ln>
          </p:spPr>
        </p:cxnSp>
        <p:sp>
          <p:nvSpPr>
            <p:cNvPr id="263" name="Google Shape;263;p10"/>
            <p:cNvSpPr txBox="1"/>
            <p:nvPr/>
          </p:nvSpPr>
          <p:spPr>
            <a:xfrm>
              <a:off x="4602269" y="1577126"/>
              <a:ext cx="2816284" cy="276999"/>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Índice de la posición del gráfico en la grilla</a:t>
              </a:r>
              <a:endParaRPr/>
            </a:p>
          </p:txBody>
        </p:sp>
        <p:cxnSp>
          <p:nvCxnSpPr>
            <p:cNvPr id="264" name="Google Shape;264;p10"/>
            <p:cNvCxnSpPr/>
            <p:nvPr/>
          </p:nvCxnSpPr>
          <p:spPr>
            <a:xfrm flipH="1">
              <a:off x="4137751" y="1796016"/>
              <a:ext cx="464518" cy="253704"/>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sp>
        <p:nvSpPr>
          <p:cNvPr id="269" name="Google Shape;269;p11"/>
          <p:cNvSpPr/>
          <p:nvPr/>
        </p:nvSpPr>
        <p:spPr>
          <a:xfrm>
            <a:off x="5575575" y="1406250"/>
            <a:ext cx="6269400" cy="39537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1"/>
          <p:cNvSpPr/>
          <p:nvPr/>
        </p:nvSpPr>
        <p:spPr>
          <a:xfrm>
            <a:off x="366009" y="1090256"/>
            <a:ext cx="6988629" cy="551712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1"/>
          <p:cNvSpPr txBox="1"/>
          <p:nvPr/>
        </p:nvSpPr>
        <p:spPr>
          <a:xfrm>
            <a:off x="654298" y="141351"/>
            <a:ext cx="11029701"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Tamaño de la Figura y DPI</a:t>
            </a:r>
            <a:endParaRPr sz="3200">
              <a:solidFill>
                <a:srgbClr val="7F7F7F"/>
              </a:solidFill>
              <a:latin typeface="Arial"/>
              <a:ea typeface="Arial"/>
              <a:cs typeface="Arial"/>
              <a:sym typeface="Arial"/>
            </a:endParaRPr>
          </a:p>
        </p:txBody>
      </p:sp>
      <p:pic>
        <p:nvPicPr>
          <p:cNvPr id="272" name="Google Shape;272;p11"/>
          <p:cNvPicPr preferRelativeResize="0"/>
          <p:nvPr/>
        </p:nvPicPr>
        <p:blipFill rotWithShape="1">
          <a:blip r:embed="rId4">
            <a:alphaModFix/>
          </a:blip>
          <a:srcRect/>
          <a:stretch/>
        </p:blipFill>
        <p:spPr>
          <a:xfrm>
            <a:off x="7481903" y="4543027"/>
            <a:ext cx="252000" cy="252000"/>
          </a:xfrm>
          <a:prstGeom prst="rect">
            <a:avLst/>
          </a:prstGeom>
          <a:noFill/>
          <a:ln>
            <a:noFill/>
          </a:ln>
        </p:spPr>
      </p:pic>
      <p:pic>
        <p:nvPicPr>
          <p:cNvPr id="273" name="Google Shape;273;p11"/>
          <p:cNvPicPr preferRelativeResize="0"/>
          <p:nvPr/>
        </p:nvPicPr>
        <p:blipFill rotWithShape="1">
          <a:blip r:embed="rId4">
            <a:alphaModFix/>
          </a:blip>
          <a:srcRect/>
          <a:stretch/>
        </p:blipFill>
        <p:spPr>
          <a:xfrm>
            <a:off x="7493609" y="3723982"/>
            <a:ext cx="252000" cy="252000"/>
          </a:xfrm>
          <a:prstGeom prst="rect">
            <a:avLst/>
          </a:prstGeom>
          <a:noFill/>
          <a:ln>
            <a:noFill/>
          </a:ln>
        </p:spPr>
      </p:pic>
      <p:sp>
        <p:nvSpPr>
          <p:cNvPr id="274" name="Google Shape;274;p11"/>
          <p:cNvSpPr txBox="1"/>
          <p:nvPr/>
        </p:nvSpPr>
        <p:spPr>
          <a:xfrm>
            <a:off x="7883526" y="1720835"/>
            <a:ext cx="3800400" cy="3417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Matplotlib permite especificar la relación de aspecto, el DPI y el tamaño de la figura cuando se crea el objeto Figure. Puede usar los argumentos de las palabras clave figsize y dpi. No es necesario poner las dos.</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b="1">
                <a:solidFill>
                  <a:schemeClr val="lt1"/>
                </a:solidFill>
                <a:latin typeface="Calibri"/>
                <a:ea typeface="Calibri"/>
                <a:cs typeface="Calibri"/>
                <a:sym typeface="Calibri"/>
              </a:rPr>
              <a:t>figsize</a:t>
            </a:r>
            <a:r>
              <a:rPr lang="es-ES" sz="1800">
                <a:solidFill>
                  <a:schemeClr val="lt1"/>
                </a:solidFill>
                <a:latin typeface="Calibri"/>
                <a:ea typeface="Calibri"/>
                <a:cs typeface="Calibri"/>
                <a:sym typeface="Calibri"/>
              </a:rPr>
              <a:t> es una tupla del ancho y alto de la figura en pulgadas</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b="1">
                <a:solidFill>
                  <a:schemeClr val="lt1"/>
                </a:solidFill>
                <a:latin typeface="Calibri"/>
                <a:ea typeface="Calibri"/>
                <a:cs typeface="Calibri"/>
                <a:sym typeface="Calibri"/>
              </a:rPr>
              <a:t>dpi</a:t>
            </a:r>
            <a:r>
              <a:rPr lang="es-ES" sz="1800">
                <a:solidFill>
                  <a:schemeClr val="lt1"/>
                </a:solidFill>
                <a:latin typeface="Calibri"/>
                <a:ea typeface="Calibri"/>
                <a:cs typeface="Calibri"/>
                <a:sym typeface="Calibri"/>
              </a:rPr>
              <a:t> es el punto por pulgada (pixel por pulgada).</a:t>
            </a:r>
            <a:endParaRPr/>
          </a:p>
        </p:txBody>
      </p:sp>
      <p:pic>
        <p:nvPicPr>
          <p:cNvPr id="275" name="Google Shape;275;p11"/>
          <p:cNvPicPr preferRelativeResize="0"/>
          <p:nvPr/>
        </p:nvPicPr>
        <p:blipFill rotWithShape="1">
          <a:blip r:embed="rId5">
            <a:alphaModFix/>
          </a:blip>
          <a:srcRect/>
          <a:stretch/>
        </p:blipFill>
        <p:spPr>
          <a:xfrm>
            <a:off x="654299" y="1280044"/>
            <a:ext cx="6498210" cy="2955573"/>
          </a:xfrm>
          <a:prstGeom prst="rect">
            <a:avLst/>
          </a:prstGeom>
          <a:noFill/>
          <a:ln>
            <a:noFill/>
          </a:ln>
        </p:spPr>
      </p:pic>
      <p:pic>
        <p:nvPicPr>
          <p:cNvPr id="276" name="Google Shape;276;p11"/>
          <p:cNvPicPr preferRelativeResize="0"/>
          <p:nvPr/>
        </p:nvPicPr>
        <p:blipFill rotWithShape="1">
          <a:blip r:embed="rId6">
            <a:alphaModFix/>
          </a:blip>
          <a:srcRect/>
          <a:stretch/>
        </p:blipFill>
        <p:spPr>
          <a:xfrm>
            <a:off x="1718189" y="4361495"/>
            <a:ext cx="3857381" cy="21200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12"/>
          <p:cNvSpPr/>
          <p:nvPr/>
        </p:nvSpPr>
        <p:spPr>
          <a:xfrm>
            <a:off x="-274320" y="1514338"/>
            <a:ext cx="5493839" cy="1604422"/>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2"/>
          <p:cNvSpPr/>
          <p:nvPr/>
        </p:nvSpPr>
        <p:spPr>
          <a:xfrm>
            <a:off x="4718955" y="916332"/>
            <a:ext cx="6988629" cy="551712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2"/>
          <p:cNvSpPr txBox="1"/>
          <p:nvPr/>
        </p:nvSpPr>
        <p:spPr>
          <a:xfrm>
            <a:off x="775352" y="459477"/>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Escala Logarítmica</a:t>
            </a:r>
            <a:endParaRPr sz="2800">
              <a:solidFill>
                <a:srgbClr val="7F7F7F"/>
              </a:solidFill>
              <a:latin typeface="Arial"/>
              <a:ea typeface="Arial"/>
              <a:cs typeface="Arial"/>
              <a:sym typeface="Arial"/>
            </a:endParaRPr>
          </a:p>
        </p:txBody>
      </p:sp>
      <p:sp>
        <p:nvSpPr>
          <p:cNvPr id="284" name="Google Shape;284;p12"/>
          <p:cNvSpPr txBox="1"/>
          <p:nvPr/>
        </p:nvSpPr>
        <p:spPr>
          <a:xfrm>
            <a:off x="663592" y="1854884"/>
            <a:ext cx="380048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Mediante la función </a:t>
            </a:r>
            <a:r>
              <a:rPr lang="es-ES" sz="1800" b="1">
                <a:solidFill>
                  <a:schemeClr val="lt1"/>
                </a:solidFill>
                <a:latin typeface="Calibri"/>
                <a:ea typeface="Calibri"/>
                <a:cs typeface="Calibri"/>
                <a:sym typeface="Calibri"/>
              </a:rPr>
              <a:t>yscale()</a:t>
            </a:r>
            <a:r>
              <a:rPr lang="es-ES" sz="1800">
                <a:solidFill>
                  <a:schemeClr val="lt1"/>
                </a:solidFill>
                <a:latin typeface="Calibri"/>
                <a:ea typeface="Calibri"/>
                <a:cs typeface="Calibri"/>
                <a:sym typeface="Calibri"/>
              </a:rPr>
              <a:t> se puede definir que el eje y tenga una escala logarítmica.</a:t>
            </a:r>
            <a:endParaRPr/>
          </a:p>
        </p:txBody>
      </p:sp>
      <p:pic>
        <p:nvPicPr>
          <p:cNvPr id="285" name="Google Shape;285;p12"/>
          <p:cNvPicPr preferRelativeResize="0"/>
          <p:nvPr/>
        </p:nvPicPr>
        <p:blipFill rotWithShape="1">
          <a:blip r:embed="rId4">
            <a:alphaModFix/>
          </a:blip>
          <a:srcRect/>
          <a:stretch/>
        </p:blipFill>
        <p:spPr>
          <a:xfrm>
            <a:off x="5261026" y="1089057"/>
            <a:ext cx="4722353" cy="2634936"/>
          </a:xfrm>
          <a:prstGeom prst="rect">
            <a:avLst/>
          </a:prstGeom>
          <a:noFill/>
          <a:ln>
            <a:noFill/>
          </a:ln>
        </p:spPr>
      </p:pic>
      <p:pic>
        <p:nvPicPr>
          <p:cNvPr id="286" name="Google Shape;286;p12"/>
          <p:cNvPicPr preferRelativeResize="0"/>
          <p:nvPr/>
        </p:nvPicPr>
        <p:blipFill rotWithShape="1">
          <a:blip r:embed="rId5">
            <a:alphaModFix/>
          </a:blip>
          <a:srcRect r="50643"/>
          <a:stretch/>
        </p:blipFill>
        <p:spPr>
          <a:xfrm>
            <a:off x="4987547" y="3723992"/>
            <a:ext cx="3027481" cy="2541736"/>
          </a:xfrm>
          <a:prstGeom prst="rect">
            <a:avLst/>
          </a:prstGeom>
          <a:noFill/>
          <a:ln>
            <a:noFill/>
          </a:ln>
        </p:spPr>
      </p:pic>
      <p:pic>
        <p:nvPicPr>
          <p:cNvPr id="287" name="Google Shape;287;p12"/>
          <p:cNvPicPr preferRelativeResize="0"/>
          <p:nvPr/>
        </p:nvPicPr>
        <p:blipFill rotWithShape="1">
          <a:blip r:embed="rId5">
            <a:alphaModFix/>
          </a:blip>
          <a:srcRect l="50645"/>
          <a:stretch/>
        </p:blipFill>
        <p:spPr>
          <a:xfrm>
            <a:off x="8160914" y="3723992"/>
            <a:ext cx="3027481" cy="25417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13"/>
          <p:cNvSpPr/>
          <p:nvPr/>
        </p:nvSpPr>
        <p:spPr>
          <a:xfrm>
            <a:off x="-279025" y="1238325"/>
            <a:ext cx="12192000" cy="11562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3"/>
          <p:cNvSpPr txBox="1"/>
          <p:nvPr/>
        </p:nvSpPr>
        <p:spPr>
          <a:xfrm>
            <a:off x="1269999" y="220566"/>
            <a:ext cx="989942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Anotaciones de Texto</a:t>
            </a:r>
            <a:endParaRPr sz="2800">
              <a:solidFill>
                <a:srgbClr val="7F7F7F"/>
              </a:solidFill>
              <a:latin typeface="Arial"/>
              <a:ea typeface="Arial"/>
              <a:cs typeface="Arial"/>
              <a:sym typeface="Arial"/>
            </a:endParaRPr>
          </a:p>
        </p:txBody>
      </p:sp>
      <p:sp>
        <p:nvSpPr>
          <p:cNvPr id="294" name="Google Shape;294;p13"/>
          <p:cNvSpPr txBox="1"/>
          <p:nvPr/>
        </p:nvSpPr>
        <p:spPr>
          <a:xfrm>
            <a:off x="1218240" y="1493310"/>
            <a:ext cx="975551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Anotar texto en figuras matplotlib se puede hacer usando la función text. Es compatible con el formato LaTeX al igual que los textos y títulos de la etiqueta del eje:</a:t>
            </a:r>
            <a:endParaRPr/>
          </a:p>
        </p:txBody>
      </p:sp>
      <p:sp>
        <p:nvSpPr>
          <p:cNvPr id="295" name="Google Shape;295;p13"/>
          <p:cNvSpPr/>
          <p:nvPr/>
        </p:nvSpPr>
        <p:spPr>
          <a:xfrm>
            <a:off x="363675" y="2715077"/>
            <a:ext cx="11464500" cy="34035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6" name="Google Shape;296;p13"/>
          <p:cNvPicPr preferRelativeResize="0"/>
          <p:nvPr/>
        </p:nvPicPr>
        <p:blipFill rotWithShape="1">
          <a:blip r:embed="rId4">
            <a:alphaModFix/>
          </a:blip>
          <a:srcRect/>
          <a:stretch/>
        </p:blipFill>
        <p:spPr>
          <a:xfrm>
            <a:off x="1338044" y="3255775"/>
            <a:ext cx="4734506" cy="2238130"/>
          </a:xfrm>
          <a:prstGeom prst="rect">
            <a:avLst/>
          </a:prstGeom>
          <a:noFill/>
          <a:ln>
            <a:noFill/>
          </a:ln>
        </p:spPr>
      </p:pic>
      <p:pic>
        <p:nvPicPr>
          <p:cNvPr id="297" name="Google Shape;297;p13"/>
          <p:cNvPicPr preferRelativeResize="0"/>
          <p:nvPr/>
        </p:nvPicPr>
        <p:blipFill rotWithShape="1">
          <a:blip r:embed="rId5">
            <a:alphaModFix/>
          </a:blip>
          <a:srcRect/>
          <a:stretch/>
        </p:blipFill>
        <p:spPr>
          <a:xfrm>
            <a:off x="6792193" y="2870613"/>
            <a:ext cx="4316477" cy="30084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1"/>
        <p:cNvGrpSpPr/>
        <p:nvPr/>
      </p:nvGrpSpPr>
      <p:grpSpPr>
        <a:xfrm>
          <a:off x="0" y="0"/>
          <a:ext cx="0" cy="0"/>
          <a:chOff x="0" y="0"/>
          <a:chExt cx="0" cy="0"/>
        </a:xfrm>
      </p:grpSpPr>
      <p:sp>
        <p:nvSpPr>
          <p:cNvPr id="302" name="Google Shape;302;p14"/>
          <p:cNvSpPr/>
          <p:nvPr/>
        </p:nvSpPr>
        <p:spPr>
          <a:xfrm>
            <a:off x="6557978" y="1046480"/>
            <a:ext cx="5072744" cy="499851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3" name="Google Shape;303;p14"/>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Orientación a Objetos</a:t>
            </a:r>
            <a:endParaRPr sz="2800" b="0" i="0" u="none" strike="noStrike" cap="none">
              <a:solidFill>
                <a:srgbClr val="7F7F7F"/>
              </a:solidFill>
              <a:latin typeface="Arial"/>
              <a:ea typeface="Arial"/>
              <a:cs typeface="Arial"/>
              <a:sym typeface="Arial"/>
            </a:endParaRPr>
          </a:p>
        </p:txBody>
      </p:sp>
      <p:sp>
        <p:nvSpPr>
          <p:cNvPr id="304" name="Google Shape;304;p14"/>
          <p:cNvSpPr/>
          <p:nvPr/>
        </p:nvSpPr>
        <p:spPr>
          <a:xfrm>
            <a:off x="782320" y="1480188"/>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 name="Google Shape;305;p14"/>
          <p:cNvSpPr txBox="1"/>
          <p:nvPr/>
        </p:nvSpPr>
        <p:spPr>
          <a:xfrm>
            <a:off x="928618" y="1661001"/>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Ahora crearemos un gráfico utilizando orientación a objetos.</a:t>
            </a:r>
            <a:endParaRPr sz="1800" b="0" i="0" u="none" strike="noStrike" cap="none">
              <a:solidFill>
                <a:srgbClr val="FFFFFF"/>
              </a:solidFill>
              <a:latin typeface="Calibri"/>
              <a:ea typeface="Calibri"/>
              <a:cs typeface="Calibri"/>
              <a:sym typeface="Calibri"/>
            </a:endParaRPr>
          </a:p>
        </p:txBody>
      </p:sp>
      <p:pic>
        <p:nvPicPr>
          <p:cNvPr id="306" name="Google Shape;306;p14"/>
          <p:cNvPicPr preferRelativeResize="0"/>
          <p:nvPr/>
        </p:nvPicPr>
        <p:blipFill rotWithShape="1">
          <a:blip r:embed="rId4">
            <a:alphaModFix/>
          </a:blip>
          <a:srcRect/>
          <a:stretch/>
        </p:blipFill>
        <p:spPr>
          <a:xfrm>
            <a:off x="6598947" y="1177802"/>
            <a:ext cx="4991797" cy="4782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0"/>
        <p:cNvGrpSpPr/>
        <p:nvPr/>
      </p:nvGrpSpPr>
      <p:grpSpPr>
        <a:xfrm>
          <a:off x="0" y="0"/>
          <a:ext cx="0" cy="0"/>
          <a:chOff x="0" y="0"/>
          <a:chExt cx="0" cy="0"/>
        </a:xfrm>
      </p:grpSpPr>
      <p:sp>
        <p:nvSpPr>
          <p:cNvPr id="311" name="Google Shape;311;p15"/>
          <p:cNvSpPr/>
          <p:nvPr/>
        </p:nvSpPr>
        <p:spPr>
          <a:xfrm>
            <a:off x="397400" y="519449"/>
            <a:ext cx="5495400" cy="58191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 name="Google Shape;312;p15"/>
          <p:cNvSpPr txBox="1"/>
          <p:nvPr/>
        </p:nvSpPr>
        <p:spPr>
          <a:xfrm>
            <a:off x="6047589" y="1107110"/>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Ubicando la posición de los ejes</a:t>
            </a:r>
            <a:endParaRPr sz="2800" b="0" i="0" u="none" strike="noStrike" cap="none">
              <a:solidFill>
                <a:srgbClr val="7F7F7F"/>
              </a:solidFill>
              <a:latin typeface="Arial"/>
              <a:ea typeface="Arial"/>
              <a:cs typeface="Arial"/>
              <a:sym typeface="Arial"/>
            </a:endParaRPr>
          </a:p>
        </p:txBody>
      </p:sp>
      <p:sp>
        <p:nvSpPr>
          <p:cNvPr id="313" name="Google Shape;313;p15"/>
          <p:cNvSpPr/>
          <p:nvPr/>
        </p:nvSpPr>
        <p:spPr>
          <a:xfrm>
            <a:off x="5892799" y="2037424"/>
            <a:ext cx="6421122"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4" name="Google Shape;314;p15"/>
          <p:cNvSpPr txBox="1"/>
          <p:nvPr/>
        </p:nvSpPr>
        <p:spPr>
          <a:xfrm>
            <a:off x="6110881" y="2218289"/>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Nótese lo que sucede cuando modificamos los valores de los ejes.</a:t>
            </a:r>
            <a:endParaRPr sz="1800" b="0" i="0" u="none" strike="noStrike" cap="none">
              <a:solidFill>
                <a:srgbClr val="FFFFFF"/>
              </a:solidFill>
              <a:latin typeface="Calibri"/>
              <a:ea typeface="Calibri"/>
              <a:cs typeface="Calibri"/>
              <a:sym typeface="Calibri"/>
            </a:endParaRPr>
          </a:p>
        </p:txBody>
      </p:sp>
      <p:pic>
        <p:nvPicPr>
          <p:cNvPr id="315" name="Google Shape;315;p15"/>
          <p:cNvPicPr preferRelativeResize="0"/>
          <p:nvPr/>
        </p:nvPicPr>
        <p:blipFill rotWithShape="1">
          <a:blip r:embed="rId4">
            <a:alphaModFix/>
          </a:blip>
          <a:srcRect/>
          <a:stretch/>
        </p:blipFill>
        <p:spPr>
          <a:xfrm>
            <a:off x="567275" y="609625"/>
            <a:ext cx="5047500" cy="558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Google Shape;320;p16"/>
          <p:cNvSpPr/>
          <p:nvPr/>
        </p:nvSpPr>
        <p:spPr>
          <a:xfrm>
            <a:off x="267063" y="2097954"/>
            <a:ext cx="11695306" cy="4183564"/>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16"/>
          <p:cNvSpPr/>
          <p:nvPr/>
        </p:nvSpPr>
        <p:spPr>
          <a:xfrm>
            <a:off x="-51638" y="1189327"/>
            <a:ext cx="12853238" cy="630441"/>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16"/>
          <p:cNvSpPr txBox="1"/>
          <p:nvPr/>
        </p:nvSpPr>
        <p:spPr>
          <a:xfrm>
            <a:off x="1008229" y="477190"/>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Ubicando la posición de los ejes</a:t>
            </a:r>
            <a:endParaRPr sz="2800" b="0" i="0" u="none" strike="noStrike" cap="none">
              <a:solidFill>
                <a:srgbClr val="7F7F7F"/>
              </a:solidFill>
              <a:latin typeface="Arial"/>
              <a:ea typeface="Arial"/>
              <a:cs typeface="Arial"/>
              <a:sym typeface="Arial"/>
            </a:endParaRPr>
          </a:p>
        </p:txBody>
      </p:sp>
      <p:sp>
        <p:nvSpPr>
          <p:cNvPr id="323" name="Google Shape;323;p16"/>
          <p:cNvSpPr txBox="1"/>
          <p:nvPr/>
        </p:nvSpPr>
        <p:spPr>
          <a:xfrm>
            <a:off x="1065908" y="1344600"/>
            <a:ext cx="89066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Nótese lo que sucede cuando modificamos los valores de los ejes.</a:t>
            </a:r>
            <a:endParaRPr/>
          </a:p>
        </p:txBody>
      </p:sp>
      <p:grpSp>
        <p:nvGrpSpPr>
          <p:cNvPr id="324" name="Google Shape;324;p16"/>
          <p:cNvGrpSpPr/>
          <p:nvPr/>
        </p:nvGrpSpPr>
        <p:grpSpPr>
          <a:xfrm>
            <a:off x="1065908" y="2282555"/>
            <a:ext cx="9576486" cy="3759997"/>
            <a:chOff x="1200051" y="1454440"/>
            <a:chExt cx="9576486" cy="3759997"/>
          </a:xfrm>
        </p:grpSpPr>
        <p:pic>
          <p:nvPicPr>
            <p:cNvPr id="325" name="Google Shape;325;p16"/>
            <p:cNvPicPr preferRelativeResize="0"/>
            <p:nvPr/>
          </p:nvPicPr>
          <p:blipFill rotWithShape="1">
            <a:blip r:embed="rId4">
              <a:alphaModFix/>
            </a:blip>
            <a:srcRect/>
            <a:stretch/>
          </p:blipFill>
          <p:spPr>
            <a:xfrm>
              <a:off x="1200051" y="1814012"/>
              <a:ext cx="6724650" cy="3400425"/>
            </a:xfrm>
            <a:prstGeom prst="rect">
              <a:avLst/>
            </a:prstGeom>
            <a:noFill/>
            <a:ln>
              <a:noFill/>
            </a:ln>
          </p:spPr>
        </p:pic>
        <p:sp>
          <p:nvSpPr>
            <p:cNvPr id="326" name="Google Shape;326;p16"/>
            <p:cNvSpPr txBox="1"/>
            <p:nvPr/>
          </p:nvSpPr>
          <p:spPr>
            <a:xfrm>
              <a:off x="8943636" y="2539686"/>
              <a:ext cx="11095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[a, b, c, d]</a:t>
              </a:r>
              <a:endParaRPr/>
            </a:p>
          </p:txBody>
        </p:sp>
        <p:cxnSp>
          <p:nvCxnSpPr>
            <p:cNvPr id="327" name="Google Shape;327;p16"/>
            <p:cNvCxnSpPr/>
            <p:nvPr/>
          </p:nvCxnSpPr>
          <p:spPr>
            <a:xfrm rot="10800000" flipH="1">
              <a:off x="8640086" y="2909019"/>
              <a:ext cx="432048" cy="777387"/>
            </a:xfrm>
            <a:prstGeom prst="straightConnector1">
              <a:avLst/>
            </a:prstGeom>
            <a:noFill/>
            <a:ln w="9525" cap="flat" cmpd="sng">
              <a:solidFill>
                <a:schemeClr val="accent1"/>
              </a:solidFill>
              <a:prstDash val="solid"/>
              <a:miter lim="800000"/>
              <a:headEnd type="none" w="sm" len="sm"/>
              <a:tailEnd type="triangle" w="med" len="med"/>
            </a:ln>
          </p:spPr>
        </p:cxnSp>
        <p:sp>
          <p:nvSpPr>
            <p:cNvPr id="328" name="Google Shape;328;p16"/>
            <p:cNvSpPr txBox="1"/>
            <p:nvPr/>
          </p:nvSpPr>
          <p:spPr>
            <a:xfrm>
              <a:off x="8208040" y="3794127"/>
              <a:ext cx="648071"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LEFT</a:t>
              </a:r>
              <a:endParaRPr/>
            </a:p>
          </p:txBody>
        </p:sp>
        <p:sp>
          <p:nvSpPr>
            <p:cNvPr id="329" name="Google Shape;329;p16"/>
            <p:cNvSpPr txBox="1"/>
            <p:nvPr/>
          </p:nvSpPr>
          <p:spPr>
            <a:xfrm>
              <a:off x="8266744" y="4499308"/>
              <a:ext cx="246338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Los valores van entre 0 y 1 (0% y 100%)</a:t>
              </a:r>
              <a:endParaRPr/>
            </a:p>
          </p:txBody>
        </p:sp>
        <p:cxnSp>
          <p:nvCxnSpPr>
            <p:cNvPr id="330" name="Google Shape;330;p16"/>
            <p:cNvCxnSpPr/>
            <p:nvPr/>
          </p:nvCxnSpPr>
          <p:spPr>
            <a:xfrm rot="10800000" flipH="1">
              <a:off x="9144142" y="2909019"/>
              <a:ext cx="216024" cy="885109"/>
            </a:xfrm>
            <a:prstGeom prst="straightConnector1">
              <a:avLst/>
            </a:prstGeom>
            <a:noFill/>
            <a:ln w="9525" cap="flat" cmpd="sng">
              <a:solidFill>
                <a:schemeClr val="accent1"/>
              </a:solidFill>
              <a:prstDash val="solid"/>
              <a:miter lim="800000"/>
              <a:headEnd type="none" w="sm" len="sm"/>
              <a:tailEnd type="triangle" w="med" len="med"/>
            </a:ln>
          </p:spPr>
        </p:cxnSp>
        <p:sp>
          <p:nvSpPr>
            <p:cNvPr id="331" name="Google Shape;331;p16"/>
            <p:cNvSpPr txBox="1"/>
            <p:nvPr/>
          </p:nvSpPr>
          <p:spPr>
            <a:xfrm>
              <a:off x="8748098" y="3937059"/>
              <a:ext cx="828092"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BOTTOM</a:t>
              </a:r>
              <a:endParaRPr/>
            </a:p>
          </p:txBody>
        </p:sp>
        <p:cxnSp>
          <p:nvCxnSpPr>
            <p:cNvPr id="332" name="Google Shape;332;p16"/>
            <p:cNvCxnSpPr/>
            <p:nvPr/>
          </p:nvCxnSpPr>
          <p:spPr>
            <a:xfrm rot="10800000">
              <a:off x="9576190" y="2909019"/>
              <a:ext cx="216024" cy="777387"/>
            </a:xfrm>
            <a:prstGeom prst="straightConnector1">
              <a:avLst/>
            </a:prstGeom>
            <a:noFill/>
            <a:ln w="9525" cap="flat" cmpd="sng">
              <a:solidFill>
                <a:schemeClr val="accent1"/>
              </a:solidFill>
              <a:prstDash val="solid"/>
              <a:miter lim="800000"/>
              <a:headEnd type="none" w="sm" len="sm"/>
              <a:tailEnd type="triangle" w="med" len="med"/>
            </a:ln>
          </p:spPr>
        </p:cxnSp>
        <p:sp>
          <p:nvSpPr>
            <p:cNvPr id="333" name="Google Shape;333;p16"/>
            <p:cNvSpPr txBox="1"/>
            <p:nvPr/>
          </p:nvSpPr>
          <p:spPr>
            <a:xfrm>
              <a:off x="9369158" y="3741136"/>
              <a:ext cx="828092"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dirty="0" err="1"/>
                <a:t>wide</a:t>
              </a:r>
              <a:endParaRPr dirty="0"/>
            </a:p>
          </p:txBody>
        </p:sp>
        <p:sp>
          <p:nvSpPr>
            <p:cNvPr id="334" name="Google Shape;334;p16"/>
            <p:cNvSpPr txBox="1"/>
            <p:nvPr/>
          </p:nvSpPr>
          <p:spPr>
            <a:xfrm>
              <a:off x="9948445" y="3814223"/>
              <a:ext cx="828092"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HEIGHT</a:t>
              </a:r>
              <a:endParaRPr dirty="0"/>
            </a:p>
          </p:txBody>
        </p:sp>
        <p:cxnSp>
          <p:nvCxnSpPr>
            <p:cNvPr id="335" name="Google Shape;335;p16"/>
            <p:cNvCxnSpPr>
              <a:stCxn id="334" idx="0"/>
            </p:cNvCxnSpPr>
            <p:nvPr/>
          </p:nvCxnSpPr>
          <p:spPr>
            <a:xfrm rot="10800000">
              <a:off x="9792191" y="2909123"/>
              <a:ext cx="570300" cy="905100"/>
            </a:xfrm>
            <a:prstGeom prst="straightConnector1">
              <a:avLst/>
            </a:prstGeom>
            <a:noFill/>
            <a:ln w="9525" cap="flat" cmpd="sng">
              <a:solidFill>
                <a:schemeClr val="accent1"/>
              </a:solidFill>
              <a:prstDash val="solid"/>
              <a:miter lim="800000"/>
              <a:headEnd type="none" w="sm" len="sm"/>
              <a:tailEnd type="triangle" w="med" len="med"/>
            </a:ln>
          </p:spPr>
        </p:cxnSp>
        <p:sp>
          <p:nvSpPr>
            <p:cNvPr id="336" name="Google Shape;336;p16"/>
            <p:cNvSpPr txBox="1"/>
            <p:nvPr/>
          </p:nvSpPr>
          <p:spPr>
            <a:xfrm>
              <a:off x="8355430" y="1958027"/>
              <a:ext cx="228600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Definen la ubicación relativa del gráfico en el canvas.</a:t>
              </a:r>
              <a:endParaRPr/>
            </a:p>
          </p:txBody>
        </p:sp>
        <p:cxnSp>
          <p:nvCxnSpPr>
            <p:cNvPr id="337" name="Google Shape;337;p16"/>
            <p:cNvCxnSpPr/>
            <p:nvPr/>
          </p:nvCxnSpPr>
          <p:spPr>
            <a:xfrm flipH="1">
              <a:off x="3328584" y="1628475"/>
              <a:ext cx="2750923" cy="329552"/>
            </a:xfrm>
            <a:prstGeom prst="straightConnector1">
              <a:avLst/>
            </a:prstGeom>
            <a:noFill/>
            <a:ln w="9525" cap="flat" cmpd="sng">
              <a:solidFill>
                <a:schemeClr val="accent1"/>
              </a:solidFill>
              <a:prstDash val="solid"/>
              <a:miter lim="800000"/>
              <a:headEnd type="none" w="sm" len="sm"/>
              <a:tailEnd type="triangle" w="med" len="med"/>
            </a:ln>
          </p:spPr>
        </p:cxnSp>
        <p:sp>
          <p:nvSpPr>
            <p:cNvPr id="338" name="Google Shape;338;p16"/>
            <p:cNvSpPr txBox="1"/>
            <p:nvPr/>
          </p:nvSpPr>
          <p:spPr>
            <a:xfrm>
              <a:off x="5938864" y="1454440"/>
              <a:ext cx="1431037"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100">
                  <a:solidFill>
                    <a:schemeClr val="dk1"/>
                  </a:solidFill>
                  <a:latin typeface="Calibri"/>
                  <a:ea typeface="Calibri"/>
                  <a:cs typeface="Calibri"/>
                  <a:sym typeface="Calibri"/>
                </a:rPr>
                <a:t>Crea canvas vacío</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2"/>
        <p:cNvGrpSpPr/>
        <p:nvPr/>
      </p:nvGrpSpPr>
      <p:grpSpPr>
        <a:xfrm>
          <a:off x="0" y="0"/>
          <a:ext cx="0" cy="0"/>
          <a:chOff x="0" y="0"/>
          <a:chExt cx="0" cy="0"/>
        </a:xfrm>
      </p:grpSpPr>
      <p:sp>
        <p:nvSpPr>
          <p:cNvPr id="343" name="Google Shape;343;p17"/>
          <p:cNvSpPr/>
          <p:nvPr/>
        </p:nvSpPr>
        <p:spPr>
          <a:xfrm>
            <a:off x="531870" y="2113813"/>
            <a:ext cx="5072744" cy="434570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7"/>
          <p:cNvSpPr/>
          <p:nvPr/>
        </p:nvSpPr>
        <p:spPr>
          <a:xfrm>
            <a:off x="6438135" y="2113813"/>
            <a:ext cx="5072744" cy="434570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17"/>
          <p:cNvSpPr/>
          <p:nvPr/>
        </p:nvSpPr>
        <p:spPr>
          <a:xfrm>
            <a:off x="-102450" y="987425"/>
            <a:ext cx="12381600" cy="9444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 name="Google Shape;346;p17"/>
          <p:cNvSpPr txBox="1"/>
          <p:nvPr/>
        </p:nvSpPr>
        <p:spPr>
          <a:xfrm>
            <a:off x="964390" y="223343"/>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3200">
              <a:solidFill>
                <a:srgbClr val="7F7F7F"/>
              </a:solidFill>
              <a:latin typeface="Arial"/>
              <a:ea typeface="Arial"/>
              <a:cs typeface="Arial"/>
              <a:sym typeface="Arial"/>
            </a:endParaRPr>
          </a:p>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Subplots</a:t>
            </a:r>
            <a:endParaRPr sz="3200">
              <a:solidFill>
                <a:srgbClr val="7F7F7F"/>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800"/>
              <a:buFont typeface="Calibri"/>
              <a:buNone/>
            </a:pPr>
            <a:endParaRPr sz="2800" b="0" i="0" u="none" strike="noStrike" cap="none">
              <a:solidFill>
                <a:srgbClr val="7F7F7F"/>
              </a:solidFill>
              <a:latin typeface="Arial"/>
              <a:ea typeface="Arial"/>
              <a:cs typeface="Arial"/>
              <a:sym typeface="Arial"/>
            </a:endParaRPr>
          </a:p>
        </p:txBody>
      </p:sp>
      <p:sp>
        <p:nvSpPr>
          <p:cNvPr id="347" name="Google Shape;347;p17"/>
          <p:cNvSpPr txBox="1"/>
          <p:nvPr/>
        </p:nvSpPr>
        <p:spPr>
          <a:xfrm>
            <a:off x="994362" y="1146295"/>
            <a:ext cx="447613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Volvamos a crear subgráficos, ahora utilizando orientación a objetos.</a:t>
            </a:r>
            <a:endParaRPr sz="1800">
              <a:solidFill>
                <a:schemeClr val="lt1"/>
              </a:solidFill>
              <a:latin typeface="Calibri"/>
              <a:ea typeface="Calibri"/>
              <a:cs typeface="Calibri"/>
              <a:sym typeface="Calibri"/>
            </a:endParaRPr>
          </a:p>
        </p:txBody>
      </p:sp>
      <p:pic>
        <p:nvPicPr>
          <p:cNvPr id="348" name="Google Shape;348;p17"/>
          <p:cNvPicPr preferRelativeResize="0"/>
          <p:nvPr/>
        </p:nvPicPr>
        <p:blipFill rotWithShape="1">
          <a:blip r:embed="rId4">
            <a:alphaModFix/>
          </a:blip>
          <a:srcRect/>
          <a:stretch/>
        </p:blipFill>
        <p:spPr>
          <a:xfrm>
            <a:off x="567642" y="1308613"/>
            <a:ext cx="252000" cy="252000"/>
          </a:xfrm>
          <a:prstGeom prst="rect">
            <a:avLst/>
          </a:prstGeom>
          <a:noFill/>
          <a:ln>
            <a:noFill/>
          </a:ln>
        </p:spPr>
      </p:pic>
      <p:sp>
        <p:nvSpPr>
          <p:cNvPr id="349" name="Google Shape;349;p17"/>
          <p:cNvSpPr txBox="1"/>
          <p:nvPr/>
        </p:nvSpPr>
        <p:spPr>
          <a:xfrm>
            <a:off x="6736437" y="1177539"/>
            <a:ext cx="447613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Para organizar el espacio entre cada gráfico se usa el método </a:t>
            </a:r>
            <a:r>
              <a:rPr lang="es-ES" sz="1800" b="1">
                <a:solidFill>
                  <a:schemeClr val="lt1"/>
                </a:solidFill>
                <a:latin typeface="Calibri"/>
                <a:ea typeface="Calibri"/>
                <a:cs typeface="Calibri"/>
                <a:sym typeface="Calibri"/>
              </a:rPr>
              <a:t>tight_layout()</a:t>
            </a:r>
            <a:endParaRPr/>
          </a:p>
        </p:txBody>
      </p:sp>
      <p:pic>
        <p:nvPicPr>
          <p:cNvPr id="350" name="Google Shape;350;p17"/>
          <p:cNvPicPr preferRelativeResize="0"/>
          <p:nvPr/>
        </p:nvPicPr>
        <p:blipFill rotWithShape="1">
          <a:blip r:embed="rId4">
            <a:alphaModFix/>
          </a:blip>
          <a:srcRect/>
          <a:stretch/>
        </p:blipFill>
        <p:spPr>
          <a:xfrm>
            <a:off x="6431916" y="1300506"/>
            <a:ext cx="252000" cy="252000"/>
          </a:xfrm>
          <a:prstGeom prst="rect">
            <a:avLst/>
          </a:prstGeom>
          <a:noFill/>
          <a:ln>
            <a:noFill/>
          </a:ln>
        </p:spPr>
      </p:pic>
      <p:pic>
        <p:nvPicPr>
          <p:cNvPr id="351" name="Google Shape;351;p17"/>
          <p:cNvPicPr preferRelativeResize="0"/>
          <p:nvPr/>
        </p:nvPicPr>
        <p:blipFill rotWithShape="1">
          <a:blip r:embed="rId5">
            <a:alphaModFix/>
          </a:blip>
          <a:srcRect r="31464"/>
          <a:stretch/>
        </p:blipFill>
        <p:spPr>
          <a:xfrm>
            <a:off x="1168575" y="2902770"/>
            <a:ext cx="3799334" cy="2790825"/>
          </a:xfrm>
          <a:prstGeom prst="rect">
            <a:avLst/>
          </a:prstGeom>
          <a:noFill/>
          <a:ln>
            <a:noFill/>
          </a:ln>
        </p:spPr>
      </p:pic>
      <p:pic>
        <p:nvPicPr>
          <p:cNvPr id="352" name="Google Shape;352;p17"/>
          <p:cNvPicPr preferRelativeResize="0"/>
          <p:nvPr/>
        </p:nvPicPr>
        <p:blipFill rotWithShape="1">
          <a:blip r:embed="rId6">
            <a:alphaModFix/>
          </a:blip>
          <a:srcRect r="23361"/>
          <a:stretch/>
        </p:blipFill>
        <p:spPr>
          <a:xfrm>
            <a:off x="6850271" y="2818918"/>
            <a:ext cx="4248472" cy="3209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5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6"/>
        <p:cNvGrpSpPr/>
        <p:nvPr/>
      </p:nvGrpSpPr>
      <p:grpSpPr>
        <a:xfrm>
          <a:off x="0" y="0"/>
          <a:ext cx="0" cy="0"/>
          <a:chOff x="0" y="0"/>
          <a:chExt cx="0" cy="0"/>
        </a:xfrm>
      </p:grpSpPr>
      <p:sp>
        <p:nvSpPr>
          <p:cNvPr id="357" name="Google Shape;357;p18"/>
          <p:cNvSpPr/>
          <p:nvPr/>
        </p:nvSpPr>
        <p:spPr>
          <a:xfrm>
            <a:off x="964390" y="2443203"/>
            <a:ext cx="10334764" cy="382811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18"/>
          <p:cNvSpPr/>
          <p:nvPr/>
        </p:nvSpPr>
        <p:spPr>
          <a:xfrm>
            <a:off x="-92278" y="1149961"/>
            <a:ext cx="12853238" cy="94427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9" name="Google Shape;359;p18"/>
          <p:cNvSpPr txBox="1"/>
          <p:nvPr/>
        </p:nvSpPr>
        <p:spPr>
          <a:xfrm>
            <a:off x="1076082" y="412978"/>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3200">
              <a:solidFill>
                <a:srgbClr val="7F7F7F"/>
              </a:solidFill>
              <a:latin typeface="Arial"/>
              <a:ea typeface="Arial"/>
              <a:cs typeface="Arial"/>
              <a:sym typeface="Arial"/>
            </a:endParaRPr>
          </a:p>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Subplots</a:t>
            </a:r>
            <a:endParaRPr sz="3200">
              <a:solidFill>
                <a:srgbClr val="7F7F7F"/>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800"/>
              <a:buFont typeface="Calibri"/>
              <a:buNone/>
            </a:pPr>
            <a:endParaRPr sz="2800" b="0" i="0" u="none" strike="noStrike" cap="none">
              <a:solidFill>
                <a:srgbClr val="7F7F7F"/>
              </a:solidFill>
              <a:latin typeface="Arial"/>
              <a:ea typeface="Arial"/>
              <a:cs typeface="Arial"/>
              <a:sym typeface="Arial"/>
            </a:endParaRPr>
          </a:p>
        </p:txBody>
      </p:sp>
      <p:sp>
        <p:nvSpPr>
          <p:cNvPr id="360" name="Google Shape;360;p18"/>
          <p:cNvSpPr txBox="1"/>
          <p:nvPr/>
        </p:nvSpPr>
        <p:spPr>
          <a:xfrm>
            <a:off x="1076082" y="1412482"/>
            <a:ext cx="10516517"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Nótese la forma empaquetada que retorna el método subplots que llena una tupla de datos (fig y axes).</a:t>
            </a:r>
            <a:endParaRPr sz="1800">
              <a:solidFill>
                <a:schemeClr val="lt1"/>
              </a:solidFill>
              <a:latin typeface="Calibri"/>
              <a:ea typeface="Calibri"/>
              <a:cs typeface="Calibri"/>
              <a:sym typeface="Calibri"/>
            </a:endParaRPr>
          </a:p>
        </p:txBody>
      </p:sp>
      <p:pic>
        <p:nvPicPr>
          <p:cNvPr id="361" name="Google Shape;361;p18"/>
          <p:cNvPicPr preferRelativeResize="0"/>
          <p:nvPr/>
        </p:nvPicPr>
        <p:blipFill rotWithShape="1">
          <a:blip r:embed="rId4">
            <a:alphaModFix/>
          </a:blip>
          <a:srcRect/>
          <a:stretch/>
        </p:blipFill>
        <p:spPr>
          <a:xfrm>
            <a:off x="577802" y="1471148"/>
            <a:ext cx="252000" cy="252000"/>
          </a:xfrm>
          <a:prstGeom prst="rect">
            <a:avLst/>
          </a:prstGeom>
          <a:noFill/>
          <a:ln>
            <a:noFill/>
          </a:ln>
        </p:spPr>
      </p:pic>
      <p:grpSp>
        <p:nvGrpSpPr>
          <p:cNvPr id="362" name="Google Shape;362;p18"/>
          <p:cNvGrpSpPr/>
          <p:nvPr/>
        </p:nvGrpSpPr>
        <p:grpSpPr>
          <a:xfrm>
            <a:off x="2317535" y="2566308"/>
            <a:ext cx="7183709" cy="3581900"/>
            <a:chOff x="2540579" y="1973659"/>
            <a:chExt cx="7183709" cy="3581900"/>
          </a:xfrm>
        </p:grpSpPr>
        <p:pic>
          <p:nvPicPr>
            <p:cNvPr id="363" name="Google Shape;363;p18"/>
            <p:cNvPicPr preferRelativeResize="0"/>
            <p:nvPr/>
          </p:nvPicPr>
          <p:blipFill rotWithShape="1">
            <a:blip r:embed="rId5">
              <a:alphaModFix/>
            </a:blip>
            <a:srcRect/>
            <a:stretch/>
          </p:blipFill>
          <p:spPr>
            <a:xfrm>
              <a:off x="2540579" y="1973659"/>
              <a:ext cx="4201111" cy="3581900"/>
            </a:xfrm>
            <a:prstGeom prst="rect">
              <a:avLst/>
            </a:prstGeom>
            <a:noFill/>
            <a:ln>
              <a:noFill/>
            </a:ln>
          </p:spPr>
        </p:pic>
        <p:sp>
          <p:nvSpPr>
            <p:cNvPr id="364" name="Google Shape;364;p18"/>
            <p:cNvSpPr txBox="1"/>
            <p:nvPr/>
          </p:nvSpPr>
          <p:spPr>
            <a:xfrm>
              <a:off x="7276016" y="3118279"/>
              <a:ext cx="2448272"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200">
                  <a:solidFill>
                    <a:srgbClr val="595959"/>
                  </a:solidFill>
                  <a:latin typeface="Calibri"/>
                  <a:ea typeface="Calibri"/>
                  <a:cs typeface="Calibri"/>
                  <a:sym typeface="Calibri"/>
                </a:rPr>
                <a:t>Axes es un arreglo de ejes, por lo tanto podemos referenciar cada elemento con la notación []</a:t>
              </a:r>
              <a:endParaRPr sz="1200" b="1">
                <a:solidFill>
                  <a:srgbClr val="595959"/>
                </a:solidFill>
                <a:latin typeface="Calibri"/>
                <a:ea typeface="Calibri"/>
                <a:cs typeface="Calibri"/>
                <a:sym typeface="Calibri"/>
              </a:endParaRPr>
            </a:p>
          </p:txBody>
        </p:sp>
        <p:cxnSp>
          <p:nvCxnSpPr>
            <p:cNvPr id="365" name="Google Shape;365;p18"/>
            <p:cNvCxnSpPr/>
            <p:nvPr/>
          </p:nvCxnSpPr>
          <p:spPr>
            <a:xfrm rot="10800000">
              <a:off x="3158838" y="2548492"/>
              <a:ext cx="4045171" cy="792088"/>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9"/>
        <p:cNvGrpSpPr/>
        <p:nvPr/>
      </p:nvGrpSpPr>
      <p:grpSpPr>
        <a:xfrm>
          <a:off x="0" y="0"/>
          <a:ext cx="0" cy="0"/>
          <a:chOff x="0" y="0"/>
          <a:chExt cx="0" cy="0"/>
        </a:xfrm>
      </p:grpSpPr>
      <p:sp>
        <p:nvSpPr>
          <p:cNvPr id="370" name="Google Shape;370;p19"/>
          <p:cNvSpPr/>
          <p:nvPr/>
        </p:nvSpPr>
        <p:spPr>
          <a:xfrm>
            <a:off x="274320" y="2443203"/>
            <a:ext cx="11623040" cy="382811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1" name="Google Shape;371;p19"/>
          <p:cNvSpPr/>
          <p:nvPr/>
        </p:nvSpPr>
        <p:spPr>
          <a:xfrm>
            <a:off x="-92278" y="1149961"/>
            <a:ext cx="12853238" cy="94427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2" name="Google Shape;372;p19"/>
          <p:cNvSpPr txBox="1"/>
          <p:nvPr/>
        </p:nvSpPr>
        <p:spPr>
          <a:xfrm>
            <a:off x="1076082" y="412978"/>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Tamaño del gráfico</a:t>
            </a:r>
            <a:endParaRPr/>
          </a:p>
        </p:txBody>
      </p:sp>
      <p:sp>
        <p:nvSpPr>
          <p:cNvPr id="373" name="Google Shape;373;p19"/>
          <p:cNvSpPr txBox="1"/>
          <p:nvPr/>
        </p:nvSpPr>
        <p:spPr>
          <a:xfrm>
            <a:off x="1076082" y="1393525"/>
            <a:ext cx="10516517"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Con el parámetro figsize, que recibe una tupla, podemos especificar las dimensiones de la figura (pulgadas).</a:t>
            </a:r>
            <a:endParaRPr sz="1800">
              <a:solidFill>
                <a:srgbClr val="FFFFFF"/>
              </a:solidFill>
              <a:latin typeface="Calibri"/>
              <a:ea typeface="Calibri"/>
              <a:cs typeface="Calibri"/>
              <a:sym typeface="Calibri"/>
            </a:endParaRPr>
          </a:p>
        </p:txBody>
      </p:sp>
      <p:pic>
        <p:nvPicPr>
          <p:cNvPr id="374" name="Google Shape;374;p19"/>
          <p:cNvPicPr preferRelativeResize="0"/>
          <p:nvPr/>
        </p:nvPicPr>
        <p:blipFill rotWithShape="1">
          <a:blip r:embed="rId4">
            <a:alphaModFix/>
          </a:blip>
          <a:srcRect/>
          <a:stretch/>
        </p:blipFill>
        <p:spPr>
          <a:xfrm>
            <a:off x="577802" y="1440668"/>
            <a:ext cx="252000" cy="252000"/>
          </a:xfrm>
          <a:prstGeom prst="rect">
            <a:avLst/>
          </a:prstGeom>
          <a:noFill/>
          <a:ln>
            <a:noFill/>
          </a:ln>
        </p:spPr>
      </p:pic>
      <p:pic>
        <p:nvPicPr>
          <p:cNvPr id="375" name="Google Shape;375;p19"/>
          <p:cNvPicPr preferRelativeResize="0"/>
          <p:nvPr/>
        </p:nvPicPr>
        <p:blipFill rotWithShape="1">
          <a:blip r:embed="rId5">
            <a:alphaModFix/>
          </a:blip>
          <a:srcRect/>
          <a:stretch/>
        </p:blipFill>
        <p:spPr>
          <a:xfrm>
            <a:off x="431941" y="2889031"/>
            <a:ext cx="5534025" cy="2581275"/>
          </a:xfrm>
          <a:prstGeom prst="rect">
            <a:avLst/>
          </a:prstGeom>
          <a:noFill/>
          <a:ln>
            <a:noFill/>
          </a:ln>
        </p:spPr>
      </p:pic>
      <p:pic>
        <p:nvPicPr>
          <p:cNvPr id="376" name="Google Shape;376;p19"/>
          <p:cNvPicPr preferRelativeResize="0"/>
          <p:nvPr/>
        </p:nvPicPr>
        <p:blipFill rotWithShape="1">
          <a:blip r:embed="rId6">
            <a:alphaModFix/>
          </a:blip>
          <a:srcRect/>
          <a:stretch/>
        </p:blipFill>
        <p:spPr>
          <a:xfrm>
            <a:off x="6105792" y="2889031"/>
            <a:ext cx="5524500" cy="2171700"/>
          </a:xfrm>
          <a:prstGeom prst="rect">
            <a:avLst/>
          </a:prstGeom>
          <a:noFill/>
          <a:ln>
            <a:noFill/>
          </a:ln>
        </p:spPr>
      </p:pic>
      <p:sp>
        <p:nvSpPr>
          <p:cNvPr id="377" name="Google Shape;377;p19"/>
          <p:cNvSpPr txBox="1"/>
          <p:nvPr/>
        </p:nvSpPr>
        <p:spPr>
          <a:xfrm>
            <a:off x="6284693" y="5537838"/>
            <a:ext cx="4803087" cy="338554"/>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rgbClr val="595959"/>
                </a:solidFill>
                <a:latin typeface="Calibri"/>
                <a:ea typeface="Calibri"/>
                <a:cs typeface="Calibri"/>
                <a:sym typeface="Calibri"/>
              </a:rPr>
              <a:t>Lo mismo se puede especificar al realizar subgráficos.</a:t>
            </a:r>
            <a:endParaRPr sz="1600" b="1">
              <a:solidFill>
                <a:srgbClr val="59595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
          <p:cNvSpPr/>
          <p:nvPr/>
        </p:nvSpPr>
        <p:spPr>
          <a:xfrm>
            <a:off x="-797835" y="1058394"/>
            <a:ext cx="7608270" cy="426122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2"/>
          <p:cNvSpPr/>
          <p:nvPr/>
        </p:nvSpPr>
        <p:spPr>
          <a:xfrm>
            <a:off x="5785504" y="358923"/>
            <a:ext cx="6112528" cy="6161518"/>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2"/>
          <p:cNvSpPr txBox="1"/>
          <p:nvPr/>
        </p:nvSpPr>
        <p:spPr>
          <a:xfrm>
            <a:off x="918761" y="46774"/>
            <a:ext cx="438970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Librería Matplotlib</a:t>
            </a:r>
            <a:endParaRPr sz="3200">
              <a:solidFill>
                <a:srgbClr val="7F7F7F"/>
              </a:solidFill>
              <a:latin typeface="Arial"/>
              <a:ea typeface="Arial"/>
              <a:cs typeface="Arial"/>
              <a:sym typeface="Arial"/>
            </a:endParaRPr>
          </a:p>
        </p:txBody>
      </p:sp>
      <p:pic>
        <p:nvPicPr>
          <p:cNvPr id="174" name="Google Shape;174;p2"/>
          <p:cNvPicPr preferRelativeResize="0"/>
          <p:nvPr/>
        </p:nvPicPr>
        <p:blipFill rotWithShape="1">
          <a:blip r:embed="rId4">
            <a:alphaModFix/>
          </a:blip>
          <a:srcRect/>
          <a:stretch/>
        </p:blipFill>
        <p:spPr>
          <a:xfrm>
            <a:off x="5964149" y="1058394"/>
            <a:ext cx="2843802" cy="2909127"/>
          </a:xfrm>
          <a:prstGeom prst="rect">
            <a:avLst/>
          </a:prstGeom>
          <a:noFill/>
          <a:ln>
            <a:noFill/>
          </a:ln>
        </p:spPr>
      </p:pic>
      <p:pic>
        <p:nvPicPr>
          <p:cNvPr id="175" name="Google Shape;175;p2"/>
          <p:cNvPicPr preferRelativeResize="0"/>
          <p:nvPr/>
        </p:nvPicPr>
        <p:blipFill rotWithShape="1">
          <a:blip r:embed="rId5">
            <a:alphaModFix/>
          </a:blip>
          <a:srcRect/>
          <a:stretch/>
        </p:blipFill>
        <p:spPr>
          <a:xfrm>
            <a:off x="7466117" y="3429000"/>
            <a:ext cx="2843802" cy="2913589"/>
          </a:xfrm>
          <a:prstGeom prst="rect">
            <a:avLst/>
          </a:prstGeom>
          <a:noFill/>
          <a:ln>
            <a:noFill/>
          </a:ln>
        </p:spPr>
      </p:pic>
      <p:pic>
        <p:nvPicPr>
          <p:cNvPr id="176" name="Google Shape;176;p2"/>
          <p:cNvPicPr preferRelativeResize="0"/>
          <p:nvPr/>
        </p:nvPicPr>
        <p:blipFill rotWithShape="1">
          <a:blip r:embed="rId6">
            <a:alphaModFix/>
          </a:blip>
          <a:srcRect/>
          <a:stretch/>
        </p:blipFill>
        <p:spPr>
          <a:xfrm>
            <a:off x="8841768" y="561119"/>
            <a:ext cx="2843802" cy="2942173"/>
          </a:xfrm>
          <a:prstGeom prst="rect">
            <a:avLst/>
          </a:prstGeom>
          <a:noFill/>
          <a:ln>
            <a:noFill/>
          </a:ln>
        </p:spPr>
      </p:pic>
      <p:sp>
        <p:nvSpPr>
          <p:cNvPr id="177" name="Google Shape;177;p2"/>
          <p:cNvSpPr txBox="1"/>
          <p:nvPr/>
        </p:nvSpPr>
        <p:spPr>
          <a:xfrm>
            <a:off x="918762" y="1625094"/>
            <a:ext cx="3851076" cy="31085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Es una librería para para análisis visual.</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Muy popular en proyectos de ciencia de datos y se complementa muy bien con Pandas y NumPy.</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Posee buen performance en su ejecución.</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Viene en la distribución Anaconda.</a:t>
            </a:r>
            <a:endParaRPr sz="1800">
              <a:solidFill>
                <a:schemeClr val="lt1"/>
              </a:solidFill>
              <a:latin typeface="Calibri"/>
              <a:ea typeface="Calibri"/>
              <a:cs typeface="Calibri"/>
              <a:sym typeface="Calibri"/>
            </a:endParaRPr>
          </a:p>
          <a:p>
            <a:pPr marL="0" marR="0" lvl="0" indent="0" algn="just" rtl="0">
              <a:spcBef>
                <a:spcPts val="0"/>
              </a:spcBef>
              <a:spcAft>
                <a:spcPts val="0"/>
              </a:spcAft>
              <a:buNone/>
            </a:pPr>
            <a:endParaRPr sz="1600">
              <a:solidFill>
                <a:schemeClr val="lt1"/>
              </a:solidFill>
              <a:latin typeface="Arial"/>
              <a:ea typeface="Arial"/>
              <a:cs typeface="Arial"/>
              <a:sym typeface="Arial"/>
            </a:endParaRPr>
          </a:p>
        </p:txBody>
      </p:sp>
      <p:pic>
        <p:nvPicPr>
          <p:cNvPr id="178" name="Google Shape;178;p2"/>
          <p:cNvPicPr preferRelativeResize="0"/>
          <p:nvPr/>
        </p:nvPicPr>
        <p:blipFill rotWithShape="1">
          <a:blip r:embed="rId7">
            <a:alphaModFix/>
          </a:blip>
          <a:srcRect/>
          <a:stretch/>
        </p:blipFill>
        <p:spPr>
          <a:xfrm>
            <a:off x="370650" y="1679805"/>
            <a:ext cx="252000" cy="252000"/>
          </a:xfrm>
          <a:prstGeom prst="rect">
            <a:avLst/>
          </a:prstGeom>
          <a:noFill/>
          <a:ln>
            <a:noFill/>
          </a:ln>
        </p:spPr>
      </p:pic>
      <p:pic>
        <p:nvPicPr>
          <p:cNvPr id="179" name="Google Shape;179;p2"/>
          <p:cNvPicPr preferRelativeResize="0"/>
          <p:nvPr/>
        </p:nvPicPr>
        <p:blipFill rotWithShape="1">
          <a:blip r:embed="rId7">
            <a:alphaModFix/>
          </a:blip>
          <a:srcRect/>
          <a:stretch/>
        </p:blipFill>
        <p:spPr>
          <a:xfrm>
            <a:off x="370650" y="2244743"/>
            <a:ext cx="252000" cy="252000"/>
          </a:xfrm>
          <a:prstGeom prst="rect">
            <a:avLst/>
          </a:prstGeom>
          <a:noFill/>
          <a:ln>
            <a:noFill/>
          </a:ln>
        </p:spPr>
      </p:pic>
      <p:pic>
        <p:nvPicPr>
          <p:cNvPr id="180" name="Google Shape;180;p2"/>
          <p:cNvPicPr preferRelativeResize="0"/>
          <p:nvPr/>
        </p:nvPicPr>
        <p:blipFill rotWithShape="1">
          <a:blip r:embed="rId7">
            <a:alphaModFix/>
          </a:blip>
          <a:srcRect/>
          <a:stretch/>
        </p:blipFill>
        <p:spPr>
          <a:xfrm>
            <a:off x="382271" y="3313682"/>
            <a:ext cx="252000" cy="252000"/>
          </a:xfrm>
          <a:prstGeom prst="rect">
            <a:avLst/>
          </a:prstGeom>
          <a:noFill/>
          <a:ln>
            <a:noFill/>
          </a:ln>
        </p:spPr>
      </p:pic>
      <p:pic>
        <p:nvPicPr>
          <p:cNvPr id="181" name="Google Shape;181;p2"/>
          <p:cNvPicPr preferRelativeResize="0"/>
          <p:nvPr/>
        </p:nvPicPr>
        <p:blipFill rotWithShape="1">
          <a:blip r:embed="rId7">
            <a:alphaModFix/>
          </a:blip>
          <a:srcRect/>
          <a:stretch/>
        </p:blipFill>
        <p:spPr>
          <a:xfrm>
            <a:off x="381081" y="4132382"/>
            <a:ext cx="252000" cy="25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1"/>
        <p:cNvGrpSpPr/>
        <p:nvPr/>
      </p:nvGrpSpPr>
      <p:grpSpPr>
        <a:xfrm>
          <a:off x="0" y="0"/>
          <a:ext cx="0" cy="0"/>
          <a:chOff x="0" y="0"/>
          <a:chExt cx="0" cy="0"/>
        </a:xfrm>
      </p:grpSpPr>
      <p:sp>
        <p:nvSpPr>
          <p:cNvPr id="382" name="Google Shape;382;p20"/>
          <p:cNvSpPr/>
          <p:nvPr/>
        </p:nvSpPr>
        <p:spPr>
          <a:xfrm>
            <a:off x="304800" y="2408089"/>
            <a:ext cx="11623040" cy="333507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3" name="Google Shape;383;p20"/>
          <p:cNvSpPr/>
          <p:nvPr/>
        </p:nvSpPr>
        <p:spPr>
          <a:xfrm>
            <a:off x="-92279" y="1473332"/>
            <a:ext cx="12853238" cy="66457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4" name="Google Shape;384;p20"/>
          <p:cNvSpPr txBox="1"/>
          <p:nvPr/>
        </p:nvSpPr>
        <p:spPr>
          <a:xfrm>
            <a:off x="1076082" y="778317"/>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Gráficos con más de una serie</a:t>
            </a:r>
            <a:endParaRPr sz="3200">
              <a:solidFill>
                <a:srgbClr val="7F7F7F"/>
              </a:solidFill>
              <a:latin typeface="Arial"/>
              <a:ea typeface="Arial"/>
              <a:cs typeface="Arial"/>
              <a:sym typeface="Arial"/>
            </a:endParaRPr>
          </a:p>
        </p:txBody>
      </p:sp>
      <p:sp>
        <p:nvSpPr>
          <p:cNvPr id="385" name="Google Shape;385;p20"/>
          <p:cNvSpPr txBox="1"/>
          <p:nvPr/>
        </p:nvSpPr>
        <p:spPr>
          <a:xfrm>
            <a:off x="1076082" y="1614942"/>
            <a:ext cx="10516517"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Nótese la forma empaquetada que retorna el método subplots que llena una tupla de datos (fig y axes).</a:t>
            </a:r>
            <a:endParaRPr sz="1800">
              <a:solidFill>
                <a:srgbClr val="FFFFFF"/>
              </a:solidFill>
              <a:latin typeface="Calibri"/>
              <a:ea typeface="Calibri"/>
              <a:cs typeface="Calibri"/>
              <a:sym typeface="Calibri"/>
            </a:endParaRPr>
          </a:p>
        </p:txBody>
      </p:sp>
      <p:pic>
        <p:nvPicPr>
          <p:cNvPr id="386" name="Google Shape;386;p20"/>
          <p:cNvPicPr preferRelativeResize="0"/>
          <p:nvPr/>
        </p:nvPicPr>
        <p:blipFill rotWithShape="1">
          <a:blip r:embed="rId4">
            <a:alphaModFix/>
          </a:blip>
          <a:srcRect/>
          <a:stretch/>
        </p:blipFill>
        <p:spPr>
          <a:xfrm>
            <a:off x="587962" y="1673608"/>
            <a:ext cx="252000" cy="252000"/>
          </a:xfrm>
          <a:prstGeom prst="rect">
            <a:avLst/>
          </a:prstGeom>
          <a:noFill/>
          <a:ln>
            <a:noFill/>
          </a:ln>
        </p:spPr>
      </p:pic>
      <p:pic>
        <p:nvPicPr>
          <p:cNvPr id="387" name="Google Shape;387;p20"/>
          <p:cNvPicPr preferRelativeResize="0"/>
          <p:nvPr/>
        </p:nvPicPr>
        <p:blipFill rotWithShape="1">
          <a:blip r:embed="rId5">
            <a:alphaModFix/>
          </a:blip>
          <a:srcRect/>
          <a:stretch/>
        </p:blipFill>
        <p:spPr>
          <a:xfrm>
            <a:off x="3612393" y="2656204"/>
            <a:ext cx="6134956" cy="2838846"/>
          </a:xfrm>
          <a:prstGeom prst="rect">
            <a:avLst/>
          </a:prstGeom>
          <a:noFill/>
          <a:ln>
            <a:noFill/>
          </a:ln>
        </p:spPr>
      </p:pic>
      <p:sp>
        <p:nvSpPr>
          <p:cNvPr id="388" name="Google Shape;388;p20"/>
          <p:cNvSpPr txBox="1"/>
          <p:nvPr/>
        </p:nvSpPr>
        <p:spPr>
          <a:xfrm>
            <a:off x="1656554" y="2753187"/>
            <a:ext cx="1722900" cy="461665"/>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200">
                <a:solidFill>
                  <a:srgbClr val="595959"/>
                </a:solidFill>
                <a:latin typeface="Calibri"/>
                <a:ea typeface="Calibri"/>
                <a:cs typeface="Calibri"/>
                <a:sym typeface="Calibri"/>
              </a:rPr>
              <a:t>Ploteamos en el mismo juego de ejes</a:t>
            </a:r>
            <a:endParaRPr sz="1200" b="1">
              <a:solidFill>
                <a:srgbClr val="595959"/>
              </a:solidFill>
              <a:latin typeface="Calibri"/>
              <a:ea typeface="Calibri"/>
              <a:cs typeface="Calibri"/>
              <a:sym typeface="Calibri"/>
            </a:endParaRPr>
          </a:p>
        </p:txBody>
      </p:sp>
      <p:cxnSp>
        <p:nvCxnSpPr>
          <p:cNvPr id="389" name="Google Shape;389;p20"/>
          <p:cNvCxnSpPr/>
          <p:nvPr/>
        </p:nvCxnSpPr>
        <p:spPr>
          <a:xfrm>
            <a:off x="2880690" y="3134503"/>
            <a:ext cx="769808" cy="160699"/>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Google Shape;394;p21"/>
          <p:cNvSpPr/>
          <p:nvPr/>
        </p:nvSpPr>
        <p:spPr>
          <a:xfrm>
            <a:off x="304800" y="2408089"/>
            <a:ext cx="11623040" cy="333507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5" name="Google Shape;395;p21"/>
          <p:cNvSpPr/>
          <p:nvPr/>
        </p:nvSpPr>
        <p:spPr>
          <a:xfrm>
            <a:off x="-92279" y="1473332"/>
            <a:ext cx="12853238" cy="66457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6" name="Google Shape;396;p21"/>
          <p:cNvSpPr txBox="1"/>
          <p:nvPr/>
        </p:nvSpPr>
        <p:spPr>
          <a:xfrm>
            <a:off x="2163202" y="778317"/>
            <a:ext cx="6122422" cy="559921"/>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Agregar leyendas</a:t>
            </a:r>
            <a:endParaRPr sz="3200">
              <a:solidFill>
                <a:srgbClr val="7F7F7F"/>
              </a:solidFill>
              <a:latin typeface="Arial"/>
              <a:ea typeface="Arial"/>
              <a:cs typeface="Arial"/>
              <a:sym typeface="Arial"/>
            </a:endParaRPr>
          </a:p>
        </p:txBody>
      </p:sp>
      <p:sp>
        <p:nvSpPr>
          <p:cNvPr id="397" name="Google Shape;397;p21"/>
          <p:cNvSpPr txBox="1"/>
          <p:nvPr/>
        </p:nvSpPr>
        <p:spPr>
          <a:xfrm>
            <a:off x="2142882" y="1614942"/>
            <a:ext cx="10516517"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Podemos crear un gráfico con múltiples líneas y agregar un cuadro de leyendas.</a:t>
            </a:r>
            <a:endParaRPr sz="1800">
              <a:solidFill>
                <a:srgbClr val="FFFFFF"/>
              </a:solidFill>
              <a:latin typeface="Calibri"/>
              <a:ea typeface="Calibri"/>
              <a:cs typeface="Calibri"/>
              <a:sym typeface="Calibri"/>
            </a:endParaRPr>
          </a:p>
        </p:txBody>
      </p:sp>
      <p:pic>
        <p:nvPicPr>
          <p:cNvPr id="398" name="Google Shape;398;p21"/>
          <p:cNvPicPr preferRelativeResize="0"/>
          <p:nvPr/>
        </p:nvPicPr>
        <p:blipFill rotWithShape="1">
          <a:blip r:embed="rId4">
            <a:alphaModFix/>
          </a:blip>
          <a:srcRect/>
          <a:stretch/>
        </p:blipFill>
        <p:spPr>
          <a:xfrm>
            <a:off x="1822564" y="1673608"/>
            <a:ext cx="252000" cy="252000"/>
          </a:xfrm>
          <a:prstGeom prst="rect">
            <a:avLst/>
          </a:prstGeom>
          <a:noFill/>
          <a:ln>
            <a:noFill/>
          </a:ln>
        </p:spPr>
      </p:pic>
      <p:pic>
        <p:nvPicPr>
          <p:cNvPr id="399" name="Google Shape;399;p21"/>
          <p:cNvPicPr preferRelativeResize="0"/>
          <p:nvPr/>
        </p:nvPicPr>
        <p:blipFill rotWithShape="1">
          <a:blip r:embed="rId5">
            <a:alphaModFix/>
          </a:blip>
          <a:srcRect/>
          <a:stretch/>
        </p:blipFill>
        <p:spPr>
          <a:xfrm>
            <a:off x="2728485" y="2608571"/>
            <a:ext cx="6125430" cy="29341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3"/>
        <p:cNvGrpSpPr/>
        <p:nvPr/>
      </p:nvGrpSpPr>
      <p:grpSpPr>
        <a:xfrm>
          <a:off x="0" y="0"/>
          <a:ext cx="0" cy="0"/>
          <a:chOff x="0" y="0"/>
          <a:chExt cx="0" cy="0"/>
        </a:xfrm>
      </p:grpSpPr>
      <p:sp>
        <p:nvSpPr>
          <p:cNvPr id="404" name="Google Shape;404;p22"/>
          <p:cNvSpPr/>
          <p:nvPr/>
        </p:nvSpPr>
        <p:spPr>
          <a:xfrm>
            <a:off x="304800" y="2408089"/>
            <a:ext cx="11623040" cy="333507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5" name="Google Shape;405;p22"/>
          <p:cNvSpPr/>
          <p:nvPr/>
        </p:nvSpPr>
        <p:spPr>
          <a:xfrm>
            <a:off x="-92279" y="1473332"/>
            <a:ext cx="12853238" cy="66457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6" name="Google Shape;406;p22"/>
          <p:cNvSpPr txBox="1"/>
          <p:nvPr/>
        </p:nvSpPr>
        <p:spPr>
          <a:xfrm>
            <a:off x="1217867" y="619506"/>
            <a:ext cx="6122422" cy="728639"/>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Guardar un gráfico</a:t>
            </a:r>
            <a:endParaRPr sz="3200" b="0" i="0" u="none" strike="noStrike" cap="none">
              <a:solidFill>
                <a:srgbClr val="7F7F7F"/>
              </a:solidFill>
              <a:latin typeface="Arial"/>
              <a:ea typeface="Arial"/>
              <a:cs typeface="Arial"/>
              <a:sym typeface="Arial"/>
            </a:endParaRPr>
          </a:p>
        </p:txBody>
      </p:sp>
      <p:sp>
        <p:nvSpPr>
          <p:cNvPr id="407" name="Google Shape;407;p22"/>
          <p:cNvSpPr txBox="1"/>
          <p:nvPr/>
        </p:nvSpPr>
        <p:spPr>
          <a:xfrm>
            <a:off x="1217867" y="1511385"/>
            <a:ext cx="990733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Se pueden especificar distintas extensiones (png, jpg, gif) y se puede especificar la resolución (dpi) de la imagen.</a:t>
            </a:r>
            <a:endParaRPr sz="1800">
              <a:solidFill>
                <a:srgbClr val="FFFFFF"/>
              </a:solidFill>
              <a:latin typeface="Calibri"/>
              <a:ea typeface="Calibri"/>
              <a:cs typeface="Calibri"/>
              <a:sym typeface="Calibri"/>
            </a:endParaRPr>
          </a:p>
        </p:txBody>
      </p:sp>
      <p:pic>
        <p:nvPicPr>
          <p:cNvPr id="408" name="Google Shape;408;p22"/>
          <p:cNvPicPr preferRelativeResize="0"/>
          <p:nvPr/>
        </p:nvPicPr>
        <p:blipFill rotWithShape="1">
          <a:blip r:embed="rId4">
            <a:alphaModFix/>
          </a:blip>
          <a:srcRect/>
          <a:stretch/>
        </p:blipFill>
        <p:spPr>
          <a:xfrm>
            <a:off x="899302" y="1679617"/>
            <a:ext cx="252000" cy="252000"/>
          </a:xfrm>
          <a:prstGeom prst="rect">
            <a:avLst/>
          </a:prstGeom>
          <a:noFill/>
          <a:ln>
            <a:noFill/>
          </a:ln>
        </p:spPr>
      </p:pic>
      <p:pic>
        <p:nvPicPr>
          <p:cNvPr id="409" name="Google Shape;409;p22"/>
          <p:cNvPicPr preferRelativeResize="0"/>
          <p:nvPr/>
        </p:nvPicPr>
        <p:blipFill rotWithShape="1">
          <a:blip r:embed="rId5">
            <a:alphaModFix/>
          </a:blip>
          <a:srcRect/>
          <a:stretch/>
        </p:blipFill>
        <p:spPr>
          <a:xfrm>
            <a:off x="3356400" y="2999180"/>
            <a:ext cx="5534025" cy="428625"/>
          </a:xfrm>
          <a:prstGeom prst="rect">
            <a:avLst/>
          </a:prstGeom>
          <a:noFill/>
          <a:ln>
            <a:noFill/>
          </a:ln>
        </p:spPr>
      </p:pic>
      <p:cxnSp>
        <p:nvCxnSpPr>
          <p:cNvPr id="410" name="Google Shape;410;p22"/>
          <p:cNvCxnSpPr/>
          <p:nvPr/>
        </p:nvCxnSpPr>
        <p:spPr>
          <a:xfrm flipH="1">
            <a:off x="4419429" y="3575243"/>
            <a:ext cx="72008" cy="1008112"/>
          </a:xfrm>
          <a:prstGeom prst="straightConnector1">
            <a:avLst/>
          </a:prstGeom>
          <a:noFill/>
          <a:ln w="9525" cap="flat" cmpd="sng">
            <a:solidFill>
              <a:schemeClr val="accent1"/>
            </a:solidFill>
            <a:prstDash val="solid"/>
            <a:miter lim="800000"/>
            <a:headEnd type="none" w="sm" len="sm"/>
            <a:tailEnd type="triangle" w="med" len="med"/>
          </a:ln>
        </p:spPr>
      </p:cxnSp>
      <p:pic>
        <p:nvPicPr>
          <p:cNvPr id="411" name="Google Shape;411;p22"/>
          <p:cNvPicPr preferRelativeResize="0"/>
          <p:nvPr/>
        </p:nvPicPr>
        <p:blipFill rotWithShape="1">
          <a:blip r:embed="rId6">
            <a:alphaModFix/>
          </a:blip>
          <a:srcRect r="69498" b="16000"/>
          <a:stretch/>
        </p:blipFill>
        <p:spPr>
          <a:xfrm>
            <a:off x="3378954" y="4583355"/>
            <a:ext cx="3367286" cy="360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5"/>
        <p:cNvGrpSpPr/>
        <p:nvPr/>
      </p:nvGrpSpPr>
      <p:grpSpPr>
        <a:xfrm>
          <a:off x="0" y="0"/>
          <a:ext cx="0" cy="0"/>
          <a:chOff x="0" y="0"/>
          <a:chExt cx="0" cy="0"/>
        </a:xfrm>
      </p:grpSpPr>
      <p:sp>
        <p:nvSpPr>
          <p:cNvPr id="416" name="Google Shape;416;p23"/>
          <p:cNvSpPr txBox="1"/>
          <p:nvPr/>
        </p:nvSpPr>
        <p:spPr>
          <a:xfrm>
            <a:off x="7547782" y="621683"/>
            <a:ext cx="4113231"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Apariencia</a:t>
            </a:r>
            <a:endParaRPr sz="3200">
              <a:solidFill>
                <a:srgbClr val="7F7F7F"/>
              </a:solidFill>
              <a:latin typeface="Arial"/>
              <a:ea typeface="Arial"/>
              <a:cs typeface="Arial"/>
              <a:sym typeface="Arial"/>
            </a:endParaRPr>
          </a:p>
        </p:txBody>
      </p:sp>
      <p:sp>
        <p:nvSpPr>
          <p:cNvPr id="417" name="Google Shape;417;p23"/>
          <p:cNvSpPr/>
          <p:nvPr/>
        </p:nvSpPr>
        <p:spPr>
          <a:xfrm>
            <a:off x="6927693" y="1810612"/>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8" name="Google Shape;418;p23"/>
          <p:cNvSpPr txBox="1"/>
          <p:nvPr/>
        </p:nvSpPr>
        <p:spPr>
          <a:xfrm>
            <a:off x="7498208" y="1991477"/>
            <a:ext cx="421238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Podemos variar el color del gráfico, el ancho y el estilo de la línea.</a:t>
            </a:r>
            <a:endParaRPr sz="1800" b="0" i="0" u="none" strike="noStrike" cap="none">
              <a:solidFill>
                <a:srgbClr val="FFFFFF"/>
              </a:solidFill>
              <a:latin typeface="Calibri"/>
              <a:ea typeface="Calibri"/>
              <a:cs typeface="Calibri"/>
              <a:sym typeface="Calibri"/>
            </a:endParaRPr>
          </a:p>
        </p:txBody>
      </p:sp>
      <p:sp>
        <p:nvSpPr>
          <p:cNvPr id="419" name="Google Shape;419;p23"/>
          <p:cNvSpPr/>
          <p:nvPr/>
        </p:nvSpPr>
        <p:spPr>
          <a:xfrm>
            <a:off x="503252" y="812904"/>
            <a:ext cx="6769891" cy="580624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0" name="Google Shape;420;p23"/>
          <p:cNvPicPr preferRelativeResize="0"/>
          <p:nvPr/>
        </p:nvPicPr>
        <p:blipFill rotWithShape="1">
          <a:blip r:embed="rId4">
            <a:alphaModFix/>
          </a:blip>
          <a:srcRect/>
          <a:stretch/>
        </p:blipFill>
        <p:spPr>
          <a:xfrm>
            <a:off x="758607" y="1702795"/>
            <a:ext cx="6211167" cy="4667901"/>
          </a:xfrm>
          <a:prstGeom prst="rect">
            <a:avLst/>
          </a:prstGeom>
          <a:noFill/>
          <a:ln>
            <a:noFill/>
          </a:ln>
        </p:spPr>
      </p:pic>
      <p:cxnSp>
        <p:nvCxnSpPr>
          <p:cNvPr id="421" name="Google Shape;421;p23"/>
          <p:cNvCxnSpPr/>
          <p:nvPr/>
        </p:nvCxnSpPr>
        <p:spPr>
          <a:xfrm flipH="1">
            <a:off x="3864190" y="1477131"/>
            <a:ext cx="279314" cy="585421"/>
          </a:xfrm>
          <a:prstGeom prst="straightConnector1">
            <a:avLst/>
          </a:prstGeom>
          <a:noFill/>
          <a:ln w="9525" cap="flat" cmpd="sng">
            <a:solidFill>
              <a:schemeClr val="accent1"/>
            </a:solidFill>
            <a:prstDash val="solid"/>
            <a:miter lim="800000"/>
            <a:headEnd type="none" w="sm" len="sm"/>
            <a:tailEnd type="triangle" w="med" len="med"/>
          </a:ln>
        </p:spPr>
      </p:cxnSp>
      <p:sp>
        <p:nvSpPr>
          <p:cNvPr id="422" name="Google Shape;422;p23"/>
          <p:cNvSpPr txBox="1"/>
          <p:nvPr/>
        </p:nvSpPr>
        <p:spPr>
          <a:xfrm>
            <a:off x="3163586" y="1000722"/>
            <a:ext cx="27242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red, green, orange, blue, purple, black… también puede ser el código RGB</a:t>
            </a:r>
            <a:endParaRPr sz="1200" b="1">
              <a:solidFill>
                <a:schemeClr val="dk1"/>
              </a:solidFill>
              <a:latin typeface="Calibri"/>
              <a:ea typeface="Calibri"/>
              <a:cs typeface="Calibri"/>
              <a:sym typeface="Calibri"/>
            </a:endParaRPr>
          </a:p>
        </p:txBody>
      </p:sp>
      <p:sp>
        <p:nvSpPr>
          <p:cNvPr id="423" name="Google Shape;423;p23"/>
          <p:cNvSpPr txBox="1"/>
          <p:nvPr/>
        </p:nvSpPr>
        <p:spPr>
          <a:xfrm>
            <a:off x="5713891" y="4824446"/>
            <a:ext cx="133042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Otros parámetros:</a:t>
            </a:r>
            <a:endParaRPr/>
          </a:p>
          <a:p>
            <a:pPr marL="0" marR="0" lvl="0" indent="0" algn="l" rtl="0">
              <a:spcBef>
                <a:spcPts val="0"/>
              </a:spcBef>
              <a:spcAft>
                <a:spcPts val="0"/>
              </a:spcAft>
              <a:buNone/>
            </a:pPr>
            <a:r>
              <a:rPr lang="es-ES" sz="1200" b="1">
                <a:solidFill>
                  <a:schemeClr val="dk1"/>
                </a:solidFill>
                <a:latin typeface="Calibri"/>
                <a:ea typeface="Calibri"/>
                <a:cs typeface="Calibri"/>
                <a:sym typeface="Calibri"/>
              </a:rPr>
              <a:t>Markersize</a:t>
            </a:r>
            <a:endParaRPr sz="12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200" b="1">
                <a:solidFill>
                  <a:schemeClr val="dk1"/>
                </a:solidFill>
                <a:latin typeface="Calibri"/>
                <a:ea typeface="Calibri"/>
                <a:cs typeface="Calibri"/>
                <a:sym typeface="Calibri"/>
              </a:rPr>
              <a:t>Markerfacecolor</a:t>
            </a:r>
            <a:endParaRPr sz="12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200" b="1">
                <a:solidFill>
                  <a:schemeClr val="dk1"/>
                </a:solidFill>
                <a:latin typeface="Calibri"/>
                <a:ea typeface="Calibri"/>
                <a:cs typeface="Calibri"/>
                <a:sym typeface="Calibri"/>
              </a:rPr>
              <a:t>Markeredgewidth</a:t>
            </a:r>
            <a:endParaRPr sz="12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200" b="1">
                <a:solidFill>
                  <a:schemeClr val="dk1"/>
                </a:solidFill>
                <a:latin typeface="Calibri"/>
                <a:ea typeface="Calibri"/>
                <a:cs typeface="Calibri"/>
                <a:sym typeface="Calibri"/>
              </a:rPr>
              <a:t>Markeredgecolor</a:t>
            </a:r>
            <a:endParaRPr sz="1200" b="1">
              <a:solidFill>
                <a:schemeClr val="dk1"/>
              </a:solidFill>
              <a:latin typeface="Calibri"/>
              <a:ea typeface="Calibri"/>
              <a:cs typeface="Calibri"/>
              <a:sym typeface="Calibri"/>
            </a:endParaRPr>
          </a:p>
          <a:p>
            <a:pPr marL="0" marR="0" lvl="0" indent="0" algn="l" rtl="0">
              <a:spcBef>
                <a:spcPts val="0"/>
              </a:spcBef>
              <a:spcAft>
                <a:spcPts val="0"/>
              </a:spcAft>
              <a:buNone/>
            </a:pPr>
            <a:endParaRPr sz="1200" b="1">
              <a:solidFill>
                <a:schemeClr val="dk1"/>
              </a:solidFill>
              <a:latin typeface="Calibri"/>
              <a:ea typeface="Calibri"/>
              <a:cs typeface="Calibri"/>
              <a:sym typeface="Calibri"/>
            </a:endParaRPr>
          </a:p>
        </p:txBody>
      </p:sp>
      <p:sp>
        <p:nvSpPr>
          <p:cNvPr id="424" name="Google Shape;424;p23"/>
          <p:cNvSpPr txBox="1"/>
          <p:nvPr/>
        </p:nvSpPr>
        <p:spPr>
          <a:xfrm>
            <a:off x="6127675" y="3305000"/>
            <a:ext cx="70128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o, s, +, 1</a:t>
            </a:r>
            <a:endParaRPr sz="1200" b="1">
              <a:solidFill>
                <a:schemeClr val="dk1"/>
              </a:solidFill>
              <a:latin typeface="Calibri"/>
              <a:ea typeface="Calibri"/>
              <a:cs typeface="Calibri"/>
              <a:sym typeface="Calibri"/>
            </a:endParaRPr>
          </a:p>
        </p:txBody>
      </p:sp>
      <p:cxnSp>
        <p:nvCxnSpPr>
          <p:cNvPr id="425" name="Google Shape;425;p23"/>
          <p:cNvCxnSpPr/>
          <p:nvPr/>
        </p:nvCxnSpPr>
        <p:spPr>
          <a:xfrm rot="10800000">
            <a:off x="6054685" y="2481472"/>
            <a:ext cx="427613" cy="774396"/>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Google Shape;430;p24"/>
          <p:cNvSpPr/>
          <p:nvPr/>
        </p:nvSpPr>
        <p:spPr>
          <a:xfrm>
            <a:off x="6557978" y="1280160"/>
            <a:ext cx="5072744" cy="476483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1" name="Google Shape;431;p24"/>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Límites</a:t>
            </a:r>
            <a:endParaRPr sz="3200">
              <a:solidFill>
                <a:srgbClr val="7F7F7F"/>
              </a:solidFill>
              <a:latin typeface="Arial"/>
              <a:ea typeface="Arial"/>
              <a:cs typeface="Arial"/>
              <a:sym typeface="Arial"/>
            </a:endParaRPr>
          </a:p>
        </p:txBody>
      </p:sp>
      <p:sp>
        <p:nvSpPr>
          <p:cNvPr id="432" name="Google Shape;432;p24"/>
          <p:cNvSpPr/>
          <p:nvPr/>
        </p:nvSpPr>
        <p:spPr>
          <a:xfrm>
            <a:off x="807170" y="1344830"/>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 name="Google Shape;433;p24"/>
          <p:cNvSpPr txBox="1"/>
          <p:nvPr/>
        </p:nvSpPr>
        <p:spPr>
          <a:xfrm>
            <a:off x="1025251" y="1525695"/>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Podemos setear el rango de valores de los ejes con el cual limitar su despliegue.</a:t>
            </a:r>
            <a:endParaRPr sz="1800">
              <a:solidFill>
                <a:srgbClr val="FFFFFF"/>
              </a:solidFill>
              <a:latin typeface="Calibri"/>
              <a:ea typeface="Calibri"/>
              <a:cs typeface="Calibri"/>
              <a:sym typeface="Calibri"/>
            </a:endParaRPr>
          </a:p>
        </p:txBody>
      </p:sp>
      <p:pic>
        <p:nvPicPr>
          <p:cNvPr id="434" name="Google Shape;434;p24"/>
          <p:cNvPicPr preferRelativeResize="0"/>
          <p:nvPr/>
        </p:nvPicPr>
        <p:blipFill rotWithShape="1">
          <a:blip r:embed="rId4">
            <a:alphaModFix/>
          </a:blip>
          <a:srcRect/>
          <a:stretch/>
        </p:blipFill>
        <p:spPr>
          <a:xfrm>
            <a:off x="6679425" y="1409643"/>
            <a:ext cx="4829849" cy="458216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8"/>
        <p:cNvGrpSpPr/>
        <p:nvPr/>
      </p:nvGrpSpPr>
      <p:grpSpPr>
        <a:xfrm>
          <a:off x="0" y="0"/>
          <a:ext cx="0" cy="0"/>
          <a:chOff x="0" y="0"/>
          <a:chExt cx="0" cy="0"/>
        </a:xfrm>
      </p:grpSpPr>
      <p:pic>
        <p:nvPicPr>
          <p:cNvPr id="439" name="Google Shape;439;p25"/>
          <p:cNvPicPr preferRelativeResize="0"/>
          <p:nvPr/>
        </p:nvPicPr>
        <p:blipFill rotWithShape="1">
          <a:blip r:embed="rId4">
            <a:alphaModFix/>
          </a:blip>
          <a:srcRect/>
          <a:stretch/>
        </p:blipFill>
        <p:spPr>
          <a:xfrm>
            <a:off x="7439284" y="1788160"/>
            <a:ext cx="3236630" cy="3236630"/>
          </a:xfrm>
          <a:prstGeom prst="rect">
            <a:avLst/>
          </a:prstGeom>
          <a:noFill/>
          <a:ln>
            <a:noFill/>
          </a:ln>
        </p:spPr>
      </p:pic>
      <p:sp>
        <p:nvSpPr>
          <p:cNvPr id="440" name="Google Shape;440;p25"/>
          <p:cNvSpPr txBox="1"/>
          <p:nvPr/>
        </p:nvSpPr>
        <p:spPr>
          <a:xfrm>
            <a:off x="1822450" y="3254075"/>
            <a:ext cx="4923790"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600">
                <a:solidFill>
                  <a:srgbClr val="7F7F7F"/>
                </a:solidFill>
                <a:latin typeface="Arial"/>
                <a:ea typeface="Arial"/>
                <a:cs typeface="Arial"/>
                <a:sym typeface="Arial"/>
              </a:rPr>
              <a:t>Tipos de gráfico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4"/>
        <p:cNvGrpSpPr/>
        <p:nvPr/>
      </p:nvGrpSpPr>
      <p:grpSpPr>
        <a:xfrm>
          <a:off x="0" y="0"/>
          <a:ext cx="0" cy="0"/>
          <a:chOff x="0" y="0"/>
          <a:chExt cx="0" cy="0"/>
        </a:xfrm>
      </p:grpSpPr>
      <p:sp>
        <p:nvSpPr>
          <p:cNvPr id="445" name="Google Shape;445;p26"/>
          <p:cNvSpPr/>
          <p:nvPr/>
        </p:nvSpPr>
        <p:spPr>
          <a:xfrm>
            <a:off x="1132839" y="3026360"/>
            <a:ext cx="9699171" cy="2547258"/>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26"/>
          <p:cNvSpPr txBox="1"/>
          <p:nvPr/>
        </p:nvSpPr>
        <p:spPr>
          <a:xfrm>
            <a:off x="1132839" y="754500"/>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Otros tipos de gráfico</a:t>
            </a:r>
            <a:endParaRPr/>
          </a:p>
        </p:txBody>
      </p:sp>
      <p:pic>
        <p:nvPicPr>
          <p:cNvPr id="447" name="Google Shape;447;p26"/>
          <p:cNvPicPr preferRelativeResize="0"/>
          <p:nvPr/>
        </p:nvPicPr>
        <p:blipFill rotWithShape="1">
          <a:blip r:embed="rId4">
            <a:alphaModFix/>
          </a:blip>
          <a:srcRect/>
          <a:stretch/>
        </p:blipFill>
        <p:spPr>
          <a:xfrm>
            <a:off x="1713589" y="3399730"/>
            <a:ext cx="8537670" cy="1800518"/>
          </a:xfrm>
          <a:prstGeom prst="rect">
            <a:avLst/>
          </a:prstGeom>
          <a:noFill/>
          <a:ln>
            <a:noFill/>
          </a:ln>
        </p:spPr>
      </p:pic>
      <p:sp>
        <p:nvSpPr>
          <p:cNvPr id="448" name="Google Shape;448;p26"/>
          <p:cNvSpPr/>
          <p:nvPr/>
        </p:nvSpPr>
        <p:spPr>
          <a:xfrm>
            <a:off x="1132839" y="1807946"/>
            <a:ext cx="9699171" cy="68982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26"/>
          <p:cNvSpPr txBox="1"/>
          <p:nvPr/>
        </p:nvSpPr>
        <p:spPr>
          <a:xfrm>
            <a:off x="1822408" y="1977169"/>
            <a:ext cx="9287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Para ilustrar algunos ejemplos, vamos a recurrir al dataset de Salarios de San Francisco:</a:t>
            </a:r>
            <a:endParaRPr/>
          </a:p>
        </p:txBody>
      </p:sp>
      <p:pic>
        <p:nvPicPr>
          <p:cNvPr id="450" name="Google Shape;450;p26"/>
          <p:cNvPicPr preferRelativeResize="0"/>
          <p:nvPr/>
        </p:nvPicPr>
        <p:blipFill rotWithShape="1">
          <a:blip r:embed="rId5">
            <a:alphaModFix/>
          </a:blip>
          <a:srcRect/>
          <a:stretch/>
        </p:blipFill>
        <p:spPr>
          <a:xfrm>
            <a:off x="1351624" y="2026857"/>
            <a:ext cx="252000" cy="25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4"/>
        <p:cNvGrpSpPr/>
        <p:nvPr/>
      </p:nvGrpSpPr>
      <p:grpSpPr>
        <a:xfrm>
          <a:off x="0" y="0"/>
          <a:ext cx="0" cy="0"/>
          <a:chOff x="0" y="0"/>
          <a:chExt cx="0" cy="0"/>
        </a:xfrm>
      </p:grpSpPr>
      <p:sp>
        <p:nvSpPr>
          <p:cNvPr id="455" name="Google Shape;455;p27"/>
          <p:cNvSpPr/>
          <p:nvPr/>
        </p:nvSpPr>
        <p:spPr>
          <a:xfrm>
            <a:off x="807170" y="1344830"/>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56" name="Google Shape;456;p27"/>
          <p:cNvSpPr/>
          <p:nvPr/>
        </p:nvSpPr>
        <p:spPr>
          <a:xfrm>
            <a:off x="6339896" y="1280160"/>
            <a:ext cx="5283144" cy="476483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57" name="Google Shape;457;p27"/>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Histograma</a:t>
            </a:r>
            <a:endParaRPr sz="3200" b="0" i="0" u="none" strike="noStrike" cap="none">
              <a:solidFill>
                <a:srgbClr val="7F7F7F"/>
              </a:solidFill>
              <a:latin typeface="Arial"/>
              <a:ea typeface="Arial"/>
              <a:cs typeface="Arial"/>
              <a:sym typeface="Arial"/>
            </a:endParaRPr>
          </a:p>
        </p:txBody>
      </p:sp>
      <p:sp>
        <p:nvSpPr>
          <p:cNvPr id="458" name="Google Shape;458;p27"/>
          <p:cNvSpPr txBox="1"/>
          <p:nvPr/>
        </p:nvSpPr>
        <p:spPr>
          <a:xfrm>
            <a:off x="1025251" y="1525695"/>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El siguiente es un histograma, que muestra la frecuencia de los valores en cada intervalo.</a:t>
            </a:r>
            <a:endParaRPr sz="1800">
              <a:solidFill>
                <a:srgbClr val="FFFFFF"/>
              </a:solidFill>
              <a:latin typeface="Calibri"/>
              <a:ea typeface="Calibri"/>
              <a:cs typeface="Calibri"/>
              <a:sym typeface="Calibri"/>
            </a:endParaRPr>
          </a:p>
        </p:txBody>
      </p:sp>
      <p:pic>
        <p:nvPicPr>
          <p:cNvPr id="459" name="Google Shape;459;p27"/>
          <p:cNvPicPr preferRelativeResize="0"/>
          <p:nvPr/>
        </p:nvPicPr>
        <p:blipFill rotWithShape="1">
          <a:blip r:embed="rId4">
            <a:alphaModFix/>
          </a:blip>
          <a:srcRect/>
          <a:stretch/>
        </p:blipFill>
        <p:spPr>
          <a:xfrm>
            <a:off x="6741780" y="2738973"/>
            <a:ext cx="4667901" cy="3086531"/>
          </a:xfrm>
          <a:prstGeom prst="rect">
            <a:avLst/>
          </a:prstGeom>
          <a:noFill/>
          <a:ln>
            <a:noFill/>
          </a:ln>
        </p:spPr>
      </p:pic>
      <p:pic>
        <p:nvPicPr>
          <p:cNvPr id="460" name="Google Shape;460;p27"/>
          <p:cNvPicPr preferRelativeResize="0"/>
          <p:nvPr/>
        </p:nvPicPr>
        <p:blipFill rotWithShape="1">
          <a:blip r:embed="rId5">
            <a:alphaModFix/>
          </a:blip>
          <a:srcRect/>
          <a:stretch/>
        </p:blipFill>
        <p:spPr>
          <a:xfrm>
            <a:off x="6557979" y="1517023"/>
            <a:ext cx="4851702" cy="6550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5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4"/>
        <p:cNvGrpSpPr/>
        <p:nvPr/>
      </p:nvGrpSpPr>
      <p:grpSpPr>
        <a:xfrm>
          <a:off x="0" y="0"/>
          <a:ext cx="0" cy="0"/>
          <a:chOff x="0" y="0"/>
          <a:chExt cx="0" cy="0"/>
        </a:xfrm>
      </p:grpSpPr>
      <p:sp>
        <p:nvSpPr>
          <p:cNvPr id="465" name="Google Shape;465;p28"/>
          <p:cNvSpPr/>
          <p:nvPr/>
        </p:nvSpPr>
        <p:spPr>
          <a:xfrm>
            <a:off x="807170" y="1344830"/>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66" name="Google Shape;466;p28"/>
          <p:cNvSpPr/>
          <p:nvPr/>
        </p:nvSpPr>
        <p:spPr>
          <a:xfrm>
            <a:off x="6224134" y="1344830"/>
            <a:ext cx="5283144" cy="476483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67" name="Google Shape;467;p28"/>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Diagrama de caja</a:t>
            </a:r>
            <a:endParaRPr/>
          </a:p>
        </p:txBody>
      </p:sp>
      <p:sp>
        <p:nvSpPr>
          <p:cNvPr id="468" name="Google Shape;468;p28"/>
          <p:cNvSpPr txBox="1"/>
          <p:nvPr/>
        </p:nvSpPr>
        <p:spPr>
          <a:xfrm>
            <a:off x="1025251" y="1525695"/>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El siguiente es un diagrama de caja, que muestra el mínimo, máximo, percentil 25, 50 y 75.</a:t>
            </a:r>
            <a:endParaRPr/>
          </a:p>
        </p:txBody>
      </p:sp>
      <p:pic>
        <p:nvPicPr>
          <p:cNvPr id="469" name="Google Shape;469;p28"/>
          <p:cNvPicPr preferRelativeResize="0"/>
          <p:nvPr/>
        </p:nvPicPr>
        <p:blipFill rotWithShape="1">
          <a:blip r:embed="rId4">
            <a:alphaModFix/>
          </a:blip>
          <a:srcRect/>
          <a:stretch/>
        </p:blipFill>
        <p:spPr>
          <a:xfrm>
            <a:off x="6319520" y="1465004"/>
            <a:ext cx="4963218" cy="695422"/>
          </a:xfrm>
          <a:prstGeom prst="rect">
            <a:avLst/>
          </a:prstGeom>
          <a:noFill/>
          <a:ln>
            <a:noFill/>
          </a:ln>
        </p:spPr>
      </p:pic>
      <p:pic>
        <p:nvPicPr>
          <p:cNvPr id="470" name="Google Shape;470;p28"/>
          <p:cNvPicPr preferRelativeResize="0"/>
          <p:nvPr/>
        </p:nvPicPr>
        <p:blipFill rotWithShape="1">
          <a:blip r:embed="rId5">
            <a:alphaModFix/>
          </a:blip>
          <a:srcRect/>
          <a:stretch/>
        </p:blipFill>
        <p:spPr>
          <a:xfrm>
            <a:off x="6429073" y="2548761"/>
            <a:ext cx="4744112" cy="30579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9"/>
          <p:cNvSpPr/>
          <p:nvPr/>
        </p:nvSpPr>
        <p:spPr>
          <a:xfrm>
            <a:off x="690880" y="1344830"/>
            <a:ext cx="574565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76" name="Google Shape;476;p29"/>
          <p:cNvSpPr/>
          <p:nvPr/>
        </p:nvSpPr>
        <p:spPr>
          <a:xfrm>
            <a:off x="6224134" y="1344830"/>
            <a:ext cx="5283144" cy="476483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77" name="Google Shape;477;p29"/>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Diagrama de dispersión</a:t>
            </a:r>
            <a:endParaRPr/>
          </a:p>
        </p:txBody>
      </p:sp>
      <p:sp>
        <p:nvSpPr>
          <p:cNvPr id="478" name="Google Shape;478;p29"/>
          <p:cNvSpPr txBox="1"/>
          <p:nvPr/>
        </p:nvSpPr>
        <p:spPr>
          <a:xfrm>
            <a:off x="1041626" y="1525695"/>
            <a:ext cx="4515894"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El siguiente es un diagrama de dispersión (scatterplot).</a:t>
            </a:r>
            <a:endParaRPr sz="1800">
              <a:solidFill>
                <a:srgbClr val="FFFFFF"/>
              </a:solidFill>
              <a:latin typeface="Calibri"/>
              <a:ea typeface="Calibri"/>
              <a:cs typeface="Calibri"/>
              <a:sym typeface="Calibri"/>
            </a:endParaRPr>
          </a:p>
        </p:txBody>
      </p:sp>
      <p:pic>
        <p:nvPicPr>
          <p:cNvPr id="479" name="Google Shape;479;p29"/>
          <p:cNvPicPr preferRelativeResize="0"/>
          <p:nvPr/>
        </p:nvPicPr>
        <p:blipFill rotWithShape="1">
          <a:blip r:embed="rId4">
            <a:alphaModFix/>
          </a:blip>
          <a:srcRect/>
          <a:stretch/>
        </p:blipFill>
        <p:spPr>
          <a:xfrm>
            <a:off x="6319768" y="1474271"/>
            <a:ext cx="4972744" cy="45059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p:cTn id="7" dur="5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3"/>
          <p:cNvSpPr txBox="1"/>
          <p:nvPr/>
        </p:nvSpPr>
        <p:spPr>
          <a:xfrm>
            <a:off x="1375857" y="33925"/>
            <a:ext cx="438970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b="0" i="0" u="none" strike="noStrike" cap="none">
                <a:solidFill>
                  <a:srgbClr val="7F7F7F"/>
                </a:solidFill>
                <a:latin typeface="Arial"/>
                <a:ea typeface="Arial"/>
                <a:cs typeface="Arial"/>
                <a:sym typeface="Arial"/>
              </a:rPr>
              <a:t>Web Matplotlib</a:t>
            </a:r>
            <a:endParaRPr sz="3200" b="0" i="0" u="none" strike="noStrike" cap="none">
              <a:solidFill>
                <a:srgbClr val="7F7F7F"/>
              </a:solidFill>
              <a:latin typeface="Arial"/>
              <a:ea typeface="Arial"/>
              <a:cs typeface="Arial"/>
              <a:sym typeface="Arial"/>
            </a:endParaRPr>
          </a:p>
        </p:txBody>
      </p:sp>
      <p:sp>
        <p:nvSpPr>
          <p:cNvPr id="187" name="Google Shape;187;p3"/>
          <p:cNvSpPr/>
          <p:nvPr/>
        </p:nvSpPr>
        <p:spPr>
          <a:xfrm>
            <a:off x="690880" y="934397"/>
            <a:ext cx="10903131" cy="513112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3"/>
          <p:cNvSpPr txBox="1"/>
          <p:nvPr/>
        </p:nvSpPr>
        <p:spPr>
          <a:xfrm>
            <a:off x="1375857" y="6280700"/>
            <a:ext cx="2310697" cy="369332"/>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7F7F7F"/>
                </a:solidFill>
                <a:latin typeface="Calibri"/>
                <a:ea typeface="Calibri"/>
                <a:cs typeface="Calibri"/>
                <a:sym typeface="Calibri"/>
              </a:rPr>
              <a:t>https://matplotlib.org</a:t>
            </a:r>
            <a:endParaRPr/>
          </a:p>
        </p:txBody>
      </p:sp>
      <p:pic>
        <p:nvPicPr>
          <p:cNvPr id="189" name="Google Shape;189;p3"/>
          <p:cNvPicPr preferRelativeResize="0"/>
          <p:nvPr/>
        </p:nvPicPr>
        <p:blipFill rotWithShape="1">
          <a:blip r:embed="rId4">
            <a:alphaModFix/>
          </a:blip>
          <a:srcRect/>
          <a:stretch/>
        </p:blipFill>
        <p:spPr>
          <a:xfrm>
            <a:off x="1375857" y="1149577"/>
            <a:ext cx="9533175" cy="47007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3"/>
        <p:cNvGrpSpPr/>
        <p:nvPr/>
      </p:nvGrpSpPr>
      <p:grpSpPr>
        <a:xfrm>
          <a:off x="0" y="0"/>
          <a:ext cx="0" cy="0"/>
          <a:chOff x="0" y="0"/>
          <a:chExt cx="0" cy="0"/>
        </a:xfrm>
      </p:grpSpPr>
      <p:sp>
        <p:nvSpPr>
          <p:cNvPr id="484" name="Google Shape;484;p30"/>
          <p:cNvSpPr/>
          <p:nvPr/>
        </p:nvSpPr>
        <p:spPr>
          <a:xfrm>
            <a:off x="690880" y="1344830"/>
            <a:ext cx="574565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85" name="Google Shape;485;p30"/>
          <p:cNvSpPr/>
          <p:nvPr/>
        </p:nvSpPr>
        <p:spPr>
          <a:xfrm>
            <a:off x="6224134" y="1344830"/>
            <a:ext cx="5283144" cy="476483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86" name="Google Shape;486;p30"/>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Diagrama de Barras</a:t>
            </a:r>
            <a:endParaRPr/>
          </a:p>
        </p:txBody>
      </p:sp>
      <p:sp>
        <p:nvSpPr>
          <p:cNvPr id="487" name="Google Shape;487;p30"/>
          <p:cNvSpPr txBox="1"/>
          <p:nvPr/>
        </p:nvSpPr>
        <p:spPr>
          <a:xfrm>
            <a:off x="1041626" y="1525695"/>
            <a:ext cx="4515894"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FFFFFF"/>
                </a:solidFill>
                <a:latin typeface="Calibri"/>
                <a:ea typeface="Calibri"/>
                <a:cs typeface="Calibri"/>
                <a:sym typeface="Calibri"/>
              </a:rPr>
              <a:t>Volvamos a nuestro ejemplo de Covid en Chile y construyamos un diagrama de barras.</a:t>
            </a:r>
            <a:endParaRPr/>
          </a:p>
        </p:txBody>
      </p:sp>
      <p:pic>
        <p:nvPicPr>
          <p:cNvPr id="488" name="Google Shape;488;p30"/>
          <p:cNvPicPr preferRelativeResize="0"/>
          <p:nvPr/>
        </p:nvPicPr>
        <p:blipFill rotWithShape="1">
          <a:blip r:embed="rId4">
            <a:alphaModFix/>
          </a:blip>
          <a:srcRect/>
          <a:stretch/>
        </p:blipFill>
        <p:spPr>
          <a:xfrm>
            <a:off x="6436530" y="1474271"/>
            <a:ext cx="4896533" cy="4505954"/>
          </a:xfrm>
          <a:prstGeom prst="rect">
            <a:avLst/>
          </a:prstGeom>
          <a:noFill/>
          <a:ln>
            <a:noFill/>
          </a:ln>
        </p:spPr>
      </p:pic>
      <p:sp>
        <p:nvSpPr>
          <p:cNvPr id="489" name="Google Shape;489;p30"/>
          <p:cNvSpPr/>
          <p:nvPr/>
        </p:nvSpPr>
        <p:spPr>
          <a:xfrm>
            <a:off x="778969" y="2556386"/>
            <a:ext cx="5338967" cy="3553281"/>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90" name="Google Shape;490;p30"/>
          <p:cNvPicPr preferRelativeResize="0"/>
          <p:nvPr/>
        </p:nvPicPr>
        <p:blipFill rotWithShape="1">
          <a:blip r:embed="rId5">
            <a:alphaModFix/>
          </a:blip>
          <a:srcRect/>
          <a:stretch/>
        </p:blipFill>
        <p:spPr>
          <a:xfrm>
            <a:off x="1351438" y="3723573"/>
            <a:ext cx="3896269" cy="733527"/>
          </a:xfrm>
          <a:prstGeom prst="rect">
            <a:avLst/>
          </a:prstGeom>
          <a:noFill/>
          <a:ln>
            <a:noFill/>
          </a:ln>
        </p:spPr>
      </p:pic>
      <p:pic>
        <p:nvPicPr>
          <p:cNvPr id="491" name="Google Shape;491;p30"/>
          <p:cNvPicPr preferRelativeResize="0"/>
          <p:nvPr/>
        </p:nvPicPr>
        <p:blipFill rotWithShape="1">
          <a:blip r:embed="rId6">
            <a:alphaModFix/>
          </a:blip>
          <a:srcRect/>
          <a:stretch/>
        </p:blipFill>
        <p:spPr>
          <a:xfrm>
            <a:off x="1429807" y="4908058"/>
            <a:ext cx="2133898" cy="790685"/>
          </a:xfrm>
          <a:prstGeom prst="rect">
            <a:avLst/>
          </a:prstGeom>
          <a:noFill/>
          <a:ln>
            <a:noFill/>
          </a:ln>
        </p:spPr>
      </p:pic>
      <p:sp>
        <p:nvSpPr>
          <p:cNvPr id="492" name="Google Shape;492;p30"/>
          <p:cNvSpPr txBox="1"/>
          <p:nvPr/>
        </p:nvSpPr>
        <p:spPr>
          <a:xfrm>
            <a:off x="1231460" y="2903283"/>
            <a:ext cx="47388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595959"/>
                </a:solidFill>
                <a:latin typeface="Calibri"/>
                <a:ea typeface="Calibri"/>
                <a:cs typeface="Calibri"/>
                <a:sym typeface="Calibri"/>
              </a:rPr>
              <a:t>Un poco de wrangling para este ejemplo:</a:t>
            </a:r>
            <a:endParaRPr sz="1800">
              <a:solidFill>
                <a:srgbClr val="59595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6"/>
        <p:cNvGrpSpPr/>
        <p:nvPr/>
      </p:nvGrpSpPr>
      <p:grpSpPr>
        <a:xfrm>
          <a:off x="0" y="0"/>
          <a:ext cx="0" cy="0"/>
          <a:chOff x="0" y="0"/>
          <a:chExt cx="0" cy="0"/>
        </a:xfrm>
      </p:grpSpPr>
      <p:sp>
        <p:nvSpPr>
          <p:cNvPr id="497" name="Google Shape;497;p31"/>
          <p:cNvSpPr/>
          <p:nvPr/>
        </p:nvSpPr>
        <p:spPr>
          <a:xfrm>
            <a:off x="619759" y="2192898"/>
            <a:ext cx="10952400" cy="37596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98" name="Google Shape;498;p31"/>
          <p:cNvSpPr txBox="1"/>
          <p:nvPr/>
        </p:nvSpPr>
        <p:spPr>
          <a:xfrm>
            <a:off x="1002618" y="32884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Diagrama de torta</a:t>
            </a:r>
            <a:endParaRPr sz="3200">
              <a:solidFill>
                <a:srgbClr val="7F7F7F"/>
              </a:solidFill>
              <a:latin typeface="Arial"/>
              <a:ea typeface="Arial"/>
              <a:cs typeface="Arial"/>
              <a:sym typeface="Arial"/>
            </a:endParaRPr>
          </a:p>
        </p:txBody>
      </p:sp>
      <p:sp>
        <p:nvSpPr>
          <p:cNvPr id="499" name="Google Shape;499;p31"/>
          <p:cNvSpPr/>
          <p:nvPr/>
        </p:nvSpPr>
        <p:spPr>
          <a:xfrm>
            <a:off x="619759" y="1336907"/>
            <a:ext cx="10952481" cy="68982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500" name="Google Shape;500;p31"/>
          <p:cNvPicPr preferRelativeResize="0"/>
          <p:nvPr/>
        </p:nvPicPr>
        <p:blipFill rotWithShape="1">
          <a:blip r:embed="rId4">
            <a:alphaModFix/>
          </a:blip>
          <a:srcRect/>
          <a:stretch/>
        </p:blipFill>
        <p:spPr>
          <a:xfrm>
            <a:off x="1002618" y="1569808"/>
            <a:ext cx="252000" cy="252000"/>
          </a:xfrm>
          <a:prstGeom prst="rect">
            <a:avLst/>
          </a:prstGeom>
          <a:noFill/>
          <a:ln>
            <a:noFill/>
          </a:ln>
        </p:spPr>
      </p:pic>
      <p:sp>
        <p:nvSpPr>
          <p:cNvPr id="501" name="Google Shape;501;p31"/>
          <p:cNvSpPr txBox="1"/>
          <p:nvPr/>
        </p:nvSpPr>
        <p:spPr>
          <a:xfrm>
            <a:off x="1570066" y="1504217"/>
            <a:ext cx="4525933"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Construyamos un diagrama de Torta:</a:t>
            </a:r>
            <a:endParaRPr sz="1800">
              <a:solidFill>
                <a:schemeClr val="lt1"/>
              </a:solidFill>
              <a:latin typeface="Calibri"/>
              <a:ea typeface="Calibri"/>
              <a:cs typeface="Calibri"/>
              <a:sym typeface="Calibri"/>
            </a:endParaRPr>
          </a:p>
        </p:txBody>
      </p:sp>
      <p:pic>
        <p:nvPicPr>
          <p:cNvPr id="502" name="Google Shape;502;p31"/>
          <p:cNvPicPr preferRelativeResize="0"/>
          <p:nvPr/>
        </p:nvPicPr>
        <p:blipFill rotWithShape="1">
          <a:blip r:embed="rId5">
            <a:alphaModFix/>
          </a:blip>
          <a:srcRect/>
          <a:stretch/>
        </p:blipFill>
        <p:spPr>
          <a:xfrm>
            <a:off x="4684754" y="2288667"/>
            <a:ext cx="6649378" cy="3600953"/>
          </a:xfrm>
          <a:prstGeom prst="rect">
            <a:avLst/>
          </a:prstGeom>
          <a:noFill/>
          <a:ln>
            <a:noFill/>
          </a:ln>
        </p:spPr>
      </p:pic>
      <p:pic>
        <p:nvPicPr>
          <p:cNvPr id="503" name="Google Shape;503;p31"/>
          <p:cNvPicPr preferRelativeResize="0"/>
          <p:nvPr/>
        </p:nvPicPr>
        <p:blipFill rotWithShape="1">
          <a:blip r:embed="rId6">
            <a:alphaModFix/>
          </a:blip>
          <a:srcRect/>
          <a:stretch/>
        </p:blipFill>
        <p:spPr>
          <a:xfrm>
            <a:off x="890858" y="2288667"/>
            <a:ext cx="3191320" cy="676369"/>
          </a:xfrm>
          <a:prstGeom prst="rect">
            <a:avLst/>
          </a:prstGeom>
          <a:noFill/>
          <a:ln>
            <a:noFill/>
          </a:ln>
        </p:spPr>
      </p:pic>
      <p:pic>
        <p:nvPicPr>
          <p:cNvPr id="504" name="Google Shape;504;p31"/>
          <p:cNvPicPr preferRelativeResize="0"/>
          <p:nvPr/>
        </p:nvPicPr>
        <p:blipFill rotWithShape="1">
          <a:blip r:embed="rId7">
            <a:alphaModFix/>
          </a:blip>
          <a:srcRect/>
          <a:stretch/>
        </p:blipFill>
        <p:spPr>
          <a:xfrm>
            <a:off x="1002618" y="3135977"/>
            <a:ext cx="2019582" cy="7906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8"/>
        <p:cNvGrpSpPr/>
        <p:nvPr/>
      </p:nvGrpSpPr>
      <p:grpSpPr>
        <a:xfrm>
          <a:off x="0" y="0"/>
          <a:ext cx="0" cy="0"/>
          <a:chOff x="0" y="0"/>
          <a:chExt cx="0" cy="0"/>
        </a:xfrm>
      </p:grpSpPr>
      <p:sp>
        <p:nvSpPr>
          <p:cNvPr id="509" name="Google Shape;509;p32"/>
          <p:cNvSpPr txBox="1"/>
          <p:nvPr/>
        </p:nvSpPr>
        <p:spPr>
          <a:xfrm>
            <a:off x="1930416" y="3158997"/>
            <a:ext cx="5669264"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600">
                <a:solidFill>
                  <a:srgbClr val="7F7F7F"/>
                </a:solidFill>
                <a:latin typeface="Arial"/>
                <a:ea typeface="Arial"/>
                <a:cs typeface="Arial"/>
                <a:sym typeface="Arial"/>
              </a:rPr>
              <a:t>Estilos</a:t>
            </a:r>
            <a:endParaRPr/>
          </a:p>
        </p:txBody>
      </p:sp>
      <p:pic>
        <p:nvPicPr>
          <p:cNvPr id="510" name="Google Shape;510;p32"/>
          <p:cNvPicPr preferRelativeResize="0"/>
          <p:nvPr/>
        </p:nvPicPr>
        <p:blipFill rotWithShape="1">
          <a:blip r:embed="rId4">
            <a:alphaModFix/>
          </a:blip>
          <a:srcRect/>
          <a:stretch/>
        </p:blipFill>
        <p:spPr>
          <a:xfrm>
            <a:off x="6604051" y="1605331"/>
            <a:ext cx="3627069" cy="36270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4"/>
        <p:cNvGrpSpPr/>
        <p:nvPr/>
      </p:nvGrpSpPr>
      <p:grpSpPr>
        <a:xfrm>
          <a:off x="0" y="0"/>
          <a:ext cx="0" cy="0"/>
          <a:chOff x="0" y="0"/>
          <a:chExt cx="0" cy="0"/>
        </a:xfrm>
      </p:grpSpPr>
      <p:sp>
        <p:nvSpPr>
          <p:cNvPr id="515" name="Google Shape;515;p33"/>
          <p:cNvSpPr txBox="1"/>
          <p:nvPr/>
        </p:nvSpPr>
        <p:spPr>
          <a:xfrm>
            <a:off x="2204175" y="823037"/>
            <a:ext cx="4389600" cy="100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Estilos disponibles</a:t>
            </a:r>
            <a:endParaRPr/>
          </a:p>
        </p:txBody>
      </p:sp>
      <p:sp>
        <p:nvSpPr>
          <p:cNvPr id="516" name="Google Shape;516;p33"/>
          <p:cNvSpPr/>
          <p:nvPr/>
        </p:nvSpPr>
        <p:spPr>
          <a:xfrm>
            <a:off x="1152925" y="1831100"/>
            <a:ext cx="5989500" cy="27444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17" name="Google Shape;517;p33"/>
          <p:cNvSpPr txBox="1"/>
          <p:nvPr/>
        </p:nvSpPr>
        <p:spPr>
          <a:xfrm>
            <a:off x="1839199" y="2082175"/>
            <a:ext cx="5049300" cy="230880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r>
              <a:rPr lang="es-ES" sz="1800" b="0" i="0" u="none" strike="noStrike" cap="none">
                <a:solidFill>
                  <a:srgbClr val="FFFFFF"/>
                </a:solidFill>
                <a:latin typeface="Calibri"/>
                <a:ea typeface="Calibri"/>
                <a:cs typeface="Calibri"/>
                <a:sym typeface="Calibri"/>
              </a:rPr>
              <a:t>Un estilo es una combinación de colores y formas que puede ajustarse un gráfico. A continuación, obtenemos el listado de estilos disponibles en el entorno.</a:t>
            </a:r>
            <a:endParaRPr/>
          </a:p>
          <a:p>
            <a:pPr marL="457200" marR="0" lvl="1" indent="0" algn="just" rtl="0">
              <a:spcBef>
                <a:spcPts val="0"/>
              </a:spcBef>
              <a:spcAft>
                <a:spcPts val="0"/>
              </a:spcAft>
              <a:buNone/>
            </a:pPr>
            <a:endParaRPr sz="1800" b="0" i="0" u="none" strike="noStrike" cap="none">
              <a:solidFill>
                <a:srgbClr val="FFFFFF"/>
              </a:solidFill>
              <a:latin typeface="Calibri"/>
              <a:ea typeface="Calibri"/>
              <a:cs typeface="Calibri"/>
              <a:sym typeface="Calibri"/>
            </a:endParaRPr>
          </a:p>
          <a:p>
            <a:pPr marL="457200" marR="0" lvl="1" indent="0" algn="just" rtl="0">
              <a:spcBef>
                <a:spcPts val="0"/>
              </a:spcBef>
              <a:spcAft>
                <a:spcPts val="0"/>
              </a:spcAft>
              <a:buNone/>
            </a:pPr>
            <a:r>
              <a:rPr lang="es-ES" sz="1800" b="0" i="0" u="none" strike="noStrike" cap="none">
                <a:solidFill>
                  <a:srgbClr val="FFFFFF"/>
                </a:solidFill>
                <a:latin typeface="Calibri"/>
                <a:ea typeface="Calibri"/>
                <a:cs typeface="Calibri"/>
                <a:sym typeface="Calibri"/>
              </a:rPr>
              <a:t>Con esto, podemos fijar una apariencia pre-establecida a todos los gráficos que construyamos con la librería matplotlib.</a:t>
            </a:r>
            <a:endParaRPr sz="1800" b="0" i="0" u="none" strike="noStrike" cap="none">
              <a:solidFill>
                <a:srgbClr val="FFFFFF"/>
              </a:solidFill>
              <a:latin typeface="Calibri"/>
              <a:ea typeface="Calibri"/>
              <a:cs typeface="Calibri"/>
              <a:sym typeface="Calibri"/>
            </a:endParaRPr>
          </a:p>
        </p:txBody>
      </p:sp>
      <p:pic>
        <p:nvPicPr>
          <p:cNvPr id="518" name="Google Shape;518;p33"/>
          <p:cNvPicPr preferRelativeResize="0"/>
          <p:nvPr/>
        </p:nvPicPr>
        <p:blipFill rotWithShape="1">
          <a:blip r:embed="rId4">
            <a:alphaModFix/>
          </a:blip>
          <a:srcRect/>
          <a:stretch/>
        </p:blipFill>
        <p:spPr>
          <a:xfrm>
            <a:off x="1451980" y="2130246"/>
            <a:ext cx="252000" cy="252000"/>
          </a:xfrm>
          <a:prstGeom prst="rect">
            <a:avLst/>
          </a:prstGeom>
          <a:noFill/>
          <a:ln>
            <a:noFill/>
          </a:ln>
        </p:spPr>
      </p:pic>
      <p:sp>
        <p:nvSpPr>
          <p:cNvPr id="519" name="Google Shape;519;p33"/>
          <p:cNvSpPr/>
          <p:nvPr/>
        </p:nvSpPr>
        <p:spPr>
          <a:xfrm>
            <a:off x="7514046" y="1012390"/>
            <a:ext cx="3656811" cy="4896511"/>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20" name="Google Shape;520;p33"/>
          <p:cNvPicPr preferRelativeResize="0"/>
          <p:nvPr/>
        </p:nvPicPr>
        <p:blipFill rotWithShape="1">
          <a:blip r:embed="rId5">
            <a:alphaModFix/>
          </a:blip>
          <a:srcRect/>
          <a:stretch/>
        </p:blipFill>
        <p:spPr>
          <a:xfrm>
            <a:off x="8035991" y="1282422"/>
            <a:ext cx="2419688" cy="39629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4"/>
        <p:cNvGrpSpPr/>
        <p:nvPr/>
      </p:nvGrpSpPr>
      <p:grpSpPr>
        <a:xfrm>
          <a:off x="0" y="0"/>
          <a:ext cx="0" cy="0"/>
          <a:chOff x="0" y="0"/>
          <a:chExt cx="0" cy="0"/>
        </a:xfrm>
      </p:grpSpPr>
      <p:sp>
        <p:nvSpPr>
          <p:cNvPr id="525" name="Google Shape;525;p34"/>
          <p:cNvSpPr/>
          <p:nvPr/>
        </p:nvSpPr>
        <p:spPr>
          <a:xfrm>
            <a:off x="1266734" y="1298252"/>
            <a:ext cx="9699171" cy="488696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6" name="Google Shape;526;p34"/>
          <p:cNvSpPr txBox="1"/>
          <p:nvPr/>
        </p:nvSpPr>
        <p:spPr>
          <a:xfrm>
            <a:off x="1132839" y="38782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Estilos disponibles</a:t>
            </a:r>
            <a:endParaRPr sz="3200">
              <a:solidFill>
                <a:srgbClr val="7F7F7F"/>
              </a:solidFill>
              <a:latin typeface="Arial"/>
              <a:ea typeface="Arial"/>
              <a:cs typeface="Arial"/>
              <a:sym typeface="Arial"/>
            </a:endParaRPr>
          </a:p>
        </p:txBody>
      </p:sp>
      <p:pic>
        <p:nvPicPr>
          <p:cNvPr id="527" name="Google Shape;527;p34"/>
          <p:cNvPicPr preferRelativeResize="0"/>
          <p:nvPr/>
        </p:nvPicPr>
        <p:blipFill rotWithShape="1">
          <a:blip r:embed="rId4">
            <a:alphaModFix/>
          </a:blip>
          <a:srcRect/>
          <a:stretch/>
        </p:blipFill>
        <p:spPr>
          <a:xfrm>
            <a:off x="3095185" y="1493518"/>
            <a:ext cx="6306430" cy="44964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500"/>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1"/>
        <p:cNvGrpSpPr/>
        <p:nvPr/>
      </p:nvGrpSpPr>
      <p:grpSpPr>
        <a:xfrm>
          <a:off x="0" y="0"/>
          <a:ext cx="0" cy="0"/>
          <a:chOff x="0" y="0"/>
          <a:chExt cx="0" cy="0"/>
        </a:xfrm>
      </p:grpSpPr>
      <p:sp>
        <p:nvSpPr>
          <p:cNvPr id="532" name="Google Shape;532;p35"/>
          <p:cNvSpPr/>
          <p:nvPr/>
        </p:nvSpPr>
        <p:spPr>
          <a:xfrm>
            <a:off x="1266734" y="1298252"/>
            <a:ext cx="9699171" cy="488696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3" name="Google Shape;533;p35"/>
          <p:cNvSpPr txBox="1"/>
          <p:nvPr/>
        </p:nvSpPr>
        <p:spPr>
          <a:xfrm>
            <a:off x="1132839" y="38782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Estilos disponibles</a:t>
            </a:r>
            <a:endParaRPr sz="3200">
              <a:solidFill>
                <a:srgbClr val="7F7F7F"/>
              </a:solidFill>
              <a:latin typeface="Arial"/>
              <a:ea typeface="Arial"/>
              <a:cs typeface="Arial"/>
              <a:sym typeface="Arial"/>
            </a:endParaRPr>
          </a:p>
        </p:txBody>
      </p:sp>
      <p:pic>
        <p:nvPicPr>
          <p:cNvPr id="534" name="Google Shape;534;p35"/>
          <p:cNvPicPr preferRelativeResize="0"/>
          <p:nvPr/>
        </p:nvPicPr>
        <p:blipFill rotWithShape="1">
          <a:blip r:embed="rId4">
            <a:alphaModFix/>
          </a:blip>
          <a:srcRect/>
          <a:stretch/>
        </p:blipFill>
        <p:spPr>
          <a:xfrm>
            <a:off x="2948814" y="1483992"/>
            <a:ext cx="6335009" cy="45154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5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8"/>
        <p:cNvGrpSpPr/>
        <p:nvPr/>
      </p:nvGrpSpPr>
      <p:grpSpPr>
        <a:xfrm>
          <a:off x="0" y="0"/>
          <a:ext cx="0" cy="0"/>
          <a:chOff x="0" y="0"/>
          <a:chExt cx="0" cy="0"/>
        </a:xfrm>
      </p:grpSpPr>
      <p:sp>
        <p:nvSpPr>
          <p:cNvPr id="539" name="Google Shape;539;p36"/>
          <p:cNvSpPr/>
          <p:nvPr/>
        </p:nvSpPr>
        <p:spPr>
          <a:xfrm>
            <a:off x="1266734" y="1298252"/>
            <a:ext cx="9699171" cy="488696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0" name="Google Shape;540;p36"/>
          <p:cNvSpPr txBox="1"/>
          <p:nvPr/>
        </p:nvSpPr>
        <p:spPr>
          <a:xfrm>
            <a:off x="1132839" y="38782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b="0" i="0" u="none" strike="noStrike" cap="none">
                <a:solidFill>
                  <a:srgbClr val="7F7F7F"/>
                </a:solidFill>
                <a:latin typeface="Arial"/>
                <a:ea typeface="Arial"/>
                <a:cs typeface="Arial"/>
                <a:sym typeface="Arial"/>
              </a:rPr>
              <a:t>Estilos disponibles</a:t>
            </a:r>
            <a:endParaRPr/>
          </a:p>
        </p:txBody>
      </p:sp>
      <p:pic>
        <p:nvPicPr>
          <p:cNvPr id="541" name="Google Shape;541;p36"/>
          <p:cNvPicPr preferRelativeResize="0"/>
          <p:nvPr/>
        </p:nvPicPr>
        <p:blipFill rotWithShape="1">
          <a:blip r:embed="rId4">
            <a:alphaModFix/>
          </a:blip>
          <a:srcRect/>
          <a:stretch/>
        </p:blipFill>
        <p:spPr>
          <a:xfrm>
            <a:off x="3058367" y="1568878"/>
            <a:ext cx="6115904" cy="41820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5"/>
        <p:cNvGrpSpPr/>
        <p:nvPr/>
      </p:nvGrpSpPr>
      <p:grpSpPr>
        <a:xfrm>
          <a:off x="0" y="0"/>
          <a:ext cx="0" cy="0"/>
          <a:chOff x="0" y="0"/>
          <a:chExt cx="0" cy="0"/>
        </a:xfrm>
      </p:grpSpPr>
      <p:sp>
        <p:nvSpPr>
          <p:cNvPr id="546" name="Google Shape;546;p37"/>
          <p:cNvSpPr/>
          <p:nvPr/>
        </p:nvSpPr>
        <p:spPr>
          <a:xfrm>
            <a:off x="1266734" y="1298252"/>
            <a:ext cx="9699171" cy="488696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7" name="Google Shape;547;p37"/>
          <p:cNvSpPr txBox="1"/>
          <p:nvPr/>
        </p:nvSpPr>
        <p:spPr>
          <a:xfrm>
            <a:off x="1132839" y="38782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b="0" i="0" u="none" strike="noStrike" cap="none">
                <a:solidFill>
                  <a:srgbClr val="7F7F7F"/>
                </a:solidFill>
                <a:latin typeface="Arial"/>
                <a:ea typeface="Arial"/>
                <a:cs typeface="Arial"/>
                <a:sym typeface="Arial"/>
              </a:rPr>
              <a:t>Estilos disponibles</a:t>
            </a:r>
            <a:endParaRPr/>
          </a:p>
        </p:txBody>
      </p:sp>
      <p:pic>
        <p:nvPicPr>
          <p:cNvPr id="548" name="Google Shape;548;p37"/>
          <p:cNvPicPr preferRelativeResize="0"/>
          <p:nvPr/>
        </p:nvPicPr>
        <p:blipFill rotWithShape="1">
          <a:blip r:embed="rId4">
            <a:alphaModFix/>
          </a:blip>
          <a:srcRect/>
          <a:stretch/>
        </p:blipFill>
        <p:spPr>
          <a:xfrm>
            <a:off x="3077420" y="1655466"/>
            <a:ext cx="6077798" cy="4172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7"/>
                                        </p:tgtEl>
                                        <p:attrNameLst>
                                          <p:attrName>style.visibility</p:attrName>
                                        </p:attrNameLst>
                                      </p:cBhvr>
                                      <p:to>
                                        <p:strVal val="visible"/>
                                      </p:to>
                                    </p:set>
                                    <p:animEffect transition="in" filter="fade">
                                      <p:cBhvr>
                                        <p:cTn id="7"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2"/>
        <p:cNvGrpSpPr/>
        <p:nvPr/>
      </p:nvGrpSpPr>
      <p:grpSpPr>
        <a:xfrm>
          <a:off x="0" y="0"/>
          <a:ext cx="0" cy="0"/>
          <a:chOff x="0" y="0"/>
          <a:chExt cx="0" cy="0"/>
        </a:xfrm>
      </p:grpSpPr>
      <p:sp>
        <p:nvSpPr>
          <p:cNvPr id="553" name="Google Shape;553;p38"/>
          <p:cNvSpPr/>
          <p:nvPr/>
        </p:nvSpPr>
        <p:spPr>
          <a:xfrm>
            <a:off x="1266734" y="1298252"/>
            <a:ext cx="9699171" cy="488696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54" name="Google Shape;554;p38"/>
          <p:cNvSpPr txBox="1"/>
          <p:nvPr/>
        </p:nvSpPr>
        <p:spPr>
          <a:xfrm>
            <a:off x="1132839" y="387825"/>
            <a:ext cx="969917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b="0" i="0" u="none" strike="noStrike" cap="none">
                <a:solidFill>
                  <a:srgbClr val="7F7F7F"/>
                </a:solidFill>
                <a:latin typeface="Arial"/>
                <a:ea typeface="Arial"/>
                <a:cs typeface="Arial"/>
                <a:sym typeface="Arial"/>
              </a:rPr>
              <a:t>Estilos disponibles</a:t>
            </a:r>
            <a:endParaRPr/>
          </a:p>
        </p:txBody>
      </p:sp>
      <p:pic>
        <p:nvPicPr>
          <p:cNvPr id="555" name="Google Shape;555;p38"/>
          <p:cNvPicPr preferRelativeResize="0"/>
          <p:nvPr/>
        </p:nvPicPr>
        <p:blipFill rotWithShape="1">
          <a:blip r:embed="rId4">
            <a:alphaModFix/>
          </a:blip>
          <a:srcRect/>
          <a:stretch/>
        </p:blipFill>
        <p:spPr>
          <a:xfrm>
            <a:off x="3063130" y="1699520"/>
            <a:ext cx="6106377" cy="41820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9"/>
          <p:cNvSpPr/>
          <p:nvPr/>
        </p:nvSpPr>
        <p:spPr>
          <a:xfrm>
            <a:off x="-749030" y="3132234"/>
            <a:ext cx="7964307" cy="894946"/>
          </a:xfrm>
          <a:prstGeom prst="roundRect">
            <a:avLst>
              <a:gd name="adj" fmla="val 2778"/>
            </a:avLst>
          </a:prstGeom>
          <a:gradFill>
            <a:gsLst>
              <a:gs pos="0">
                <a:srgbClr val="451539"/>
              </a:gs>
              <a:gs pos="50000">
                <a:srgbClr val="641F53"/>
              </a:gs>
              <a:gs pos="100000">
                <a:srgbClr val="782663"/>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61" name="Google Shape;561;p39"/>
          <p:cNvSpPr txBox="1"/>
          <p:nvPr/>
        </p:nvSpPr>
        <p:spPr>
          <a:xfrm>
            <a:off x="2768633" y="2835053"/>
            <a:ext cx="4446644" cy="148930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FFFF"/>
              </a:buClr>
              <a:buSzPts val="3600"/>
              <a:buFont typeface="Arial"/>
              <a:buNone/>
            </a:pPr>
            <a:r>
              <a:rPr lang="es-ES" sz="3600" b="0" i="0" u="none" strike="noStrike" cap="none">
                <a:solidFill>
                  <a:srgbClr val="FFFFFF"/>
                </a:solidFill>
                <a:latin typeface="Arial"/>
                <a:ea typeface="Arial"/>
                <a:cs typeface="Arial"/>
                <a:sym typeface="Arial"/>
              </a:rPr>
              <a:t>Dudas y consultas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fade">
                                      <p:cBhvr>
                                        <p:cTn id="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4"/>
          <p:cNvSpPr txBox="1"/>
          <p:nvPr/>
        </p:nvSpPr>
        <p:spPr>
          <a:xfrm>
            <a:off x="2193975" y="639612"/>
            <a:ext cx="438970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a:solidFill>
                  <a:srgbClr val="7F7F7F"/>
                </a:solidFill>
                <a:latin typeface="Arial"/>
                <a:ea typeface="Arial"/>
                <a:cs typeface="Arial"/>
                <a:sym typeface="Arial"/>
              </a:rPr>
              <a:t>Librería</a:t>
            </a:r>
            <a:r>
              <a:rPr lang="es-ES" sz="3200" b="0" i="0" u="none" strike="noStrike" cap="none">
                <a:solidFill>
                  <a:srgbClr val="7F7F7F"/>
                </a:solidFill>
                <a:latin typeface="Arial"/>
                <a:ea typeface="Arial"/>
                <a:cs typeface="Arial"/>
                <a:sym typeface="Arial"/>
              </a:rPr>
              <a:t> Matplotlib</a:t>
            </a:r>
            <a:endParaRPr sz="3200" b="0" i="0" u="none" strike="noStrike" cap="none">
              <a:solidFill>
                <a:srgbClr val="7F7F7F"/>
              </a:solidFill>
              <a:latin typeface="Arial"/>
              <a:ea typeface="Arial"/>
              <a:cs typeface="Arial"/>
              <a:sym typeface="Arial"/>
            </a:endParaRPr>
          </a:p>
        </p:txBody>
      </p:sp>
      <p:sp>
        <p:nvSpPr>
          <p:cNvPr id="195" name="Google Shape;195;p4"/>
          <p:cNvSpPr/>
          <p:nvPr/>
        </p:nvSpPr>
        <p:spPr>
          <a:xfrm>
            <a:off x="1142724" y="1647674"/>
            <a:ext cx="9891035" cy="426122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4"/>
          <p:cNvSpPr txBox="1"/>
          <p:nvPr/>
        </p:nvSpPr>
        <p:spPr>
          <a:xfrm>
            <a:off x="1757680" y="1889760"/>
            <a:ext cx="8757920" cy="341632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r>
              <a:rPr lang="es-ES" sz="1800" b="0" i="0" u="none" strike="noStrike" cap="none">
                <a:solidFill>
                  <a:srgbClr val="FFFFFF"/>
                </a:solidFill>
                <a:latin typeface="Calibri"/>
                <a:ea typeface="Calibri"/>
                <a:cs typeface="Calibri"/>
                <a:sym typeface="Calibri"/>
              </a:rPr>
              <a:t>La </a:t>
            </a:r>
            <a:r>
              <a:rPr lang="es-ES" sz="1800" b="1" i="0" u="none" strike="noStrike" cap="none">
                <a:solidFill>
                  <a:srgbClr val="FFFFFF"/>
                </a:solidFill>
                <a:latin typeface="Calibri"/>
                <a:ea typeface="Calibri"/>
                <a:cs typeface="Calibri"/>
                <a:sym typeface="Calibri"/>
              </a:rPr>
              <a:t>librería Matplotlib</a:t>
            </a:r>
            <a:r>
              <a:rPr lang="es-ES" sz="1800" b="0" i="0" u="none" strike="noStrike" cap="none">
                <a:solidFill>
                  <a:srgbClr val="FFFFFF"/>
                </a:solidFill>
                <a:latin typeface="Calibri"/>
                <a:ea typeface="Calibri"/>
                <a:cs typeface="Calibri"/>
                <a:sym typeface="Calibri"/>
              </a:rPr>
              <a:t>, puede ser utilizada para programar los gráficos y visualizaciones que necesitemos. Esta librería tiene dos mecanismos para ser programada:</a:t>
            </a:r>
            <a:endParaRPr/>
          </a:p>
          <a:p>
            <a:pPr marL="0" marR="0" lvl="0" indent="0" algn="just" rtl="0">
              <a:spcBef>
                <a:spcPts val="0"/>
              </a:spcBef>
              <a:spcAft>
                <a:spcPts val="0"/>
              </a:spcAft>
              <a:buNone/>
            </a:pPr>
            <a:endParaRPr sz="1800">
              <a:solidFill>
                <a:srgbClr val="FFFFFF"/>
              </a:solidFill>
              <a:latin typeface="Calibri"/>
              <a:ea typeface="Calibri"/>
              <a:cs typeface="Calibri"/>
              <a:sym typeface="Calibri"/>
            </a:endParaRPr>
          </a:p>
          <a:p>
            <a:pPr marL="800100" marR="0" lvl="1"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Mediante la utilización de </a:t>
            </a:r>
            <a:r>
              <a:rPr lang="es-ES" sz="1800" b="1" i="0" u="none" strike="noStrike" cap="none">
                <a:solidFill>
                  <a:srgbClr val="FFFFFF"/>
                </a:solidFill>
                <a:latin typeface="Calibri"/>
                <a:ea typeface="Calibri"/>
                <a:cs typeface="Calibri"/>
                <a:sym typeface="Calibri"/>
              </a:rPr>
              <a:t>funciones del módulo PyPlot.</a:t>
            </a:r>
            <a:endParaRPr sz="1800" b="1" i="0" u="none" strike="noStrike" cap="none">
              <a:solidFill>
                <a:srgbClr val="FFFFFF"/>
              </a:solidFill>
              <a:latin typeface="Calibri"/>
              <a:ea typeface="Calibri"/>
              <a:cs typeface="Calibri"/>
              <a:sym typeface="Calibri"/>
            </a:endParaRPr>
          </a:p>
          <a:p>
            <a:pPr marL="800100" marR="0" lvl="1"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Mediante el modelo de </a:t>
            </a:r>
            <a:r>
              <a:rPr lang="es-ES" sz="1800" b="1" i="0" u="none" strike="noStrike" cap="none">
                <a:solidFill>
                  <a:srgbClr val="FFFFFF"/>
                </a:solidFill>
                <a:latin typeface="Calibri"/>
                <a:ea typeface="Calibri"/>
                <a:cs typeface="Calibri"/>
                <a:sym typeface="Calibri"/>
              </a:rPr>
              <a:t>orientación a objetos.</a:t>
            </a:r>
            <a:endParaRPr sz="1800" b="1" i="0" u="none" strike="noStrike" cap="none">
              <a:solidFill>
                <a:srgbClr val="FFFFFF"/>
              </a:solidFill>
              <a:latin typeface="Calibri"/>
              <a:ea typeface="Calibri"/>
              <a:cs typeface="Calibri"/>
              <a:sym typeface="Calibri"/>
            </a:endParaRPr>
          </a:p>
          <a:p>
            <a:pPr marL="0" marR="0" lvl="0" indent="0" algn="just" rtl="0">
              <a:spcBef>
                <a:spcPts val="0"/>
              </a:spcBef>
              <a:spcAft>
                <a:spcPts val="0"/>
              </a:spcAft>
              <a:buNone/>
            </a:pPr>
            <a:endParaRPr sz="1800">
              <a:solidFill>
                <a:srgbClr val="FFFFFF"/>
              </a:solidFill>
              <a:latin typeface="Calibri"/>
              <a:ea typeface="Calibri"/>
              <a:cs typeface="Calibri"/>
              <a:sym typeface="Calibri"/>
            </a:endParaRPr>
          </a:p>
          <a:p>
            <a:pPr marL="457200" marR="0" lvl="1" indent="0" algn="just" rtl="0">
              <a:spcBef>
                <a:spcPts val="0"/>
              </a:spcBef>
              <a:spcAft>
                <a:spcPts val="0"/>
              </a:spcAft>
              <a:buNone/>
            </a:pPr>
            <a:r>
              <a:rPr lang="es-ES" sz="1800" b="0" i="0" u="none" strike="noStrike" cap="none">
                <a:solidFill>
                  <a:srgbClr val="FFFFFF"/>
                </a:solidFill>
                <a:latin typeface="Calibri"/>
                <a:ea typeface="Calibri"/>
                <a:cs typeface="Calibri"/>
                <a:sym typeface="Calibri"/>
              </a:rPr>
              <a:t>El </a:t>
            </a:r>
            <a:r>
              <a:rPr lang="es-ES" sz="1800" b="1" i="0" u="none" strike="noStrike" cap="none">
                <a:solidFill>
                  <a:srgbClr val="FFFFFF"/>
                </a:solidFill>
                <a:latin typeface="Calibri"/>
                <a:ea typeface="Calibri"/>
                <a:cs typeface="Calibri"/>
                <a:sym typeface="Calibri"/>
              </a:rPr>
              <a:t>módulo PyPlot</a:t>
            </a:r>
            <a:r>
              <a:rPr lang="es-ES" sz="1800" b="0" i="0" u="none" strike="noStrike" cap="none">
                <a:solidFill>
                  <a:srgbClr val="FFFFFF"/>
                </a:solidFill>
                <a:latin typeface="Calibri"/>
                <a:ea typeface="Calibri"/>
                <a:cs typeface="Calibri"/>
                <a:sym typeface="Calibri"/>
              </a:rPr>
              <a:t>, ofrece mayor simpleza en la programación, puesto que utiliza funciones prefabricadas para facilitar la programación de un gráfico. Sin embargo, si es requerido un mayor nivel de personalización, ahí se hace necesario conocer el modelo de orientación a objetos que provee la librería.</a:t>
            </a:r>
            <a:endParaRPr/>
          </a:p>
          <a:p>
            <a:pPr marL="0" marR="0" lvl="0" indent="0" algn="just" rtl="0">
              <a:spcBef>
                <a:spcPts val="0"/>
              </a:spcBef>
              <a:spcAft>
                <a:spcPts val="0"/>
              </a:spcAft>
              <a:buNone/>
            </a:pPr>
            <a:endParaRPr sz="1800">
              <a:solidFill>
                <a:srgbClr val="FFFFFF"/>
              </a:solidFill>
              <a:latin typeface="Calibri"/>
              <a:ea typeface="Calibri"/>
              <a:cs typeface="Calibri"/>
              <a:sym typeface="Calibri"/>
            </a:endParaRPr>
          </a:p>
          <a:p>
            <a:pPr marL="457200" marR="0" lvl="1" indent="0" algn="just" rtl="0">
              <a:spcBef>
                <a:spcPts val="0"/>
              </a:spcBef>
              <a:spcAft>
                <a:spcPts val="0"/>
              </a:spcAft>
              <a:buNone/>
            </a:pPr>
            <a:r>
              <a:rPr lang="es-ES" sz="1800" b="1" i="0" u="none" strike="noStrike" cap="none">
                <a:solidFill>
                  <a:srgbClr val="FFFFFF"/>
                </a:solidFill>
                <a:latin typeface="Calibri"/>
                <a:ea typeface="Calibri"/>
                <a:cs typeface="Calibri"/>
                <a:sym typeface="Calibri"/>
              </a:rPr>
              <a:t>En esta presentación conoceremos ambos enfoques.</a:t>
            </a:r>
            <a:endParaRPr sz="1800" b="1" i="0" u="none" strike="noStrike" cap="none">
              <a:solidFill>
                <a:srgbClr val="FFFFFF"/>
              </a:solidFill>
              <a:latin typeface="Calibri"/>
              <a:ea typeface="Calibri"/>
              <a:cs typeface="Calibri"/>
              <a:sym typeface="Calibri"/>
            </a:endParaRPr>
          </a:p>
        </p:txBody>
      </p:sp>
      <p:pic>
        <p:nvPicPr>
          <p:cNvPr id="197" name="Google Shape;197;p4"/>
          <p:cNvPicPr preferRelativeResize="0"/>
          <p:nvPr/>
        </p:nvPicPr>
        <p:blipFill rotWithShape="1">
          <a:blip r:embed="rId4">
            <a:alphaModFix/>
          </a:blip>
          <a:srcRect/>
          <a:stretch/>
        </p:blipFill>
        <p:spPr>
          <a:xfrm>
            <a:off x="1757680" y="1974445"/>
            <a:ext cx="252000" cy="252000"/>
          </a:xfrm>
          <a:prstGeom prst="rect">
            <a:avLst/>
          </a:prstGeom>
          <a:noFill/>
          <a:ln>
            <a:noFill/>
          </a:ln>
        </p:spPr>
      </p:pic>
      <p:pic>
        <p:nvPicPr>
          <p:cNvPr id="198" name="Google Shape;198;p4"/>
          <p:cNvPicPr preferRelativeResize="0"/>
          <p:nvPr/>
        </p:nvPicPr>
        <p:blipFill rotWithShape="1">
          <a:blip r:embed="rId4">
            <a:alphaModFix/>
          </a:blip>
          <a:srcRect/>
          <a:stretch/>
        </p:blipFill>
        <p:spPr>
          <a:xfrm>
            <a:off x="1778000" y="3618240"/>
            <a:ext cx="252000" cy="25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p:nvPr/>
        </p:nvSpPr>
        <p:spPr>
          <a:xfrm>
            <a:off x="462603" y="2924969"/>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7F7F7F"/>
              </a:buClr>
              <a:buSzPts val="3600"/>
              <a:buFont typeface="Arial"/>
              <a:buNone/>
            </a:pPr>
            <a:r>
              <a:rPr lang="es-ES" sz="3600" b="0" i="0" u="none" strike="noStrike" cap="none">
                <a:solidFill>
                  <a:srgbClr val="7F7F7F"/>
                </a:solidFill>
                <a:latin typeface="Arial"/>
                <a:ea typeface="Arial"/>
                <a:cs typeface="Arial"/>
                <a:sym typeface="Arial"/>
              </a:rPr>
              <a:t>Fin presentación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fade">
                                      <p:cBhvr>
                                        <p:cTn id="7" dur="500"/>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2"/>
        <p:cNvGrpSpPr/>
        <p:nvPr/>
      </p:nvGrpSpPr>
      <p:grpSpPr>
        <a:xfrm>
          <a:off x="0" y="0"/>
          <a:ext cx="0" cy="0"/>
          <a:chOff x="0" y="0"/>
          <a:chExt cx="0" cy="0"/>
        </a:xfrm>
      </p:grpSpPr>
      <p:sp>
        <p:nvSpPr>
          <p:cNvPr id="203" name="Google Shape;203;p5"/>
          <p:cNvSpPr txBox="1"/>
          <p:nvPr/>
        </p:nvSpPr>
        <p:spPr>
          <a:xfrm>
            <a:off x="1303533" y="302298"/>
            <a:ext cx="438970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Set de Datos</a:t>
            </a:r>
            <a:endParaRPr sz="3200">
              <a:solidFill>
                <a:srgbClr val="7F7F7F"/>
              </a:solidFill>
              <a:latin typeface="Arial"/>
              <a:ea typeface="Arial"/>
              <a:cs typeface="Arial"/>
              <a:sym typeface="Arial"/>
            </a:endParaRPr>
          </a:p>
        </p:txBody>
      </p:sp>
      <p:sp>
        <p:nvSpPr>
          <p:cNvPr id="204" name="Google Shape;204;p5"/>
          <p:cNvSpPr/>
          <p:nvPr/>
        </p:nvSpPr>
        <p:spPr>
          <a:xfrm>
            <a:off x="970560" y="1078714"/>
            <a:ext cx="3445328" cy="517615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 name="Google Shape;205;p5"/>
          <p:cNvPicPr preferRelativeResize="0"/>
          <p:nvPr/>
        </p:nvPicPr>
        <p:blipFill rotWithShape="1">
          <a:blip r:embed="rId4">
            <a:alphaModFix/>
          </a:blip>
          <a:srcRect/>
          <a:stretch/>
        </p:blipFill>
        <p:spPr>
          <a:xfrm>
            <a:off x="1303533" y="1488680"/>
            <a:ext cx="2779381" cy="4356223"/>
          </a:xfrm>
          <a:prstGeom prst="rect">
            <a:avLst/>
          </a:prstGeom>
          <a:noFill/>
          <a:ln>
            <a:noFill/>
          </a:ln>
          <a:effectLst>
            <a:outerShdw blurRad="292100" dist="139700" dir="2700000" algn="tl" rotWithShape="0">
              <a:srgbClr val="333333">
                <a:alpha val="64705"/>
              </a:srgbClr>
            </a:outerShdw>
          </a:effectLst>
        </p:spPr>
      </p:pic>
      <p:sp>
        <p:nvSpPr>
          <p:cNvPr id="206" name="Google Shape;206;p5"/>
          <p:cNvSpPr/>
          <p:nvPr/>
        </p:nvSpPr>
        <p:spPr>
          <a:xfrm>
            <a:off x="4626425" y="1063150"/>
            <a:ext cx="6541200" cy="13443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5"/>
          <p:cNvSpPr txBox="1"/>
          <p:nvPr/>
        </p:nvSpPr>
        <p:spPr>
          <a:xfrm>
            <a:off x="5003249" y="1273686"/>
            <a:ext cx="548306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Para este ejemplo, utilizaremos el set de datos de contagios totales de covid-19 por grupo etario, disponible en el repositorio del Ministerio de Ciencias.</a:t>
            </a:r>
            <a:endParaRPr/>
          </a:p>
        </p:txBody>
      </p:sp>
      <p:sp>
        <p:nvSpPr>
          <p:cNvPr id="208" name="Google Shape;208;p5"/>
          <p:cNvSpPr/>
          <p:nvPr/>
        </p:nvSpPr>
        <p:spPr>
          <a:xfrm>
            <a:off x="4626350" y="2734100"/>
            <a:ext cx="6541200" cy="35208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 name="Google Shape;209;p5"/>
          <p:cNvPicPr preferRelativeResize="0"/>
          <p:nvPr/>
        </p:nvPicPr>
        <p:blipFill rotWithShape="1">
          <a:blip r:embed="rId5">
            <a:alphaModFix/>
          </a:blip>
          <a:srcRect/>
          <a:stretch/>
        </p:blipFill>
        <p:spPr>
          <a:xfrm>
            <a:off x="5141880" y="2968252"/>
            <a:ext cx="5311100" cy="3052473"/>
          </a:xfrm>
          <a:prstGeom prst="rect">
            <a:avLst/>
          </a:prstGeom>
          <a:noFill/>
          <a:ln w="127000" cap="rnd" cmpd="sng">
            <a:solidFill>
              <a:srgbClr val="FFFFFF"/>
            </a:solidFill>
            <a:prstDash val="solid"/>
            <a:round/>
            <a:headEnd type="none" w="sm" len="sm"/>
            <a:tailEnd type="none" w="sm" len="sm"/>
          </a:ln>
          <a:effectLst>
            <a:outerShdw blurRad="76200" dist="95250" dir="10500000" sx="97000" sy="23000" kx="900000" algn="br" rotWithShape="0">
              <a:srgbClr val="000000">
                <a:alpha val="2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Google Shape;214;p6"/>
          <p:cNvSpPr/>
          <p:nvPr/>
        </p:nvSpPr>
        <p:spPr>
          <a:xfrm>
            <a:off x="1295399" y="2228851"/>
            <a:ext cx="9699171" cy="262255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6"/>
          <p:cNvSpPr txBox="1"/>
          <p:nvPr/>
        </p:nvSpPr>
        <p:spPr>
          <a:xfrm>
            <a:off x="1295399" y="108810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Importando la Librería</a:t>
            </a:r>
            <a:endParaRPr sz="3200">
              <a:solidFill>
                <a:srgbClr val="7F7F7F"/>
              </a:solidFill>
              <a:latin typeface="Arial"/>
              <a:ea typeface="Arial"/>
              <a:cs typeface="Arial"/>
              <a:sym typeface="Arial"/>
            </a:endParaRPr>
          </a:p>
        </p:txBody>
      </p:sp>
      <p:sp>
        <p:nvSpPr>
          <p:cNvPr id="216" name="Google Shape;216;p6"/>
          <p:cNvSpPr txBox="1"/>
          <p:nvPr/>
        </p:nvSpPr>
        <p:spPr>
          <a:xfrm>
            <a:off x="7952849" y="3588007"/>
            <a:ext cx="2664351" cy="738664"/>
          </a:xfrm>
          <a:prstGeom prst="rect">
            <a:avLst/>
          </a:prstGeom>
          <a:solidFill>
            <a:srgbClr val="F2F2F2"/>
          </a:solid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400">
                <a:solidFill>
                  <a:srgbClr val="595959"/>
                </a:solidFill>
                <a:latin typeface="Calibri"/>
                <a:ea typeface="Calibri"/>
                <a:cs typeface="Calibri"/>
                <a:sym typeface="Calibri"/>
              </a:rPr>
              <a:t>Variable de ambiente para desplegar en línea los gráficos en el entorno Jupyter.</a:t>
            </a:r>
            <a:endParaRPr sz="1400">
              <a:solidFill>
                <a:srgbClr val="595959"/>
              </a:solidFill>
              <a:latin typeface="Calibri"/>
              <a:ea typeface="Calibri"/>
              <a:cs typeface="Calibri"/>
              <a:sym typeface="Calibri"/>
            </a:endParaRPr>
          </a:p>
        </p:txBody>
      </p:sp>
      <p:pic>
        <p:nvPicPr>
          <p:cNvPr id="217" name="Google Shape;217;p6"/>
          <p:cNvPicPr preferRelativeResize="0"/>
          <p:nvPr/>
        </p:nvPicPr>
        <p:blipFill rotWithShape="1">
          <a:blip r:embed="rId4">
            <a:alphaModFix/>
          </a:blip>
          <a:srcRect/>
          <a:stretch/>
        </p:blipFill>
        <p:spPr>
          <a:xfrm>
            <a:off x="1668404" y="2663545"/>
            <a:ext cx="6772275" cy="857250"/>
          </a:xfrm>
          <a:prstGeom prst="rect">
            <a:avLst/>
          </a:prstGeom>
          <a:noFill/>
          <a:ln>
            <a:noFill/>
          </a:ln>
        </p:spPr>
      </p:pic>
      <p:cxnSp>
        <p:nvCxnSpPr>
          <p:cNvPr id="218" name="Google Shape;218;p6"/>
          <p:cNvCxnSpPr/>
          <p:nvPr/>
        </p:nvCxnSpPr>
        <p:spPr>
          <a:xfrm rot="10800000">
            <a:off x="3855497" y="3325375"/>
            <a:ext cx="3904312" cy="525265"/>
          </a:xfrm>
          <a:prstGeom prst="straightConnector1">
            <a:avLst/>
          </a:prstGeom>
          <a:noFill/>
          <a:ln w="9525" cap="flat" cmpd="sng">
            <a:solidFill>
              <a:srgbClr val="595959"/>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7"/>
          <p:cNvSpPr txBox="1"/>
          <p:nvPr/>
        </p:nvSpPr>
        <p:spPr>
          <a:xfrm>
            <a:off x="1410363" y="391885"/>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Obtención de los Datos</a:t>
            </a:r>
            <a:endParaRPr sz="3200">
              <a:solidFill>
                <a:srgbClr val="7F7F7F"/>
              </a:solidFill>
              <a:latin typeface="Arial"/>
              <a:ea typeface="Arial"/>
              <a:cs typeface="Arial"/>
              <a:sym typeface="Arial"/>
            </a:endParaRPr>
          </a:p>
        </p:txBody>
      </p:sp>
      <p:sp>
        <p:nvSpPr>
          <p:cNvPr id="224" name="Google Shape;224;p7"/>
          <p:cNvSpPr/>
          <p:nvPr/>
        </p:nvSpPr>
        <p:spPr>
          <a:xfrm>
            <a:off x="1410363" y="1546984"/>
            <a:ext cx="4169953" cy="459568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5" name="Google Shape;225;p7"/>
          <p:cNvPicPr preferRelativeResize="0"/>
          <p:nvPr/>
        </p:nvPicPr>
        <p:blipFill rotWithShape="1">
          <a:blip r:embed="rId4">
            <a:alphaModFix/>
          </a:blip>
          <a:srcRect/>
          <a:stretch/>
        </p:blipFill>
        <p:spPr>
          <a:xfrm>
            <a:off x="1666283" y="1763320"/>
            <a:ext cx="3658111" cy="3972479"/>
          </a:xfrm>
          <a:prstGeom prst="rect">
            <a:avLst/>
          </a:prstGeom>
          <a:noFill/>
          <a:ln>
            <a:noFill/>
          </a:ln>
        </p:spPr>
      </p:pic>
      <p:sp>
        <p:nvSpPr>
          <p:cNvPr id="226" name="Google Shape;226;p7"/>
          <p:cNvSpPr/>
          <p:nvPr/>
        </p:nvSpPr>
        <p:spPr>
          <a:xfrm>
            <a:off x="5580314" y="2711415"/>
            <a:ext cx="6801513" cy="1344385"/>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7"/>
          <p:cNvSpPr txBox="1"/>
          <p:nvPr/>
        </p:nvSpPr>
        <p:spPr>
          <a:xfrm>
            <a:off x="6509346" y="3060441"/>
            <a:ext cx="469960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Para trabajar en este ejemplo, utilizaremos las cifras del COVID-19 en Chile por rango etario.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8"/>
          <p:cNvSpPr txBox="1"/>
          <p:nvPr/>
        </p:nvSpPr>
        <p:spPr>
          <a:xfrm>
            <a:off x="1410363" y="391885"/>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F7F7F"/>
              </a:buClr>
              <a:buSzPts val="3200"/>
              <a:buFont typeface="Arial"/>
              <a:buNone/>
            </a:pPr>
            <a:r>
              <a:rPr lang="es-ES" sz="3200" b="0" i="0" u="none" strike="noStrike" cap="none">
                <a:solidFill>
                  <a:srgbClr val="7F7F7F"/>
                </a:solidFill>
                <a:latin typeface="Arial"/>
                <a:ea typeface="Arial"/>
                <a:cs typeface="Arial"/>
                <a:sym typeface="Arial"/>
              </a:rPr>
              <a:t>Obtención de los Datos</a:t>
            </a:r>
            <a:endParaRPr sz="3200" b="0" i="0" u="none" strike="noStrike" cap="none">
              <a:solidFill>
                <a:srgbClr val="7F7F7F"/>
              </a:solidFill>
              <a:latin typeface="Arial"/>
              <a:ea typeface="Arial"/>
              <a:cs typeface="Arial"/>
              <a:sym typeface="Arial"/>
            </a:endParaRPr>
          </a:p>
        </p:txBody>
      </p:sp>
      <p:sp>
        <p:nvSpPr>
          <p:cNvPr id="233" name="Google Shape;233;p8"/>
          <p:cNvSpPr/>
          <p:nvPr/>
        </p:nvSpPr>
        <p:spPr>
          <a:xfrm>
            <a:off x="1410363" y="1546984"/>
            <a:ext cx="4169953" cy="459568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 name="Google Shape;234;p8"/>
          <p:cNvSpPr/>
          <p:nvPr/>
        </p:nvSpPr>
        <p:spPr>
          <a:xfrm>
            <a:off x="5580314" y="2711415"/>
            <a:ext cx="6801513" cy="1344385"/>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35" name="Google Shape;235;p8"/>
          <p:cNvPicPr preferRelativeResize="0"/>
          <p:nvPr/>
        </p:nvPicPr>
        <p:blipFill rotWithShape="1">
          <a:blip r:embed="rId4">
            <a:alphaModFix/>
          </a:blip>
          <a:srcRect/>
          <a:stretch/>
        </p:blipFill>
        <p:spPr>
          <a:xfrm>
            <a:off x="1942547" y="1944324"/>
            <a:ext cx="3105583" cy="3801005"/>
          </a:xfrm>
          <a:prstGeom prst="rect">
            <a:avLst/>
          </a:prstGeom>
          <a:noFill/>
          <a:ln>
            <a:noFill/>
          </a:ln>
        </p:spPr>
      </p:pic>
      <p:sp>
        <p:nvSpPr>
          <p:cNvPr id="236" name="Google Shape;236;p8"/>
          <p:cNvSpPr txBox="1"/>
          <p:nvPr/>
        </p:nvSpPr>
        <p:spPr>
          <a:xfrm>
            <a:off x="6112500" y="3060441"/>
            <a:ext cx="5483062"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Ahora realizamos algunas adecuaciones a nuestro DataFrame  para ejemplificar de mejor manera.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Google Shape;241;p9"/>
          <p:cNvSpPr/>
          <p:nvPr/>
        </p:nvSpPr>
        <p:spPr>
          <a:xfrm>
            <a:off x="928618" y="5218006"/>
            <a:ext cx="5483062" cy="789318"/>
          </a:xfrm>
          <a:prstGeom prst="roundRect">
            <a:avLst>
              <a:gd name="adj" fmla="val 16667"/>
            </a:avLst>
          </a:prstGeom>
          <a:solidFill>
            <a:schemeClr val="lt1"/>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9"/>
          <p:cNvSpPr/>
          <p:nvPr/>
        </p:nvSpPr>
        <p:spPr>
          <a:xfrm>
            <a:off x="6557978" y="1480188"/>
            <a:ext cx="5072744" cy="456480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9"/>
          <p:cNvSpPr txBox="1"/>
          <p:nvPr/>
        </p:nvSpPr>
        <p:spPr>
          <a:xfrm>
            <a:off x="928618" y="401581"/>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Nuestro Primer Gráfico</a:t>
            </a:r>
            <a:endParaRPr sz="2800">
              <a:solidFill>
                <a:srgbClr val="7F7F7F"/>
              </a:solidFill>
              <a:latin typeface="Arial"/>
              <a:ea typeface="Arial"/>
              <a:cs typeface="Arial"/>
              <a:sym typeface="Arial"/>
            </a:endParaRPr>
          </a:p>
        </p:txBody>
      </p:sp>
      <p:sp>
        <p:nvSpPr>
          <p:cNvPr id="244" name="Google Shape;244;p9"/>
          <p:cNvSpPr/>
          <p:nvPr/>
        </p:nvSpPr>
        <p:spPr>
          <a:xfrm>
            <a:off x="782320" y="1480188"/>
            <a:ext cx="5629360" cy="100806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5" name="Google Shape;245;p9"/>
          <p:cNvPicPr preferRelativeResize="0"/>
          <p:nvPr/>
        </p:nvPicPr>
        <p:blipFill rotWithShape="1">
          <a:blip r:embed="rId4">
            <a:alphaModFix/>
          </a:blip>
          <a:srcRect/>
          <a:stretch/>
        </p:blipFill>
        <p:spPr>
          <a:xfrm>
            <a:off x="7010847" y="2078371"/>
            <a:ext cx="4143953" cy="3715268"/>
          </a:xfrm>
          <a:prstGeom prst="rect">
            <a:avLst/>
          </a:prstGeom>
          <a:noFill/>
          <a:ln>
            <a:noFill/>
          </a:ln>
        </p:spPr>
      </p:pic>
      <p:sp>
        <p:nvSpPr>
          <p:cNvPr id="246" name="Google Shape;246;p9"/>
          <p:cNvSpPr txBox="1"/>
          <p:nvPr/>
        </p:nvSpPr>
        <p:spPr>
          <a:xfrm>
            <a:off x="928618" y="1661001"/>
            <a:ext cx="5193197"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Nuestro primer gráfico lo construiremos utilizando las funciones pyplot de matplotlib.</a:t>
            </a:r>
            <a:endParaRPr/>
          </a:p>
        </p:txBody>
      </p:sp>
      <p:sp>
        <p:nvSpPr>
          <p:cNvPr id="247" name="Google Shape;247;p9"/>
          <p:cNvSpPr txBox="1"/>
          <p:nvPr/>
        </p:nvSpPr>
        <p:spPr>
          <a:xfrm>
            <a:off x="1596543" y="5320277"/>
            <a:ext cx="46471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rgbClr val="595959"/>
                </a:solidFill>
                <a:latin typeface="Calibri"/>
                <a:ea typeface="Calibri"/>
                <a:cs typeface="Calibri"/>
                <a:sym typeface="Calibri"/>
              </a:rPr>
              <a:t>La instrucción plt.show() puede ser omitida en los notebooks jupyter, en otro entorno sí debe incluirse.</a:t>
            </a:r>
            <a:endParaRPr sz="1600" b="1">
              <a:solidFill>
                <a:srgbClr val="595959"/>
              </a:solidFill>
              <a:latin typeface="Calibri"/>
              <a:ea typeface="Calibri"/>
              <a:cs typeface="Calibri"/>
              <a:sym typeface="Calibri"/>
            </a:endParaRPr>
          </a:p>
        </p:txBody>
      </p:sp>
      <p:pic>
        <p:nvPicPr>
          <p:cNvPr id="248" name="Google Shape;248;p9"/>
          <p:cNvPicPr preferRelativeResize="0"/>
          <p:nvPr/>
        </p:nvPicPr>
        <p:blipFill rotWithShape="1">
          <a:blip r:embed="rId5">
            <a:alphaModFix/>
          </a:blip>
          <a:srcRect/>
          <a:stretch/>
        </p:blipFill>
        <p:spPr>
          <a:xfrm>
            <a:off x="1031145" y="5382612"/>
            <a:ext cx="419100" cy="50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961</Words>
  <Application>Microsoft Macintosh PowerPoint</Application>
  <PresentationFormat>Panorámica</PresentationFormat>
  <Paragraphs>119</Paragraphs>
  <Slides>40</Slides>
  <Notes>40</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40</vt:i4>
      </vt:variant>
    </vt:vector>
  </HeadingPairs>
  <TitlesOfParts>
    <vt:vector size="44" baseType="lpstr">
      <vt:lpstr>Arial</vt:lpstr>
      <vt:lpstr>Calibri</vt:lpstr>
      <vt:lpstr>Tema de Office</vt:lpstr>
      <vt:lpstr>1_Tema de Office</vt:lpstr>
      <vt:lpstr>Análisis Visual  Librería Matplotlib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Kibernum</dc:creator>
  <cp:lastModifiedBy>Silvia Salinas</cp:lastModifiedBy>
  <cp:revision>2</cp:revision>
  <dcterms:created xsi:type="dcterms:W3CDTF">2023-01-03T12:28:26Z</dcterms:created>
  <dcterms:modified xsi:type="dcterms:W3CDTF">2024-08-12T23:55:21Z</dcterms:modified>
</cp:coreProperties>
</file>