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gKZVflFhCm0VuF8dBZZHVHjSj9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8" name="Google Shape;4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3" name="Google Shape;4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9" name="Google Shape;4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3" name="Google Shape;4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7" name="Google Shape;5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8" name="Google Shape;51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7" name="Google Shape;54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8" name="Google Shape;55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4" name="Google Shape;5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7" name="Google Shape;57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6" name="Google Shape;58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5" name="Google Shape;6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1" name="Google Shape;61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0" name="Google Shape;62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0" name="Google Shape;6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0" name="Google Shape;64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6" name="Google Shape;64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7" name="Google Shape;65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6" name="Google Shape;66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5" name="Google Shape;67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4" name="Google Shape;68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0" name="Google Shape;69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0" name="Shape 90"/>
        <p:cNvGrpSpPr/>
        <p:nvPr/>
      </p:nvGrpSpPr>
      <p:grpSpPr>
        <a:xfrm>
          <a:off x="0" y="0"/>
          <a:ext cx="0" cy="0"/>
          <a:chOff x="0" y="0"/>
          <a:chExt cx="0" cy="0"/>
        </a:xfrm>
      </p:grpSpPr>
      <p:sp>
        <p:nvSpPr>
          <p:cNvPr id="91" name="Google Shape;9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6" name="Shape 96"/>
        <p:cNvGrpSpPr/>
        <p:nvPr/>
      </p:nvGrpSpPr>
      <p:grpSpPr>
        <a:xfrm>
          <a:off x="0" y="0"/>
          <a:ext cx="0" cy="0"/>
          <a:chOff x="0" y="0"/>
          <a:chExt cx="0" cy="0"/>
        </a:xfrm>
      </p:grpSpPr>
      <p:sp>
        <p:nvSpPr>
          <p:cNvPr id="97" name="Google Shape;97;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8" name="Google Shape;98;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2" name="Shape 102"/>
        <p:cNvGrpSpPr/>
        <p:nvPr/>
      </p:nvGrpSpPr>
      <p:grpSpPr>
        <a:xfrm>
          <a:off x="0" y="0"/>
          <a:ext cx="0" cy="0"/>
          <a:chOff x="0" y="0"/>
          <a:chExt cx="0" cy="0"/>
        </a:xfrm>
      </p:grpSpPr>
      <p:sp>
        <p:nvSpPr>
          <p:cNvPr id="103" name="Google Shape;103;p6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8" name="Shape 108"/>
        <p:cNvGrpSpPr/>
        <p:nvPr/>
      </p:nvGrpSpPr>
      <p:grpSpPr>
        <a:xfrm>
          <a:off x="0" y="0"/>
          <a:ext cx="0" cy="0"/>
          <a:chOff x="0" y="0"/>
          <a:chExt cx="0" cy="0"/>
        </a:xfrm>
      </p:grpSpPr>
      <p:sp>
        <p:nvSpPr>
          <p:cNvPr id="109" name="Google Shape;10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0" name="Google Shape;110;p6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6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5" name="Shape 115"/>
        <p:cNvGrpSpPr/>
        <p:nvPr/>
      </p:nvGrpSpPr>
      <p:grpSpPr>
        <a:xfrm>
          <a:off x="0" y="0"/>
          <a:ext cx="0" cy="0"/>
          <a:chOff x="0" y="0"/>
          <a:chExt cx="0" cy="0"/>
        </a:xfrm>
      </p:grpSpPr>
      <p:sp>
        <p:nvSpPr>
          <p:cNvPr id="116" name="Google Shape;116;p6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6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6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6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6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4" name="Shape 124"/>
        <p:cNvGrpSpPr/>
        <p:nvPr/>
      </p:nvGrpSpPr>
      <p:grpSpPr>
        <a:xfrm>
          <a:off x="0" y="0"/>
          <a:ext cx="0" cy="0"/>
          <a:chOff x="0" y="0"/>
          <a:chExt cx="0" cy="0"/>
        </a:xfrm>
      </p:grpSpPr>
      <p:sp>
        <p:nvSpPr>
          <p:cNvPr id="125" name="Google Shape;125;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6" name="Google Shape;126;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9" name="Shape 129"/>
        <p:cNvGrpSpPr/>
        <p:nvPr/>
      </p:nvGrpSpPr>
      <p:grpSpPr>
        <a:xfrm>
          <a:off x="0" y="0"/>
          <a:ext cx="0" cy="0"/>
          <a:chOff x="0" y="0"/>
          <a:chExt cx="0" cy="0"/>
        </a:xfrm>
      </p:grpSpPr>
      <p:sp>
        <p:nvSpPr>
          <p:cNvPr id="130" name="Google Shape;13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33" name="Shape 133"/>
        <p:cNvGrpSpPr/>
        <p:nvPr/>
      </p:nvGrpSpPr>
      <p:grpSpPr>
        <a:xfrm>
          <a:off x="0" y="0"/>
          <a:ext cx="0" cy="0"/>
          <a:chOff x="0" y="0"/>
          <a:chExt cx="0" cy="0"/>
        </a:xfrm>
      </p:grpSpPr>
      <p:sp>
        <p:nvSpPr>
          <p:cNvPr id="134" name="Google Shape;134;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5" name="Google Shape;135;p7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7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40" name="Shape 140"/>
        <p:cNvGrpSpPr/>
        <p:nvPr/>
      </p:nvGrpSpPr>
      <p:grpSpPr>
        <a:xfrm>
          <a:off x="0" y="0"/>
          <a:ext cx="0" cy="0"/>
          <a:chOff x="0" y="0"/>
          <a:chExt cx="0" cy="0"/>
        </a:xfrm>
      </p:grpSpPr>
      <p:sp>
        <p:nvSpPr>
          <p:cNvPr id="141" name="Google Shape;141;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2" name="Google Shape;142;p72"/>
          <p:cNvSpPr/>
          <p:nvPr>
            <p:ph idx="2" type="pic"/>
          </p:nvPr>
        </p:nvSpPr>
        <p:spPr>
          <a:xfrm>
            <a:off x="5183188" y="987425"/>
            <a:ext cx="6172200" cy="4873625"/>
          </a:xfrm>
          <a:prstGeom prst="rect">
            <a:avLst/>
          </a:prstGeom>
          <a:noFill/>
          <a:ln>
            <a:noFill/>
          </a:ln>
        </p:spPr>
      </p:sp>
      <p:sp>
        <p:nvSpPr>
          <p:cNvPr id="143" name="Google Shape;143;p7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7" name="Shape 147"/>
        <p:cNvGrpSpPr/>
        <p:nvPr/>
      </p:nvGrpSpPr>
      <p:grpSpPr>
        <a:xfrm>
          <a:off x="0" y="0"/>
          <a:ext cx="0" cy="0"/>
          <a:chOff x="0" y="0"/>
          <a:chExt cx="0" cy="0"/>
        </a:xfrm>
      </p:grpSpPr>
      <p:sp>
        <p:nvSpPr>
          <p:cNvPr id="148" name="Google Shape;14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9" name="Google Shape;149;p7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3" name="Shape 153"/>
        <p:cNvGrpSpPr/>
        <p:nvPr/>
      </p:nvGrpSpPr>
      <p:grpSpPr>
        <a:xfrm>
          <a:off x="0" y="0"/>
          <a:ext cx="0" cy="0"/>
          <a:chOff x="0" y="0"/>
          <a:chExt cx="0" cy="0"/>
        </a:xfrm>
      </p:grpSpPr>
      <p:sp>
        <p:nvSpPr>
          <p:cNvPr id="154" name="Google Shape;154;p7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5" name="Google Shape;155;p7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62"/>
          <p:cNvSpPr/>
          <p:nvPr>
            <p:ph idx="2" type="pic"/>
          </p:nvPr>
        </p:nvSpPr>
        <p:spPr>
          <a:xfrm>
            <a:off x="5183188" y="987425"/>
            <a:ext cx="6172200" cy="4873625"/>
          </a:xfrm>
          <a:prstGeom prst="rect">
            <a:avLst/>
          </a:prstGeom>
          <a:noFill/>
          <a:ln>
            <a:noFill/>
          </a:ln>
        </p:spPr>
      </p:sp>
      <p:sp>
        <p:nvSpPr>
          <p:cNvPr id="68" name="Google Shape;68;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34.png"/><Relationship Id="rId8"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29.png"/><Relationship Id="rId5" Type="http://schemas.openxmlformats.org/officeDocument/2006/relationships/image" Target="../media/image49.png"/><Relationship Id="rId6" Type="http://schemas.openxmlformats.org/officeDocument/2006/relationships/image" Target="../media/image39.png"/><Relationship Id="rId7" Type="http://schemas.openxmlformats.org/officeDocument/2006/relationships/image" Target="../media/image35.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45.png"/><Relationship Id="rId7"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8.png"/><Relationship Id="rId5" Type="http://schemas.openxmlformats.org/officeDocument/2006/relationships/image" Target="../media/image46.png"/><Relationship Id="rId6" Type="http://schemas.openxmlformats.org/officeDocument/2006/relationships/image" Target="../media/image50.png"/><Relationship Id="rId7"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3.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60.png"/><Relationship Id="rId7"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60.png"/><Relationship Id="rId7"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62.png"/><Relationship Id="rId7"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9.png"/><Relationship Id="rId5" Type="http://schemas.openxmlformats.org/officeDocument/2006/relationships/image" Target="../media/image64.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3.jpg"/><Relationship Id="rId4" Type="http://schemas.openxmlformats.org/officeDocument/2006/relationships/image" Target="../media/image29.png"/><Relationship Id="rId5" Type="http://schemas.openxmlformats.org/officeDocument/2006/relationships/image" Target="../media/image63.png"/><Relationship Id="rId6" Type="http://schemas.openxmlformats.org/officeDocument/2006/relationships/image" Target="../media/image82.png"/><Relationship Id="rId7" Type="http://schemas.openxmlformats.org/officeDocument/2006/relationships/image" Target="../media/image69.png"/><Relationship Id="rId8" Type="http://schemas.openxmlformats.org/officeDocument/2006/relationships/image" Target="../media/image7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9.png"/><Relationship Id="rId5" Type="http://schemas.openxmlformats.org/officeDocument/2006/relationships/image" Target="../media/image67.png"/><Relationship Id="rId6" Type="http://schemas.openxmlformats.org/officeDocument/2006/relationships/image" Target="../media/image9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7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29.png"/><Relationship Id="rId6"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60.png"/><Relationship Id="rId6"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73.png"/><Relationship Id="rId5" Type="http://schemas.openxmlformats.org/officeDocument/2006/relationships/image" Target="../media/image7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74.png"/><Relationship Id="rId5" Type="http://schemas.openxmlformats.org/officeDocument/2006/relationships/image" Target="../media/image7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83.png"/><Relationship Id="rId5" Type="http://schemas.openxmlformats.org/officeDocument/2006/relationships/image" Target="../media/image8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97.png"/><Relationship Id="rId5" Type="http://schemas.openxmlformats.org/officeDocument/2006/relationships/image" Target="../media/image85.png"/><Relationship Id="rId6"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9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8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8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8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88.png"/><Relationship Id="rId5" Type="http://schemas.openxmlformats.org/officeDocument/2006/relationships/image" Target="../media/image9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96.png"/><Relationship Id="rId5" Type="http://schemas.openxmlformats.org/officeDocument/2006/relationships/image" Target="../media/image9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jp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9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jpg"/><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3.jp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3.jp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
          <p:cNvSpPr/>
          <p:nvPr/>
        </p:nvSpPr>
        <p:spPr>
          <a:xfrm>
            <a:off x="3866607" y="3751199"/>
            <a:ext cx="7071359" cy="1767095"/>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164" name="Google Shape;164;p1"/>
          <p:cNvSpPr txBox="1"/>
          <p:nvPr>
            <p:ph type="ctrTitle"/>
          </p:nvPr>
        </p:nvSpPr>
        <p:spPr>
          <a:xfrm>
            <a:off x="4095548" y="3809485"/>
            <a:ext cx="7014578" cy="159072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b="1" lang="es-ES" sz="5000">
                <a:solidFill>
                  <a:schemeClr val="lt1"/>
                </a:solidFill>
                <a:latin typeface="Arial"/>
                <a:ea typeface="Arial"/>
                <a:cs typeface="Arial"/>
                <a:sym typeface="Arial"/>
              </a:rPr>
              <a:t>Análisis Visual Librería Seaborn</a:t>
            </a:r>
            <a:endParaRPr b="1" sz="5000">
              <a:solidFill>
                <a:schemeClr val="lt1"/>
              </a:solidFill>
              <a:latin typeface="Arial"/>
              <a:ea typeface="Arial"/>
              <a:cs typeface="Arial"/>
              <a:sym typeface="Arial"/>
            </a:endParaRPr>
          </a:p>
        </p:txBody>
      </p:sp>
      <p:sp>
        <p:nvSpPr>
          <p:cNvPr id="165" name="Google Shape;165;p1"/>
          <p:cNvSpPr/>
          <p:nvPr/>
        </p:nvSpPr>
        <p:spPr>
          <a:xfrm>
            <a:off x="4103749" y="5685115"/>
            <a:ext cx="6096000"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6" name="Google Shape;166;p1"/>
          <p:cNvSpPr txBox="1"/>
          <p:nvPr/>
        </p:nvSpPr>
        <p:spPr>
          <a:xfrm>
            <a:off x="4095548" y="3273373"/>
            <a:ext cx="702277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lang="es-ES" sz="1800">
                <a:solidFill>
                  <a:schemeClr val="lt1"/>
                </a:solidFill>
                <a:latin typeface="Arial"/>
                <a:ea typeface="Arial"/>
                <a:cs typeface="Arial"/>
                <a:sym typeface="Arial"/>
              </a:rPr>
              <a:t>Módulo 3 –  Análisis Exploratorio y Programación Estadística</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10"/>
          <p:cNvSpPr/>
          <p:nvPr/>
        </p:nvSpPr>
        <p:spPr>
          <a:xfrm>
            <a:off x="457201" y="1245141"/>
            <a:ext cx="12821054" cy="4708186"/>
          </a:xfrm>
          <a:prstGeom prst="roundRect">
            <a:avLst>
              <a:gd fmla="val 2971"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0"/>
          <p:cNvSpPr txBox="1"/>
          <p:nvPr/>
        </p:nvSpPr>
        <p:spPr>
          <a:xfrm>
            <a:off x="1627489" y="316585"/>
            <a:ext cx="1119370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el análisis?</a:t>
            </a:r>
            <a:endParaRPr sz="1600">
              <a:solidFill>
                <a:srgbClr val="7F7F7F"/>
              </a:solidFill>
              <a:latin typeface="Arial"/>
              <a:ea typeface="Arial"/>
              <a:cs typeface="Arial"/>
              <a:sym typeface="Arial"/>
            </a:endParaRPr>
          </a:p>
        </p:txBody>
      </p:sp>
      <p:sp>
        <p:nvSpPr>
          <p:cNvPr id="251" name="Google Shape;251;p10"/>
          <p:cNvSpPr/>
          <p:nvPr/>
        </p:nvSpPr>
        <p:spPr>
          <a:xfrm>
            <a:off x="1627489" y="1502703"/>
            <a:ext cx="9571443"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El análisis univariado es una técnica estadística utilizada para analizar un solo conjunto de datos o variable a la vez. Se trata de una técnica descriptiva que se enfoca en explorar y resumir las características de una variable sin considerar su relación con otras variables.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En el análisis univariado, se utilizan medidas estadísticas como la media, la mediana, la moda, el rango y la desviación estándar para describir y resumir la distribución de los datos de una variable en particular. También se pueden utilizar gráficos como histogramas, diagramas de caja y bigotes, y gráficos de barras para visualizar la distribución de los datos.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El análisis univariado se utiliza comúnmente en diferentes campos, como la investigación de mercado, la psicología, la medicina y la biología, entre otros. En la investigación de mercado, por ejemplo, el análisis univariado puede utilizarse para identificar las características demográficas de los consumidores que compran un producto en particular. En la psicología, se puede utilizar para analizar las respuestas de los participantes en una encuesta sobre su estado de ánimo.</a:t>
            </a:r>
            <a:endParaRPr/>
          </a:p>
        </p:txBody>
      </p:sp>
      <p:pic>
        <p:nvPicPr>
          <p:cNvPr id="252" name="Google Shape;252;p10"/>
          <p:cNvPicPr preferRelativeResize="0"/>
          <p:nvPr/>
        </p:nvPicPr>
        <p:blipFill rotWithShape="1">
          <a:blip r:embed="rId4">
            <a:alphaModFix/>
          </a:blip>
          <a:srcRect b="0" l="0" r="0" t="0"/>
          <a:stretch/>
        </p:blipFill>
        <p:spPr>
          <a:xfrm>
            <a:off x="1156621" y="1502703"/>
            <a:ext cx="367327" cy="367327"/>
          </a:xfrm>
          <a:prstGeom prst="rect">
            <a:avLst/>
          </a:prstGeom>
          <a:noFill/>
          <a:ln>
            <a:noFill/>
          </a:ln>
        </p:spPr>
      </p:pic>
      <p:pic>
        <p:nvPicPr>
          <p:cNvPr id="253" name="Google Shape;253;p10"/>
          <p:cNvPicPr preferRelativeResize="0"/>
          <p:nvPr/>
        </p:nvPicPr>
        <p:blipFill rotWithShape="1">
          <a:blip r:embed="rId4">
            <a:alphaModFix/>
          </a:blip>
          <a:srcRect b="0" l="0" r="0" t="0"/>
          <a:stretch/>
        </p:blipFill>
        <p:spPr>
          <a:xfrm>
            <a:off x="1156622" y="2705532"/>
            <a:ext cx="367327" cy="367327"/>
          </a:xfrm>
          <a:prstGeom prst="rect">
            <a:avLst/>
          </a:prstGeom>
          <a:noFill/>
          <a:ln>
            <a:noFill/>
          </a:ln>
        </p:spPr>
      </p:pic>
      <p:pic>
        <p:nvPicPr>
          <p:cNvPr id="254" name="Google Shape;254;p10"/>
          <p:cNvPicPr preferRelativeResize="0"/>
          <p:nvPr/>
        </p:nvPicPr>
        <p:blipFill rotWithShape="1">
          <a:blip r:embed="rId4">
            <a:alphaModFix/>
          </a:blip>
          <a:srcRect b="0" l="0" r="0" t="0"/>
          <a:stretch/>
        </p:blipFill>
        <p:spPr>
          <a:xfrm>
            <a:off x="1156622" y="3995074"/>
            <a:ext cx="367327" cy="3673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11"/>
          <p:cNvSpPr/>
          <p:nvPr/>
        </p:nvSpPr>
        <p:spPr>
          <a:xfrm>
            <a:off x="6847114" y="982494"/>
            <a:ext cx="5072744" cy="4858954"/>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1"/>
          <p:cNvSpPr txBox="1"/>
          <p:nvPr/>
        </p:nvSpPr>
        <p:spPr>
          <a:xfrm>
            <a:off x="1071212" y="680124"/>
            <a:ext cx="5021944" cy="662293"/>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Análisis de Distribución</a:t>
            </a:r>
            <a:endParaRPr sz="2800">
              <a:solidFill>
                <a:srgbClr val="7F7F7F"/>
              </a:solidFill>
              <a:latin typeface="Arial"/>
              <a:ea typeface="Arial"/>
              <a:cs typeface="Arial"/>
              <a:sym typeface="Arial"/>
            </a:endParaRPr>
          </a:p>
        </p:txBody>
      </p:sp>
      <p:sp>
        <p:nvSpPr>
          <p:cNvPr id="261" name="Google Shape;261;p11"/>
          <p:cNvSpPr/>
          <p:nvPr/>
        </p:nvSpPr>
        <p:spPr>
          <a:xfrm>
            <a:off x="-1226262" y="1764640"/>
            <a:ext cx="8073376" cy="1008062"/>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1"/>
          <p:cNvSpPr txBox="1"/>
          <p:nvPr/>
        </p:nvSpPr>
        <p:spPr>
          <a:xfrm>
            <a:off x="1071212" y="1948345"/>
            <a:ext cx="477511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Permite graficar diagramas de distribución de observaciones (similar a la función hist() de matplotlib).</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263" name="Google Shape;263;p11"/>
          <p:cNvPicPr preferRelativeResize="0"/>
          <p:nvPr/>
        </p:nvPicPr>
        <p:blipFill rotWithShape="1">
          <a:blip r:embed="rId4">
            <a:alphaModFix/>
          </a:blip>
          <a:srcRect b="0" l="0" r="0" t="0"/>
          <a:stretch/>
        </p:blipFill>
        <p:spPr>
          <a:xfrm>
            <a:off x="598224" y="1996516"/>
            <a:ext cx="324000" cy="324000"/>
          </a:xfrm>
          <a:prstGeom prst="rect">
            <a:avLst/>
          </a:prstGeom>
          <a:noFill/>
          <a:ln>
            <a:noFill/>
          </a:ln>
        </p:spPr>
      </p:pic>
      <p:sp>
        <p:nvSpPr>
          <p:cNvPr id="264" name="Google Shape;264;p11"/>
          <p:cNvSpPr/>
          <p:nvPr/>
        </p:nvSpPr>
        <p:spPr>
          <a:xfrm>
            <a:off x="823324" y="5050630"/>
            <a:ext cx="5486700" cy="7473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1"/>
          <p:cNvSpPr txBox="1"/>
          <p:nvPr/>
        </p:nvSpPr>
        <p:spPr>
          <a:xfrm>
            <a:off x="1550534" y="5108689"/>
            <a:ext cx="5402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https://seaborn.pydata.org/generated/seaborn.displot.html</a:t>
            </a:r>
            <a:endParaRPr/>
          </a:p>
        </p:txBody>
      </p:sp>
      <p:pic>
        <p:nvPicPr>
          <p:cNvPr id="266" name="Google Shape;266;p11"/>
          <p:cNvPicPr preferRelativeResize="0"/>
          <p:nvPr/>
        </p:nvPicPr>
        <p:blipFill rotWithShape="1">
          <a:blip r:embed="rId5">
            <a:alphaModFix/>
          </a:blip>
          <a:srcRect b="0" l="0" r="0" t="0"/>
          <a:stretch/>
        </p:blipFill>
        <p:spPr>
          <a:xfrm>
            <a:off x="995986" y="5171834"/>
            <a:ext cx="419100" cy="504825"/>
          </a:xfrm>
          <a:prstGeom prst="rect">
            <a:avLst/>
          </a:prstGeom>
          <a:noFill/>
          <a:ln>
            <a:noFill/>
          </a:ln>
        </p:spPr>
      </p:pic>
      <p:cxnSp>
        <p:nvCxnSpPr>
          <p:cNvPr id="267" name="Google Shape;267;p11"/>
          <p:cNvCxnSpPr/>
          <p:nvPr/>
        </p:nvCxnSpPr>
        <p:spPr>
          <a:xfrm rot="10800000">
            <a:off x="9507401" y="1722246"/>
            <a:ext cx="910200" cy="613200"/>
          </a:xfrm>
          <a:prstGeom prst="straightConnector1">
            <a:avLst/>
          </a:prstGeom>
          <a:noFill/>
          <a:ln cap="flat" cmpd="sng" w="9525">
            <a:solidFill>
              <a:schemeClr val="accent1"/>
            </a:solidFill>
            <a:prstDash val="solid"/>
            <a:miter lim="800000"/>
            <a:headEnd len="sm" w="sm" type="none"/>
            <a:tailEnd len="med" w="med" type="triangle"/>
          </a:ln>
        </p:spPr>
      </p:cxnSp>
      <p:pic>
        <p:nvPicPr>
          <p:cNvPr id="268" name="Google Shape;268;p11"/>
          <p:cNvPicPr preferRelativeResize="0"/>
          <p:nvPr/>
        </p:nvPicPr>
        <p:blipFill rotWithShape="1">
          <a:blip r:embed="rId6">
            <a:alphaModFix/>
          </a:blip>
          <a:srcRect b="0" l="0" r="0" t="0"/>
          <a:stretch/>
        </p:blipFill>
        <p:spPr>
          <a:xfrm>
            <a:off x="6952775" y="2234402"/>
            <a:ext cx="3464826" cy="3471912"/>
          </a:xfrm>
          <a:prstGeom prst="rect">
            <a:avLst/>
          </a:prstGeom>
          <a:noFill/>
          <a:ln>
            <a:noFill/>
          </a:ln>
        </p:spPr>
      </p:pic>
      <p:pic>
        <p:nvPicPr>
          <p:cNvPr id="269" name="Google Shape;269;p11"/>
          <p:cNvPicPr preferRelativeResize="0"/>
          <p:nvPr/>
        </p:nvPicPr>
        <p:blipFill rotWithShape="1">
          <a:blip r:embed="rId7">
            <a:alphaModFix/>
          </a:blip>
          <a:srcRect b="0" l="0" r="0" t="0"/>
          <a:stretch/>
        </p:blipFill>
        <p:spPr>
          <a:xfrm>
            <a:off x="7313403" y="1342425"/>
            <a:ext cx="2743583" cy="285790"/>
          </a:xfrm>
          <a:prstGeom prst="rect">
            <a:avLst/>
          </a:prstGeom>
          <a:noFill/>
          <a:ln>
            <a:noFill/>
          </a:ln>
        </p:spPr>
      </p:pic>
      <p:sp>
        <p:nvSpPr>
          <p:cNvPr id="270" name="Google Shape;270;p11"/>
          <p:cNvSpPr txBox="1"/>
          <p:nvPr/>
        </p:nvSpPr>
        <p:spPr>
          <a:xfrm>
            <a:off x="9398969" y="2255941"/>
            <a:ext cx="230425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rgbClr val="7F7F7F"/>
                </a:solidFill>
                <a:latin typeface="Calibri"/>
                <a:ea typeface="Calibri"/>
                <a:cs typeface="Calibri"/>
                <a:sym typeface="Calibri"/>
              </a:rPr>
              <a:t>Nombre columna de datos</a:t>
            </a:r>
            <a:endParaRPr/>
          </a:p>
        </p:txBody>
      </p:sp>
      <p:sp>
        <p:nvSpPr>
          <p:cNvPr id="271" name="Google Shape;271;p11"/>
          <p:cNvSpPr txBox="1"/>
          <p:nvPr/>
        </p:nvSpPr>
        <p:spPr>
          <a:xfrm>
            <a:off x="7584675" y="2020075"/>
            <a:ext cx="1331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rgbClr val="7F7F7F"/>
                </a:solidFill>
                <a:latin typeface="Calibri"/>
                <a:ea typeface="Calibri"/>
                <a:cs typeface="Calibri"/>
                <a:sym typeface="Calibri"/>
              </a:rPr>
              <a:t>Objeto DataFrame</a:t>
            </a:r>
            <a:endParaRPr/>
          </a:p>
        </p:txBody>
      </p:sp>
      <p:cxnSp>
        <p:nvCxnSpPr>
          <p:cNvPr id="272" name="Google Shape;272;p11"/>
          <p:cNvCxnSpPr>
            <a:stCxn id="271" idx="0"/>
            <a:endCxn id="269" idx="2"/>
          </p:cNvCxnSpPr>
          <p:nvPr/>
        </p:nvCxnSpPr>
        <p:spPr>
          <a:xfrm flipH="1" rot="10800000">
            <a:off x="8250525" y="1628275"/>
            <a:ext cx="434700" cy="3918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2"/>
          <p:cNvSpPr/>
          <p:nvPr/>
        </p:nvSpPr>
        <p:spPr>
          <a:xfrm>
            <a:off x="1298200" y="1059074"/>
            <a:ext cx="9699300" cy="45150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12"/>
          <p:cNvSpPr txBox="1"/>
          <p:nvPr/>
        </p:nvSpPr>
        <p:spPr>
          <a:xfrm>
            <a:off x="1446528" y="331598"/>
            <a:ext cx="10782300" cy="5468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Análisis de Distribución</a:t>
            </a:r>
            <a:endParaRPr/>
          </a:p>
        </p:txBody>
      </p:sp>
      <p:pic>
        <p:nvPicPr>
          <p:cNvPr id="279" name="Google Shape;279;p12"/>
          <p:cNvPicPr preferRelativeResize="0"/>
          <p:nvPr/>
        </p:nvPicPr>
        <p:blipFill rotWithShape="1">
          <a:blip r:embed="rId4">
            <a:alphaModFix/>
          </a:blip>
          <a:srcRect b="0" l="0" r="0" t="0"/>
          <a:stretch/>
        </p:blipFill>
        <p:spPr>
          <a:xfrm>
            <a:off x="2049062" y="1658308"/>
            <a:ext cx="3572374" cy="247685"/>
          </a:xfrm>
          <a:prstGeom prst="rect">
            <a:avLst/>
          </a:prstGeom>
          <a:noFill/>
          <a:ln>
            <a:noFill/>
          </a:ln>
        </p:spPr>
      </p:pic>
      <p:pic>
        <p:nvPicPr>
          <p:cNvPr id="280" name="Google Shape;280;p12"/>
          <p:cNvPicPr preferRelativeResize="0"/>
          <p:nvPr/>
        </p:nvPicPr>
        <p:blipFill rotWithShape="1">
          <a:blip r:embed="rId5">
            <a:alphaModFix/>
          </a:blip>
          <a:srcRect b="0" l="0" r="0" t="0"/>
          <a:stretch/>
        </p:blipFill>
        <p:spPr>
          <a:xfrm>
            <a:off x="1817709" y="2029265"/>
            <a:ext cx="3389076" cy="3382161"/>
          </a:xfrm>
          <a:prstGeom prst="rect">
            <a:avLst/>
          </a:prstGeom>
          <a:noFill/>
          <a:ln>
            <a:noFill/>
          </a:ln>
        </p:spPr>
      </p:pic>
      <p:cxnSp>
        <p:nvCxnSpPr>
          <p:cNvPr id="281" name="Google Shape;281;p12"/>
          <p:cNvCxnSpPr/>
          <p:nvPr/>
        </p:nvCxnSpPr>
        <p:spPr>
          <a:xfrm flipH="1">
            <a:off x="3835127" y="2575272"/>
            <a:ext cx="603900" cy="933900"/>
          </a:xfrm>
          <a:prstGeom prst="straightConnector1">
            <a:avLst/>
          </a:prstGeom>
          <a:noFill/>
          <a:ln cap="flat" cmpd="sng" w="9525">
            <a:solidFill>
              <a:schemeClr val="accent1"/>
            </a:solidFill>
            <a:prstDash val="solid"/>
            <a:miter lim="800000"/>
            <a:headEnd len="sm" w="sm" type="none"/>
            <a:tailEnd len="med" w="med" type="triangle"/>
          </a:ln>
        </p:spPr>
      </p:cxnSp>
      <p:sp>
        <p:nvSpPr>
          <p:cNvPr id="282" name="Google Shape;282;p12"/>
          <p:cNvSpPr txBox="1"/>
          <p:nvPr/>
        </p:nvSpPr>
        <p:spPr>
          <a:xfrm>
            <a:off x="3603547" y="2200248"/>
            <a:ext cx="2304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Kde: kernel density estimate</a:t>
            </a:r>
            <a:endParaRPr sz="1400">
              <a:solidFill>
                <a:srgbClr val="7F7F7F"/>
              </a:solidFill>
              <a:latin typeface="Calibri"/>
              <a:ea typeface="Calibri"/>
              <a:cs typeface="Calibri"/>
              <a:sym typeface="Calibri"/>
            </a:endParaRPr>
          </a:p>
        </p:txBody>
      </p:sp>
      <p:pic>
        <p:nvPicPr>
          <p:cNvPr id="283" name="Google Shape;283;p12"/>
          <p:cNvPicPr preferRelativeResize="0"/>
          <p:nvPr/>
        </p:nvPicPr>
        <p:blipFill rotWithShape="1">
          <a:blip r:embed="rId6">
            <a:alphaModFix/>
          </a:blip>
          <a:srcRect b="0" l="0" r="0" t="0"/>
          <a:stretch/>
        </p:blipFill>
        <p:spPr>
          <a:xfrm>
            <a:off x="6961715" y="1667977"/>
            <a:ext cx="3715268" cy="219106"/>
          </a:xfrm>
          <a:prstGeom prst="rect">
            <a:avLst/>
          </a:prstGeom>
          <a:noFill/>
          <a:ln>
            <a:noFill/>
          </a:ln>
        </p:spPr>
      </p:pic>
      <p:pic>
        <p:nvPicPr>
          <p:cNvPr id="284" name="Google Shape;284;p12"/>
          <p:cNvPicPr preferRelativeResize="0"/>
          <p:nvPr/>
        </p:nvPicPr>
        <p:blipFill rotWithShape="1">
          <a:blip r:embed="rId7">
            <a:alphaModFix/>
          </a:blip>
          <a:srcRect b="0" l="0" r="0" t="0"/>
          <a:stretch/>
        </p:blipFill>
        <p:spPr>
          <a:xfrm>
            <a:off x="6809676" y="1987296"/>
            <a:ext cx="3375259" cy="3382161"/>
          </a:xfrm>
          <a:prstGeom prst="rect">
            <a:avLst/>
          </a:prstGeom>
          <a:noFill/>
          <a:ln>
            <a:noFill/>
          </a:ln>
        </p:spPr>
      </p:pic>
      <p:sp>
        <p:nvSpPr>
          <p:cNvPr id="285" name="Google Shape;285;p12"/>
          <p:cNvSpPr txBox="1"/>
          <p:nvPr/>
        </p:nvSpPr>
        <p:spPr>
          <a:xfrm>
            <a:off x="8604664" y="3416766"/>
            <a:ext cx="2178000" cy="523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ecdf: empirical cumulative density function.</a:t>
            </a:r>
            <a:endParaRPr sz="1400">
              <a:solidFill>
                <a:srgbClr val="7F7F7F"/>
              </a:solidFill>
              <a:latin typeface="Calibri"/>
              <a:ea typeface="Calibri"/>
              <a:cs typeface="Calibri"/>
              <a:sym typeface="Calibri"/>
            </a:endParaRPr>
          </a:p>
        </p:txBody>
      </p:sp>
      <p:cxnSp>
        <p:nvCxnSpPr>
          <p:cNvPr id="286" name="Google Shape;286;p12"/>
          <p:cNvCxnSpPr/>
          <p:nvPr/>
        </p:nvCxnSpPr>
        <p:spPr>
          <a:xfrm rot="10800000">
            <a:off x="8819423" y="2684821"/>
            <a:ext cx="823200" cy="621000"/>
          </a:xfrm>
          <a:prstGeom prst="straightConnector1">
            <a:avLst/>
          </a:prstGeom>
          <a:noFill/>
          <a:ln cap="flat" cmpd="sng" w="9525">
            <a:solidFill>
              <a:schemeClr val="accent1"/>
            </a:solidFill>
            <a:prstDash val="solid"/>
            <a:miter lim="800000"/>
            <a:headEnd len="sm" w="sm" type="none"/>
            <a:tailEnd len="med" w="med" type="triangle"/>
          </a:ln>
        </p:spPr>
      </p:cxnSp>
      <p:sp>
        <p:nvSpPr>
          <p:cNvPr id="287" name="Google Shape;287;p12"/>
          <p:cNvSpPr txBox="1"/>
          <p:nvPr/>
        </p:nvSpPr>
        <p:spPr>
          <a:xfrm>
            <a:off x="1525426" y="1243925"/>
            <a:ext cx="865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a:solidFill>
                  <a:srgbClr val="7F7F7F"/>
                </a:solidFill>
                <a:latin typeface="Calibri"/>
                <a:ea typeface="Calibri"/>
                <a:cs typeface="Calibri"/>
                <a:sym typeface="Calibri"/>
              </a:rPr>
              <a:t>El parámetro kind permite el despliegue de otros tipos de diagrama de distribución.</a:t>
            </a:r>
            <a:endParaRPr/>
          </a:p>
        </p:txBody>
      </p:sp>
      <p:sp>
        <p:nvSpPr>
          <p:cNvPr id="288" name="Google Shape;288;p12"/>
          <p:cNvSpPr/>
          <p:nvPr/>
        </p:nvSpPr>
        <p:spPr>
          <a:xfrm>
            <a:off x="1212801" y="5754718"/>
            <a:ext cx="5110800" cy="6360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9" name="Google Shape;289;p12"/>
          <p:cNvPicPr preferRelativeResize="0"/>
          <p:nvPr/>
        </p:nvPicPr>
        <p:blipFill rotWithShape="1">
          <a:blip r:embed="rId8">
            <a:alphaModFix/>
          </a:blip>
          <a:srcRect b="0" l="0" r="0" t="0"/>
          <a:stretch/>
        </p:blipFill>
        <p:spPr>
          <a:xfrm>
            <a:off x="1298200" y="5835362"/>
            <a:ext cx="398175" cy="479620"/>
          </a:xfrm>
          <a:prstGeom prst="rect">
            <a:avLst/>
          </a:prstGeom>
          <a:noFill/>
          <a:ln>
            <a:noFill/>
          </a:ln>
        </p:spPr>
      </p:pic>
      <p:sp>
        <p:nvSpPr>
          <p:cNvPr id="290" name="Google Shape;290;p12"/>
          <p:cNvSpPr/>
          <p:nvPr/>
        </p:nvSpPr>
        <p:spPr>
          <a:xfrm>
            <a:off x="1692290" y="5813571"/>
            <a:ext cx="476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https://seaborn.pydata.org/generated/seaborn.displot.html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13"/>
          <p:cNvSpPr/>
          <p:nvPr/>
        </p:nvSpPr>
        <p:spPr>
          <a:xfrm>
            <a:off x="1438500" y="1217050"/>
            <a:ext cx="9362400" cy="43569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3"/>
          <p:cNvSpPr/>
          <p:nvPr/>
        </p:nvSpPr>
        <p:spPr>
          <a:xfrm>
            <a:off x="1438507" y="5728177"/>
            <a:ext cx="5007300" cy="6549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7" name="Google Shape;297;p13"/>
          <p:cNvPicPr preferRelativeResize="0"/>
          <p:nvPr/>
        </p:nvPicPr>
        <p:blipFill rotWithShape="1">
          <a:blip r:embed="rId4">
            <a:alphaModFix/>
          </a:blip>
          <a:srcRect b="0" l="0" r="0" t="0"/>
          <a:stretch/>
        </p:blipFill>
        <p:spPr>
          <a:xfrm>
            <a:off x="1567480" y="5854709"/>
            <a:ext cx="333514" cy="401733"/>
          </a:xfrm>
          <a:prstGeom prst="rect">
            <a:avLst/>
          </a:prstGeom>
          <a:noFill/>
          <a:ln>
            <a:noFill/>
          </a:ln>
        </p:spPr>
      </p:pic>
      <p:sp>
        <p:nvSpPr>
          <p:cNvPr id="298" name="Google Shape;298;p13"/>
          <p:cNvSpPr/>
          <p:nvPr/>
        </p:nvSpPr>
        <p:spPr>
          <a:xfrm>
            <a:off x="1838349" y="5793966"/>
            <a:ext cx="476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https://seaborn.pydata.org/generated/seaborn.displot.html</a:t>
            </a:r>
            <a:endParaRPr/>
          </a:p>
        </p:txBody>
      </p:sp>
      <p:pic>
        <p:nvPicPr>
          <p:cNvPr id="299" name="Google Shape;299;p13"/>
          <p:cNvPicPr preferRelativeResize="0"/>
          <p:nvPr/>
        </p:nvPicPr>
        <p:blipFill rotWithShape="1">
          <a:blip r:embed="rId5">
            <a:alphaModFix/>
          </a:blip>
          <a:srcRect b="0" l="0" r="0" t="0"/>
          <a:stretch/>
        </p:blipFill>
        <p:spPr>
          <a:xfrm>
            <a:off x="1543559" y="1895482"/>
            <a:ext cx="4183195" cy="247685"/>
          </a:xfrm>
          <a:prstGeom prst="rect">
            <a:avLst/>
          </a:prstGeom>
          <a:noFill/>
          <a:ln>
            <a:noFill/>
          </a:ln>
        </p:spPr>
      </p:pic>
      <p:pic>
        <p:nvPicPr>
          <p:cNvPr id="300" name="Google Shape;300;p13"/>
          <p:cNvPicPr preferRelativeResize="0"/>
          <p:nvPr/>
        </p:nvPicPr>
        <p:blipFill rotWithShape="1">
          <a:blip r:embed="rId6">
            <a:alphaModFix/>
          </a:blip>
          <a:srcRect b="0" l="0" r="0" t="0"/>
          <a:stretch/>
        </p:blipFill>
        <p:spPr>
          <a:xfrm>
            <a:off x="2160835" y="2430126"/>
            <a:ext cx="2937638" cy="2963600"/>
          </a:xfrm>
          <a:prstGeom prst="rect">
            <a:avLst/>
          </a:prstGeom>
          <a:noFill/>
          <a:ln>
            <a:noFill/>
          </a:ln>
        </p:spPr>
      </p:pic>
      <p:pic>
        <p:nvPicPr>
          <p:cNvPr id="301" name="Google Shape;301;p13"/>
          <p:cNvPicPr preferRelativeResize="0"/>
          <p:nvPr/>
        </p:nvPicPr>
        <p:blipFill rotWithShape="1">
          <a:blip r:embed="rId7">
            <a:alphaModFix/>
          </a:blip>
          <a:srcRect b="0" l="0" r="0" t="0"/>
          <a:stretch/>
        </p:blipFill>
        <p:spPr>
          <a:xfrm>
            <a:off x="6396076" y="1905009"/>
            <a:ext cx="4334281" cy="238158"/>
          </a:xfrm>
          <a:prstGeom prst="rect">
            <a:avLst/>
          </a:prstGeom>
          <a:noFill/>
          <a:ln>
            <a:noFill/>
          </a:ln>
        </p:spPr>
      </p:pic>
      <p:pic>
        <p:nvPicPr>
          <p:cNvPr id="302" name="Google Shape;302;p13"/>
          <p:cNvPicPr preferRelativeResize="0"/>
          <p:nvPr/>
        </p:nvPicPr>
        <p:blipFill rotWithShape="1">
          <a:blip r:embed="rId8">
            <a:alphaModFix/>
          </a:blip>
          <a:srcRect b="0" l="0" r="0" t="0"/>
          <a:stretch/>
        </p:blipFill>
        <p:spPr>
          <a:xfrm>
            <a:off x="6887889" y="2238631"/>
            <a:ext cx="3086708" cy="3107630"/>
          </a:xfrm>
          <a:prstGeom prst="rect">
            <a:avLst/>
          </a:prstGeom>
          <a:noFill/>
          <a:ln>
            <a:noFill/>
          </a:ln>
        </p:spPr>
      </p:pic>
      <p:sp>
        <p:nvSpPr>
          <p:cNvPr id="303" name="Google Shape;303;p13"/>
          <p:cNvSpPr txBox="1"/>
          <p:nvPr/>
        </p:nvSpPr>
        <p:spPr>
          <a:xfrm>
            <a:off x="1693930" y="510206"/>
            <a:ext cx="10673248" cy="696805"/>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Análisis de Distribución</a:t>
            </a:r>
            <a:endParaRPr/>
          </a:p>
        </p:txBody>
      </p:sp>
      <p:sp>
        <p:nvSpPr>
          <p:cNvPr id="304" name="Google Shape;304;p13"/>
          <p:cNvSpPr txBox="1"/>
          <p:nvPr/>
        </p:nvSpPr>
        <p:spPr>
          <a:xfrm>
            <a:off x="1543551" y="1397338"/>
            <a:ext cx="373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a:solidFill>
                  <a:srgbClr val="7F7F7F"/>
                </a:solidFill>
                <a:latin typeface="Calibri"/>
                <a:ea typeface="Calibri"/>
                <a:cs typeface="Calibri"/>
                <a:sym typeface="Calibri"/>
              </a:rPr>
              <a:t>Mejorando el diagrama…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14"/>
          <p:cNvSpPr/>
          <p:nvPr/>
        </p:nvSpPr>
        <p:spPr>
          <a:xfrm>
            <a:off x="-71346" y="957475"/>
            <a:ext cx="11229600" cy="52281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4"/>
          <p:cNvSpPr/>
          <p:nvPr/>
        </p:nvSpPr>
        <p:spPr>
          <a:xfrm>
            <a:off x="6139994" y="988050"/>
            <a:ext cx="4963500" cy="51654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4"/>
          <p:cNvSpPr txBox="1"/>
          <p:nvPr/>
        </p:nvSpPr>
        <p:spPr>
          <a:xfrm>
            <a:off x="540975" y="1142400"/>
            <a:ext cx="5389800" cy="4217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alibri"/>
                <a:ea typeface="Calibri"/>
                <a:cs typeface="Calibri"/>
                <a:sym typeface="Calibri"/>
              </a:rPr>
              <a:t>Un diagrama de caja, también conocido como boxplot en inglés, es una herramienta gráfica utilizada para representar la distribución de un conjunto de datos numéricos. El diagrama de caja muestra el rango intercuartílico (IQR), que es la distancia entre el primer y tercer cuartil del conjunto de datos, y los valores mínimo y máximo. También muestra los valores atípicos o fuera de rango, que se representan como puntos individuales fuera de la caja.</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La caja en sí misma representa el rango intercuartílico, y la línea dentro de la caja representa la mediana. Los cuartiles dividen el conjunto de datos en cuatro partes iguales, y el primer cuartil (Q1) representa el valor que es más pequeño que el 25% de los datos, mientras que el tercer cuartil (Q3) representa el valor que es más pequeño que el 75% de los datos.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El diagrama de caja es una herramienta útil para detectar valores atípicos y para comparar distribuciones entre diferentes conjuntos de datos.</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312" name="Google Shape;312;p14"/>
          <p:cNvPicPr preferRelativeResize="0"/>
          <p:nvPr/>
        </p:nvPicPr>
        <p:blipFill rotWithShape="1">
          <a:blip r:embed="rId4">
            <a:alphaModFix/>
          </a:blip>
          <a:srcRect b="0" l="0" r="0" t="0"/>
          <a:stretch/>
        </p:blipFill>
        <p:spPr>
          <a:xfrm>
            <a:off x="6898939" y="1627487"/>
            <a:ext cx="3617078" cy="3011914"/>
          </a:xfrm>
          <a:prstGeom prst="rect">
            <a:avLst/>
          </a:prstGeom>
          <a:noFill/>
          <a:ln>
            <a:noFill/>
          </a:ln>
        </p:spPr>
      </p:pic>
      <p:pic>
        <p:nvPicPr>
          <p:cNvPr id="313" name="Google Shape;313;p14"/>
          <p:cNvPicPr preferRelativeResize="0"/>
          <p:nvPr/>
        </p:nvPicPr>
        <p:blipFill rotWithShape="1">
          <a:blip r:embed="rId5">
            <a:alphaModFix/>
          </a:blip>
          <a:srcRect b="0" l="0" r="0" t="0"/>
          <a:stretch/>
        </p:blipFill>
        <p:spPr>
          <a:xfrm>
            <a:off x="6984176" y="1230168"/>
            <a:ext cx="2772162" cy="247685"/>
          </a:xfrm>
          <a:prstGeom prst="rect">
            <a:avLst/>
          </a:prstGeom>
          <a:noFill/>
          <a:ln>
            <a:noFill/>
          </a:ln>
        </p:spPr>
      </p:pic>
      <p:cxnSp>
        <p:nvCxnSpPr>
          <p:cNvPr id="314" name="Google Shape;314;p14"/>
          <p:cNvCxnSpPr/>
          <p:nvPr/>
        </p:nvCxnSpPr>
        <p:spPr>
          <a:xfrm flipH="1" rot="10800000">
            <a:off x="8021121" y="4068904"/>
            <a:ext cx="103800" cy="905100"/>
          </a:xfrm>
          <a:prstGeom prst="straightConnector1">
            <a:avLst/>
          </a:prstGeom>
          <a:noFill/>
          <a:ln cap="flat" cmpd="sng" w="9525">
            <a:solidFill>
              <a:srgbClr val="595959"/>
            </a:solidFill>
            <a:prstDash val="solid"/>
            <a:miter lim="800000"/>
            <a:headEnd len="sm" w="sm" type="none"/>
            <a:tailEnd len="med" w="med" type="triangle"/>
          </a:ln>
        </p:spPr>
      </p:cxnSp>
      <p:sp>
        <p:nvSpPr>
          <p:cNvPr id="315" name="Google Shape;315;p14"/>
          <p:cNvSpPr txBox="1"/>
          <p:nvPr/>
        </p:nvSpPr>
        <p:spPr>
          <a:xfrm>
            <a:off x="7657079" y="4974004"/>
            <a:ext cx="728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rgbClr val="595959"/>
                </a:solidFill>
                <a:latin typeface="Calibri"/>
                <a:ea typeface="Calibri"/>
                <a:cs typeface="Calibri"/>
                <a:sym typeface="Calibri"/>
              </a:rPr>
              <a:t>mediana</a:t>
            </a:r>
            <a:endParaRPr/>
          </a:p>
        </p:txBody>
      </p:sp>
      <p:cxnSp>
        <p:nvCxnSpPr>
          <p:cNvPr id="316" name="Google Shape;316;p14"/>
          <p:cNvCxnSpPr/>
          <p:nvPr/>
        </p:nvCxnSpPr>
        <p:spPr>
          <a:xfrm flipH="1" rot="10800000">
            <a:off x="7530927" y="4068907"/>
            <a:ext cx="305100" cy="660000"/>
          </a:xfrm>
          <a:prstGeom prst="straightConnector1">
            <a:avLst/>
          </a:prstGeom>
          <a:noFill/>
          <a:ln cap="flat" cmpd="sng" w="9525">
            <a:solidFill>
              <a:srgbClr val="595959"/>
            </a:solidFill>
            <a:prstDash val="solid"/>
            <a:miter lim="800000"/>
            <a:headEnd len="sm" w="sm" type="none"/>
            <a:tailEnd len="med" w="med" type="triangle"/>
          </a:ln>
        </p:spPr>
      </p:cxnSp>
      <p:sp>
        <p:nvSpPr>
          <p:cNvPr id="317" name="Google Shape;317;p14"/>
          <p:cNvSpPr txBox="1"/>
          <p:nvPr/>
        </p:nvSpPr>
        <p:spPr>
          <a:xfrm>
            <a:off x="7264760" y="4728907"/>
            <a:ext cx="367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Q1</a:t>
            </a:r>
            <a:endParaRPr/>
          </a:p>
        </p:txBody>
      </p:sp>
      <p:cxnSp>
        <p:nvCxnSpPr>
          <p:cNvPr id="318" name="Google Shape;318;p14"/>
          <p:cNvCxnSpPr/>
          <p:nvPr/>
        </p:nvCxnSpPr>
        <p:spPr>
          <a:xfrm rot="10800000">
            <a:off x="8502387" y="4069030"/>
            <a:ext cx="144000" cy="721200"/>
          </a:xfrm>
          <a:prstGeom prst="straightConnector1">
            <a:avLst/>
          </a:prstGeom>
          <a:noFill/>
          <a:ln cap="flat" cmpd="sng" w="9525">
            <a:solidFill>
              <a:srgbClr val="595959"/>
            </a:solidFill>
            <a:prstDash val="solid"/>
            <a:miter lim="800000"/>
            <a:headEnd len="sm" w="sm" type="none"/>
            <a:tailEnd len="med" w="med" type="triangle"/>
          </a:ln>
        </p:spPr>
      </p:cxnSp>
      <p:sp>
        <p:nvSpPr>
          <p:cNvPr id="319" name="Google Shape;319;p14"/>
          <p:cNvSpPr txBox="1"/>
          <p:nvPr/>
        </p:nvSpPr>
        <p:spPr>
          <a:xfrm>
            <a:off x="8502511" y="4781353"/>
            <a:ext cx="367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Q3</a:t>
            </a:r>
            <a:endParaRPr/>
          </a:p>
        </p:txBody>
      </p:sp>
      <p:cxnSp>
        <p:nvCxnSpPr>
          <p:cNvPr id="320" name="Google Shape;320;p14"/>
          <p:cNvCxnSpPr/>
          <p:nvPr/>
        </p:nvCxnSpPr>
        <p:spPr>
          <a:xfrm flipH="1" rot="10800000">
            <a:off x="9182255" y="3563552"/>
            <a:ext cx="407700" cy="1356300"/>
          </a:xfrm>
          <a:prstGeom prst="straightConnector1">
            <a:avLst/>
          </a:prstGeom>
          <a:noFill/>
          <a:ln cap="flat" cmpd="sng" w="9525">
            <a:solidFill>
              <a:srgbClr val="595959"/>
            </a:solidFill>
            <a:prstDash val="solid"/>
            <a:miter lim="800000"/>
            <a:headEnd len="sm" w="sm" type="none"/>
            <a:tailEnd len="med" w="med" type="triangle"/>
          </a:ln>
        </p:spPr>
      </p:cxnSp>
      <p:sp>
        <p:nvSpPr>
          <p:cNvPr id="321" name="Google Shape;321;p14"/>
          <p:cNvSpPr txBox="1"/>
          <p:nvPr/>
        </p:nvSpPr>
        <p:spPr>
          <a:xfrm>
            <a:off x="8665581" y="4939388"/>
            <a:ext cx="901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595959"/>
                </a:solidFill>
                <a:latin typeface="Calibri"/>
                <a:ea typeface="Calibri"/>
                <a:cs typeface="Calibri"/>
                <a:sym typeface="Calibri"/>
              </a:rPr>
              <a:t>Límite superior</a:t>
            </a:r>
            <a:endParaRPr/>
          </a:p>
        </p:txBody>
      </p:sp>
      <p:cxnSp>
        <p:nvCxnSpPr>
          <p:cNvPr id="322" name="Google Shape;322;p14"/>
          <p:cNvCxnSpPr/>
          <p:nvPr/>
        </p:nvCxnSpPr>
        <p:spPr>
          <a:xfrm rot="10800000">
            <a:off x="9881932" y="3151083"/>
            <a:ext cx="105000" cy="1733100"/>
          </a:xfrm>
          <a:prstGeom prst="straightConnector1">
            <a:avLst/>
          </a:prstGeom>
          <a:noFill/>
          <a:ln cap="flat" cmpd="sng" w="9525">
            <a:solidFill>
              <a:srgbClr val="595959"/>
            </a:solidFill>
            <a:prstDash val="solid"/>
            <a:miter lim="800000"/>
            <a:headEnd len="sm" w="sm" type="none"/>
            <a:tailEnd len="med" w="med" type="triangle"/>
          </a:ln>
        </p:spPr>
      </p:cxnSp>
      <p:sp>
        <p:nvSpPr>
          <p:cNvPr id="323" name="Google Shape;323;p14"/>
          <p:cNvSpPr txBox="1"/>
          <p:nvPr/>
        </p:nvSpPr>
        <p:spPr>
          <a:xfrm>
            <a:off x="9347532" y="4956639"/>
            <a:ext cx="13317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595959"/>
                </a:solidFill>
                <a:latin typeface="Calibri"/>
                <a:ea typeface="Calibri"/>
                <a:cs typeface="Calibri"/>
                <a:sym typeface="Calibri"/>
              </a:rPr>
              <a:t>Valores atípicos (outliers)</a:t>
            </a:r>
            <a:endParaRPr/>
          </a:p>
        </p:txBody>
      </p:sp>
      <p:cxnSp>
        <p:nvCxnSpPr>
          <p:cNvPr id="324" name="Google Shape;324;p14"/>
          <p:cNvCxnSpPr/>
          <p:nvPr/>
        </p:nvCxnSpPr>
        <p:spPr>
          <a:xfrm flipH="1" rot="10800000">
            <a:off x="6658808" y="3527883"/>
            <a:ext cx="407700" cy="1356300"/>
          </a:xfrm>
          <a:prstGeom prst="straightConnector1">
            <a:avLst/>
          </a:prstGeom>
          <a:noFill/>
          <a:ln cap="flat" cmpd="sng" w="9525">
            <a:solidFill>
              <a:srgbClr val="595959"/>
            </a:solidFill>
            <a:prstDash val="solid"/>
            <a:miter lim="800000"/>
            <a:headEnd len="sm" w="sm" type="none"/>
            <a:tailEnd len="med" w="med" type="triangle"/>
          </a:ln>
        </p:spPr>
      </p:cxnSp>
      <p:sp>
        <p:nvSpPr>
          <p:cNvPr id="325" name="Google Shape;325;p14"/>
          <p:cNvSpPr txBox="1"/>
          <p:nvPr/>
        </p:nvSpPr>
        <p:spPr>
          <a:xfrm>
            <a:off x="6239929" y="4939388"/>
            <a:ext cx="901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595959"/>
                </a:solidFill>
                <a:latin typeface="Calibri"/>
                <a:ea typeface="Calibri"/>
                <a:cs typeface="Calibri"/>
                <a:sym typeface="Calibri"/>
              </a:rPr>
              <a:t>Límite inferior</a:t>
            </a:r>
            <a:endParaRPr/>
          </a:p>
        </p:txBody>
      </p:sp>
      <p:sp>
        <p:nvSpPr>
          <p:cNvPr id="326" name="Google Shape;326;p14"/>
          <p:cNvSpPr txBox="1"/>
          <p:nvPr/>
        </p:nvSpPr>
        <p:spPr>
          <a:xfrm>
            <a:off x="583050" y="5421659"/>
            <a:ext cx="4963500" cy="523200"/>
          </a:xfrm>
          <a:prstGeom prst="rect">
            <a:avLst/>
          </a:prstGeom>
          <a:solidFill>
            <a:srgbClr val="F2F2F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https://seaborn.pydata.org/generated/seaborn.boxplot.html</a:t>
            </a:r>
            <a:endParaRPr/>
          </a:p>
        </p:txBody>
      </p:sp>
      <p:sp>
        <p:nvSpPr>
          <p:cNvPr id="327" name="Google Shape;327;p14"/>
          <p:cNvSpPr txBox="1"/>
          <p:nvPr/>
        </p:nvSpPr>
        <p:spPr>
          <a:xfrm>
            <a:off x="6661400" y="5493925"/>
            <a:ext cx="4247400" cy="4926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300">
                <a:solidFill>
                  <a:srgbClr val="7F7F7F"/>
                </a:solidFill>
                <a:latin typeface="Calibri"/>
                <a:ea typeface="Calibri"/>
                <a:cs typeface="Calibri"/>
                <a:sym typeface="Calibri"/>
              </a:rPr>
              <a:t>Un valor atípico (en inglés </a:t>
            </a:r>
            <a:r>
              <a:rPr b="1" lang="es-ES" sz="1300">
                <a:solidFill>
                  <a:srgbClr val="7F7F7F"/>
                </a:solidFill>
                <a:latin typeface="Calibri"/>
                <a:ea typeface="Calibri"/>
                <a:cs typeface="Calibri"/>
                <a:sym typeface="Calibri"/>
              </a:rPr>
              <a:t>outlier</a:t>
            </a:r>
            <a:r>
              <a:rPr lang="es-ES" sz="1300">
                <a:solidFill>
                  <a:srgbClr val="7F7F7F"/>
                </a:solidFill>
                <a:latin typeface="Calibri"/>
                <a:ea typeface="Calibri"/>
                <a:cs typeface="Calibri"/>
                <a:sym typeface="Calibri"/>
              </a:rPr>
              <a:t>) es una observación que es numéricamente distante del resto de los datos</a:t>
            </a:r>
            <a:endParaRPr sz="1300"/>
          </a:p>
        </p:txBody>
      </p:sp>
      <p:pic>
        <p:nvPicPr>
          <p:cNvPr id="328" name="Google Shape;328;p14"/>
          <p:cNvPicPr preferRelativeResize="0"/>
          <p:nvPr/>
        </p:nvPicPr>
        <p:blipFill rotWithShape="1">
          <a:blip r:embed="rId6">
            <a:alphaModFix/>
          </a:blip>
          <a:srcRect b="0" l="0" r="0" t="0"/>
          <a:stretch/>
        </p:blipFill>
        <p:spPr>
          <a:xfrm>
            <a:off x="6308299" y="5556468"/>
            <a:ext cx="305100" cy="367507"/>
          </a:xfrm>
          <a:prstGeom prst="rect">
            <a:avLst/>
          </a:prstGeom>
          <a:solidFill>
            <a:srgbClr val="F2F2F2"/>
          </a:solidFill>
          <a:ln>
            <a:noFill/>
          </a:ln>
        </p:spPr>
      </p:pic>
      <p:sp>
        <p:nvSpPr>
          <p:cNvPr id="329" name="Google Shape;329;p14"/>
          <p:cNvSpPr txBox="1"/>
          <p:nvPr/>
        </p:nvSpPr>
        <p:spPr>
          <a:xfrm>
            <a:off x="481151" y="72487"/>
            <a:ext cx="11020418"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Diagrama de Caja</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15"/>
          <p:cNvSpPr/>
          <p:nvPr/>
        </p:nvSpPr>
        <p:spPr>
          <a:xfrm>
            <a:off x="-1077882" y="1236749"/>
            <a:ext cx="8500085" cy="4604698"/>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5"/>
          <p:cNvSpPr/>
          <p:nvPr/>
        </p:nvSpPr>
        <p:spPr>
          <a:xfrm>
            <a:off x="6847114" y="1236749"/>
            <a:ext cx="5072744" cy="460469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5"/>
          <p:cNvSpPr txBox="1"/>
          <p:nvPr/>
        </p:nvSpPr>
        <p:spPr>
          <a:xfrm>
            <a:off x="1205396" y="1495307"/>
            <a:ext cx="5130000" cy="4217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alibri"/>
                <a:ea typeface="Calibri"/>
                <a:cs typeface="Calibri"/>
                <a:sym typeface="Calibri"/>
              </a:rPr>
              <a:t>En un diagrama de violín, la forma de violín representa la distribución de los datos. La forma se dibuja simétrica alrededor de la mediana y muestra la densidad de los datos en diferentes valores. El ancho del violín en cualquier punto representa la densidad de los datos en ese punto. Por lo tanto, los violines más anchos indican áreas donde hay más datos, mientras que los violines más estrechos indican áreas con menos datos.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Además, los puntos blancos dentro del violín representan la mediana y, a veces, también se muestran los valores mínimo y máximo. Los diagramas de violín también pueden ser combinados con un diagrama de caja para mostrar información adicional, como los cuartiles y los valores atípicos.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El diagrama de violín es útil para comparar la distribución de los datos entre diferentes grupos o subconjuntos de datos. Al igual que el diagrama de caja, el diagrama de violín es una herramienta gráfica muy útil en estadística exploratoria y análisis de datos.</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337" name="Google Shape;337;p15"/>
          <p:cNvPicPr preferRelativeResize="0"/>
          <p:nvPr/>
        </p:nvPicPr>
        <p:blipFill rotWithShape="1">
          <a:blip r:embed="rId4">
            <a:alphaModFix/>
          </a:blip>
          <a:srcRect b="0" l="0" r="0" t="0"/>
          <a:stretch/>
        </p:blipFill>
        <p:spPr>
          <a:xfrm>
            <a:off x="776458" y="1530536"/>
            <a:ext cx="252000" cy="252000"/>
          </a:xfrm>
          <a:prstGeom prst="rect">
            <a:avLst/>
          </a:prstGeom>
          <a:noFill/>
          <a:ln>
            <a:noFill/>
          </a:ln>
        </p:spPr>
      </p:pic>
      <p:pic>
        <p:nvPicPr>
          <p:cNvPr id="338" name="Google Shape;338;p15"/>
          <p:cNvPicPr preferRelativeResize="0"/>
          <p:nvPr/>
        </p:nvPicPr>
        <p:blipFill rotWithShape="1">
          <a:blip r:embed="rId4">
            <a:alphaModFix/>
          </a:blip>
          <a:srcRect b="0" l="0" r="0" t="0"/>
          <a:stretch/>
        </p:blipFill>
        <p:spPr>
          <a:xfrm>
            <a:off x="790247" y="3260046"/>
            <a:ext cx="252000" cy="252000"/>
          </a:xfrm>
          <a:prstGeom prst="rect">
            <a:avLst/>
          </a:prstGeom>
          <a:noFill/>
          <a:ln>
            <a:noFill/>
          </a:ln>
        </p:spPr>
      </p:pic>
      <p:pic>
        <p:nvPicPr>
          <p:cNvPr id="339" name="Google Shape;339;p15"/>
          <p:cNvPicPr preferRelativeResize="0"/>
          <p:nvPr/>
        </p:nvPicPr>
        <p:blipFill rotWithShape="1">
          <a:blip r:embed="rId4">
            <a:alphaModFix/>
          </a:blip>
          <a:srcRect b="0" l="0" r="0" t="0"/>
          <a:stretch/>
        </p:blipFill>
        <p:spPr>
          <a:xfrm>
            <a:off x="790247" y="4550746"/>
            <a:ext cx="252000" cy="252000"/>
          </a:xfrm>
          <a:prstGeom prst="rect">
            <a:avLst/>
          </a:prstGeom>
          <a:noFill/>
          <a:ln>
            <a:noFill/>
          </a:ln>
        </p:spPr>
      </p:pic>
      <p:sp>
        <p:nvSpPr>
          <p:cNvPr id="340" name="Google Shape;340;p15"/>
          <p:cNvSpPr/>
          <p:nvPr/>
        </p:nvSpPr>
        <p:spPr>
          <a:xfrm>
            <a:off x="1205396" y="5970405"/>
            <a:ext cx="5130120" cy="619728"/>
          </a:xfrm>
          <a:prstGeom prst="roundRect">
            <a:avLst>
              <a:gd fmla="val 16667" name="adj"/>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5"/>
          <p:cNvSpPr txBox="1"/>
          <p:nvPr/>
        </p:nvSpPr>
        <p:spPr>
          <a:xfrm>
            <a:off x="1655499" y="6018659"/>
            <a:ext cx="47424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595959"/>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595959"/>
                </a:solidFill>
                <a:latin typeface="Calibri"/>
                <a:ea typeface="Calibri"/>
                <a:cs typeface="Calibri"/>
                <a:sym typeface="Calibri"/>
              </a:rPr>
              <a:t>https://seaborn.pydata.org/generated/seaborn.violinplot.html</a:t>
            </a:r>
            <a:endParaRPr/>
          </a:p>
        </p:txBody>
      </p:sp>
      <p:pic>
        <p:nvPicPr>
          <p:cNvPr id="342" name="Google Shape;342;p15"/>
          <p:cNvPicPr preferRelativeResize="0"/>
          <p:nvPr/>
        </p:nvPicPr>
        <p:blipFill rotWithShape="1">
          <a:blip r:embed="rId5">
            <a:alphaModFix/>
          </a:blip>
          <a:srcRect b="0" l="0" r="0" t="0"/>
          <a:stretch/>
        </p:blipFill>
        <p:spPr>
          <a:xfrm>
            <a:off x="1267862" y="6129189"/>
            <a:ext cx="325171" cy="391683"/>
          </a:xfrm>
          <a:prstGeom prst="rect">
            <a:avLst/>
          </a:prstGeom>
          <a:noFill/>
          <a:ln>
            <a:noFill/>
          </a:ln>
        </p:spPr>
      </p:pic>
      <p:pic>
        <p:nvPicPr>
          <p:cNvPr id="343" name="Google Shape;343;p15"/>
          <p:cNvPicPr preferRelativeResize="0"/>
          <p:nvPr/>
        </p:nvPicPr>
        <p:blipFill rotWithShape="1">
          <a:blip r:embed="rId6">
            <a:alphaModFix/>
          </a:blip>
          <a:srcRect b="0" l="0" r="0" t="0"/>
          <a:stretch/>
        </p:blipFill>
        <p:spPr>
          <a:xfrm>
            <a:off x="7933464" y="1502223"/>
            <a:ext cx="3048425" cy="238158"/>
          </a:xfrm>
          <a:prstGeom prst="rect">
            <a:avLst/>
          </a:prstGeom>
          <a:noFill/>
          <a:ln>
            <a:noFill/>
          </a:ln>
        </p:spPr>
      </p:pic>
      <p:pic>
        <p:nvPicPr>
          <p:cNvPr id="344" name="Google Shape;344;p15"/>
          <p:cNvPicPr preferRelativeResize="0"/>
          <p:nvPr/>
        </p:nvPicPr>
        <p:blipFill rotWithShape="1">
          <a:blip r:embed="rId7">
            <a:alphaModFix/>
          </a:blip>
          <a:srcRect b="0" l="0" r="0" t="0"/>
          <a:stretch/>
        </p:blipFill>
        <p:spPr>
          <a:xfrm>
            <a:off x="7023696" y="1784049"/>
            <a:ext cx="4638381" cy="3862344"/>
          </a:xfrm>
          <a:prstGeom prst="rect">
            <a:avLst/>
          </a:prstGeom>
          <a:noFill/>
          <a:ln>
            <a:noFill/>
          </a:ln>
        </p:spPr>
      </p:pic>
      <p:sp>
        <p:nvSpPr>
          <p:cNvPr id="345" name="Google Shape;345;p15"/>
          <p:cNvSpPr txBox="1"/>
          <p:nvPr/>
        </p:nvSpPr>
        <p:spPr>
          <a:xfrm>
            <a:off x="1250397" y="185019"/>
            <a:ext cx="1071446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violín</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16"/>
          <p:cNvSpPr/>
          <p:nvPr/>
        </p:nvSpPr>
        <p:spPr>
          <a:xfrm>
            <a:off x="-459719" y="1187338"/>
            <a:ext cx="13745410" cy="699047"/>
          </a:xfrm>
          <a:prstGeom prst="roundRect">
            <a:avLst>
              <a:gd fmla="val 4466"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p:txBody>
      </p:sp>
      <p:sp>
        <p:nvSpPr>
          <p:cNvPr id="351" name="Google Shape;351;p16"/>
          <p:cNvSpPr txBox="1"/>
          <p:nvPr/>
        </p:nvSpPr>
        <p:spPr>
          <a:xfrm>
            <a:off x="1815741" y="268068"/>
            <a:ext cx="8384173"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Catplot y Swarmplot</a:t>
            </a:r>
            <a:endParaRPr sz="3200">
              <a:solidFill>
                <a:srgbClr val="7F7F7F"/>
              </a:solidFill>
              <a:latin typeface="Arial"/>
              <a:ea typeface="Arial"/>
              <a:cs typeface="Arial"/>
              <a:sym typeface="Arial"/>
            </a:endParaRPr>
          </a:p>
        </p:txBody>
      </p:sp>
      <p:sp>
        <p:nvSpPr>
          <p:cNvPr id="352" name="Google Shape;352;p16"/>
          <p:cNvSpPr/>
          <p:nvPr/>
        </p:nvSpPr>
        <p:spPr>
          <a:xfrm>
            <a:off x="1533033" y="2035684"/>
            <a:ext cx="9231085" cy="4144689"/>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6"/>
          <p:cNvSpPr/>
          <p:nvPr/>
        </p:nvSpPr>
        <p:spPr>
          <a:xfrm>
            <a:off x="1835196" y="1366973"/>
            <a:ext cx="892892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chemeClr val="lt1"/>
                </a:solidFill>
                <a:latin typeface="Calibri"/>
                <a:ea typeface="Calibri"/>
                <a:cs typeface="Calibri"/>
                <a:sym typeface="Calibri"/>
              </a:rPr>
              <a:t>Estos diagramas permiten armarse una idea de la distribución y dispersión de las mediciones.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354" name="Google Shape;354;p16"/>
          <p:cNvPicPr preferRelativeResize="0"/>
          <p:nvPr/>
        </p:nvPicPr>
        <p:blipFill rotWithShape="1">
          <a:blip r:embed="rId4">
            <a:alphaModFix/>
          </a:blip>
          <a:srcRect b="0" l="0" r="0" t="0"/>
          <a:stretch/>
        </p:blipFill>
        <p:spPr>
          <a:xfrm>
            <a:off x="7117769" y="2179433"/>
            <a:ext cx="2791215" cy="276264"/>
          </a:xfrm>
          <a:prstGeom prst="rect">
            <a:avLst/>
          </a:prstGeom>
          <a:noFill/>
          <a:ln>
            <a:noFill/>
          </a:ln>
        </p:spPr>
      </p:pic>
      <p:pic>
        <p:nvPicPr>
          <p:cNvPr id="355" name="Google Shape;355;p16"/>
          <p:cNvPicPr preferRelativeResize="0"/>
          <p:nvPr/>
        </p:nvPicPr>
        <p:blipFill rotWithShape="1">
          <a:blip r:embed="rId5">
            <a:alphaModFix/>
          </a:blip>
          <a:srcRect b="0" l="0" r="0" t="0"/>
          <a:stretch/>
        </p:blipFill>
        <p:spPr>
          <a:xfrm>
            <a:off x="6932347" y="2533194"/>
            <a:ext cx="3397233" cy="3397233"/>
          </a:xfrm>
          <a:prstGeom prst="rect">
            <a:avLst/>
          </a:prstGeom>
          <a:noFill/>
          <a:ln>
            <a:noFill/>
          </a:ln>
        </p:spPr>
      </p:pic>
      <p:pic>
        <p:nvPicPr>
          <p:cNvPr id="356" name="Google Shape;356;p16"/>
          <p:cNvPicPr preferRelativeResize="0"/>
          <p:nvPr/>
        </p:nvPicPr>
        <p:blipFill rotWithShape="1">
          <a:blip r:embed="rId6">
            <a:alphaModFix/>
          </a:blip>
          <a:srcRect b="0" l="0" r="0" t="0"/>
          <a:stretch/>
        </p:blipFill>
        <p:spPr>
          <a:xfrm>
            <a:off x="1835196" y="2511157"/>
            <a:ext cx="4227152" cy="3519917"/>
          </a:xfrm>
          <a:prstGeom prst="rect">
            <a:avLst/>
          </a:prstGeom>
          <a:noFill/>
          <a:ln>
            <a:noFill/>
          </a:ln>
        </p:spPr>
      </p:pic>
      <p:pic>
        <p:nvPicPr>
          <p:cNvPr id="357" name="Google Shape;357;p16"/>
          <p:cNvPicPr preferRelativeResize="0"/>
          <p:nvPr/>
        </p:nvPicPr>
        <p:blipFill rotWithShape="1">
          <a:blip r:embed="rId7">
            <a:alphaModFix/>
          </a:blip>
          <a:srcRect b="0" l="0" r="0" t="0"/>
          <a:stretch/>
        </p:blipFill>
        <p:spPr>
          <a:xfrm>
            <a:off x="2476954" y="2198486"/>
            <a:ext cx="2943636" cy="2572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17"/>
          <p:cNvSpPr txBox="1"/>
          <p:nvPr/>
        </p:nvSpPr>
        <p:spPr>
          <a:xfrm>
            <a:off x="1381328" y="3475203"/>
            <a:ext cx="4221805"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Análisis Bivariado</a:t>
            </a:r>
            <a:endParaRPr sz="3200">
              <a:solidFill>
                <a:srgbClr val="7F7F7F"/>
              </a:solidFill>
              <a:latin typeface="Arial"/>
              <a:ea typeface="Arial"/>
              <a:cs typeface="Arial"/>
              <a:sym typeface="Arial"/>
            </a:endParaRPr>
          </a:p>
        </p:txBody>
      </p:sp>
      <p:pic>
        <p:nvPicPr>
          <p:cNvPr id="363" name="Google Shape;363;p17"/>
          <p:cNvPicPr preferRelativeResize="0"/>
          <p:nvPr/>
        </p:nvPicPr>
        <p:blipFill rotWithShape="1">
          <a:blip r:embed="rId4">
            <a:alphaModFix/>
          </a:blip>
          <a:srcRect b="0" l="0" r="0" t="0"/>
          <a:stretch/>
        </p:blipFill>
        <p:spPr>
          <a:xfrm>
            <a:off x="7738325" y="1733933"/>
            <a:ext cx="3292841" cy="32928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18"/>
          <p:cNvSpPr/>
          <p:nvPr/>
        </p:nvSpPr>
        <p:spPr>
          <a:xfrm>
            <a:off x="-193625" y="1962450"/>
            <a:ext cx="10628400" cy="35142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8"/>
          <p:cNvSpPr txBox="1"/>
          <p:nvPr/>
        </p:nvSpPr>
        <p:spPr>
          <a:xfrm>
            <a:off x="913569" y="710428"/>
            <a:ext cx="10255855"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Análisis Bivariado</a:t>
            </a:r>
            <a:endParaRPr sz="2800">
              <a:solidFill>
                <a:srgbClr val="7F7F7F"/>
              </a:solidFill>
              <a:latin typeface="Arial"/>
              <a:ea typeface="Arial"/>
              <a:cs typeface="Arial"/>
              <a:sym typeface="Arial"/>
            </a:endParaRPr>
          </a:p>
        </p:txBody>
      </p:sp>
      <p:sp>
        <p:nvSpPr>
          <p:cNvPr id="370" name="Google Shape;370;p18"/>
          <p:cNvSpPr txBox="1"/>
          <p:nvPr/>
        </p:nvSpPr>
        <p:spPr>
          <a:xfrm>
            <a:off x="913570" y="2216608"/>
            <a:ext cx="925183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El análisis bivariado es una técnica estadística utilizada para explorar la relación entre dos variables diferentes en un conjunto de datos. Se analiza la relación entre dos variables, una variable independiente y otra variable dependiente, para determinar si existe alguna asociación o relación entre ellas.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En el análisis bivariado, se pueden utilizar diversas técnicas estadísticas para analizar la relación entre las dos variables, como la correlación, la regresión lineal, la prueba de chi-cuadrado, el coeficiente de contingencia, entre otros.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Por ejemplo, si se quisiera examinar la relación entre el nivel de educación y los ingresos, se podría llevar a cabo un análisis bivariado comparando los niveles de educación con los ingresos correspondientes. A través del análisis bivariado, se podría determinar si existe alguna asociación significativa entre el nivel de educación y los ingresos.</a:t>
            </a:r>
            <a:endParaRPr/>
          </a:p>
        </p:txBody>
      </p:sp>
      <p:pic>
        <p:nvPicPr>
          <p:cNvPr id="371" name="Google Shape;371;p18"/>
          <p:cNvPicPr preferRelativeResize="0"/>
          <p:nvPr/>
        </p:nvPicPr>
        <p:blipFill rotWithShape="1">
          <a:blip r:embed="rId4">
            <a:alphaModFix/>
          </a:blip>
          <a:srcRect b="0" l="0" r="0" t="0"/>
          <a:stretch/>
        </p:blipFill>
        <p:spPr>
          <a:xfrm>
            <a:off x="456371" y="2299668"/>
            <a:ext cx="252000" cy="252000"/>
          </a:xfrm>
          <a:prstGeom prst="rect">
            <a:avLst/>
          </a:prstGeom>
          <a:noFill/>
          <a:ln>
            <a:noFill/>
          </a:ln>
        </p:spPr>
      </p:pic>
      <p:pic>
        <p:nvPicPr>
          <p:cNvPr id="372" name="Google Shape;372;p18"/>
          <p:cNvPicPr preferRelativeResize="0"/>
          <p:nvPr/>
        </p:nvPicPr>
        <p:blipFill rotWithShape="1">
          <a:blip r:embed="rId4">
            <a:alphaModFix/>
          </a:blip>
          <a:srcRect b="0" l="0" r="0" t="0"/>
          <a:stretch/>
        </p:blipFill>
        <p:spPr>
          <a:xfrm>
            <a:off x="456370" y="3257854"/>
            <a:ext cx="252000" cy="252000"/>
          </a:xfrm>
          <a:prstGeom prst="rect">
            <a:avLst/>
          </a:prstGeom>
          <a:noFill/>
          <a:ln>
            <a:noFill/>
          </a:ln>
        </p:spPr>
      </p:pic>
      <p:pic>
        <p:nvPicPr>
          <p:cNvPr id="373" name="Google Shape;373;p18"/>
          <p:cNvPicPr preferRelativeResize="0"/>
          <p:nvPr/>
        </p:nvPicPr>
        <p:blipFill rotWithShape="1">
          <a:blip r:embed="rId4">
            <a:alphaModFix/>
          </a:blip>
          <a:srcRect b="0" l="0" r="0" t="0"/>
          <a:stretch/>
        </p:blipFill>
        <p:spPr>
          <a:xfrm>
            <a:off x="456370" y="4216040"/>
            <a:ext cx="252000" cy="25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19"/>
          <p:cNvSpPr/>
          <p:nvPr/>
        </p:nvSpPr>
        <p:spPr>
          <a:xfrm>
            <a:off x="-264949" y="1236750"/>
            <a:ext cx="7567200" cy="35712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9"/>
          <p:cNvSpPr/>
          <p:nvPr/>
        </p:nvSpPr>
        <p:spPr>
          <a:xfrm>
            <a:off x="6847114" y="1236749"/>
            <a:ext cx="5072744" cy="460469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19"/>
          <p:cNvSpPr txBox="1"/>
          <p:nvPr/>
        </p:nvSpPr>
        <p:spPr>
          <a:xfrm>
            <a:off x="1260411" y="141351"/>
            <a:ext cx="5075106"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600">
                <a:solidFill>
                  <a:srgbClr val="7F7F7F"/>
                </a:solidFill>
                <a:latin typeface="Arial"/>
                <a:ea typeface="Arial"/>
                <a:cs typeface="Arial"/>
                <a:sym typeface="Arial"/>
              </a:rPr>
              <a:t>Diagrama de dispersión</a:t>
            </a:r>
            <a:endParaRPr sz="3200">
              <a:solidFill>
                <a:srgbClr val="7F7F7F"/>
              </a:solidFill>
              <a:latin typeface="Arial"/>
              <a:ea typeface="Arial"/>
              <a:cs typeface="Arial"/>
              <a:sym typeface="Arial"/>
            </a:endParaRPr>
          </a:p>
        </p:txBody>
      </p:sp>
      <p:sp>
        <p:nvSpPr>
          <p:cNvPr id="381" name="Google Shape;381;p19"/>
          <p:cNvSpPr txBox="1"/>
          <p:nvPr/>
        </p:nvSpPr>
        <p:spPr>
          <a:xfrm>
            <a:off x="1205396" y="1617992"/>
            <a:ext cx="5130000" cy="2893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alibri"/>
                <a:ea typeface="Calibri"/>
                <a:cs typeface="Calibri"/>
                <a:sym typeface="Calibri"/>
              </a:rPr>
              <a:t>Un diagrama de dispersión es una herramienta gráfica utilizada para visualizar la relación entre dos variables en un conjunto de datos. Se utiliza para identificar si existe una relación entre las dos variables y, de ser así, qué tipo de relación es.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En un diagrama de dispersión, los valores de una variable se trazan en el eje horizontal (eje X) y los valores de la otra variable se trazan en el eje vertical (eje Y). Cada punto en el diagrama representa una observación en el conjunto de datos y la ubicación de cada punto muestra los valores correspondientes de ambas variables.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Como se puede apreciar, existe una correlación positiva entre el total de la cuenta y el valor de la propina.</a:t>
            </a:r>
            <a:endParaRPr sz="1600">
              <a:solidFill>
                <a:schemeClr val="lt1"/>
              </a:solidFill>
            </a:endParaRPr>
          </a:p>
        </p:txBody>
      </p:sp>
      <p:pic>
        <p:nvPicPr>
          <p:cNvPr id="382" name="Google Shape;382;p19"/>
          <p:cNvPicPr preferRelativeResize="0"/>
          <p:nvPr/>
        </p:nvPicPr>
        <p:blipFill rotWithShape="1">
          <a:blip r:embed="rId4">
            <a:alphaModFix/>
          </a:blip>
          <a:srcRect b="0" l="0" r="0" t="0"/>
          <a:stretch/>
        </p:blipFill>
        <p:spPr>
          <a:xfrm>
            <a:off x="828461" y="1634783"/>
            <a:ext cx="252000" cy="252000"/>
          </a:xfrm>
          <a:prstGeom prst="rect">
            <a:avLst/>
          </a:prstGeom>
          <a:noFill/>
          <a:ln>
            <a:noFill/>
          </a:ln>
        </p:spPr>
      </p:pic>
      <p:pic>
        <p:nvPicPr>
          <p:cNvPr id="383" name="Google Shape;383;p19"/>
          <p:cNvPicPr preferRelativeResize="0"/>
          <p:nvPr/>
        </p:nvPicPr>
        <p:blipFill rotWithShape="1">
          <a:blip r:embed="rId4">
            <a:alphaModFix/>
          </a:blip>
          <a:srcRect b="0" l="0" r="0" t="0"/>
          <a:stretch/>
        </p:blipFill>
        <p:spPr>
          <a:xfrm>
            <a:off x="828439" y="2810744"/>
            <a:ext cx="252000" cy="252000"/>
          </a:xfrm>
          <a:prstGeom prst="rect">
            <a:avLst/>
          </a:prstGeom>
          <a:noFill/>
          <a:ln>
            <a:noFill/>
          </a:ln>
        </p:spPr>
      </p:pic>
      <p:pic>
        <p:nvPicPr>
          <p:cNvPr id="384" name="Google Shape;384;p19"/>
          <p:cNvPicPr preferRelativeResize="0"/>
          <p:nvPr/>
        </p:nvPicPr>
        <p:blipFill rotWithShape="1">
          <a:blip r:embed="rId4">
            <a:alphaModFix/>
          </a:blip>
          <a:srcRect b="0" l="0" r="0" t="0"/>
          <a:stretch/>
        </p:blipFill>
        <p:spPr>
          <a:xfrm>
            <a:off x="828448" y="3984705"/>
            <a:ext cx="252000" cy="252000"/>
          </a:xfrm>
          <a:prstGeom prst="rect">
            <a:avLst/>
          </a:prstGeom>
          <a:noFill/>
          <a:ln>
            <a:noFill/>
          </a:ln>
        </p:spPr>
      </p:pic>
      <p:sp>
        <p:nvSpPr>
          <p:cNvPr id="385" name="Google Shape;385;p19"/>
          <p:cNvSpPr/>
          <p:nvPr/>
        </p:nvSpPr>
        <p:spPr>
          <a:xfrm>
            <a:off x="942714" y="5029620"/>
            <a:ext cx="5607698" cy="811827"/>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9"/>
          <p:cNvSpPr txBox="1"/>
          <p:nvPr/>
        </p:nvSpPr>
        <p:spPr>
          <a:xfrm>
            <a:off x="1499557" y="5149463"/>
            <a:ext cx="48671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https://seaborn.pydata.org/generated/seaborn.scatterplot.html</a:t>
            </a:r>
            <a:endParaRPr/>
          </a:p>
        </p:txBody>
      </p:sp>
      <p:pic>
        <p:nvPicPr>
          <p:cNvPr id="387" name="Google Shape;387;p19"/>
          <p:cNvPicPr preferRelativeResize="0"/>
          <p:nvPr/>
        </p:nvPicPr>
        <p:blipFill rotWithShape="1">
          <a:blip r:embed="rId5">
            <a:alphaModFix/>
          </a:blip>
          <a:srcRect b="0" l="0" r="0" t="0"/>
          <a:stretch/>
        </p:blipFill>
        <p:spPr>
          <a:xfrm>
            <a:off x="1080458" y="5158672"/>
            <a:ext cx="419100" cy="504825"/>
          </a:xfrm>
          <a:prstGeom prst="rect">
            <a:avLst/>
          </a:prstGeom>
          <a:noFill/>
          <a:ln>
            <a:noFill/>
          </a:ln>
        </p:spPr>
      </p:pic>
      <p:pic>
        <p:nvPicPr>
          <p:cNvPr id="388" name="Google Shape;388;p19"/>
          <p:cNvPicPr preferRelativeResize="0"/>
          <p:nvPr/>
        </p:nvPicPr>
        <p:blipFill rotWithShape="1">
          <a:blip r:embed="rId6">
            <a:alphaModFix/>
          </a:blip>
          <a:srcRect b="0" l="0" r="0" t="0"/>
          <a:stretch/>
        </p:blipFill>
        <p:spPr>
          <a:xfrm>
            <a:off x="6893322" y="2280331"/>
            <a:ext cx="4552570" cy="3507585"/>
          </a:xfrm>
          <a:prstGeom prst="rect">
            <a:avLst/>
          </a:prstGeom>
          <a:noFill/>
          <a:ln>
            <a:noFill/>
          </a:ln>
        </p:spPr>
      </p:pic>
      <p:pic>
        <p:nvPicPr>
          <p:cNvPr id="389" name="Google Shape;389;p19"/>
          <p:cNvPicPr preferRelativeResize="0"/>
          <p:nvPr/>
        </p:nvPicPr>
        <p:blipFill rotWithShape="1">
          <a:blip r:embed="rId7">
            <a:alphaModFix/>
          </a:blip>
          <a:srcRect b="0" l="0" r="0" t="0"/>
          <a:stretch/>
        </p:blipFill>
        <p:spPr>
          <a:xfrm>
            <a:off x="7187089" y="1639950"/>
            <a:ext cx="4371981" cy="2416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
          <p:cNvSpPr txBox="1"/>
          <p:nvPr/>
        </p:nvSpPr>
        <p:spPr>
          <a:xfrm>
            <a:off x="1147483" y="3489808"/>
            <a:ext cx="4715436"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Librería Seaborn</a:t>
            </a:r>
            <a:endParaRPr sz="3200">
              <a:solidFill>
                <a:srgbClr val="7F7F7F"/>
              </a:solidFill>
              <a:latin typeface="Arial"/>
              <a:ea typeface="Arial"/>
              <a:cs typeface="Arial"/>
              <a:sym typeface="Arial"/>
            </a:endParaRPr>
          </a:p>
        </p:txBody>
      </p:sp>
      <p:pic>
        <p:nvPicPr>
          <p:cNvPr id="172" name="Google Shape;172;p2"/>
          <p:cNvPicPr preferRelativeResize="0"/>
          <p:nvPr/>
        </p:nvPicPr>
        <p:blipFill rotWithShape="1">
          <a:blip r:embed="rId4">
            <a:alphaModFix/>
          </a:blip>
          <a:srcRect b="0" l="0" r="0" t="0"/>
          <a:stretch/>
        </p:blipFill>
        <p:spPr>
          <a:xfrm>
            <a:off x="6946952" y="1345475"/>
            <a:ext cx="4288666" cy="42886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20"/>
          <p:cNvSpPr/>
          <p:nvPr/>
        </p:nvSpPr>
        <p:spPr>
          <a:xfrm>
            <a:off x="-224175" y="2501400"/>
            <a:ext cx="11455200" cy="1855200"/>
          </a:xfrm>
          <a:prstGeom prst="roundRect">
            <a:avLst>
              <a:gd fmla="val 4466"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p:txBody>
      </p:sp>
      <p:sp>
        <p:nvSpPr>
          <p:cNvPr id="395" name="Google Shape;395;p20"/>
          <p:cNvSpPr/>
          <p:nvPr/>
        </p:nvSpPr>
        <p:spPr>
          <a:xfrm>
            <a:off x="6542314" y="1236749"/>
            <a:ext cx="5072700" cy="46047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20"/>
          <p:cNvSpPr txBox="1"/>
          <p:nvPr/>
        </p:nvSpPr>
        <p:spPr>
          <a:xfrm>
            <a:off x="1017124" y="1236750"/>
            <a:ext cx="5293200" cy="6906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dispersión</a:t>
            </a:r>
            <a:endParaRPr sz="2800">
              <a:solidFill>
                <a:srgbClr val="7F7F7F"/>
              </a:solidFill>
              <a:latin typeface="Arial"/>
              <a:ea typeface="Arial"/>
              <a:cs typeface="Arial"/>
              <a:sym typeface="Arial"/>
            </a:endParaRPr>
          </a:p>
        </p:txBody>
      </p:sp>
      <p:sp>
        <p:nvSpPr>
          <p:cNvPr id="397" name="Google Shape;397;p20"/>
          <p:cNvSpPr txBox="1"/>
          <p:nvPr/>
        </p:nvSpPr>
        <p:spPr>
          <a:xfrm>
            <a:off x="1017124" y="2674309"/>
            <a:ext cx="5130000" cy="1569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También es posible colorear los puntos de acuerdo a alguna variable categórica con el parámetro hue. En este caso, se observa cómo la diferencia de sexo de quien paga la cuenta podría influir en el total de la cuenta y el valor de la propina.</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398" name="Google Shape;398;p20"/>
          <p:cNvPicPr preferRelativeResize="0"/>
          <p:nvPr/>
        </p:nvPicPr>
        <p:blipFill rotWithShape="1">
          <a:blip r:embed="rId4">
            <a:alphaModFix/>
          </a:blip>
          <a:srcRect b="0" l="0" r="0" t="0"/>
          <a:stretch/>
        </p:blipFill>
        <p:spPr>
          <a:xfrm>
            <a:off x="588706" y="2837573"/>
            <a:ext cx="252000" cy="252000"/>
          </a:xfrm>
          <a:prstGeom prst="rect">
            <a:avLst/>
          </a:prstGeom>
          <a:noFill/>
          <a:ln>
            <a:noFill/>
          </a:ln>
        </p:spPr>
      </p:pic>
      <p:sp>
        <p:nvSpPr>
          <p:cNvPr id="399" name="Google Shape;399;p20"/>
          <p:cNvSpPr/>
          <p:nvPr/>
        </p:nvSpPr>
        <p:spPr>
          <a:xfrm>
            <a:off x="873890" y="5210944"/>
            <a:ext cx="5293263" cy="585833"/>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20"/>
          <p:cNvSpPr txBox="1"/>
          <p:nvPr/>
        </p:nvSpPr>
        <p:spPr>
          <a:xfrm>
            <a:off x="1298907" y="5238811"/>
            <a:ext cx="5402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https://seaborn.pydata.org/generated/seaborn.scatterplot.html</a:t>
            </a:r>
            <a:endParaRPr/>
          </a:p>
        </p:txBody>
      </p:sp>
      <p:pic>
        <p:nvPicPr>
          <p:cNvPr id="401" name="Google Shape;401;p20"/>
          <p:cNvPicPr preferRelativeResize="0"/>
          <p:nvPr/>
        </p:nvPicPr>
        <p:blipFill rotWithShape="1">
          <a:blip r:embed="rId5">
            <a:alphaModFix/>
          </a:blip>
          <a:srcRect b="0" l="0" r="0" t="0"/>
          <a:stretch/>
        </p:blipFill>
        <p:spPr>
          <a:xfrm>
            <a:off x="949432" y="5292171"/>
            <a:ext cx="328754" cy="396000"/>
          </a:xfrm>
          <a:prstGeom prst="rect">
            <a:avLst/>
          </a:prstGeom>
          <a:noFill/>
          <a:ln>
            <a:noFill/>
          </a:ln>
        </p:spPr>
      </p:pic>
      <p:pic>
        <p:nvPicPr>
          <p:cNvPr id="402" name="Google Shape;402;p20"/>
          <p:cNvPicPr preferRelativeResize="0"/>
          <p:nvPr/>
        </p:nvPicPr>
        <p:blipFill rotWithShape="1">
          <a:blip r:embed="rId6">
            <a:alphaModFix/>
          </a:blip>
          <a:srcRect b="0" l="0" r="0" t="0"/>
          <a:stretch/>
        </p:blipFill>
        <p:spPr>
          <a:xfrm>
            <a:off x="6729414" y="2284818"/>
            <a:ext cx="4552570" cy="3507585"/>
          </a:xfrm>
          <a:prstGeom prst="rect">
            <a:avLst/>
          </a:prstGeom>
          <a:noFill/>
          <a:ln>
            <a:noFill/>
          </a:ln>
        </p:spPr>
      </p:pic>
      <p:pic>
        <p:nvPicPr>
          <p:cNvPr id="403" name="Google Shape;403;p20"/>
          <p:cNvPicPr preferRelativeResize="0"/>
          <p:nvPr/>
        </p:nvPicPr>
        <p:blipFill rotWithShape="1">
          <a:blip r:embed="rId7">
            <a:alphaModFix/>
          </a:blip>
          <a:srcRect b="0" l="0" r="0" t="0"/>
          <a:stretch/>
        </p:blipFill>
        <p:spPr>
          <a:xfrm>
            <a:off x="6910003" y="1627291"/>
            <a:ext cx="4371981" cy="2416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22"/>
          <p:cNvSpPr/>
          <p:nvPr/>
        </p:nvSpPr>
        <p:spPr>
          <a:xfrm>
            <a:off x="7031209" y="1207705"/>
            <a:ext cx="5072744" cy="460469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22"/>
          <p:cNvSpPr txBox="1"/>
          <p:nvPr/>
        </p:nvSpPr>
        <p:spPr>
          <a:xfrm>
            <a:off x="1017124" y="986892"/>
            <a:ext cx="540223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dispersión</a:t>
            </a:r>
            <a:endParaRPr sz="2800">
              <a:solidFill>
                <a:srgbClr val="7F7F7F"/>
              </a:solidFill>
              <a:latin typeface="Arial"/>
              <a:ea typeface="Arial"/>
              <a:cs typeface="Arial"/>
              <a:sym typeface="Arial"/>
            </a:endParaRPr>
          </a:p>
        </p:txBody>
      </p:sp>
      <p:sp>
        <p:nvSpPr>
          <p:cNvPr id="410" name="Google Shape;410;p22"/>
          <p:cNvSpPr/>
          <p:nvPr/>
        </p:nvSpPr>
        <p:spPr>
          <a:xfrm>
            <a:off x="-1654020" y="2549728"/>
            <a:ext cx="8073376" cy="1293512"/>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2"/>
          <p:cNvSpPr txBox="1"/>
          <p:nvPr/>
        </p:nvSpPr>
        <p:spPr>
          <a:xfrm>
            <a:off x="1017124" y="2766021"/>
            <a:ext cx="513012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También es posible colorear y reflejar la cantidad de comenzales en la mesa, jugando con la estética y el tamaño de cada medición.</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412" name="Google Shape;412;p22"/>
          <p:cNvPicPr preferRelativeResize="0"/>
          <p:nvPr/>
        </p:nvPicPr>
        <p:blipFill rotWithShape="1">
          <a:blip r:embed="rId4">
            <a:alphaModFix/>
          </a:blip>
          <a:srcRect b="0" l="0" r="0" t="0"/>
          <a:stretch/>
        </p:blipFill>
        <p:spPr>
          <a:xfrm>
            <a:off x="619012" y="2824389"/>
            <a:ext cx="252000" cy="252000"/>
          </a:xfrm>
          <a:prstGeom prst="rect">
            <a:avLst/>
          </a:prstGeom>
          <a:noFill/>
          <a:ln>
            <a:noFill/>
          </a:ln>
        </p:spPr>
      </p:pic>
      <p:sp>
        <p:nvSpPr>
          <p:cNvPr id="413" name="Google Shape;413;p22"/>
          <p:cNvSpPr/>
          <p:nvPr/>
        </p:nvSpPr>
        <p:spPr>
          <a:xfrm>
            <a:off x="1017124" y="5112011"/>
            <a:ext cx="5402232" cy="700392"/>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22"/>
          <p:cNvSpPr txBox="1"/>
          <p:nvPr/>
        </p:nvSpPr>
        <p:spPr>
          <a:xfrm>
            <a:off x="1432272" y="5211356"/>
            <a:ext cx="481288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https://seaborn.pydata.org/generated/seaborn.scatterplot.html</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15" name="Google Shape;415;p22"/>
          <p:cNvPicPr preferRelativeResize="0"/>
          <p:nvPr/>
        </p:nvPicPr>
        <p:blipFill rotWithShape="1">
          <a:blip r:embed="rId5">
            <a:alphaModFix/>
          </a:blip>
          <a:srcRect b="0" l="0" r="0" t="0"/>
          <a:stretch/>
        </p:blipFill>
        <p:spPr>
          <a:xfrm>
            <a:off x="1108638" y="5312422"/>
            <a:ext cx="298867" cy="360000"/>
          </a:xfrm>
          <a:prstGeom prst="rect">
            <a:avLst/>
          </a:prstGeom>
          <a:noFill/>
          <a:ln>
            <a:noFill/>
          </a:ln>
        </p:spPr>
      </p:pic>
      <p:pic>
        <p:nvPicPr>
          <p:cNvPr id="416" name="Google Shape;416;p22"/>
          <p:cNvPicPr preferRelativeResize="0"/>
          <p:nvPr/>
        </p:nvPicPr>
        <p:blipFill rotWithShape="1">
          <a:blip r:embed="rId6">
            <a:alphaModFix/>
          </a:blip>
          <a:srcRect b="0" l="0" r="0" t="0"/>
          <a:stretch/>
        </p:blipFill>
        <p:spPr>
          <a:xfrm>
            <a:off x="7327202" y="1418279"/>
            <a:ext cx="4480758" cy="671835"/>
          </a:xfrm>
          <a:prstGeom prst="rect">
            <a:avLst/>
          </a:prstGeom>
          <a:noFill/>
          <a:ln>
            <a:noFill/>
          </a:ln>
        </p:spPr>
      </p:pic>
      <p:pic>
        <p:nvPicPr>
          <p:cNvPr id="417" name="Google Shape;417;p22"/>
          <p:cNvPicPr preferRelativeResize="0"/>
          <p:nvPr/>
        </p:nvPicPr>
        <p:blipFill rotWithShape="1">
          <a:blip r:embed="rId7">
            <a:alphaModFix/>
          </a:blip>
          <a:srcRect b="0" l="0" r="0" t="0"/>
          <a:stretch/>
        </p:blipFill>
        <p:spPr>
          <a:xfrm>
            <a:off x="7179398" y="2168191"/>
            <a:ext cx="4628562" cy="35661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23"/>
          <p:cNvSpPr/>
          <p:nvPr/>
        </p:nvSpPr>
        <p:spPr>
          <a:xfrm>
            <a:off x="-1654020" y="2549728"/>
            <a:ext cx="9494514" cy="1293512"/>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23"/>
          <p:cNvSpPr/>
          <p:nvPr/>
        </p:nvSpPr>
        <p:spPr>
          <a:xfrm>
            <a:off x="6847114" y="1077686"/>
            <a:ext cx="5072744" cy="5214257"/>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23"/>
          <p:cNvSpPr txBox="1"/>
          <p:nvPr/>
        </p:nvSpPr>
        <p:spPr>
          <a:xfrm>
            <a:off x="1017125" y="2656682"/>
            <a:ext cx="5130120"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Es un tipo de gráfico combinado que permite ver la correlación entre dos variables. Para esto, despliega un diagrama de dispersión (scatterplot) y dos diagramas de distribución (uno para cada variable).</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sp>
        <p:nvSpPr>
          <p:cNvPr id="425" name="Google Shape;425;p23"/>
          <p:cNvSpPr/>
          <p:nvPr/>
        </p:nvSpPr>
        <p:spPr>
          <a:xfrm>
            <a:off x="539546" y="5514217"/>
            <a:ext cx="5589111" cy="670773"/>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426" name="Google Shape;426;p23"/>
          <p:cNvSpPr txBox="1"/>
          <p:nvPr/>
        </p:nvSpPr>
        <p:spPr>
          <a:xfrm>
            <a:off x="1162917" y="5587993"/>
            <a:ext cx="49843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b="1" lang="es-ES" sz="1400">
                <a:solidFill>
                  <a:srgbClr val="7F7F7F"/>
                </a:solidFill>
                <a:latin typeface="Calibri"/>
                <a:ea typeface="Calibri"/>
                <a:cs typeface="Calibri"/>
                <a:sym typeface="Calibri"/>
              </a:rPr>
              <a:t>https://seaborn.pydata.org/generated/seaborn.scatterplot.html</a:t>
            </a:r>
            <a:endParaRPr b="1" sz="1400">
              <a:solidFill>
                <a:srgbClr val="7F7F7F"/>
              </a:solidFill>
              <a:latin typeface="Calibri"/>
              <a:ea typeface="Calibri"/>
              <a:cs typeface="Calibri"/>
              <a:sym typeface="Calibri"/>
            </a:endParaRPr>
          </a:p>
        </p:txBody>
      </p:sp>
      <p:pic>
        <p:nvPicPr>
          <p:cNvPr id="427" name="Google Shape;427;p23"/>
          <p:cNvPicPr preferRelativeResize="0"/>
          <p:nvPr/>
        </p:nvPicPr>
        <p:blipFill rotWithShape="1">
          <a:blip r:embed="rId4">
            <a:alphaModFix/>
          </a:blip>
          <a:srcRect b="0" l="0" r="0" t="0"/>
          <a:stretch/>
        </p:blipFill>
        <p:spPr>
          <a:xfrm>
            <a:off x="759845" y="5654467"/>
            <a:ext cx="324000" cy="390272"/>
          </a:xfrm>
          <a:prstGeom prst="rect">
            <a:avLst/>
          </a:prstGeom>
          <a:noFill/>
          <a:ln>
            <a:noFill/>
          </a:ln>
        </p:spPr>
      </p:pic>
      <p:pic>
        <p:nvPicPr>
          <p:cNvPr id="428" name="Google Shape;428;p23"/>
          <p:cNvPicPr preferRelativeResize="0"/>
          <p:nvPr/>
        </p:nvPicPr>
        <p:blipFill rotWithShape="1">
          <a:blip r:embed="rId5">
            <a:alphaModFix/>
          </a:blip>
          <a:srcRect b="0" l="0" r="0" t="0"/>
          <a:stretch/>
        </p:blipFill>
        <p:spPr>
          <a:xfrm>
            <a:off x="7411043" y="1204021"/>
            <a:ext cx="4153480" cy="4791744"/>
          </a:xfrm>
          <a:prstGeom prst="rect">
            <a:avLst/>
          </a:prstGeom>
          <a:noFill/>
          <a:ln>
            <a:noFill/>
          </a:ln>
        </p:spPr>
      </p:pic>
      <p:pic>
        <p:nvPicPr>
          <p:cNvPr id="429" name="Google Shape;429;p23"/>
          <p:cNvPicPr preferRelativeResize="0"/>
          <p:nvPr/>
        </p:nvPicPr>
        <p:blipFill rotWithShape="1">
          <a:blip r:embed="rId6">
            <a:alphaModFix/>
          </a:blip>
          <a:srcRect b="0" l="0" r="0" t="0"/>
          <a:stretch/>
        </p:blipFill>
        <p:spPr>
          <a:xfrm>
            <a:off x="539546" y="2769481"/>
            <a:ext cx="252000" cy="252000"/>
          </a:xfrm>
          <a:prstGeom prst="rect">
            <a:avLst/>
          </a:prstGeom>
          <a:noFill/>
          <a:ln>
            <a:noFill/>
          </a:ln>
        </p:spPr>
      </p:pic>
      <p:sp>
        <p:nvSpPr>
          <p:cNvPr id="430" name="Google Shape;430;p23"/>
          <p:cNvSpPr txBox="1"/>
          <p:nvPr/>
        </p:nvSpPr>
        <p:spPr>
          <a:xfrm>
            <a:off x="1083845" y="629059"/>
            <a:ext cx="10782300" cy="557567"/>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JointPlot</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p24"/>
          <p:cNvSpPr/>
          <p:nvPr/>
        </p:nvSpPr>
        <p:spPr>
          <a:xfrm>
            <a:off x="864750" y="1006875"/>
            <a:ext cx="10344600" cy="4473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24"/>
          <p:cNvSpPr/>
          <p:nvPr/>
        </p:nvSpPr>
        <p:spPr>
          <a:xfrm>
            <a:off x="864875" y="1563675"/>
            <a:ext cx="10344600" cy="40512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4"/>
          <p:cNvSpPr txBox="1"/>
          <p:nvPr/>
        </p:nvSpPr>
        <p:spPr>
          <a:xfrm>
            <a:off x="1058288" y="178876"/>
            <a:ext cx="10782300" cy="693533"/>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JointPlot</a:t>
            </a:r>
            <a:endParaRPr sz="2800">
              <a:solidFill>
                <a:srgbClr val="7F7F7F"/>
              </a:solidFill>
              <a:latin typeface="Arial"/>
              <a:ea typeface="Arial"/>
              <a:cs typeface="Arial"/>
              <a:sym typeface="Arial"/>
            </a:endParaRPr>
          </a:p>
        </p:txBody>
      </p:sp>
      <p:sp>
        <p:nvSpPr>
          <p:cNvPr id="438" name="Google Shape;438;p24"/>
          <p:cNvSpPr/>
          <p:nvPr/>
        </p:nvSpPr>
        <p:spPr>
          <a:xfrm>
            <a:off x="864751" y="5772692"/>
            <a:ext cx="5584500" cy="4902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24"/>
          <p:cNvSpPr txBox="1"/>
          <p:nvPr/>
        </p:nvSpPr>
        <p:spPr>
          <a:xfrm>
            <a:off x="1496534" y="5724364"/>
            <a:ext cx="49527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https://seaborn.pydata.org/generated/seaborn.scatterplot.htm</a:t>
            </a:r>
            <a:r>
              <a:rPr lang="es-ES" sz="1400">
                <a:solidFill>
                  <a:schemeClr val="dk1"/>
                </a:solidFill>
                <a:latin typeface="Calibri"/>
                <a:ea typeface="Calibri"/>
                <a:cs typeface="Calibri"/>
                <a:sym typeface="Calibri"/>
              </a:rPr>
              <a:t>l</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40" name="Google Shape;440;p24"/>
          <p:cNvPicPr preferRelativeResize="0"/>
          <p:nvPr/>
        </p:nvPicPr>
        <p:blipFill rotWithShape="1">
          <a:blip r:embed="rId4">
            <a:alphaModFix/>
          </a:blip>
          <a:srcRect b="0" l="0" r="0" t="0"/>
          <a:stretch/>
        </p:blipFill>
        <p:spPr>
          <a:xfrm>
            <a:off x="1099247" y="5822619"/>
            <a:ext cx="324000" cy="390272"/>
          </a:xfrm>
          <a:prstGeom prst="rect">
            <a:avLst/>
          </a:prstGeom>
          <a:noFill/>
          <a:ln>
            <a:noFill/>
          </a:ln>
        </p:spPr>
      </p:pic>
      <p:pic>
        <p:nvPicPr>
          <p:cNvPr id="441" name="Google Shape;441;p24"/>
          <p:cNvPicPr preferRelativeResize="0"/>
          <p:nvPr/>
        </p:nvPicPr>
        <p:blipFill rotWithShape="1">
          <a:blip r:embed="rId5">
            <a:alphaModFix/>
          </a:blip>
          <a:srcRect b="0" l="0" r="0" t="0"/>
          <a:stretch/>
        </p:blipFill>
        <p:spPr>
          <a:xfrm>
            <a:off x="1423366" y="1711227"/>
            <a:ext cx="4273062" cy="260882"/>
          </a:xfrm>
          <a:prstGeom prst="rect">
            <a:avLst/>
          </a:prstGeom>
          <a:noFill/>
          <a:ln>
            <a:noFill/>
          </a:ln>
        </p:spPr>
      </p:pic>
      <p:pic>
        <p:nvPicPr>
          <p:cNvPr id="442" name="Google Shape;442;p24"/>
          <p:cNvPicPr preferRelativeResize="0"/>
          <p:nvPr/>
        </p:nvPicPr>
        <p:blipFill rotWithShape="1">
          <a:blip r:embed="rId6">
            <a:alphaModFix/>
          </a:blip>
          <a:srcRect b="0" l="0" r="0" t="0"/>
          <a:stretch/>
        </p:blipFill>
        <p:spPr>
          <a:xfrm>
            <a:off x="1900250" y="2097687"/>
            <a:ext cx="3631175" cy="3265104"/>
          </a:xfrm>
          <a:prstGeom prst="rect">
            <a:avLst/>
          </a:prstGeom>
          <a:noFill/>
          <a:ln>
            <a:noFill/>
          </a:ln>
        </p:spPr>
      </p:pic>
      <p:pic>
        <p:nvPicPr>
          <p:cNvPr id="443" name="Google Shape;443;p24"/>
          <p:cNvPicPr preferRelativeResize="0"/>
          <p:nvPr/>
        </p:nvPicPr>
        <p:blipFill rotWithShape="1">
          <a:blip r:embed="rId7">
            <a:alphaModFix/>
          </a:blip>
          <a:srcRect b="0" l="0" r="0" t="0"/>
          <a:stretch/>
        </p:blipFill>
        <p:spPr>
          <a:xfrm>
            <a:off x="6267453" y="1713077"/>
            <a:ext cx="4496427" cy="257211"/>
          </a:xfrm>
          <a:prstGeom prst="rect">
            <a:avLst/>
          </a:prstGeom>
          <a:noFill/>
          <a:ln>
            <a:noFill/>
          </a:ln>
        </p:spPr>
      </p:pic>
      <p:pic>
        <p:nvPicPr>
          <p:cNvPr id="444" name="Google Shape;444;p24"/>
          <p:cNvPicPr preferRelativeResize="0"/>
          <p:nvPr/>
        </p:nvPicPr>
        <p:blipFill rotWithShape="1">
          <a:blip r:embed="rId8">
            <a:alphaModFix/>
          </a:blip>
          <a:srcRect b="0" l="0" r="0" t="0"/>
          <a:stretch/>
        </p:blipFill>
        <p:spPr>
          <a:xfrm>
            <a:off x="6766778" y="2073452"/>
            <a:ext cx="3740448" cy="3363360"/>
          </a:xfrm>
          <a:prstGeom prst="rect">
            <a:avLst/>
          </a:prstGeom>
          <a:noFill/>
          <a:ln>
            <a:noFill/>
          </a:ln>
        </p:spPr>
      </p:pic>
      <p:sp>
        <p:nvSpPr>
          <p:cNvPr id="445" name="Google Shape;445;p24"/>
          <p:cNvSpPr txBox="1"/>
          <p:nvPr/>
        </p:nvSpPr>
        <p:spPr>
          <a:xfrm>
            <a:off x="1107553" y="1043109"/>
            <a:ext cx="10254353"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Algunas opciones adicionales de JointPlot, utilizando parámetro kind.</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25"/>
          <p:cNvSpPr/>
          <p:nvPr/>
        </p:nvSpPr>
        <p:spPr>
          <a:xfrm>
            <a:off x="-163050" y="970961"/>
            <a:ext cx="12493200" cy="7962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25"/>
          <p:cNvSpPr/>
          <p:nvPr/>
        </p:nvSpPr>
        <p:spPr>
          <a:xfrm>
            <a:off x="1220729" y="311684"/>
            <a:ext cx="4055919"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Gráfico de Regresión</a:t>
            </a:r>
            <a:endParaRPr sz="3200">
              <a:solidFill>
                <a:srgbClr val="7F7F7F"/>
              </a:solidFill>
              <a:latin typeface="Arial"/>
              <a:ea typeface="Arial"/>
              <a:cs typeface="Arial"/>
              <a:sym typeface="Arial"/>
            </a:endParaRPr>
          </a:p>
        </p:txBody>
      </p:sp>
      <p:sp>
        <p:nvSpPr>
          <p:cNvPr id="452" name="Google Shape;452;p25"/>
          <p:cNvSpPr txBox="1"/>
          <p:nvPr/>
        </p:nvSpPr>
        <p:spPr>
          <a:xfrm>
            <a:off x="927300" y="1051250"/>
            <a:ext cx="105741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La función regplot() permite crear un gráfico de dispersión y ajusta una recta de regresión con el intervalo de confianza de 95%. También es posible ajustar una curva de orden superior.</a:t>
            </a:r>
            <a:endParaRPr sz="1800">
              <a:solidFill>
                <a:schemeClr val="lt1"/>
              </a:solidFill>
              <a:latin typeface="Calibri"/>
              <a:ea typeface="Calibri"/>
              <a:cs typeface="Calibri"/>
              <a:sym typeface="Calibri"/>
            </a:endParaRPr>
          </a:p>
        </p:txBody>
      </p:sp>
      <p:sp>
        <p:nvSpPr>
          <p:cNvPr id="453" name="Google Shape;453;p25"/>
          <p:cNvSpPr/>
          <p:nvPr/>
        </p:nvSpPr>
        <p:spPr>
          <a:xfrm>
            <a:off x="869850" y="1915875"/>
            <a:ext cx="10257900" cy="35262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25"/>
          <p:cNvSpPr/>
          <p:nvPr/>
        </p:nvSpPr>
        <p:spPr>
          <a:xfrm>
            <a:off x="1073747" y="5635698"/>
            <a:ext cx="5517600" cy="4902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25"/>
          <p:cNvSpPr txBox="1"/>
          <p:nvPr/>
        </p:nvSpPr>
        <p:spPr>
          <a:xfrm>
            <a:off x="1518360" y="5619152"/>
            <a:ext cx="5402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https://seaborn.pydata.org/generated/seaborn.scatterplot.html</a:t>
            </a:r>
            <a:endParaRPr sz="1400">
              <a:solidFill>
                <a:srgbClr val="7F7F7F"/>
              </a:solidFill>
              <a:latin typeface="Calibri"/>
              <a:ea typeface="Calibri"/>
              <a:cs typeface="Calibri"/>
              <a:sym typeface="Calibri"/>
            </a:endParaRPr>
          </a:p>
        </p:txBody>
      </p:sp>
      <p:pic>
        <p:nvPicPr>
          <p:cNvPr id="456" name="Google Shape;456;p25"/>
          <p:cNvPicPr preferRelativeResize="0"/>
          <p:nvPr/>
        </p:nvPicPr>
        <p:blipFill rotWithShape="1">
          <a:blip r:embed="rId4">
            <a:alphaModFix/>
          </a:blip>
          <a:srcRect b="0" l="0" r="0" t="0"/>
          <a:stretch/>
        </p:blipFill>
        <p:spPr>
          <a:xfrm>
            <a:off x="1163095" y="5685625"/>
            <a:ext cx="324000" cy="390272"/>
          </a:xfrm>
          <a:prstGeom prst="rect">
            <a:avLst/>
          </a:prstGeom>
          <a:noFill/>
          <a:ln>
            <a:noFill/>
          </a:ln>
        </p:spPr>
      </p:pic>
      <p:pic>
        <p:nvPicPr>
          <p:cNvPr id="457" name="Google Shape;457;p25"/>
          <p:cNvPicPr preferRelativeResize="0"/>
          <p:nvPr/>
        </p:nvPicPr>
        <p:blipFill rotWithShape="1">
          <a:blip r:embed="rId5">
            <a:alphaModFix/>
          </a:blip>
          <a:srcRect b="0" l="0" r="0" t="0"/>
          <a:stretch/>
        </p:blipFill>
        <p:spPr>
          <a:xfrm>
            <a:off x="1220720" y="2062813"/>
            <a:ext cx="4353533" cy="3200847"/>
          </a:xfrm>
          <a:prstGeom prst="rect">
            <a:avLst/>
          </a:prstGeom>
          <a:noFill/>
          <a:ln>
            <a:noFill/>
          </a:ln>
        </p:spPr>
      </p:pic>
      <p:cxnSp>
        <p:nvCxnSpPr>
          <p:cNvPr id="458" name="Google Shape;458;p25"/>
          <p:cNvCxnSpPr/>
          <p:nvPr/>
        </p:nvCxnSpPr>
        <p:spPr>
          <a:xfrm flipH="1">
            <a:off x="4819994" y="3337852"/>
            <a:ext cx="319800" cy="422700"/>
          </a:xfrm>
          <a:prstGeom prst="straightConnector1">
            <a:avLst/>
          </a:prstGeom>
          <a:noFill/>
          <a:ln cap="flat" cmpd="sng" w="9525">
            <a:solidFill>
              <a:schemeClr val="accent1"/>
            </a:solidFill>
            <a:prstDash val="solid"/>
            <a:miter lim="800000"/>
            <a:headEnd len="sm" w="sm" type="none"/>
            <a:tailEnd len="med" w="med" type="triangle"/>
          </a:ln>
        </p:spPr>
      </p:cxnSp>
      <p:sp>
        <p:nvSpPr>
          <p:cNvPr id="459" name="Google Shape;459;p25"/>
          <p:cNvSpPr txBox="1"/>
          <p:nvPr/>
        </p:nvSpPr>
        <p:spPr>
          <a:xfrm>
            <a:off x="5139794" y="2877616"/>
            <a:ext cx="1113000" cy="738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Intervalo de confianza de 95%</a:t>
            </a:r>
            <a:endParaRPr/>
          </a:p>
        </p:txBody>
      </p:sp>
      <p:pic>
        <p:nvPicPr>
          <p:cNvPr id="460" name="Google Shape;460;p25"/>
          <p:cNvPicPr preferRelativeResize="0"/>
          <p:nvPr/>
        </p:nvPicPr>
        <p:blipFill rotWithShape="1">
          <a:blip r:embed="rId6">
            <a:alphaModFix/>
          </a:blip>
          <a:srcRect b="0" l="0" r="0" t="0"/>
          <a:stretch/>
        </p:blipFill>
        <p:spPr>
          <a:xfrm>
            <a:off x="6509711" y="2058051"/>
            <a:ext cx="4305901" cy="32103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26"/>
          <p:cNvSpPr txBox="1"/>
          <p:nvPr/>
        </p:nvSpPr>
        <p:spPr>
          <a:xfrm>
            <a:off x="1099226" y="3533297"/>
            <a:ext cx="542803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Análisis Multivariado</a:t>
            </a:r>
            <a:endParaRPr/>
          </a:p>
        </p:txBody>
      </p:sp>
      <p:pic>
        <p:nvPicPr>
          <p:cNvPr id="466" name="Google Shape;466;p26"/>
          <p:cNvPicPr preferRelativeResize="0"/>
          <p:nvPr/>
        </p:nvPicPr>
        <p:blipFill rotWithShape="1">
          <a:blip r:embed="rId4">
            <a:alphaModFix/>
          </a:blip>
          <a:srcRect b="0" l="0" r="0" t="0"/>
          <a:stretch/>
        </p:blipFill>
        <p:spPr>
          <a:xfrm>
            <a:off x="7317287" y="1929276"/>
            <a:ext cx="3208041" cy="32080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Google Shape;471;p27"/>
          <p:cNvSpPr/>
          <p:nvPr/>
        </p:nvSpPr>
        <p:spPr>
          <a:xfrm>
            <a:off x="-1518208" y="2079956"/>
            <a:ext cx="13337400" cy="32082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27"/>
          <p:cNvSpPr txBox="1"/>
          <p:nvPr/>
        </p:nvSpPr>
        <p:spPr>
          <a:xfrm>
            <a:off x="880911" y="981409"/>
            <a:ext cx="10288514"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Análisis Multivariado</a:t>
            </a:r>
            <a:endParaRPr sz="2800">
              <a:solidFill>
                <a:srgbClr val="7F7F7F"/>
              </a:solidFill>
              <a:latin typeface="Arial"/>
              <a:ea typeface="Arial"/>
              <a:cs typeface="Arial"/>
              <a:sym typeface="Arial"/>
            </a:endParaRPr>
          </a:p>
        </p:txBody>
      </p:sp>
      <p:sp>
        <p:nvSpPr>
          <p:cNvPr id="473" name="Google Shape;473;p27"/>
          <p:cNvSpPr txBox="1"/>
          <p:nvPr/>
        </p:nvSpPr>
        <p:spPr>
          <a:xfrm>
            <a:off x="931862" y="2283388"/>
            <a:ext cx="10481100" cy="2801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El análisis multivariado es una técnica estadística utilizada para analizar y entender la relación entre tres o más variables en un conjunto de datos. A diferencia del análisis bivariado, que examina la relación entre dos variables, el análisis multivariado considera múltiples variables al mismo tiempo.</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El análisis multivariado incluye una variedad de técnicas estadísticas avanzadas que permiten identificar patrones y relaciones entre múltiples variables. Algunas de estas técnicas incluyen el análisis de regresión múltiple, el análisis factorial, el análisis de componentes principales, el análisis de conglomerados y la discriminación.</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Estas técnicas permiten a los investigadores identificar las variables que son más importantes en un conjunto de datos, identificar patrones complejos entre múltiples variables y proporcionar una comprensión más profunda de los datos y las relaciones entre ellos.</a:t>
            </a:r>
            <a:endParaRPr/>
          </a:p>
        </p:txBody>
      </p:sp>
      <p:pic>
        <p:nvPicPr>
          <p:cNvPr id="474" name="Google Shape;474;p27"/>
          <p:cNvPicPr preferRelativeResize="0"/>
          <p:nvPr/>
        </p:nvPicPr>
        <p:blipFill rotWithShape="1">
          <a:blip r:embed="rId4">
            <a:alphaModFix/>
          </a:blip>
          <a:srcRect b="0" l="0" r="0" t="0"/>
          <a:stretch/>
        </p:blipFill>
        <p:spPr>
          <a:xfrm>
            <a:off x="605580" y="2375481"/>
            <a:ext cx="275333" cy="275333"/>
          </a:xfrm>
          <a:prstGeom prst="rect">
            <a:avLst/>
          </a:prstGeom>
          <a:noFill/>
          <a:ln>
            <a:noFill/>
          </a:ln>
        </p:spPr>
      </p:pic>
      <p:pic>
        <p:nvPicPr>
          <p:cNvPr id="475" name="Google Shape;475;p27"/>
          <p:cNvPicPr preferRelativeResize="0"/>
          <p:nvPr/>
        </p:nvPicPr>
        <p:blipFill rotWithShape="1">
          <a:blip r:embed="rId4">
            <a:alphaModFix/>
          </a:blip>
          <a:srcRect b="0" l="0" r="0" t="0"/>
          <a:stretch/>
        </p:blipFill>
        <p:spPr>
          <a:xfrm>
            <a:off x="605579" y="3334642"/>
            <a:ext cx="275333" cy="275333"/>
          </a:xfrm>
          <a:prstGeom prst="rect">
            <a:avLst/>
          </a:prstGeom>
          <a:noFill/>
          <a:ln>
            <a:noFill/>
          </a:ln>
        </p:spPr>
      </p:pic>
      <p:pic>
        <p:nvPicPr>
          <p:cNvPr id="476" name="Google Shape;476;p27"/>
          <p:cNvPicPr preferRelativeResize="0"/>
          <p:nvPr/>
        </p:nvPicPr>
        <p:blipFill rotWithShape="1">
          <a:blip r:embed="rId4">
            <a:alphaModFix/>
          </a:blip>
          <a:srcRect b="0" l="0" r="0" t="0"/>
          <a:stretch/>
        </p:blipFill>
        <p:spPr>
          <a:xfrm>
            <a:off x="605578" y="4325241"/>
            <a:ext cx="275333" cy="275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0" name="Shape 480"/>
        <p:cNvGrpSpPr/>
        <p:nvPr/>
      </p:nvGrpSpPr>
      <p:grpSpPr>
        <a:xfrm>
          <a:off x="0" y="0"/>
          <a:ext cx="0" cy="0"/>
          <a:chOff x="0" y="0"/>
          <a:chExt cx="0" cy="0"/>
        </a:xfrm>
      </p:grpSpPr>
      <p:sp>
        <p:nvSpPr>
          <p:cNvPr id="481" name="Google Shape;481;p28"/>
          <p:cNvSpPr/>
          <p:nvPr/>
        </p:nvSpPr>
        <p:spPr>
          <a:xfrm>
            <a:off x="1203200" y="1745395"/>
            <a:ext cx="9836510" cy="4723499"/>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28"/>
          <p:cNvSpPr/>
          <p:nvPr/>
        </p:nvSpPr>
        <p:spPr>
          <a:xfrm>
            <a:off x="-966066" y="828813"/>
            <a:ext cx="15058416" cy="79632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28"/>
          <p:cNvSpPr txBox="1"/>
          <p:nvPr/>
        </p:nvSpPr>
        <p:spPr>
          <a:xfrm>
            <a:off x="1203200" y="127659"/>
            <a:ext cx="10048845" cy="739693"/>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3200">
                <a:solidFill>
                  <a:srgbClr val="7F7F7F"/>
                </a:solidFill>
                <a:latin typeface="Arial"/>
                <a:ea typeface="Arial"/>
                <a:cs typeface="Arial"/>
                <a:sym typeface="Arial"/>
              </a:rPr>
              <a:t>Análisis de Distribución</a:t>
            </a:r>
            <a:endParaRPr sz="3200">
              <a:solidFill>
                <a:srgbClr val="7F7F7F"/>
              </a:solidFill>
              <a:latin typeface="Arial"/>
              <a:ea typeface="Arial"/>
              <a:cs typeface="Arial"/>
              <a:sym typeface="Arial"/>
            </a:endParaRPr>
          </a:p>
        </p:txBody>
      </p:sp>
      <p:sp>
        <p:nvSpPr>
          <p:cNvPr id="484" name="Google Shape;484;p28"/>
          <p:cNvSpPr txBox="1"/>
          <p:nvPr/>
        </p:nvSpPr>
        <p:spPr>
          <a:xfrm>
            <a:off x="1203201" y="914009"/>
            <a:ext cx="1004884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Permite crear de manera rápida gráficos que permitan visualizar la relación entre las variables del dataframe.</a:t>
            </a:r>
            <a:endParaRPr sz="1800">
              <a:solidFill>
                <a:schemeClr val="lt1"/>
              </a:solidFill>
              <a:latin typeface="Calibri"/>
              <a:ea typeface="Calibri"/>
              <a:cs typeface="Calibri"/>
              <a:sym typeface="Calibri"/>
            </a:endParaRPr>
          </a:p>
        </p:txBody>
      </p:sp>
      <p:pic>
        <p:nvPicPr>
          <p:cNvPr id="485" name="Google Shape;485;p28"/>
          <p:cNvPicPr preferRelativeResize="0"/>
          <p:nvPr/>
        </p:nvPicPr>
        <p:blipFill rotWithShape="1">
          <a:blip r:embed="rId4">
            <a:alphaModFix/>
          </a:blip>
          <a:srcRect b="0" l="0" r="0" t="0"/>
          <a:stretch/>
        </p:blipFill>
        <p:spPr>
          <a:xfrm>
            <a:off x="1957402" y="1951472"/>
            <a:ext cx="4261676" cy="4364654"/>
          </a:xfrm>
          <a:prstGeom prst="rect">
            <a:avLst/>
          </a:prstGeom>
          <a:noFill/>
          <a:ln>
            <a:noFill/>
          </a:ln>
        </p:spPr>
      </p:pic>
      <p:sp>
        <p:nvSpPr>
          <p:cNvPr id="486" name="Google Shape;486;p28"/>
          <p:cNvSpPr/>
          <p:nvPr/>
        </p:nvSpPr>
        <p:spPr>
          <a:xfrm>
            <a:off x="5115905" y="3599035"/>
            <a:ext cx="1507153" cy="1146117"/>
          </a:xfrm>
          <a:prstGeom prst="rect">
            <a:avLst/>
          </a:prstGeom>
          <a:noFill/>
          <a:ln cap="flat" cmpd="sng" w="12700">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cxnSp>
        <p:nvCxnSpPr>
          <p:cNvPr id="487" name="Google Shape;487;p28"/>
          <p:cNvCxnSpPr/>
          <p:nvPr/>
        </p:nvCxnSpPr>
        <p:spPr>
          <a:xfrm flipH="1">
            <a:off x="6773573" y="3302614"/>
            <a:ext cx="977794" cy="592842"/>
          </a:xfrm>
          <a:prstGeom prst="straightConnector1">
            <a:avLst/>
          </a:prstGeom>
          <a:noFill/>
          <a:ln cap="flat" cmpd="sng" w="9525">
            <a:solidFill>
              <a:schemeClr val="accent1"/>
            </a:solidFill>
            <a:prstDash val="solid"/>
            <a:miter lim="800000"/>
            <a:headEnd len="sm" w="sm" type="none"/>
            <a:tailEnd len="med" w="med" type="triangle"/>
          </a:ln>
        </p:spPr>
      </p:cxnSp>
      <p:sp>
        <p:nvSpPr>
          <p:cNvPr id="488" name="Google Shape;488;p28"/>
          <p:cNvSpPr txBox="1"/>
          <p:nvPr/>
        </p:nvSpPr>
        <p:spPr>
          <a:xfrm>
            <a:off x="7751367" y="2808149"/>
            <a:ext cx="251732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200">
                <a:solidFill>
                  <a:schemeClr val="dk1"/>
                </a:solidFill>
                <a:latin typeface="Calibri"/>
                <a:ea typeface="Calibri"/>
                <a:cs typeface="Calibri"/>
                <a:sym typeface="Calibri"/>
              </a:rPr>
              <a:t>Por ejemplo, este es un diagrama de dispersión que compara las variables </a:t>
            </a:r>
            <a:r>
              <a:rPr b="1" lang="es-ES" sz="1200">
                <a:solidFill>
                  <a:schemeClr val="dk1"/>
                </a:solidFill>
                <a:latin typeface="Calibri"/>
                <a:ea typeface="Calibri"/>
                <a:cs typeface="Calibri"/>
                <a:sym typeface="Calibri"/>
              </a:rPr>
              <a:t>size</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tip</a:t>
            </a:r>
            <a:r>
              <a:rPr lang="es-ES" sz="1200">
                <a:solidFill>
                  <a:schemeClr val="dk1"/>
                </a:solidFill>
                <a:latin typeface="Calibri"/>
                <a:ea typeface="Calibri"/>
                <a:cs typeface="Calibri"/>
                <a:sym typeface="Calibri"/>
              </a:rPr>
              <a:t>.</a:t>
            </a:r>
            <a:endParaRPr/>
          </a:p>
        </p:txBody>
      </p:sp>
      <p:sp>
        <p:nvSpPr>
          <p:cNvPr id="489" name="Google Shape;489;p28"/>
          <p:cNvSpPr txBox="1"/>
          <p:nvPr/>
        </p:nvSpPr>
        <p:spPr>
          <a:xfrm>
            <a:off x="7637153" y="4517234"/>
            <a:ext cx="2517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200">
                <a:solidFill>
                  <a:schemeClr val="dk1"/>
                </a:solidFill>
                <a:latin typeface="Calibri"/>
                <a:ea typeface="Calibri"/>
                <a:cs typeface="Calibri"/>
                <a:sym typeface="Calibri"/>
              </a:rPr>
              <a:t>Los gráficos diagonales corresponden a histogramas, ya que no tiene sentido realizar un diagrama de dispersión de la variable comparada consigo misma.</a:t>
            </a:r>
            <a:endParaRPr/>
          </a:p>
        </p:txBody>
      </p:sp>
      <p:cxnSp>
        <p:nvCxnSpPr>
          <p:cNvPr id="490" name="Google Shape;490;p28"/>
          <p:cNvCxnSpPr/>
          <p:nvPr/>
        </p:nvCxnSpPr>
        <p:spPr>
          <a:xfrm flipH="1">
            <a:off x="6268657" y="4891476"/>
            <a:ext cx="1318917" cy="958669"/>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29"/>
          <p:cNvSpPr/>
          <p:nvPr/>
        </p:nvSpPr>
        <p:spPr>
          <a:xfrm>
            <a:off x="821146" y="5276502"/>
            <a:ext cx="5696147" cy="490127"/>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29"/>
          <p:cNvSpPr txBox="1"/>
          <p:nvPr/>
        </p:nvSpPr>
        <p:spPr>
          <a:xfrm>
            <a:off x="1176833" y="1150095"/>
            <a:ext cx="4984771" cy="788366"/>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Pairplot</a:t>
            </a:r>
            <a:endParaRPr sz="2800">
              <a:solidFill>
                <a:srgbClr val="7F7F7F"/>
              </a:solidFill>
              <a:latin typeface="Arial"/>
              <a:ea typeface="Arial"/>
              <a:cs typeface="Arial"/>
              <a:sym typeface="Arial"/>
            </a:endParaRPr>
          </a:p>
        </p:txBody>
      </p:sp>
      <p:sp>
        <p:nvSpPr>
          <p:cNvPr id="497" name="Google Shape;497;p29"/>
          <p:cNvSpPr/>
          <p:nvPr/>
        </p:nvSpPr>
        <p:spPr>
          <a:xfrm>
            <a:off x="6847114" y="1236749"/>
            <a:ext cx="5072744" cy="460469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29"/>
          <p:cNvSpPr/>
          <p:nvPr/>
        </p:nvSpPr>
        <p:spPr>
          <a:xfrm>
            <a:off x="-1556082" y="2249670"/>
            <a:ext cx="8073376" cy="1992305"/>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29"/>
          <p:cNvSpPr txBox="1"/>
          <p:nvPr/>
        </p:nvSpPr>
        <p:spPr>
          <a:xfrm>
            <a:off x="1115062" y="2415618"/>
            <a:ext cx="5130120" cy="184665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alibri"/>
                <a:ea typeface="Calibri"/>
                <a:cs typeface="Calibri"/>
                <a:sym typeface="Calibri"/>
              </a:rPr>
              <a:t>Si bien es cierto que, en estricto rigor, un pairplot no permite ver la relación de todas las variables a la vez, al menos da una buena idea de cómo se parean las variables.</a:t>
            </a:r>
            <a:endParaRPr/>
          </a:p>
          <a:p>
            <a:pPr indent="0" lvl="0" marL="0" marR="0" rtl="0" algn="just">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400">
                <a:solidFill>
                  <a:schemeClr val="lt1"/>
                </a:solidFill>
                <a:latin typeface="Calibri"/>
                <a:ea typeface="Calibri"/>
                <a:cs typeface="Calibri"/>
                <a:sym typeface="Calibri"/>
              </a:rPr>
              <a:t>Con el parámetro </a:t>
            </a:r>
            <a:r>
              <a:rPr b="1" lang="es-ES" sz="1400">
                <a:solidFill>
                  <a:schemeClr val="lt1"/>
                </a:solidFill>
                <a:latin typeface="Calibri"/>
                <a:ea typeface="Calibri"/>
                <a:cs typeface="Calibri"/>
                <a:sym typeface="Calibri"/>
              </a:rPr>
              <a:t>hue</a:t>
            </a:r>
            <a:r>
              <a:rPr lang="es-ES" sz="1400">
                <a:solidFill>
                  <a:schemeClr val="lt1"/>
                </a:solidFill>
                <a:latin typeface="Calibri"/>
                <a:ea typeface="Calibri"/>
                <a:cs typeface="Calibri"/>
                <a:sym typeface="Calibri"/>
              </a:rPr>
              <a:t> podemos considerar, además, la incidencia de alguna variable categórica con lo cual ya se podría apreciar un análisis multivariable.</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500" name="Google Shape;500;p29"/>
          <p:cNvPicPr preferRelativeResize="0"/>
          <p:nvPr/>
        </p:nvPicPr>
        <p:blipFill rotWithShape="1">
          <a:blip r:embed="rId4">
            <a:alphaModFix/>
          </a:blip>
          <a:srcRect b="0" l="0" r="0" t="0"/>
          <a:stretch/>
        </p:blipFill>
        <p:spPr>
          <a:xfrm>
            <a:off x="646307" y="2435440"/>
            <a:ext cx="252000" cy="252000"/>
          </a:xfrm>
          <a:prstGeom prst="rect">
            <a:avLst/>
          </a:prstGeom>
          <a:noFill/>
          <a:ln>
            <a:noFill/>
          </a:ln>
        </p:spPr>
      </p:pic>
      <p:pic>
        <p:nvPicPr>
          <p:cNvPr id="501" name="Google Shape;501;p29"/>
          <p:cNvPicPr preferRelativeResize="0"/>
          <p:nvPr/>
        </p:nvPicPr>
        <p:blipFill rotWithShape="1">
          <a:blip r:embed="rId4">
            <a:alphaModFix/>
          </a:blip>
          <a:srcRect b="0" l="0" r="0" t="0"/>
          <a:stretch/>
        </p:blipFill>
        <p:spPr>
          <a:xfrm>
            <a:off x="646307" y="3321611"/>
            <a:ext cx="252000" cy="252000"/>
          </a:xfrm>
          <a:prstGeom prst="rect">
            <a:avLst/>
          </a:prstGeom>
          <a:noFill/>
          <a:ln>
            <a:noFill/>
          </a:ln>
        </p:spPr>
      </p:pic>
      <p:sp>
        <p:nvSpPr>
          <p:cNvPr id="502" name="Google Shape;502;p29"/>
          <p:cNvSpPr txBox="1"/>
          <p:nvPr/>
        </p:nvSpPr>
        <p:spPr>
          <a:xfrm>
            <a:off x="1288479" y="5243409"/>
            <a:ext cx="5402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b="1" lang="es-ES" sz="1400">
                <a:solidFill>
                  <a:srgbClr val="7F7F7F"/>
                </a:solidFill>
                <a:latin typeface="Calibri"/>
                <a:ea typeface="Calibri"/>
                <a:cs typeface="Calibri"/>
                <a:sym typeface="Calibri"/>
              </a:rPr>
              <a:t>https://seaborn.pydata.org/generated/seaborn.scatterplot.html</a:t>
            </a:r>
            <a:endParaRPr/>
          </a:p>
        </p:txBody>
      </p:sp>
      <p:pic>
        <p:nvPicPr>
          <p:cNvPr id="503" name="Google Shape;503;p29"/>
          <p:cNvPicPr preferRelativeResize="0"/>
          <p:nvPr/>
        </p:nvPicPr>
        <p:blipFill rotWithShape="1">
          <a:blip r:embed="rId5">
            <a:alphaModFix/>
          </a:blip>
          <a:srcRect b="0" l="0" r="0" t="0"/>
          <a:stretch/>
        </p:blipFill>
        <p:spPr>
          <a:xfrm>
            <a:off x="936411" y="5325151"/>
            <a:ext cx="324000" cy="390272"/>
          </a:xfrm>
          <a:prstGeom prst="rect">
            <a:avLst/>
          </a:prstGeom>
          <a:noFill/>
          <a:ln>
            <a:noFill/>
          </a:ln>
        </p:spPr>
      </p:pic>
      <p:pic>
        <p:nvPicPr>
          <p:cNvPr id="504" name="Google Shape;504;p29"/>
          <p:cNvPicPr preferRelativeResize="0"/>
          <p:nvPr/>
        </p:nvPicPr>
        <p:blipFill rotWithShape="1">
          <a:blip r:embed="rId6">
            <a:alphaModFix/>
          </a:blip>
          <a:srcRect b="0" l="0" r="0" t="0"/>
          <a:stretch/>
        </p:blipFill>
        <p:spPr>
          <a:xfrm>
            <a:off x="7207968" y="1318329"/>
            <a:ext cx="4382070" cy="43260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30"/>
          <p:cNvSpPr/>
          <p:nvPr/>
        </p:nvSpPr>
        <p:spPr>
          <a:xfrm>
            <a:off x="-1540840" y="3637615"/>
            <a:ext cx="7708176" cy="2186655"/>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30"/>
          <p:cNvSpPr/>
          <p:nvPr/>
        </p:nvSpPr>
        <p:spPr>
          <a:xfrm>
            <a:off x="5599580" y="1207566"/>
            <a:ext cx="6214253" cy="460469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30"/>
          <p:cNvSpPr txBox="1"/>
          <p:nvPr/>
        </p:nvSpPr>
        <p:spPr>
          <a:xfrm>
            <a:off x="246207" y="1291007"/>
            <a:ext cx="5608335" cy="52419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Utilizando Hue, Size y Style</a:t>
            </a:r>
            <a:endParaRPr sz="2800">
              <a:solidFill>
                <a:srgbClr val="7F7F7F"/>
              </a:solidFill>
              <a:latin typeface="Arial"/>
              <a:ea typeface="Arial"/>
              <a:cs typeface="Arial"/>
              <a:sym typeface="Arial"/>
            </a:endParaRPr>
          </a:p>
        </p:txBody>
      </p:sp>
      <p:sp>
        <p:nvSpPr>
          <p:cNvPr id="512" name="Google Shape;512;p30"/>
          <p:cNvSpPr txBox="1"/>
          <p:nvPr/>
        </p:nvSpPr>
        <p:spPr>
          <a:xfrm>
            <a:off x="1017121" y="3730668"/>
            <a:ext cx="4066505"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Como se puede observar en este ejemplo, es posible agregar parámetros para diferenciar el color, el tamaño y el estilo del marcador, con lo cual podemos apreciar la incidencia de 5 variables en esta visualización.</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513" name="Google Shape;513;p30"/>
          <p:cNvPicPr preferRelativeResize="0"/>
          <p:nvPr/>
        </p:nvPicPr>
        <p:blipFill rotWithShape="1">
          <a:blip r:embed="rId4">
            <a:alphaModFix/>
          </a:blip>
          <a:srcRect b="0" l="0" r="0" t="0"/>
          <a:stretch/>
        </p:blipFill>
        <p:spPr>
          <a:xfrm>
            <a:off x="588323" y="3829898"/>
            <a:ext cx="252000" cy="252000"/>
          </a:xfrm>
          <a:prstGeom prst="rect">
            <a:avLst/>
          </a:prstGeom>
          <a:noFill/>
          <a:ln>
            <a:noFill/>
          </a:ln>
        </p:spPr>
      </p:pic>
      <p:pic>
        <p:nvPicPr>
          <p:cNvPr id="514" name="Google Shape;514;p30"/>
          <p:cNvPicPr preferRelativeResize="0"/>
          <p:nvPr/>
        </p:nvPicPr>
        <p:blipFill rotWithShape="1">
          <a:blip r:embed="rId5">
            <a:alphaModFix/>
          </a:blip>
          <a:srcRect b="0" l="0" r="0" t="0"/>
          <a:stretch/>
        </p:blipFill>
        <p:spPr>
          <a:xfrm>
            <a:off x="6303963" y="2124285"/>
            <a:ext cx="4552570" cy="3507585"/>
          </a:xfrm>
          <a:prstGeom prst="rect">
            <a:avLst/>
          </a:prstGeom>
          <a:noFill/>
          <a:ln>
            <a:noFill/>
          </a:ln>
        </p:spPr>
      </p:pic>
      <p:pic>
        <p:nvPicPr>
          <p:cNvPr id="515" name="Google Shape;515;p30"/>
          <p:cNvPicPr preferRelativeResize="0"/>
          <p:nvPr/>
        </p:nvPicPr>
        <p:blipFill rotWithShape="1">
          <a:blip r:embed="rId6">
            <a:alphaModFix/>
          </a:blip>
          <a:srcRect b="0" l="0" r="0" t="0"/>
          <a:stretch/>
        </p:blipFill>
        <p:spPr>
          <a:xfrm>
            <a:off x="5751234" y="1505174"/>
            <a:ext cx="5910943" cy="2860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
          <p:cNvSpPr/>
          <p:nvPr/>
        </p:nvSpPr>
        <p:spPr>
          <a:xfrm>
            <a:off x="692075" y="2869651"/>
            <a:ext cx="10903200" cy="30102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3"/>
          <p:cNvSpPr/>
          <p:nvPr/>
        </p:nvSpPr>
        <p:spPr>
          <a:xfrm>
            <a:off x="-163050" y="1407250"/>
            <a:ext cx="12503400" cy="1141800"/>
          </a:xfrm>
          <a:prstGeom prst="roundRect">
            <a:avLst>
              <a:gd fmla="val 4466"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p:txBody>
      </p:sp>
      <p:sp>
        <p:nvSpPr>
          <p:cNvPr id="179" name="Google Shape;179;p3"/>
          <p:cNvSpPr txBox="1"/>
          <p:nvPr/>
        </p:nvSpPr>
        <p:spPr>
          <a:xfrm>
            <a:off x="692085" y="317657"/>
            <a:ext cx="11193600" cy="1008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Librería Seaborn</a:t>
            </a:r>
            <a:endParaRPr sz="3200">
              <a:solidFill>
                <a:srgbClr val="7F7F7F"/>
              </a:solidFill>
              <a:latin typeface="Arial"/>
              <a:ea typeface="Arial"/>
              <a:cs typeface="Arial"/>
              <a:sym typeface="Arial"/>
            </a:endParaRPr>
          </a:p>
        </p:txBody>
      </p:sp>
      <p:sp>
        <p:nvSpPr>
          <p:cNvPr id="180" name="Google Shape;180;p3"/>
          <p:cNvSpPr/>
          <p:nvPr/>
        </p:nvSpPr>
        <p:spPr>
          <a:xfrm>
            <a:off x="865049" y="3082039"/>
            <a:ext cx="9571500" cy="25854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7F7F7F"/>
              </a:buClr>
              <a:buSzPts val="1800"/>
              <a:buFont typeface="Arial"/>
              <a:buChar char="•"/>
            </a:pPr>
            <a:r>
              <a:rPr lang="es-ES" sz="1800">
                <a:solidFill>
                  <a:srgbClr val="7F7F7F"/>
                </a:solidFill>
                <a:latin typeface="Calibri"/>
                <a:ea typeface="Calibri"/>
                <a:cs typeface="Calibri"/>
                <a:sym typeface="Calibri"/>
              </a:rPr>
              <a:t>Es una librería para análisis estadístico visual.</a:t>
            </a:r>
            <a:endParaRPr sz="1800">
              <a:solidFill>
                <a:srgbClr val="7F7F7F"/>
              </a:solidFill>
              <a:latin typeface="Calibri"/>
              <a:ea typeface="Calibri"/>
              <a:cs typeface="Calibri"/>
              <a:sym typeface="Calibri"/>
            </a:endParaRPr>
          </a:p>
          <a:p>
            <a:pPr indent="-285750" lvl="0" marL="285750" marR="0" rtl="0" algn="just">
              <a:lnSpc>
                <a:spcPct val="150000"/>
              </a:lnSpc>
              <a:spcBef>
                <a:spcPts val="0"/>
              </a:spcBef>
              <a:spcAft>
                <a:spcPts val="0"/>
              </a:spcAft>
              <a:buClr>
                <a:srgbClr val="7F7F7F"/>
              </a:buClr>
              <a:buSzPts val="1800"/>
              <a:buFont typeface="Arial"/>
              <a:buChar char="•"/>
            </a:pPr>
            <a:r>
              <a:rPr lang="es-ES" sz="1800">
                <a:solidFill>
                  <a:srgbClr val="7F7F7F"/>
                </a:solidFill>
                <a:latin typeface="Calibri"/>
                <a:ea typeface="Calibri"/>
                <a:cs typeface="Calibri"/>
                <a:sym typeface="Calibri"/>
              </a:rPr>
              <a:t>Seaborn utiliza como base la librería Matplotlib, otorgando una capa de alto nivel con una interfaz de programación limpia y sencilla para el usuario. </a:t>
            </a:r>
            <a:endParaRPr sz="1800">
              <a:solidFill>
                <a:srgbClr val="7F7F7F"/>
              </a:solidFill>
              <a:latin typeface="Calibri"/>
              <a:ea typeface="Calibri"/>
              <a:cs typeface="Calibri"/>
              <a:sym typeface="Calibri"/>
            </a:endParaRPr>
          </a:p>
          <a:p>
            <a:pPr indent="-285750" lvl="0" marL="285750" marR="0" rtl="0" algn="just">
              <a:lnSpc>
                <a:spcPct val="150000"/>
              </a:lnSpc>
              <a:spcBef>
                <a:spcPts val="0"/>
              </a:spcBef>
              <a:spcAft>
                <a:spcPts val="0"/>
              </a:spcAft>
              <a:buClr>
                <a:srgbClr val="7F7F7F"/>
              </a:buClr>
              <a:buSzPts val="1800"/>
              <a:buFont typeface="Arial"/>
              <a:buChar char="•"/>
            </a:pPr>
            <a:r>
              <a:rPr lang="es-ES" sz="1800">
                <a:solidFill>
                  <a:srgbClr val="7F7F7F"/>
                </a:solidFill>
                <a:latin typeface="Calibri"/>
                <a:ea typeface="Calibri"/>
                <a:cs typeface="Calibri"/>
                <a:sym typeface="Calibri"/>
              </a:rPr>
              <a:t>Seaborn provee una amplia variedad de gráficos para la representación de los datos, con muy atractivos estilos.</a:t>
            </a:r>
            <a:endParaRPr sz="1800">
              <a:solidFill>
                <a:srgbClr val="7F7F7F"/>
              </a:solidFill>
              <a:latin typeface="Calibri"/>
              <a:ea typeface="Calibri"/>
              <a:cs typeface="Calibri"/>
              <a:sym typeface="Calibri"/>
            </a:endParaRPr>
          </a:p>
          <a:p>
            <a:pPr indent="-285750" lvl="0" marL="285750" marR="0" rtl="0" algn="just">
              <a:lnSpc>
                <a:spcPct val="150000"/>
              </a:lnSpc>
              <a:spcBef>
                <a:spcPts val="0"/>
              </a:spcBef>
              <a:spcAft>
                <a:spcPts val="0"/>
              </a:spcAft>
              <a:buClr>
                <a:srgbClr val="7F7F7F"/>
              </a:buClr>
              <a:buSzPts val="1800"/>
              <a:buFont typeface="Arial"/>
              <a:buChar char="•"/>
            </a:pPr>
            <a:r>
              <a:rPr lang="es-ES" sz="1800">
                <a:solidFill>
                  <a:srgbClr val="7F7F7F"/>
                </a:solidFill>
                <a:latin typeface="Calibri"/>
                <a:ea typeface="Calibri"/>
                <a:cs typeface="Calibri"/>
                <a:sym typeface="Calibri"/>
              </a:rPr>
              <a:t>Seaborn trabaja muy bien con DataFrames Pandas.</a:t>
            </a:r>
            <a:endParaRPr sz="1800">
              <a:solidFill>
                <a:srgbClr val="7F7F7F"/>
              </a:solidFill>
              <a:latin typeface="Calibri"/>
              <a:ea typeface="Calibri"/>
              <a:cs typeface="Calibri"/>
              <a:sym typeface="Calibri"/>
            </a:endParaRPr>
          </a:p>
        </p:txBody>
      </p:sp>
      <p:sp>
        <p:nvSpPr>
          <p:cNvPr id="181" name="Google Shape;181;p3"/>
          <p:cNvSpPr txBox="1"/>
          <p:nvPr/>
        </p:nvSpPr>
        <p:spPr>
          <a:xfrm>
            <a:off x="692075" y="1501050"/>
            <a:ext cx="10818600" cy="923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Seaborn es una librería de Python creada para facilitar el análisis visual estadístico. Su filosofía es hacer fácil las líneas de código para destinar menor tiempo a la codificación y mayor tiempo al análisis. A continuación, se resumen sus principales características:</a:t>
            </a:r>
            <a:endParaRPr sz="20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31"/>
          <p:cNvSpPr txBox="1"/>
          <p:nvPr/>
        </p:nvSpPr>
        <p:spPr>
          <a:xfrm>
            <a:off x="528609" y="3681327"/>
            <a:ext cx="787608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Análisis de Variables Categóricas</a:t>
            </a:r>
            <a:endParaRPr/>
          </a:p>
        </p:txBody>
      </p:sp>
      <p:pic>
        <p:nvPicPr>
          <p:cNvPr id="521" name="Google Shape;521;p31"/>
          <p:cNvPicPr preferRelativeResize="0"/>
          <p:nvPr/>
        </p:nvPicPr>
        <p:blipFill rotWithShape="1">
          <a:blip r:embed="rId4">
            <a:alphaModFix/>
          </a:blip>
          <a:srcRect b="0" l="0" r="0" t="0"/>
          <a:stretch/>
        </p:blipFill>
        <p:spPr>
          <a:xfrm>
            <a:off x="7801038" y="1331300"/>
            <a:ext cx="3863928" cy="38639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32"/>
          <p:cNvSpPr txBox="1"/>
          <p:nvPr/>
        </p:nvSpPr>
        <p:spPr>
          <a:xfrm>
            <a:off x="1721796" y="697836"/>
            <a:ext cx="9508707" cy="83409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Countplot</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sz="2000">
              <a:solidFill>
                <a:srgbClr val="7F7F7F"/>
              </a:solidFill>
              <a:latin typeface="Arial"/>
              <a:ea typeface="Arial"/>
              <a:cs typeface="Arial"/>
              <a:sym typeface="Arial"/>
            </a:endParaRPr>
          </a:p>
        </p:txBody>
      </p:sp>
      <p:sp>
        <p:nvSpPr>
          <p:cNvPr id="527" name="Google Shape;527;p32"/>
          <p:cNvSpPr/>
          <p:nvPr/>
        </p:nvSpPr>
        <p:spPr>
          <a:xfrm>
            <a:off x="-142675" y="1292200"/>
            <a:ext cx="12503400" cy="9594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32"/>
          <p:cNvSpPr/>
          <p:nvPr/>
        </p:nvSpPr>
        <p:spPr>
          <a:xfrm>
            <a:off x="1797069" y="2507413"/>
            <a:ext cx="8980800" cy="34398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29" name="Google Shape;529;p32"/>
          <p:cNvPicPr preferRelativeResize="0"/>
          <p:nvPr/>
        </p:nvPicPr>
        <p:blipFill rotWithShape="1">
          <a:blip r:embed="rId4">
            <a:alphaModFix/>
          </a:blip>
          <a:srcRect b="0" l="0" r="0" t="0"/>
          <a:stretch/>
        </p:blipFill>
        <p:spPr>
          <a:xfrm>
            <a:off x="2124900" y="2764360"/>
            <a:ext cx="3781953" cy="2857899"/>
          </a:xfrm>
          <a:prstGeom prst="rect">
            <a:avLst/>
          </a:prstGeom>
          <a:noFill/>
          <a:ln>
            <a:noFill/>
          </a:ln>
        </p:spPr>
      </p:pic>
      <p:pic>
        <p:nvPicPr>
          <p:cNvPr id="530" name="Google Shape;530;p32"/>
          <p:cNvPicPr preferRelativeResize="0"/>
          <p:nvPr/>
        </p:nvPicPr>
        <p:blipFill rotWithShape="1">
          <a:blip r:embed="rId5">
            <a:alphaModFix/>
          </a:blip>
          <a:srcRect b="0" l="0" r="0" t="0"/>
          <a:stretch/>
        </p:blipFill>
        <p:spPr>
          <a:xfrm>
            <a:off x="6399525" y="2711400"/>
            <a:ext cx="3415100" cy="2434650"/>
          </a:xfrm>
          <a:prstGeom prst="rect">
            <a:avLst/>
          </a:prstGeom>
          <a:noFill/>
          <a:ln>
            <a:noFill/>
          </a:ln>
        </p:spPr>
      </p:pic>
      <p:sp>
        <p:nvSpPr>
          <p:cNvPr id="531" name="Google Shape;531;p32"/>
          <p:cNvSpPr txBox="1"/>
          <p:nvPr/>
        </p:nvSpPr>
        <p:spPr>
          <a:xfrm>
            <a:off x="1721796" y="1448752"/>
            <a:ext cx="8968902"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Muestra el conteo de mediciones de los valores de una variable categórica en un set de datos. El resultado es similar al agrupamiento.</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5" name="Shape 535"/>
        <p:cNvGrpSpPr/>
        <p:nvPr/>
      </p:nvGrpSpPr>
      <p:grpSpPr>
        <a:xfrm>
          <a:off x="0" y="0"/>
          <a:ext cx="0" cy="0"/>
          <a:chOff x="0" y="0"/>
          <a:chExt cx="0" cy="0"/>
        </a:xfrm>
      </p:grpSpPr>
      <p:sp>
        <p:nvSpPr>
          <p:cNvPr id="536" name="Google Shape;536;p33"/>
          <p:cNvSpPr/>
          <p:nvPr/>
        </p:nvSpPr>
        <p:spPr>
          <a:xfrm>
            <a:off x="-214000" y="1180275"/>
            <a:ext cx="12534000" cy="9594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3"/>
          <p:cNvSpPr txBox="1"/>
          <p:nvPr/>
        </p:nvSpPr>
        <p:spPr>
          <a:xfrm>
            <a:off x="1241108" y="441913"/>
            <a:ext cx="9989394" cy="571201"/>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Barplot</a:t>
            </a:r>
            <a:endParaRPr sz="3200">
              <a:solidFill>
                <a:srgbClr val="7F7F7F"/>
              </a:solidFill>
              <a:latin typeface="Arial"/>
              <a:ea typeface="Arial"/>
              <a:cs typeface="Arial"/>
              <a:sym typeface="Arial"/>
            </a:endParaRPr>
          </a:p>
        </p:txBody>
      </p:sp>
      <p:sp>
        <p:nvSpPr>
          <p:cNvPr id="538" name="Google Shape;538;p33"/>
          <p:cNvSpPr/>
          <p:nvPr/>
        </p:nvSpPr>
        <p:spPr>
          <a:xfrm>
            <a:off x="901806" y="2328900"/>
            <a:ext cx="10667999" cy="3875314"/>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9" name="Google Shape;539;p33"/>
          <p:cNvPicPr preferRelativeResize="0"/>
          <p:nvPr/>
        </p:nvPicPr>
        <p:blipFill rotWithShape="1">
          <a:blip r:embed="rId4">
            <a:alphaModFix/>
          </a:blip>
          <a:srcRect b="0" l="0" r="0" t="0"/>
          <a:stretch/>
        </p:blipFill>
        <p:spPr>
          <a:xfrm>
            <a:off x="7490772" y="2570586"/>
            <a:ext cx="3636050" cy="2925244"/>
          </a:xfrm>
          <a:prstGeom prst="rect">
            <a:avLst/>
          </a:prstGeom>
          <a:noFill/>
          <a:ln>
            <a:noFill/>
          </a:ln>
        </p:spPr>
      </p:pic>
      <p:pic>
        <p:nvPicPr>
          <p:cNvPr id="540" name="Google Shape;540;p33"/>
          <p:cNvPicPr preferRelativeResize="0"/>
          <p:nvPr/>
        </p:nvPicPr>
        <p:blipFill rotWithShape="1">
          <a:blip r:embed="rId5">
            <a:alphaModFix/>
          </a:blip>
          <a:srcRect b="0" l="0" r="0" t="0"/>
          <a:stretch/>
        </p:blipFill>
        <p:spPr>
          <a:xfrm>
            <a:off x="1318931" y="2599826"/>
            <a:ext cx="3801005" cy="2896004"/>
          </a:xfrm>
          <a:prstGeom prst="rect">
            <a:avLst/>
          </a:prstGeom>
          <a:noFill/>
          <a:ln>
            <a:noFill/>
          </a:ln>
        </p:spPr>
      </p:pic>
      <p:cxnSp>
        <p:nvCxnSpPr>
          <p:cNvPr id="541" name="Google Shape;541;p33"/>
          <p:cNvCxnSpPr/>
          <p:nvPr/>
        </p:nvCxnSpPr>
        <p:spPr>
          <a:xfrm flipH="1">
            <a:off x="4684468" y="2961756"/>
            <a:ext cx="803554" cy="236020"/>
          </a:xfrm>
          <a:prstGeom prst="straightConnector1">
            <a:avLst/>
          </a:prstGeom>
          <a:noFill/>
          <a:ln cap="flat" cmpd="sng" w="9525">
            <a:solidFill>
              <a:srgbClr val="595959"/>
            </a:solidFill>
            <a:prstDash val="solid"/>
            <a:miter lim="800000"/>
            <a:headEnd len="sm" w="sm" type="none"/>
            <a:tailEnd len="med" w="med" type="triangle"/>
          </a:ln>
        </p:spPr>
      </p:cxnSp>
      <p:sp>
        <p:nvSpPr>
          <p:cNvPr id="542" name="Google Shape;542;p33"/>
          <p:cNvSpPr txBox="1"/>
          <p:nvPr/>
        </p:nvSpPr>
        <p:spPr>
          <a:xfrm>
            <a:off x="5274426" y="2642877"/>
            <a:ext cx="2321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Intervalo de confianza</a:t>
            </a:r>
            <a:endParaRPr/>
          </a:p>
        </p:txBody>
      </p:sp>
      <p:sp>
        <p:nvSpPr>
          <p:cNvPr id="543" name="Google Shape;543;p33"/>
          <p:cNvSpPr txBox="1"/>
          <p:nvPr/>
        </p:nvSpPr>
        <p:spPr>
          <a:xfrm>
            <a:off x="1582326" y="5629271"/>
            <a:ext cx="95444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7F7F7F"/>
                </a:solidFill>
                <a:latin typeface="Calibri"/>
                <a:ea typeface="Calibri"/>
                <a:cs typeface="Calibri"/>
                <a:sym typeface="Calibri"/>
              </a:rPr>
              <a:t>Por defecto muestra el </a:t>
            </a:r>
            <a:r>
              <a:rPr b="1" lang="es-ES" sz="1600">
                <a:solidFill>
                  <a:srgbClr val="7F7F7F"/>
                </a:solidFill>
                <a:latin typeface="Calibri"/>
                <a:ea typeface="Calibri"/>
                <a:cs typeface="Calibri"/>
                <a:sym typeface="Calibri"/>
              </a:rPr>
              <a:t>promedio</a:t>
            </a:r>
            <a:r>
              <a:rPr lang="es-ES" sz="1600">
                <a:solidFill>
                  <a:srgbClr val="7F7F7F"/>
                </a:solidFill>
                <a:latin typeface="Calibri"/>
                <a:ea typeface="Calibri"/>
                <a:cs typeface="Calibri"/>
                <a:sym typeface="Calibri"/>
              </a:rPr>
              <a:t>, pero con el parámetro estimate, se pueden setear otros estimadores</a:t>
            </a:r>
            <a:r>
              <a:rPr lang="es-ES" sz="1600">
                <a:solidFill>
                  <a:srgbClr val="FD0075"/>
                </a:solidFill>
                <a:latin typeface="Arial"/>
                <a:ea typeface="Arial"/>
                <a:cs typeface="Arial"/>
                <a:sym typeface="Arial"/>
              </a:rPr>
              <a:t>.</a:t>
            </a:r>
            <a:endParaRPr b="1" sz="1600">
              <a:solidFill>
                <a:srgbClr val="FD0075"/>
              </a:solidFill>
              <a:latin typeface="Arial"/>
              <a:ea typeface="Arial"/>
              <a:cs typeface="Arial"/>
              <a:sym typeface="Arial"/>
            </a:endParaRPr>
          </a:p>
        </p:txBody>
      </p:sp>
      <p:sp>
        <p:nvSpPr>
          <p:cNvPr id="544" name="Google Shape;544;p33"/>
          <p:cNvSpPr txBox="1"/>
          <p:nvPr/>
        </p:nvSpPr>
        <p:spPr>
          <a:xfrm>
            <a:off x="1241109" y="1400019"/>
            <a:ext cx="9807891" cy="9679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s-ES" sz="2000">
                <a:solidFill>
                  <a:schemeClr val="lt1"/>
                </a:solidFill>
                <a:latin typeface="Calibri"/>
                <a:ea typeface="Calibri"/>
                <a:cs typeface="Calibri"/>
                <a:sym typeface="Calibri"/>
              </a:rPr>
              <a:t>Muestra estimaciones de puntos (por defecto la media) e intervalos de confianza.</a:t>
            </a:r>
            <a:endParaRPr/>
          </a:p>
          <a:p>
            <a:pPr indent="0" lvl="0" marL="0" marR="0" rtl="0" algn="l">
              <a:lnSpc>
                <a:spcPct val="150000"/>
              </a:lnSpc>
              <a:spcBef>
                <a:spcPts val="0"/>
              </a:spcBef>
              <a:spcAft>
                <a:spcPts val="0"/>
              </a:spcAft>
              <a:buNone/>
            </a:pPr>
            <a:r>
              <a:t/>
            </a:r>
            <a:endParaRPr sz="2000">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8" name="Shape 548"/>
        <p:cNvGrpSpPr/>
        <p:nvPr/>
      </p:nvGrpSpPr>
      <p:grpSpPr>
        <a:xfrm>
          <a:off x="0" y="0"/>
          <a:ext cx="0" cy="0"/>
          <a:chOff x="0" y="0"/>
          <a:chExt cx="0" cy="0"/>
        </a:xfrm>
      </p:grpSpPr>
      <p:sp>
        <p:nvSpPr>
          <p:cNvPr id="549" name="Google Shape;549;p34"/>
          <p:cNvSpPr/>
          <p:nvPr/>
        </p:nvSpPr>
        <p:spPr>
          <a:xfrm>
            <a:off x="-243191" y="792410"/>
            <a:ext cx="12568136" cy="1312871"/>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34"/>
          <p:cNvSpPr txBox="1"/>
          <p:nvPr/>
        </p:nvSpPr>
        <p:spPr>
          <a:xfrm>
            <a:off x="1098068" y="227375"/>
            <a:ext cx="10782300" cy="426439"/>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cajas</a:t>
            </a:r>
            <a:endParaRPr sz="2000">
              <a:solidFill>
                <a:srgbClr val="7F7F7F"/>
              </a:solidFill>
              <a:latin typeface="Arial"/>
              <a:ea typeface="Arial"/>
              <a:cs typeface="Arial"/>
              <a:sym typeface="Arial"/>
            </a:endParaRPr>
          </a:p>
        </p:txBody>
      </p:sp>
      <p:sp>
        <p:nvSpPr>
          <p:cNvPr id="551" name="Google Shape;551;p34"/>
          <p:cNvSpPr/>
          <p:nvPr/>
        </p:nvSpPr>
        <p:spPr>
          <a:xfrm>
            <a:off x="1098069" y="2341272"/>
            <a:ext cx="9927771" cy="3488566"/>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2" name="Google Shape;552;p34"/>
          <p:cNvPicPr preferRelativeResize="0"/>
          <p:nvPr/>
        </p:nvPicPr>
        <p:blipFill rotWithShape="1">
          <a:blip r:embed="rId4">
            <a:alphaModFix/>
          </a:blip>
          <a:srcRect b="0" l="0" r="0" t="0"/>
          <a:stretch/>
        </p:blipFill>
        <p:spPr>
          <a:xfrm>
            <a:off x="1574804" y="2503586"/>
            <a:ext cx="4277322" cy="3210373"/>
          </a:xfrm>
          <a:prstGeom prst="rect">
            <a:avLst/>
          </a:prstGeom>
          <a:noFill/>
          <a:ln>
            <a:noFill/>
          </a:ln>
        </p:spPr>
      </p:pic>
      <p:pic>
        <p:nvPicPr>
          <p:cNvPr id="553" name="Google Shape;553;p34"/>
          <p:cNvPicPr preferRelativeResize="0"/>
          <p:nvPr/>
        </p:nvPicPr>
        <p:blipFill rotWithShape="1">
          <a:blip r:embed="rId5">
            <a:alphaModFix/>
          </a:blip>
          <a:srcRect b="0" l="0" r="0" t="0"/>
          <a:stretch/>
        </p:blipFill>
        <p:spPr>
          <a:xfrm>
            <a:off x="6151495" y="2503586"/>
            <a:ext cx="4448796" cy="3153215"/>
          </a:xfrm>
          <a:prstGeom prst="rect">
            <a:avLst/>
          </a:prstGeom>
          <a:noFill/>
          <a:ln>
            <a:noFill/>
          </a:ln>
        </p:spPr>
      </p:pic>
      <p:sp>
        <p:nvSpPr>
          <p:cNvPr id="554" name="Google Shape;554;p34"/>
          <p:cNvSpPr/>
          <p:nvPr/>
        </p:nvSpPr>
        <p:spPr>
          <a:xfrm>
            <a:off x="1103871" y="5992152"/>
            <a:ext cx="6150369" cy="58477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7F7F7F"/>
                </a:solidFill>
                <a:latin typeface="Arial"/>
                <a:ea typeface="Arial"/>
                <a:cs typeface="Arial"/>
                <a:sym typeface="Arial"/>
              </a:rPr>
              <a:t>Más información:</a:t>
            </a:r>
            <a:endParaRPr/>
          </a:p>
          <a:p>
            <a:pPr indent="0" lvl="0" marL="0" marR="0" rtl="0" algn="l">
              <a:spcBef>
                <a:spcPts val="0"/>
              </a:spcBef>
              <a:spcAft>
                <a:spcPts val="0"/>
              </a:spcAft>
              <a:buNone/>
            </a:pPr>
            <a:r>
              <a:rPr b="1" lang="es-ES" sz="1600">
                <a:solidFill>
                  <a:srgbClr val="7F7F7F"/>
                </a:solidFill>
                <a:latin typeface="Arial"/>
                <a:ea typeface="Arial"/>
                <a:cs typeface="Arial"/>
                <a:sym typeface="Arial"/>
              </a:rPr>
              <a:t>https://seaborn.pydata.org/generated/seaborn.violinplot.html</a:t>
            </a:r>
            <a:endParaRPr b="1" sz="1600">
              <a:solidFill>
                <a:srgbClr val="7F7F7F"/>
              </a:solidFill>
              <a:latin typeface="Arial"/>
              <a:ea typeface="Arial"/>
              <a:cs typeface="Arial"/>
              <a:sym typeface="Arial"/>
            </a:endParaRPr>
          </a:p>
        </p:txBody>
      </p:sp>
      <p:sp>
        <p:nvSpPr>
          <p:cNvPr id="555" name="Google Shape;555;p34"/>
          <p:cNvSpPr txBox="1"/>
          <p:nvPr/>
        </p:nvSpPr>
        <p:spPr>
          <a:xfrm>
            <a:off x="1098068" y="987181"/>
            <a:ext cx="9927771"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El diagrama de cajas muestra la distribución de datos cuantitativos en una forma que facilita la comparación entre variables entre los distintos niveles de una variable categórica. Utilizando el parámetro hue podemos especificar otra variable categórica para hacer comparaciones.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9" name="Shape 559"/>
        <p:cNvGrpSpPr/>
        <p:nvPr/>
      </p:nvGrpSpPr>
      <p:grpSpPr>
        <a:xfrm>
          <a:off x="0" y="0"/>
          <a:ext cx="0" cy="0"/>
          <a:chOff x="0" y="0"/>
          <a:chExt cx="0" cy="0"/>
        </a:xfrm>
      </p:grpSpPr>
      <p:sp>
        <p:nvSpPr>
          <p:cNvPr id="560" name="Google Shape;560;p35"/>
          <p:cNvSpPr txBox="1"/>
          <p:nvPr/>
        </p:nvSpPr>
        <p:spPr>
          <a:xfrm>
            <a:off x="1180363" y="3541525"/>
            <a:ext cx="595973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Gráficos de Matrices</a:t>
            </a:r>
            <a:endParaRPr/>
          </a:p>
        </p:txBody>
      </p:sp>
      <p:pic>
        <p:nvPicPr>
          <p:cNvPr id="561" name="Google Shape;561;p35"/>
          <p:cNvPicPr preferRelativeResize="0"/>
          <p:nvPr/>
        </p:nvPicPr>
        <p:blipFill rotWithShape="1">
          <a:blip r:embed="rId4">
            <a:alphaModFix/>
          </a:blip>
          <a:srcRect b="0" l="0" r="0" t="0"/>
          <a:stretch/>
        </p:blipFill>
        <p:spPr>
          <a:xfrm>
            <a:off x="7301066" y="1204840"/>
            <a:ext cx="3863928" cy="38639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5" name="Shape 565"/>
        <p:cNvGrpSpPr/>
        <p:nvPr/>
      </p:nvGrpSpPr>
      <p:grpSpPr>
        <a:xfrm>
          <a:off x="0" y="0"/>
          <a:ext cx="0" cy="0"/>
          <a:chOff x="0" y="0"/>
          <a:chExt cx="0" cy="0"/>
        </a:xfrm>
      </p:grpSpPr>
      <p:sp>
        <p:nvSpPr>
          <p:cNvPr id="566" name="Google Shape;566;p36"/>
          <p:cNvSpPr/>
          <p:nvPr/>
        </p:nvSpPr>
        <p:spPr>
          <a:xfrm>
            <a:off x="-204280" y="951956"/>
            <a:ext cx="12396280" cy="933168"/>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36"/>
          <p:cNvSpPr/>
          <p:nvPr/>
        </p:nvSpPr>
        <p:spPr>
          <a:xfrm>
            <a:off x="1063575" y="1108375"/>
            <a:ext cx="93642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El diagrama de calor representa los valores de una matriz con distintos tonos de colores. Para ejemplificar, utilizaremos el set de datos flights que seaborn contiene.</a:t>
            </a:r>
            <a:endParaRPr sz="1800">
              <a:solidFill>
                <a:schemeClr val="lt1"/>
              </a:solidFill>
              <a:latin typeface="Calibri"/>
              <a:ea typeface="Calibri"/>
              <a:cs typeface="Calibri"/>
              <a:sym typeface="Calibri"/>
            </a:endParaRPr>
          </a:p>
        </p:txBody>
      </p:sp>
      <p:sp>
        <p:nvSpPr>
          <p:cNvPr id="568" name="Google Shape;568;p36"/>
          <p:cNvSpPr/>
          <p:nvPr/>
        </p:nvSpPr>
        <p:spPr>
          <a:xfrm>
            <a:off x="1895847" y="146738"/>
            <a:ext cx="8483565"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Calor</a:t>
            </a:r>
            <a:endParaRPr sz="3200">
              <a:solidFill>
                <a:srgbClr val="7F7F7F"/>
              </a:solidFill>
              <a:latin typeface="Arial"/>
              <a:ea typeface="Arial"/>
              <a:cs typeface="Arial"/>
              <a:sym typeface="Arial"/>
            </a:endParaRPr>
          </a:p>
        </p:txBody>
      </p:sp>
      <p:sp>
        <p:nvSpPr>
          <p:cNvPr id="569" name="Google Shape;569;p36"/>
          <p:cNvSpPr/>
          <p:nvPr/>
        </p:nvSpPr>
        <p:spPr>
          <a:xfrm>
            <a:off x="1015200" y="2130025"/>
            <a:ext cx="10397700" cy="34182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0" name="Google Shape;570;p36"/>
          <p:cNvPicPr preferRelativeResize="0"/>
          <p:nvPr/>
        </p:nvPicPr>
        <p:blipFill rotWithShape="1">
          <a:blip r:embed="rId4">
            <a:alphaModFix/>
          </a:blip>
          <a:srcRect b="0" l="0" r="0" t="0"/>
          <a:stretch/>
        </p:blipFill>
        <p:spPr>
          <a:xfrm>
            <a:off x="2170764" y="2250260"/>
            <a:ext cx="3419475" cy="3038475"/>
          </a:xfrm>
          <a:prstGeom prst="rect">
            <a:avLst/>
          </a:prstGeom>
          <a:noFill/>
          <a:ln>
            <a:noFill/>
          </a:ln>
        </p:spPr>
      </p:pic>
      <p:pic>
        <p:nvPicPr>
          <p:cNvPr id="571" name="Google Shape;571;p36"/>
          <p:cNvPicPr preferRelativeResize="0"/>
          <p:nvPr/>
        </p:nvPicPr>
        <p:blipFill rotWithShape="1">
          <a:blip r:embed="rId5">
            <a:alphaModFix/>
          </a:blip>
          <a:srcRect b="0" l="0" r="0" t="0"/>
          <a:stretch/>
        </p:blipFill>
        <p:spPr>
          <a:xfrm>
            <a:off x="7556164" y="2288868"/>
            <a:ext cx="2961254" cy="2961254"/>
          </a:xfrm>
          <a:prstGeom prst="rect">
            <a:avLst/>
          </a:prstGeom>
          <a:noFill/>
          <a:ln>
            <a:noFill/>
          </a:ln>
        </p:spPr>
      </p:pic>
      <p:sp>
        <p:nvSpPr>
          <p:cNvPr id="572" name="Google Shape;572;p36"/>
          <p:cNvSpPr/>
          <p:nvPr/>
        </p:nvSpPr>
        <p:spPr>
          <a:xfrm>
            <a:off x="1063572" y="5898923"/>
            <a:ext cx="5517600" cy="490200"/>
          </a:xfrm>
          <a:prstGeom prst="roundRect">
            <a:avLst>
              <a:gd fmla="val 16667" name="adj"/>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36"/>
          <p:cNvSpPr txBox="1"/>
          <p:nvPr/>
        </p:nvSpPr>
        <p:spPr>
          <a:xfrm>
            <a:off x="1508185" y="5882377"/>
            <a:ext cx="5402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Más información:</a:t>
            </a:r>
            <a:endParaRPr/>
          </a:p>
          <a:p>
            <a:pPr indent="0" lvl="0" marL="0" marR="0" rtl="0" algn="l">
              <a:spcBef>
                <a:spcPts val="0"/>
              </a:spcBef>
              <a:spcAft>
                <a:spcPts val="0"/>
              </a:spcAft>
              <a:buNone/>
            </a:pPr>
            <a:r>
              <a:rPr lang="es-ES" sz="1400">
                <a:solidFill>
                  <a:srgbClr val="7F7F7F"/>
                </a:solidFill>
                <a:latin typeface="Calibri"/>
                <a:ea typeface="Calibri"/>
                <a:cs typeface="Calibri"/>
                <a:sym typeface="Calibri"/>
              </a:rPr>
              <a:t>https://seaborn.pydata.org/generated/seaborn.</a:t>
            </a:r>
            <a:r>
              <a:rPr lang="es-ES">
                <a:solidFill>
                  <a:srgbClr val="7F7F7F"/>
                </a:solidFill>
                <a:latin typeface="Calibri"/>
                <a:ea typeface="Calibri"/>
                <a:cs typeface="Calibri"/>
                <a:sym typeface="Calibri"/>
              </a:rPr>
              <a:t>heatmap</a:t>
            </a:r>
            <a:r>
              <a:rPr lang="es-ES" sz="1400">
                <a:solidFill>
                  <a:srgbClr val="7F7F7F"/>
                </a:solidFill>
                <a:latin typeface="Calibri"/>
                <a:ea typeface="Calibri"/>
                <a:cs typeface="Calibri"/>
                <a:sym typeface="Calibri"/>
              </a:rPr>
              <a:t>.html</a:t>
            </a:r>
            <a:endParaRPr sz="1400">
              <a:solidFill>
                <a:srgbClr val="7F7F7F"/>
              </a:solidFill>
              <a:latin typeface="Calibri"/>
              <a:ea typeface="Calibri"/>
              <a:cs typeface="Calibri"/>
              <a:sym typeface="Calibri"/>
            </a:endParaRPr>
          </a:p>
        </p:txBody>
      </p:sp>
      <p:pic>
        <p:nvPicPr>
          <p:cNvPr id="574" name="Google Shape;574;p36"/>
          <p:cNvPicPr preferRelativeResize="0"/>
          <p:nvPr/>
        </p:nvPicPr>
        <p:blipFill rotWithShape="1">
          <a:blip r:embed="rId6">
            <a:alphaModFix/>
          </a:blip>
          <a:srcRect b="0" l="0" r="0" t="0"/>
          <a:stretch/>
        </p:blipFill>
        <p:spPr>
          <a:xfrm>
            <a:off x="1152920" y="5948850"/>
            <a:ext cx="324000" cy="3902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8" name="Shape 578"/>
        <p:cNvGrpSpPr/>
        <p:nvPr/>
      </p:nvGrpSpPr>
      <p:grpSpPr>
        <a:xfrm>
          <a:off x="0" y="0"/>
          <a:ext cx="0" cy="0"/>
          <a:chOff x="0" y="0"/>
          <a:chExt cx="0" cy="0"/>
        </a:xfrm>
      </p:grpSpPr>
      <p:sp>
        <p:nvSpPr>
          <p:cNvPr id="579" name="Google Shape;579;p37"/>
          <p:cNvSpPr/>
          <p:nvPr/>
        </p:nvSpPr>
        <p:spPr>
          <a:xfrm>
            <a:off x="-204280" y="835303"/>
            <a:ext cx="12396280" cy="933168"/>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37"/>
          <p:cNvSpPr/>
          <p:nvPr/>
        </p:nvSpPr>
        <p:spPr>
          <a:xfrm>
            <a:off x="959333" y="2000745"/>
            <a:ext cx="6705600" cy="4542165"/>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1" name="Google Shape;581;p37"/>
          <p:cNvPicPr preferRelativeResize="0"/>
          <p:nvPr/>
        </p:nvPicPr>
        <p:blipFill rotWithShape="1">
          <a:blip r:embed="rId4">
            <a:alphaModFix/>
          </a:blip>
          <a:srcRect b="0" l="0" r="0" t="0"/>
          <a:stretch/>
        </p:blipFill>
        <p:spPr>
          <a:xfrm>
            <a:off x="1364608" y="2185852"/>
            <a:ext cx="6096000" cy="4171950"/>
          </a:xfrm>
          <a:prstGeom prst="rect">
            <a:avLst/>
          </a:prstGeom>
          <a:noFill/>
          <a:ln>
            <a:noFill/>
          </a:ln>
        </p:spPr>
      </p:pic>
      <p:sp>
        <p:nvSpPr>
          <p:cNvPr id="582" name="Google Shape;582;p37"/>
          <p:cNvSpPr txBox="1"/>
          <p:nvPr/>
        </p:nvSpPr>
        <p:spPr>
          <a:xfrm>
            <a:off x="959333" y="845141"/>
            <a:ext cx="10256658"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Para realizar un diagrama de calor, debemos tener una matriz en donde los índices sean las variables categóricas y el contenido de la matriz los valores a graficar. Para realizar esto, utilizaremos la función de pivoteo.</a:t>
            </a:r>
            <a:endParaRPr sz="1800">
              <a:solidFill>
                <a:schemeClr val="lt1"/>
              </a:solidFill>
              <a:latin typeface="Calibri"/>
              <a:ea typeface="Calibri"/>
              <a:cs typeface="Calibri"/>
              <a:sym typeface="Calibri"/>
            </a:endParaRPr>
          </a:p>
        </p:txBody>
      </p:sp>
      <p:sp>
        <p:nvSpPr>
          <p:cNvPr id="583" name="Google Shape;583;p37"/>
          <p:cNvSpPr/>
          <p:nvPr/>
        </p:nvSpPr>
        <p:spPr>
          <a:xfrm>
            <a:off x="959333" y="90630"/>
            <a:ext cx="8483565"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Calor</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7" name="Shape 587"/>
        <p:cNvGrpSpPr/>
        <p:nvPr/>
      </p:nvGrpSpPr>
      <p:grpSpPr>
        <a:xfrm>
          <a:off x="0" y="0"/>
          <a:ext cx="0" cy="0"/>
          <a:chOff x="0" y="0"/>
          <a:chExt cx="0" cy="0"/>
        </a:xfrm>
      </p:grpSpPr>
      <p:sp>
        <p:nvSpPr>
          <p:cNvPr id="588" name="Google Shape;588;p38"/>
          <p:cNvSpPr/>
          <p:nvPr/>
        </p:nvSpPr>
        <p:spPr>
          <a:xfrm>
            <a:off x="1330835" y="2440976"/>
            <a:ext cx="9389045" cy="3897086"/>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9" name="Google Shape;589;p38"/>
          <p:cNvPicPr preferRelativeResize="0"/>
          <p:nvPr/>
        </p:nvPicPr>
        <p:blipFill rotWithShape="1">
          <a:blip r:embed="rId4">
            <a:alphaModFix/>
          </a:blip>
          <a:srcRect b="0" l="0" r="25024" t="0"/>
          <a:stretch/>
        </p:blipFill>
        <p:spPr>
          <a:xfrm>
            <a:off x="1417136" y="2721193"/>
            <a:ext cx="4584771" cy="3333750"/>
          </a:xfrm>
          <a:prstGeom prst="rect">
            <a:avLst/>
          </a:prstGeom>
          <a:noFill/>
          <a:ln>
            <a:noFill/>
          </a:ln>
        </p:spPr>
      </p:pic>
      <p:sp>
        <p:nvSpPr>
          <p:cNvPr id="590" name="Google Shape;590;p38"/>
          <p:cNvSpPr/>
          <p:nvPr/>
        </p:nvSpPr>
        <p:spPr>
          <a:xfrm>
            <a:off x="6623625" y="2756750"/>
            <a:ext cx="3831600" cy="2031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Nótese que con este gráfico podemos rápidamente concluir que en el transcurso de los años, los vuelos se han ido concentrando en los meses de Julio y Agosto. Esto corresponde a vacaciones de verano en USA, por lo tanto tiene mucho sentido.</a:t>
            </a:r>
            <a:endParaRPr sz="1600">
              <a:solidFill>
                <a:srgbClr val="7F7F7F"/>
              </a:solidFill>
              <a:latin typeface="Calibri"/>
              <a:ea typeface="Calibri"/>
              <a:cs typeface="Calibri"/>
              <a:sym typeface="Calibri"/>
            </a:endParaRPr>
          </a:p>
        </p:txBody>
      </p:sp>
      <p:sp>
        <p:nvSpPr>
          <p:cNvPr id="591" name="Google Shape;591;p38"/>
          <p:cNvSpPr/>
          <p:nvPr/>
        </p:nvSpPr>
        <p:spPr>
          <a:xfrm>
            <a:off x="-1410511" y="1192325"/>
            <a:ext cx="15190721" cy="933168"/>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592" name="Google Shape;592;p38"/>
          <p:cNvSpPr/>
          <p:nvPr/>
        </p:nvSpPr>
        <p:spPr>
          <a:xfrm>
            <a:off x="1194649" y="358381"/>
            <a:ext cx="8483565"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Calor</a:t>
            </a:r>
            <a:endParaRPr sz="3200">
              <a:solidFill>
                <a:srgbClr val="7F7F7F"/>
              </a:solidFill>
              <a:latin typeface="Arial"/>
              <a:ea typeface="Arial"/>
              <a:cs typeface="Arial"/>
              <a:sym typeface="Arial"/>
            </a:endParaRPr>
          </a:p>
        </p:txBody>
      </p:sp>
      <p:sp>
        <p:nvSpPr>
          <p:cNvPr id="593" name="Google Shape;593;p38"/>
          <p:cNvSpPr txBox="1"/>
          <p:nvPr/>
        </p:nvSpPr>
        <p:spPr>
          <a:xfrm>
            <a:off x="1194649" y="1286846"/>
            <a:ext cx="93890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rgbClr val="FFFFFF"/>
                </a:solidFill>
                <a:latin typeface="Calibri"/>
                <a:ea typeface="Calibri"/>
                <a:cs typeface="Calibri"/>
                <a:sym typeface="Calibri"/>
              </a:rPr>
              <a:t>Ahora que contamos con la información en una estructura matricial, podemos desplegar el diagrama de calor.</a:t>
            </a:r>
            <a:endParaRPr sz="20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7" name="Shape 597"/>
        <p:cNvGrpSpPr/>
        <p:nvPr/>
      </p:nvGrpSpPr>
      <p:grpSpPr>
        <a:xfrm>
          <a:off x="0" y="0"/>
          <a:ext cx="0" cy="0"/>
          <a:chOff x="0" y="0"/>
          <a:chExt cx="0" cy="0"/>
        </a:xfrm>
      </p:grpSpPr>
      <p:sp>
        <p:nvSpPr>
          <p:cNvPr id="598" name="Google Shape;598;p39"/>
          <p:cNvSpPr/>
          <p:nvPr/>
        </p:nvSpPr>
        <p:spPr>
          <a:xfrm>
            <a:off x="-163050" y="782325"/>
            <a:ext cx="12462600" cy="6816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599" name="Google Shape;599;p39"/>
          <p:cNvSpPr/>
          <p:nvPr/>
        </p:nvSpPr>
        <p:spPr>
          <a:xfrm>
            <a:off x="1385875" y="1766300"/>
            <a:ext cx="9690900" cy="4593900"/>
          </a:xfrm>
          <a:prstGeom prst="roundRect">
            <a:avLst>
              <a:gd fmla="val 2971" name="adj"/>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0" name="Google Shape;600;p39"/>
          <p:cNvPicPr preferRelativeResize="0"/>
          <p:nvPr/>
        </p:nvPicPr>
        <p:blipFill rotWithShape="1">
          <a:blip r:embed="rId4">
            <a:alphaModFix/>
          </a:blip>
          <a:srcRect b="0" l="0" r="0" t="0"/>
          <a:stretch/>
        </p:blipFill>
        <p:spPr>
          <a:xfrm>
            <a:off x="2407110" y="2017895"/>
            <a:ext cx="7409090" cy="4090555"/>
          </a:xfrm>
          <a:prstGeom prst="rect">
            <a:avLst/>
          </a:prstGeom>
          <a:noFill/>
          <a:ln>
            <a:noFill/>
          </a:ln>
        </p:spPr>
      </p:pic>
      <p:sp>
        <p:nvSpPr>
          <p:cNvPr id="601" name="Google Shape;601;p39"/>
          <p:cNvSpPr txBox="1"/>
          <p:nvPr/>
        </p:nvSpPr>
        <p:spPr>
          <a:xfrm>
            <a:off x="1330960" y="782320"/>
            <a:ext cx="95505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En el siguiente mapa de calor hemos personalizado el mapa de colores (cmap) y hemos espaciado con una línea grande entre cada elemento (linecolor y linewidth).</a:t>
            </a:r>
            <a:endParaRPr sz="1800">
              <a:solidFill>
                <a:schemeClr val="lt1"/>
              </a:solidFill>
              <a:latin typeface="Calibri"/>
              <a:ea typeface="Calibri"/>
              <a:cs typeface="Calibri"/>
              <a:sym typeface="Calibri"/>
            </a:endParaRPr>
          </a:p>
        </p:txBody>
      </p:sp>
      <p:sp>
        <p:nvSpPr>
          <p:cNvPr id="602" name="Google Shape;602;p39"/>
          <p:cNvSpPr/>
          <p:nvPr/>
        </p:nvSpPr>
        <p:spPr>
          <a:xfrm>
            <a:off x="1330960" y="44957"/>
            <a:ext cx="8483565"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Diagrama de Calor</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6" name="Shape 606"/>
        <p:cNvGrpSpPr/>
        <p:nvPr/>
      </p:nvGrpSpPr>
      <p:grpSpPr>
        <a:xfrm>
          <a:off x="0" y="0"/>
          <a:ext cx="0" cy="0"/>
          <a:chOff x="0" y="0"/>
          <a:chExt cx="0" cy="0"/>
        </a:xfrm>
      </p:grpSpPr>
      <p:sp>
        <p:nvSpPr>
          <p:cNvPr id="607" name="Google Shape;607;p40"/>
          <p:cNvSpPr txBox="1"/>
          <p:nvPr/>
        </p:nvSpPr>
        <p:spPr>
          <a:xfrm>
            <a:off x="1197440" y="3474945"/>
            <a:ext cx="485792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Grillas de Diagramas</a:t>
            </a:r>
            <a:endParaRPr/>
          </a:p>
        </p:txBody>
      </p:sp>
      <p:pic>
        <p:nvPicPr>
          <p:cNvPr id="608" name="Google Shape;608;p40"/>
          <p:cNvPicPr preferRelativeResize="0"/>
          <p:nvPr/>
        </p:nvPicPr>
        <p:blipFill rotWithShape="1">
          <a:blip r:embed="rId4">
            <a:alphaModFix/>
          </a:blip>
          <a:srcRect b="0" l="0" r="0" t="0"/>
          <a:stretch/>
        </p:blipFill>
        <p:spPr>
          <a:xfrm>
            <a:off x="7249868" y="1577702"/>
            <a:ext cx="3635524" cy="3635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4"/>
          <p:cNvSpPr/>
          <p:nvPr/>
        </p:nvSpPr>
        <p:spPr>
          <a:xfrm>
            <a:off x="701050" y="1131100"/>
            <a:ext cx="10903200" cy="52698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4"/>
          <p:cNvSpPr txBox="1"/>
          <p:nvPr/>
        </p:nvSpPr>
        <p:spPr>
          <a:xfrm>
            <a:off x="939470" y="123040"/>
            <a:ext cx="9790200" cy="1008000"/>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Web Seaborn</a:t>
            </a:r>
            <a:endParaRPr sz="3200">
              <a:solidFill>
                <a:srgbClr val="7F7F7F"/>
              </a:solidFill>
              <a:latin typeface="Arial"/>
              <a:ea typeface="Arial"/>
              <a:cs typeface="Arial"/>
              <a:sym typeface="Arial"/>
            </a:endParaRPr>
          </a:p>
        </p:txBody>
      </p:sp>
      <p:pic>
        <p:nvPicPr>
          <p:cNvPr id="188" name="Google Shape;188;p4"/>
          <p:cNvPicPr preferRelativeResize="0"/>
          <p:nvPr/>
        </p:nvPicPr>
        <p:blipFill rotWithShape="1">
          <a:blip r:embed="rId4">
            <a:alphaModFix/>
          </a:blip>
          <a:srcRect b="0" l="0" r="0" t="0"/>
          <a:stretch/>
        </p:blipFill>
        <p:spPr>
          <a:xfrm>
            <a:off x="1285945" y="1364995"/>
            <a:ext cx="9790323" cy="4940487"/>
          </a:xfrm>
          <a:prstGeom prst="rect">
            <a:avLst/>
          </a:prstGeom>
          <a:noFill/>
          <a:ln>
            <a:noFill/>
          </a:ln>
        </p:spPr>
      </p:pic>
      <p:sp>
        <p:nvSpPr>
          <p:cNvPr id="189" name="Google Shape;189;p4"/>
          <p:cNvSpPr txBox="1"/>
          <p:nvPr/>
        </p:nvSpPr>
        <p:spPr>
          <a:xfrm>
            <a:off x="6947647" y="1930633"/>
            <a:ext cx="3935506" cy="369332"/>
          </a:xfrm>
          <a:prstGeom prst="rect">
            <a:avLst/>
          </a:prstGeom>
          <a:solidFill>
            <a:srgbClr val="F2F2F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7F7F7F"/>
                </a:solidFill>
                <a:latin typeface="Calibri"/>
                <a:ea typeface="Calibri"/>
                <a:cs typeface="Calibri"/>
                <a:sym typeface="Calibri"/>
              </a:rPr>
              <a:t>https://seaborn.pydata.org/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2" name="Shape 612"/>
        <p:cNvGrpSpPr/>
        <p:nvPr/>
      </p:nvGrpSpPr>
      <p:grpSpPr>
        <a:xfrm>
          <a:off x="0" y="0"/>
          <a:ext cx="0" cy="0"/>
          <a:chOff x="0" y="0"/>
          <a:chExt cx="0" cy="0"/>
        </a:xfrm>
      </p:grpSpPr>
      <p:sp>
        <p:nvSpPr>
          <p:cNvPr id="613" name="Google Shape;613;p41"/>
          <p:cNvSpPr/>
          <p:nvPr/>
        </p:nvSpPr>
        <p:spPr>
          <a:xfrm>
            <a:off x="-1492190" y="988551"/>
            <a:ext cx="15190721" cy="681559"/>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614" name="Google Shape;614;p41"/>
          <p:cNvSpPr/>
          <p:nvPr/>
        </p:nvSpPr>
        <p:spPr>
          <a:xfrm>
            <a:off x="2607491" y="1803400"/>
            <a:ext cx="6966858" cy="4593771"/>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15" name="Google Shape;615;p41"/>
          <p:cNvPicPr preferRelativeResize="0"/>
          <p:nvPr/>
        </p:nvPicPr>
        <p:blipFill rotWithShape="1">
          <a:blip r:embed="rId4">
            <a:alphaModFix/>
          </a:blip>
          <a:srcRect b="0" l="0" r="0" t="0"/>
          <a:stretch/>
        </p:blipFill>
        <p:spPr>
          <a:xfrm>
            <a:off x="2834389" y="2028128"/>
            <a:ext cx="6537565" cy="4162214"/>
          </a:xfrm>
          <a:prstGeom prst="rect">
            <a:avLst/>
          </a:prstGeom>
          <a:noFill/>
          <a:ln>
            <a:noFill/>
          </a:ln>
        </p:spPr>
      </p:pic>
      <p:sp>
        <p:nvSpPr>
          <p:cNvPr id="616" name="Google Shape;616;p41"/>
          <p:cNvSpPr txBox="1"/>
          <p:nvPr/>
        </p:nvSpPr>
        <p:spPr>
          <a:xfrm>
            <a:off x="2499360" y="1129275"/>
            <a:ext cx="782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alibri"/>
                <a:ea typeface="Calibri"/>
                <a:cs typeface="Calibri"/>
                <a:sym typeface="Calibri"/>
              </a:rPr>
              <a:t>Para ilustrar el uso de grillas en seaborn, utilizaremos el dataset iris</a:t>
            </a:r>
            <a:endParaRPr sz="1800">
              <a:solidFill>
                <a:schemeClr val="lt1"/>
              </a:solidFill>
              <a:latin typeface="Calibri"/>
              <a:ea typeface="Calibri"/>
              <a:cs typeface="Calibri"/>
              <a:sym typeface="Calibri"/>
            </a:endParaRPr>
          </a:p>
        </p:txBody>
      </p:sp>
      <p:sp>
        <p:nvSpPr>
          <p:cNvPr id="617" name="Google Shape;617;p41"/>
          <p:cNvSpPr/>
          <p:nvPr/>
        </p:nvSpPr>
        <p:spPr>
          <a:xfrm>
            <a:off x="2499360" y="157553"/>
            <a:ext cx="7074989" cy="73975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PairGrid</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1" name="Shape 621"/>
        <p:cNvGrpSpPr/>
        <p:nvPr/>
      </p:nvGrpSpPr>
      <p:grpSpPr>
        <a:xfrm>
          <a:off x="0" y="0"/>
          <a:ext cx="0" cy="0"/>
          <a:chOff x="0" y="0"/>
          <a:chExt cx="0" cy="0"/>
        </a:xfrm>
      </p:grpSpPr>
      <p:sp>
        <p:nvSpPr>
          <p:cNvPr id="622" name="Google Shape;622;p42"/>
          <p:cNvSpPr/>
          <p:nvPr/>
        </p:nvSpPr>
        <p:spPr>
          <a:xfrm>
            <a:off x="6903719" y="1701426"/>
            <a:ext cx="3921761" cy="1359317"/>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623" name="Google Shape;623;p42"/>
          <p:cNvSpPr/>
          <p:nvPr/>
        </p:nvSpPr>
        <p:spPr>
          <a:xfrm>
            <a:off x="1584512" y="257927"/>
            <a:ext cx="8910767"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7F7F7F"/>
              </a:buClr>
              <a:buSzPts val="3200"/>
              <a:buFont typeface="Arial"/>
              <a:buNone/>
            </a:pPr>
            <a:r>
              <a:rPr b="0" i="0" lang="es-ES" sz="3200" u="none" cap="none" strike="noStrike">
                <a:solidFill>
                  <a:srgbClr val="7F7F7F"/>
                </a:solidFill>
                <a:latin typeface="Arial"/>
                <a:ea typeface="Arial"/>
                <a:cs typeface="Arial"/>
                <a:sym typeface="Arial"/>
              </a:rPr>
              <a:t>PairGrid</a:t>
            </a:r>
            <a:endParaRPr b="0" i="0" sz="3200" u="none" cap="none" strike="noStrike">
              <a:solidFill>
                <a:srgbClr val="7F7F7F"/>
              </a:solidFill>
              <a:latin typeface="Arial"/>
              <a:ea typeface="Arial"/>
              <a:cs typeface="Arial"/>
              <a:sym typeface="Arial"/>
            </a:endParaRPr>
          </a:p>
        </p:txBody>
      </p:sp>
      <p:sp>
        <p:nvSpPr>
          <p:cNvPr id="624" name="Google Shape;624;p42"/>
          <p:cNvSpPr txBox="1"/>
          <p:nvPr/>
        </p:nvSpPr>
        <p:spPr>
          <a:xfrm>
            <a:off x="7212644" y="1919419"/>
            <a:ext cx="2956500" cy="923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Ahora crearemos una grilla y la llenaremos con diagramas de dispersión.</a:t>
            </a:r>
            <a:endParaRPr/>
          </a:p>
        </p:txBody>
      </p:sp>
      <p:sp>
        <p:nvSpPr>
          <p:cNvPr id="625" name="Google Shape;625;p42"/>
          <p:cNvSpPr/>
          <p:nvPr/>
        </p:nvSpPr>
        <p:spPr>
          <a:xfrm>
            <a:off x="1356360" y="1192973"/>
            <a:ext cx="5105401" cy="525744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6" name="Google Shape;626;p42"/>
          <p:cNvPicPr preferRelativeResize="0"/>
          <p:nvPr/>
        </p:nvPicPr>
        <p:blipFill rotWithShape="1">
          <a:blip r:embed="rId4">
            <a:alphaModFix/>
          </a:blip>
          <a:srcRect b="0" l="0" r="0" t="0"/>
          <a:stretch/>
        </p:blipFill>
        <p:spPr>
          <a:xfrm>
            <a:off x="1584512" y="1310842"/>
            <a:ext cx="4698005" cy="440438"/>
          </a:xfrm>
          <a:prstGeom prst="rect">
            <a:avLst/>
          </a:prstGeom>
          <a:noFill/>
          <a:ln>
            <a:noFill/>
          </a:ln>
        </p:spPr>
      </p:pic>
      <p:pic>
        <p:nvPicPr>
          <p:cNvPr id="627" name="Google Shape;627;p42"/>
          <p:cNvPicPr preferRelativeResize="0"/>
          <p:nvPr/>
        </p:nvPicPr>
        <p:blipFill rotWithShape="1">
          <a:blip r:embed="rId5">
            <a:alphaModFix/>
          </a:blip>
          <a:srcRect b="0" l="0" r="0" t="0"/>
          <a:stretch/>
        </p:blipFill>
        <p:spPr>
          <a:xfrm>
            <a:off x="1584512" y="1701426"/>
            <a:ext cx="4698005" cy="46432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1" name="Shape 631"/>
        <p:cNvGrpSpPr/>
        <p:nvPr/>
      </p:nvGrpSpPr>
      <p:grpSpPr>
        <a:xfrm>
          <a:off x="0" y="0"/>
          <a:ext cx="0" cy="0"/>
          <a:chOff x="0" y="0"/>
          <a:chExt cx="0" cy="0"/>
        </a:xfrm>
      </p:grpSpPr>
      <p:sp>
        <p:nvSpPr>
          <p:cNvPr id="632" name="Google Shape;632;p43"/>
          <p:cNvSpPr/>
          <p:nvPr/>
        </p:nvSpPr>
        <p:spPr>
          <a:xfrm>
            <a:off x="6461761" y="1192974"/>
            <a:ext cx="4765039" cy="3068848"/>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633" name="Google Shape;633;p43"/>
          <p:cNvSpPr/>
          <p:nvPr/>
        </p:nvSpPr>
        <p:spPr>
          <a:xfrm>
            <a:off x="1584512" y="257927"/>
            <a:ext cx="8910767"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7F7F7F"/>
              </a:buClr>
              <a:buSzPts val="3200"/>
              <a:buFont typeface="Arial"/>
              <a:buNone/>
            </a:pPr>
            <a:r>
              <a:rPr b="0" i="0" lang="es-ES" sz="3200" u="none" cap="none" strike="noStrike">
                <a:solidFill>
                  <a:srgbClr val="7F7F7F"/>
                </a:solidFill>
                <a:latin typeface="Arial"/>
                <a:ea typeface="Arial"/>
                <a:cs typeface="Arial"/>
                <a:sym typeface="Arial"/>
              </a:rPr>
              <a:t>PairGrid</a:t>
            </a:r>
            <a:endParaRPr b="0" i="0" sz="3200" u="none" cap="none" strike="noStrike">
              <a:solidFill>
                <a:srgbClr val="7F7F7F"/>
              </a:solidFill>
              <a:latin typeface="Arial"/>
              <a:ea typeface="Arial"/>
              <a:cs typeface="Arial"/>
              <a:sym typeface="Arial"/>
            </a:endParaRPr>
          </a:p>
        </p:txBody>
      </p:sp>
      <p:sp>
        <p:nvSpPr>
          <p:cNvPr id="634" name="Google Shape;634;p43"/>
          <p:cNvSpPr/>
          <p:nvPr/>
        </p:nvSpPr>
        <p:spPr>
          <a:xfrm>
            <a:off x="1036320" y="1192974"/>
            <a:ext cx="5105401" cy="5257448"/>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635" name="Google Shape;635;p43"/>
          <p:cNvPicPr preferRelativeResize="0"/>
          <p:nvPr/>
        </p:nvPicPr>
        <p:blipFill rotWithShape="1">
          <a:blip r:embed="rId4">
            <a:alphaModFix/>
          </a:blip>
          <a:srcRect b="0" l="0" r="0" t="0"/>
          <a:stretch/>
        </p:blipFill>
        <p:spPr>
          <a:xfrm>
            <a:off x="1464904" y="1377928"/>
            <a:ext cx="4248231" cy="604524"/>
          </a:xfrm>
          <a:prstGeom prst="rect">
            <a:avLst/>
          </a:prstGeom>
          <a:noFill/>
          <a:ln>
            <a:noFill/>
          </a:ln>
        </p:spPr>
      </p:pic>
      <p:pic>
        <p:nvPicPr>
          <p:cNvPr id="636" name="Google Shape;636;p43"/>
          <p:cNvPicPr preferRelativeResize="0"/>
          <p:nvPr/>
        </p:nvPicPr>
        <p:blipFill rotWithShape="1">
          <a:blip r:embed="rId5">
            <a:alphaModFix/>
          </a:blip>
          <a:srcRect b="0" l="0" r="0" t="0"/>
          <a:stretch/>
        </p:blipFill>
        <p:spPr>
          <a:xfrm>
            <a:off x="1464903" y="1982452"/>
            <a:ext cx="4248232" cy="4282015"/>
          </a:xfrm>
          <a:prstGeom prst="rect">
            <a:avLst/>
          </a:prstGeom>
          <a:noFill/>
          <a:ln>
            <a:noFill/>
          </a:ln>
        </p:spPr>
      </p:pic>
      <p:sp>
        <p:nvSpPr>
          <p:cNvPr id="637" name="Google Shape;637;p43"/>
          <p:cNvSpPr txBox="1"/>
          <p:nvPr/>
        </p:nvSpPr>
        <p:spPr>
          <a:xfrm>
            <a:off x="6786880" y="1399500"/>
            <a:ext cx="411480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Ahora crearemos una grilla y la llenaremos con diagramas de dispersión:</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Podemos personalizar aún más los gráficos seleccionando el diagrama que estimemos conveniente.</a:t>
            </a:r>
            <a:endParaRPr/>
          </a:p>
          <a:p>
            <a:pPr indent="-171450" lvl="0" marL="285750" marR="0" rtl="0" algn="just">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 Se pueden utilizar tanto objetos de diagrama seaborn como matplotlib.</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5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1" name="Shape 641"/>
        <p:cNvGrpSpPr/>
        <p:nvPr/>
      </p:nvGrpSpPr>
      <p:grpSpPr>
        <a:xfrm>
          <a:off x="0" y="0"/>
          <a:ext cx="0" cy="0"/>
          <a:chOff x="0" y="0"/>
          <a:chExt cx="0" cy="0"/>
        </a:xfrm>
      </p:grpSpPr>
      <p:sp>
        <p:nvSpPr>
          <p:cNvPr id="642" name="Google Shape;642;p44"/>
          <p:cNvSpPr txBox="1"/>
          <p:nvPr/>
        </p:nvSpPr>
        <p:spPr>
          <a:xfrm>
            <a:off x="1207600" y="3413985"/>
            <a:ext cx="449216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Grilla de Facetas</a:t>
            </a:r>
            <a:endParaRPr/>
          </a:p>
        </p:txBody>
      </p:sp>
      <p:pic>
        <p:nvPicPr>
          <p:cNvPr id="643" name="Google Shape;643;p44"/>
          <p:cNvPicPr preferRelativeResize="0"/>
          <p:nvPr/>
        </p:nvPicPr>
        <p:blipFill rotWithShape="1">
          <a:blip r:embed="rId4">
            <a:alphaModFix/>
          </a:blip>
          <a:srcRect b="0" l="0" r="0" t="0"/>
          <a:stretch/>
        </p:blipFill>
        <p:spPr>
          <a:xfrm>
            <a:off x="7383400" y="1394097"/>
            <a:ext cx="3591980" cy="35919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7" name="Shape 647"/>
        <p:cNvGrpSpPr/>
        <p:nvPr/>
      </p:nvGrpSpPr>
      <p:grpSpPr>
        <a:xfrm>
          <a:off x="0" y="0"/>
          <a:ext cx="0" cy="0"/>
          <a:chOff x="0" y="0"/>
          <a:chExt cx="0" cy="0"/>
        </a:xfrm>
      </p:grpSpPr>
      <p:sp>
        <p:nvSpPr>
          <p:cNvPr id="648" name="Google Shape;648;p45"/>
          <p:cNvSpPr/>
          <p:nvPr/>
        </p:nvSpPr>
        <p:spPr>
          <a:xfrm>
            <a:off x="-387225" y="1755450"/>
            <a:ext cx="11769900" cy="3807000"/>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45"/>
          <p:cNvSpPr txBox="1"/>
          <p:nvPr/>
        </p:nvSpPr>
        <p:spPr>
          <a:xfrm>
            <a:off x="1254657" y="613546"/>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600">
                <a:solidFill>
                  <a:srgbClr val="7F7F7F"/>
                </a:solidFill>
                <a:latin typeface="Arial"/>
                <a:ea typeface="Arial"/>
                <a:cs typeface="Arial"/>
                <a:sym typeface="Arial"/>
              </a:rPr>
              <a:t>Grilla de Facetas</a:t>
            </a:r>
            <a:endParaRPr sz="3200">
              <a:solidFill>
                <a:srgbClr val="7F7F7F"/>
              </a:solidFill>
              <a:latin typeface="Arial"/>
              <a:ea typeface="Arial"/>
              <a:cs typeface="Arial"/>
              <a:sym typeface="Arial"/>
            </a:endParaRPr>
          </a:p>
        </p:txBody>
      </p:sp>
      <p:sp>
        <p:nvSpPr>
          <p:cNvPr id="650" name="Google Shape;650;p45"/>
          <p:cNvSpPr txBox="1"/>
          <p:nvPr/>
        </p:nvSpPr>
        <p:spPr>
          <a:xfrm>
            <a:off x="1254657" y="1889316"/>
            <a:ext cx="975878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Una grilla de facetas es una herramienta de visualización de datos que se utiliza para comparar varias visualizaciones de datos en una sola página. También se conoce como grilla de múltiples paneles o grilla de múltiples gráficos.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La idea detrás de una grilla de facetas es que se pueden mostrar varias visualizaciones de datos al mismo tiempo en una sola página, lo que permite una comparación rápida y fácil entre ellas. Cada visualización de datos se muestra en un panel separado, y los paneles se organizan en filas y columnas en una grilla.</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La grilla de facetas es </a:t>
            </a:r>
            <a:r>
              <a:rPr b="1" lang="es-ES" sz="1600">
                <a:solidFill>
                  <a:schemeClr val="lt1"/>
                </a:solidFill>
                <a:latin typeface="Calibri"/>
                <a:ea typeface="Calibri"/>
                <a:cs typeface="Calibri"/>
                <a:sym typeface="Calibri"/>
              </a:rPr>
              <a:t>particularmente útil para visualizar datos multivariados</a:t>
            </a:r>
            <a:r>
              <a:rPr lang="es-ES" sz="1600">
                <a:solidFill>
                  <a:schemeClr val="lt1"/>
                </a:solidFill>
                <a:latin typeface="Calibri"/>
                <a:ea typeface="Calibri"/>
                <a:cs typeface="Calibri"/>
                <a:sym typeface="Calibri"/>
              </a:rPr>
              <a:t>, donde hay varias variables que se quieren comparar simultáneamente. Con una grilla de facetas, se pueden explorar las relaciones entre diferentes variables de manera más rápida y eficiente que si se examinara cada visualización de datos por separado.</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Las grillas de facetas se pueden utilizar con varios tipos de gráficos, incluyendo histogramas, diagramas de dispersión, diagramas de caja y bigotes, gráficos de barras, entre otros. También se pueden personalizar para incluir títulos, etiquetas de eje y leyendas para cada panel.</a:t>
            </a:r>
            <a:endParaRPr/>
          </a:p>
        </p:txBody>
      </p:sp>
      <p:pic>
        <p:nvPicPr>
          <p:cNvPr id="651" name="Google Shape;651;p45"/>
          <p:cNvPicPr preferRelativeResize="0"/>
          <p:nvPr/>
        </p:nvPicPr>
        <p:blipFill rotWithShape="1">
          <a:blip r:embed="rId4">
            <a:alphaModFix/>
          </a:blip>
          <a:srcRect b="0" l="0" r="0" t="0"/>
          <a:stretch/>
        </p:blipFill>
        <p:spPr>
          <a:xfrm>
            <a:off x="880626" y="1940053"/>
            <a:ext cx="275333" cy="275333"/>
          </a:xfrm>
          <a:prstGeom prst="rect">
            <a:avLst/>
          </a:prstGeom>
          <a:noFill/>
          <a:ln>
            <a:noFill/>
          </a:ln>
        </p:spPr>
      </p:pic>
      <p:pic>
        <p:nvPicPr>
          <p:cNvPr id="652" name="Google Shape;652;p45"/>
          <p:cNvPicPr preferRelativeResize="0"/>
          <p:nvPr/>
        </p:nvPicPr>
        <p:blipFill rotWithShape="1">
          <a:blip r:embed="rId4">
            <a:alphaModFix/>
          </a:blip>
          <a:srcRect b="0" l="0" r="0" t="0"/>
          <a:stretch/>
        </p:blipFill>
        <p:spPr>
          <a:xfrm>
            <a:off x="880625" y="2648842"/>
            <a:ext cx="275333" cy="275333"/>
          </a:xfrm>
          <a:prstGeom prst="rect">
            <a:avLst/>
          </a:prstGeom>
          <a:noFill/>
          <a:ln>
            <a:noFill/>
          </a:ln>
        </p:spPr>
      </p:pic>
      <p:pic>
        <p:nvPicPr>
          <p:cNvPr id="653" name="Google Shape;653;p45"/>
          <p:cNvPicPr preferRelativeResize="0"/>
          <p:nvPr/>
        </p:nvPicPr>
        <p:blipFill rotWithShape="1">
          <a:blip r:embed="rId4">
            <a:alphaModFix/>
          </a:blip>
          <a:srcRect b="0" l="0" r="0" t="0"/>
          <a:stretch/>
        </p:blipFill>
        <p:spPr>
          <a:xfrm>
            <a:off x="880624" y="3628556"/>
            <a:ext cx="275333" cy="275333"/>
          </a:xfrm>
          <a:prstGeom prst="rect">
            <a:avLst/>
          </a:prstGeom>
          <a:noFill/>
          <a:ln>
            <a:noFill/>
          </a:ln>
        </p:spPr>
      </p:pic>
      <p:pic>
        <p:nvPicPr>
          <p:cNvPr id="654" name="Google Shape;654;p45"/>
          <p:cNvPicPr preferRelativeResize="0"/>
          <p:nvPr/>
        </p:nvPicPr>
        <p:blipFill rotWithShape="1">
          <a:blip r:embed="rId4">
            <a:alphaModFix/>
          </a:blip>
          <a:srcRect b="0" l="0" r="0" t="0"/>
          <a:stretch/>
        </p:blipFill>
        <p:spPr>
          <a:xfrm>
            <a:off x="880624" y="4580610"/>
            <a:ext cx="275333" cy="275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8" name="Shape 658"/>
        <p:cNvGrpSpPr/>
        <p:nvPr/>
      </p:nvGrpSpPr>
      <p:grpSpPr>
        <a:xfrm>
          <a:off x="0" y="0"/>
          <a:ext cx="0" cy="0"/>
          <a:chOff x="0" y="0"/>
          <a:chExt cx="0" cy="0"/>
        </a:xfrm>
      </p:grpSpPr>
      <p:sp>
        <p:nvSpPr>
          <p:cNvPr id="659" name="Google Shape;659;p46"/>
          <p:cNvSpPr/>
          <p:nvPr/>
        </p:nvSpPr>
        <p:spPr>
          <a:xfrm>
            <a:off x="865846" y="2950475"/>
            <a:ext cx="5129893" cy="1186543"/>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Google Shape;660;p46"/>
          <p:cNvSpPr/>
          <p:nvPr/>
        </p:nvSpPr>
        <p:spPr>
          <a:xfrm>
            <a:off x="5717440" y="1248384"/>
            <a:ext cx="5763360" cy="4593772"/>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46"/>
          <p:cNvSpPr txBox="1"/>
          <p:nvPr/>
        </p:nvSpPr>
        <p:spPr>
          <a:xfrm>
            <a:off x="1015803" y="3081551"/>
            <a:ext cx="4551681"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lt1"/>
                </a:solidFill>
                <a:latin typeface="Calibri"/>
                <a:ea typeface="Calibri"/>
                <a:cs typeface="Calibri"/>
                <a:sym typeface="Calibri"/>
              </a:rPr>
              <a:t>Volvamos al dataset tips. Ahora crearemos una grilla de gráficos de acuerdo a las combinaciones de las variables categóricas.</a:t>
            </a:r>
            <a:endParaRPr/>
          </a:p>
        </p:txBody>
      </p:sp>
      <p:pic>
        <p:nvPicPr>
          <p:cNvPr id="662" name="Google Shape;662;p46"/>
          <p:cNvPicPr preferRelativeResize="0"/>
          <p:nvPr/>
        </p:nvPicPr>
        <p:blipFill rotWithShape="1">
          <a:blip r:embed="rId4">
            <a:alphaModFix/>
          </a:blip>
          <a:srcRect b="0" l="0" r="0" t="0"/>
          <a:stretch/>
        </p:blipFill>
        <p:spPr>
          <a:xfrm>
            <a:off x="5865773" y="1354520"/>
            <a:ext cx="5534025" cy="4381500"/>
          </a:xfrm>
          <a:prstGeom prst="rect">
            <a:avLst/>
          </a:prstGeom>
          <a:noFill/>
          <a:ln>
            <a:noFill/>
          </a:ln>
        </p:spPr>
      </p:pic>
      <p:sp>
        <p:nvSpPr>
          <p:cNvPr id="663" name="Google Shape;663;p46"/>
          <p:cNvSpPr txBox="1"/>
          <p:nvPr/>
        </p:nvSpPr>
        <p:spPr>
          <a:xfrm>
            <a:off x="1144144" y="1081016"/>
            <a:ext cx="1044448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FacetGrid</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7" name="Shape 667"/>
        <p:cNvGrpSpPr/>
        <p:nvPr/>
      </p:nvGrpSpPr>
      <p:grpSpPr>
        <a:xfrm>
          <a:off x="0" y="0"/>
          <a:ext cx="0" cy="0"/>
          <a:chOff x="0" y="0"/>
          <a:chExt cx="0" cy="0"/>
        </a:xfrm>
      </p:grpSpPr>
      <p:sp>
        <p:nvSpPr>
          <p:cNvPr id="668" name="Google Shape;668;p47"/>
          <p:cNvSpPr/>
          <p:nvPr/>
        </p:nvSpPr>
        <p:spPr>
          <a:xfrm>
            <a:off x="865846" y="2950475"/>
            <a:ext cx="5129893" cy="1186543"/>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9" name="Google Shape;669;p47"/>
          <p:cNvSpPr/>
          <p:nvPr/>
        </p:nvSpPr>
        <p:spPr>
          <a:xfrm>
            <a:off x="5717440" y="1248384"/>
            <a:ext cx="5763360" cy="4593772"/>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0" name="Google Shape;670;p47"/>
          <p:cNvSpPr txBox="1"/>
          <p:nvPr/>
        </p:nvSpPr>
        <p:spPr>
          <a:xfrm>
            <a:off x="1144144" y="1081016"/>
            <a:ext cx="1044448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3200"/>
              <a:buFont typeface="Arial"/>
              <a:buNone/>
            </a:pPr>
            <a:r>
              <a:rPr b="0" i="0" lang="es-ES" sz="3200" u="none" cap="none" strike="noStrike">
                <a:solidFill>
                  <a:srgbClr val="7F7F7F"/>
                </a:solidFill>
                <a:latin typeface="Arial"/>
                <a:ea typeface="Arial"/>
                <a:cs typeface="Arial"/>
                <a:sym typeface="Arial"/>
              </a:rPr>
              <a:t>FacetGrid</a:t>
            </a:r>
            <a:endParaRPr b="0" i="0" sz="3200" u="none" cap="none" strike="noStrike">
              <a:solidFill>
                <a:srgbClr val="7F7F7F"/>
              </a:solidFill>
              <a:latin typeface="Arial"/>
              <a:ea typeface="Arial"/>
              <a:cs typeface="Arial"/>
              <a:sym typeface="Arial"/>
            </a:endParaRPr>
          </a:p>
        </p:txBody>
      </p:sp>
      <p:pic>
        <p:nvPicPr>
          <p:cNvPr id="671" name="Google Shape;671;p47"/>
          <p:cNvPicPr preferRelativeResize="0"/>
          <p:nvPr/>
        </p:nvPicPr>
        <p:blipFill rotWithShape="1">
          <a:blip r:embed="rId4">
            <a:alphaModFix/>
          </a:blip>
          <a:srcRect b="0" l="0" r="0" t="0"/>
          <a:stretch/>
        </p:blipFill>
        <p:spPr>
          <a:xfrm>
            <a:off x="5855920" y="1862583"/>
            <a:ext cx="5486400" cy="3362325"/>
          </a:xfrm>
          <a:prstGeom prst="rect">
            <a:avLst/>
          </a:prstGeom>
          <a:noFill/>
          <a:ln>
            <a:noFill/>
          </a:ln>
        </p:spPr>
      </p:pic>
      <p:sp>
        <p:nvSpPr>
          <p:cNvPr id="672" name="Google Shape;672;p47"/>
          <p:cNvSpPr txBox="1"/>
          <p:nvPr/>
        </p:nvSpPr>
        <p:spPr>
          <a:xfrm>
            <a:off x="995680" y="3192867"/>
            <a:ext cx="4583280"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lt1"/>
                </a:solidFill>
                <a:latin typeface="Calibri"/>
                <a:ea typeface="Calibri"/>
                <a:cs typeface="Calibri"/>
                <a:sym typeface="Calibri"/>
              </a:rPr>
              <a:t>En este ejemplo, queremos graficar de acuerdo a los distintos días de la semana y si es fumador o 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6" name="Shape 676"/>
        <p:cNvGrpSpPr/>
        <p:nvPr/>
      </p:nvGrpSpPr>
      <p:grpSpPr>
        <a:xfrm>
          <a:off x="0" y="0"/>
          <a:ext cx="0" cy="0"/>
          <a:chOff x="0" y="0"/>
          <a:chExt cx="0" cy="0"/>
        </a:xfrm>
      </p:grpSpPr>
      <p:sp>
        <p:nvSpPr>
          <p:cNvPr id="677" name="Google Shape;677;p48"/>
          <p:cNvSpPr/>
          <p:nvPr/>
        </p:nvSpPr>
        <p:spPr>
          <a:xfrm>
            <a:off x="865846" y="2950475"/>
            <a:ext cx="5129893" cy="1186543"/>
          </a:xfrm>
          <a:prstGeom prst="roundRect">
            <a:avLst>
              <a:gd fmla="val 2971" name="adj"/>
            </a:avLst>
          </a:prstGeom>
          <a:gradFill>
            <a:gsLst>
              <a:gs pos="0">
                <a:srgbClr val="4C0C36"/>
              </a:gs>
              <a:gs pos="50000">
                <a:srgbClr val="6D134E"/>
              </a:gs>
              <a:gs pos="100000">
                <a:srgbClr val="84175F"/>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8" name="Google Shape;678;p48"/>
          <p:cNvSpPr/>
          <p:nvPr/>
        </p:nvSpPr>
        <p:spPr>
          <a:xfrm>
            <a:off x="5717440" y="1248384"/>
            <a:ext cx="5763360" cy="4593772"/>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9" name="Google Shape;679;p48"/>
          <p:cNvSpPr txBox="1"/>
          <p:nvPr/>
        </p:nvSpPr>
        <p:spPr>
          <a:xfrm>
            <a:off x="1144144" y="1081016"/>
            <a:ext cx="1044448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3200"/>
              <a:buFont typeface="Arial"/>
              <a:buNone/>
            </a:pPr>
            <a:r>
              <a:rPr b="0" i="0" lang="es-ES" sz="3200" u="none" cap="none" strike="noStrike">
                <a:solidFill>
                  <a:srgbClr val="7F7F7F"/>
                </a:solidFill>
                <a:latin typeface="Arial"/>
                <a:ea typeface="Arial"/>
                <a:cs typeface="Arial"/>
                <a:sym typeface="Arial"/>
              </a:rPr>
              <a:t>FacetGrid</a:t>
            </a:r>
            <a:endParaRPr b="0" i="0" sz="3200" u="none" cap="none" strike="noStrike">
              <a:solidFill>
                <a:srgbClr val="7F7F7F"/>
              </a:solidFill>
              <a:latin typeface="Arial"/>
              <a:ea typeface="Arial"/>
              <a:cs typeface="Arial"/>
              <a:sym typeface="Arial"/>
            </a:endParaRPr>
          </a:p>
        </p:txBody>
      </p:sp>
      <p:pic>
        <p:nvPicPr>
          <p:cNvPr id="680" name="Google Shape;680;p48"/>
          <p:cNvPicPr preferRelativeResize="0"/>
          <p:nvPr/>
        </p:nvPicPr>
        <p:blipFill rotWithShape="1">
          <a:blip r:embed="rId4">
            <a:alphaModFix/>
          </a:blip>
          <a:srcRect b="0" l="0" r="0" t="0"/>
          <a:stretch/>
        </p:blipFill>
        <p:spPr>
          <a:xfrm>
            <a:off x="5857190" y="1333946"/>
            <a:ext cx="5524500" cy="4419600"/>
          </a:xfrm>
          <a:prstGeom prst="rect">
            <a:avLst/>
          </a:prstGeom>
          <a:noFill/>
          <a:ln>
            <a:noFill/>
          </a:ln>
        </p:spPr>
      </p:pic>
      <p:sp>
        <p:nvSpPr>
          <p:cNvPr id="681" name="Google Shape;681;p48"/>
          <p:cNvSpPr txBox="1"/>
          <p:nvPr/>
        </p:nvSpPr>
        <p:spPr>
          <a:xfrm>
            <a:off x="1181475" y="3251358"/>
            <a:ext cx="4220336"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rgbClr val="FFFFFF"/>
                </a:solidFill>
                <a:latin typeface="Calibri"/>
                <a:ea typeface="Calibri"/>
                <a:cs typeface="Calibri"/>
                <a:sym typeface="Calibri"/>
              </a:rPr>
              <a:t>En este ejemplo, graficamos diagramas de dispersión en la grilla de facetas.</a:t>
            </a:r>
            <a:endParaRPr b="1" sz="16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9"/>
          <p:cNvSpPr/>
          <p:nvPr/>
        </p:nvSpPr>
        <p:spPr>
          <a:xfrm>
            <a:off x="-749030" y="3132234"/>
            <a:ext cx="7964307" cy="894946"/>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7" name="Google Shape;687;p49"/>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Arial"/>
              <a:buNone/>
            </a:pPr>
            <a:r>
              <a:rPr b="0" i="0" lang="es-ES" sz="3600" u="none" cap="none" strike="noStrike">
                <a:solidFill>
                  <a:srgbClr val="FFFFFF"/>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0"/>
          <p:cNvSpPr txBox="1"/>
          <p:nvPr/>
        </p:nvSpPr>
        <p:spPr>
          <a:xfrm>
            <a:off x="462603" y="2924969"/>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3600"/>
              <a:buFont typeface="Arial"/>
              <a:buNone/>
            </a:pPr>
            <a:r>
              <a:rPr b="0" i="0" lang="es-ES" sz="3600" u="none" cap="none" strike="noStrike">
                <a:solidFill>
                  <a:srgbClr val="7F7F7F"/>
                </a:solidFill>
                <a:latin typeface="Arial"/>
                <a:ea typeface="Arial"/>
                <a:cs typeface="Arial"/>
                <a:sym typeface="Arial"/>
              </a:rPr>
              <a:t>Fin presentación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5"/>
          <p:cNvSpPr/>
          <p:nvPr/>
        </p:nvSpPr>
        <p:spPr>
          <a:xfrm>
            <a:off x="675105" y="2395085"/>
            <a:ext cx="10402800" cy="34374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5"/>
          <p:cNvSpPr/>
          <p:nvPr/>
        </p:nvSpPr>
        <p:spPr>
          <a:xfrm>
            <a:off x="-183425" y="1430325"/>
            <a:ext cx="12543900" cy="699000"/>
          </a:xfrm>
          <a:prstGeom prst="roundRect">
            <a:avLst>
              <a:gd fmla="val 4466"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p:txBody>
      </p:sp>
      <p:sp>
        <p:nvSpPr>
          <p:cNvPr id="196" name="Google Shape;196;p5"/>
          <p:cNvSpPr txBox="1"/>
          <p:nvPr/>
        </p:nvSpPr>
        <p:spPr>
          <a:xfrm>
            <a:off x="866194" y="679456"/>
            <a:ext cx="10782300" cy="635193"/>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Tabla de Contenidos</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197" name="Google Shape;197;p5"/>
          <p:cNvSpPr txBox="1"/>
          <p:nvPr/>
        </p:nvSpPr>
        <p:spPr>
          <a:xfrm>
            <a:off x="1417580" y="2640466"/>
            <a:ext cx="43437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Análisis univariado.</a:t>
            </a:r>
            <a:endParaRPr sz="2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Análisis bivariado.</a:t>
            </a:r>
            <a:endParaRPr sz="2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Análisis multivariado.</a:t>
            </a:r>
            <a:endParaRPr sz="2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Análisis con variables categóricas.</a:t>
            </a:r>
            <a:endParaRPr sz="2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Visualización de matrices.</a:t>
            </a:r>
            <a:endParaRPr sz="2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s-ES" sz="2000">
                <a:solidFill>
                  <a:srgbClr val="7F7F7F"/>
                </a:solidFill>
                <a:latin typeface="Calibri"/>
                <a:ea typeface="Calibri"/>
                <a:cs typeface="Calibri"/>
                <a:sym typeface="Calibri"/>
              </a:rPr>
              <a:t>Grillas de visualización.</a:t>
            </a:r>
            <a:endParaRPr sz="2000">
              <a:solidFill>
                <a:srgbClr val="7F7F7F"/>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198" name="Google Shape;198;p5"/>
          <p:cNvPicPr preferRelativeResize="0"/>
          <p:nvPr/>
        </p:nvPicPr>
        <p:blipFill rotWithShape="1">
          <a:blip r:embed="rId4">
            <a:alphaModFix/>
          </a:blip>
          <a:srcRect b="0" l="0" r="0" t="0"/>
          <a:stretch/>
        </p:blipFill>
        <p:spPr>
          <a:xfrm>
            <a:off x="957325" y="2820317"/>
            <a:ext cx="252000" cy="252000"/>
          </a:xfrm>
          <a:prstGeom prst="rect">
            <a:avLst/>
          </a:prstGeom>
          <a:noFill/>
          <a:ln>
            <a:noFill/>
          </a:ln>
        </p:spPr>
      </p:pic>
      <p:pic>
        <p:nvPicPr>
          <p:cNvPr id="199" name="Google Shape;199;p5"/>
          <p:cNvPicPr preferRelativeResize="0"/>
          <p:nvPr/>
        </p:nvPicPr>
        <p:blipFill rotWithShape="1">
          <a:blip r:embed="rId4">
            <a:alphaModFix/>
          </a:blip>
          <a:srcRect b="0" l="0" r="0" t="0"/>
          <a:stretch/>
        </p:blipFill>
        <p:spPr>
          <a:xfrm>
            <a:off x="957325" y="3263735"/>
            <a:ext cx="252000" cy="252000"/>
          </a:xfrm>
          <a:prstGeom prst="rect">
            <a:avLst/>
          </a:prstGeom>
          <a:noFill/>
          <a:ln>
            <a:noFill/>
          </a:ln>
        </p:spPr>
      </p:pic>
      <p:pic>
        <p:nvPicPr>
          <p:cNvPr id="200" name="Google Shape;200;p5"/>
          <p:cNvPicPr preferRelativeResize="0"/>
          <p:nvPr/>
        </p:nvPicPr>
        <p:blipFill rotWithShape="1">
          <a:blip r:embed="rId4">
            <a:alphaModFix/>
          </a:blip>
          <a:srcRect b="0" l="0" r="0" t="0"/>
          <a:stretch/>
        </p:blipFill>
        <p:spPr>
          <a:xfrm>
            <a:off x="957325" y="3722898"/>
            <a:ext cx="252000" cy="252000"/>
          </a:xfrm>
          <a:prstGeom prst="rect">
            <a:avLst/>
          </a:prstGeom>
          <a:noFill/>
          <a:ln>
            <a:noFill/>
          </a:ln>
        </p:spPr>
      </p:pic>
      <p:pic>
        <p:nvPicPr>
          <p:cNvPr id="201" name="Google Shape;201;p5"/>
          <p:cNvPicPr preferRelativeResize="0"/>
          <p:nvPr/>
        </p:nvPicPr>
        <p:blipFill rotWithShape="1">
          <a:blip r:embed="rId4">
            <a:alphaModFix/>
          </a:blip>
          <a:srcRect b="0" l="0" r="0" t="0"/>
          <a:stretch/>
        </p:blipFill>
        <p:spPr>
          <a:xfrm>
            <a:off x="957326" y="4214194"/>
            <a:ext cx="252000" cy="252000"/>
          </a:xfrm>
          <a:prstGeom prst="rect">
            <a:avLst/>
          </a:prstGeom>
          <a:noFill/>
          <a:ln>
            <a:noFill/>
          </a:ln>
        </p:spPr>
      </p:pic>
      <p:pic>
        <p:nvPicPr>
          <p:cNvPr id="202" name="Google Shape;202;p5"/>
          <p:cNvPicPr preferRelativeResize="0"/>
          <p:nvPr/>
        </p:nvPicPr>
        <p:blipFill rotWithShape="1">
          <a:blip r:embed="rId4">
            <a:alphaModFix/>
          </a:blip>
          <a:srcRect b="0" l="0" r="0" t="0"/>
          <a:stretch/>
        </p:blipFill>
        <p:spPr>
          <a:xfrm>
            <a:off x="957325" y="4658374"/>
            <a:ext cx="252000" cy="252000"/>
          </a:xfrm>
          <a:prstGeom prst="rect">
            <a:avLst/>
          </a:prstGeom>
          <a:noFill/>
          <a:ln>
            <a:noFill/>
          </a:ln>
        </p:spPr>
      </p:pic>
      <p:pic>
        <p:nvPicPr>
          <p:cNvPr id="203" name="Google Shape;203;p5"/>
          <p:cNvPicPr preferRelativeResize="0"/>
          <p:nvPr/>
        </p:nvPicPr>
        <p:blipFill rotWithShape="1">
          <a:blip r:embed="rId4">
            <a:alphaModFix/>
          </a:blip>
          <a:srcRect b="0" l="0" r="0" t="0"/>
          <a:stretch/>
        </p:blipFill>
        <p:spPr>
          <a:xfrm>
            <a:off x="957325" y="5116775"/>
            <a:ext cx="252000" cy="252000"/>
          </a:xfrm>
          <a:prstGeom prst="rect">
            <a:avLst/>
          </a:prstGeom>
          <a:noFill/>
          <a:ln>
            <a:noFill/>
          </a:ln>
        </p:spPr>
      </p:pic>
      <p:pic>
        <p:nvPicPr>
          <p:cNvPr id="204" name="Google Shape;204;p5"/>
          <p:cNvPicPr preferRelativeResize="0"/>
          <p:nvPr/>
        </p:nvPicPr>
        <p:blipFill rotWithShape="1">
          <a:blip r:embed="rId5">
            <a:alphaModFix/>
          </a:blip>
          <a:srcRect b="0" l="0" r="0" t="0"/>
          <a:stretch/>
        </p:blipFill>
        <p:spPr>
          <a:xfrm>
            <a:off x="7294451" y="2719688"/>
            <a:ext cx="2788200" cy="2788175"/>
          </a:xfrm>
          <a:prstGeom prst="rect">
            <a:avLst/>
          </a:prstGeom>
          <a:noFill/>
          <a:ln>
            <a:noFill/>
          </a:ln>
        </p:spPr>
      </p:pic>
      <p:sp>
        <p:nvSpPr>
          <p:cNvPr id="205" name="Google Shape;205;p5"/>
          <p:cNvSpPr txBox="1"/>
          <p:nvPr/>
        </p:nvSpPr>
        <p:spPr>
          <a:xfrm>
            <a:off x="886981" y="1539826"/>
            <a:ext cx="1067572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chemeClr val="lt1"/>
                </a:solidFill>
                <a:latin typeface="Calibri"/>
                <a:ea typeface="Calibri"/>
                <a:cs typeface="Calibri"/>
                <a:sym typeface="Calibri"/>
              </a:rPr>
              <a:t>En esta sesión, utilizaremos la librería Seaborn, para realizar los siguientes tipos de análisis:</a:t>
            </a:r>
            <a:endParaRPr sz="2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6"/>
          <p:cNvSpPr/>
          <p:nvPr/>
        </p:nvSpPr>
        <p:spPr>
          <a:xfrm>
            <a:off x="4673589" y="1574497"/>
            <a:ext cx="7608300" cy="4261200"/>
          </a:xfrm>
          <a:prstGeom prst="roundRect">
            <a:avLst>
              <a:gd fmla="val 2971"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6"/>
          <p:cNvSpPr/>
          <p:nvPr/>
        </p:nvSpPr>
        <p:spPr>
          <a:xfrm>
            <a:off x="266504" y="511699"/>
            <a:ext cx="4223657" cy="5845629"/>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6"/>
          <p:cNvSpPr txBox="1"/>
          <p:nvPr/>
        </p:nvSpPr>
        <p:spPr>
          <a:xfrm>
            <a:off x="5176918" y="424563"/>
            <a:ext cx="4974300" cy="1008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Set de Datos</a:t>
            </a:r>
            <a:endParaRPr sz="2800">
              <a:solidFill>
                <a:srgbClr val="7F7F7F"/>
              </a:solidFill>
              <a:latin typeface="Arial"/>
              <a:ea typeface="Arial"/>
              <a:cs typeface="Arial"/>
              <a:sym typeface="Arial"/>
            </a:endParaRPr>
          </a:p>
        </p:txBody>
      </p:sp>
      <p:sp>
        <p:nvSpPr>
          <p:cNvPr id="213" name="Google Shape;213;p6"/>
          <p:cNvSpPr txBox="1"/>
          <p:nvPr/>
        </p:nvSpPr>
        <p:spPr>
          <a:xfrm>
            <a:off x="5673582" y="1896185"/>
            <a:ext cx="5483100" cy="3940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La propina en los restaurantes puede verse influida por diversos factores, incluyendo la naturaleza del restaurant, tamaño de la celebración y la locación de la mesa, entre otros.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En un restaurant, un garzón dejó registro de los siguientes datos en todos los clientes que atendió durante dos meses y medio, a principios de los 90’s.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El restaurant, localizado en un mall suburbano, era parte de una cadena nacional y servía un variado menú. Acorde a la ley, ofrecía mesas para fumadores y no-fumadores.</a:t>
            </a:r>
            <a:endParaRPr/>
          </a:p>
          <a:p>
            <a:pPr indent="0" lvl="0" marL="0" marR="0" rtl="0" algn="just">
              <a:spcBef>
                <a:spcPts val="0"/>
              </a:spcBef>
              <a:spcAft>
                <a:spcPts val="0"/>
              </a:spcAft>
              <a:buNone/>
            </a:pPr>
            <a:r>
              <a:t/>
            </a:r>
            <a:endParaRPr sz="1600">
              <a:solidFill>
                <a:schemeClr val="lt1"/>
              </a:solidFill>
            </a:endParaRPr>
          </a:p>
        </p:txBody>
      </p:sp>
      <p:pic>
        <p:nvPicPr>
          <p:cNvPr descr="Liguria – Bar Restaurant" id="214" name="Google Shape;214;p6"/>
          <p:cNvPicPr preferRelativeResize="0"/>
          <p:nvPr/>
        </p:nvPicPr>
        <p:blipFill rotWithShape="1">
          <a:blip r:embed="rId4">
            <a:alphaModFix/>
          </a:blip>
          <a:srcRect b="0" l="0" r="53843" t="0"/>
          <a:stretch/>
        </p:blipFill>
        <p:spPr>
          <a:xfrm>
            <a:off x="486202" y="699972"/>
            <a:ext cx="3779116" cy="5469082"/>
          </a:xfrm>
          <a:prstGeom prst="rect">
            <a:avLst/>
          </a:prstGeom>
          <a:noFill/>
          <a:ln>
            <a:noFill/>
          </a:ln>
        </p:spPr>
      </p:pic>
      <p:pic>
        <p:nvPicPr>
          <p:cNvPr id="215" name="Google Shape;215;p6"/>
          <p:cNvPicPr preferRelativeResize="0"/>
          <p:nvPr/>
        </p:nvPicPr>
        <p:blipFill rotWithShape="1">
          <a:blip r:embed="rId5">
            <a:alphaModFix/>
          </a:blip>
          <a:srcRect b="0" l="0" r="0" t="0"/>
          <a:stretch/>
        </p:blipFill>
        <p:spPr>
          <a:xfrm>
            <a:off x="5173586" y="1985159"/>
            <a:ext cx="367327" cy="367327"/>
          </a:xfrm>
          <a:prstGeom prst="rect">
            <a:avLst/>
          </a:prstGeom>
          <a:noFill/>
          <a:ln>
            <a:noFill/>
          </a:ln>
        </p:spPr>
      </p:pic>
      <p:pic>
        <p:nvPicPr>
          <p:cNvPr id="216" name="Google Shape;216;p6"/>
          <p:cNvPicPr preferRelativeResize="0"/>
          <p:nvPr/>
        </p:nvPicPr>
        <p:blipFill rotWithShape="1">
          <a:blip r:embed="rId5">
            <a:alphaModFix/>
          </a:blip>
          <a:srcRect b="0" l="0" r="0" t="0"/>
          <a:stretch/>
        </p:blipFill>
        <p:spPr>
          <a:xfrm>
            <a:off x="5173586" y="3313540"/>
            <a:ext cx="367327" cy="367327"/>
          </a:xfrm>
          <a:prstGeom prst="rect">
            <a:avLst/>
          </a:prstGeom>
          <a:noFill/>
          <a:ln>
            <a:noFill/>
          </a:ln>
        </p:spPr>
      </p:pic>
      <p:pic>
        <p:nvPicPr>
          <p:cNvPr id="217" name="Google Shape;217;p6"/>
          <p:cNvPicPr preferRelativeResize="0"/>
          <p:nvPr/>
        </p:nvPicPr>
        <p:blipFill rotWithShape="1">
          <a:blip r:embed="rId5">
            <a:alphaModFix/>
          </a:blip>
          <a:srcRect b="0" l="0" r="0" t="0"/>
          <a:stretch/>
        </p:blipFill>
        <p:spPr>
          <a:xfrm>
            <a:off x="5176923" y="4458257"/>
            <a:ext cx="367327" cy="3673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7"/>
          <p:cNvSpPr/>
          <p:nvPr/>
        </p:nvSpPr>
        <p:spPr>
          <a:xfrm>
            <a:off x="4036978" y="1303205"/>
            <a:ext cx="6906639" cy="4384304"/>
          </a:xfrm>
          <a:prstGeom prst="roundRect">
            <a:avLst>
              <a:gd fmla="val 2971" name="adj"/>
            </a:avLst>
          </a:prstGeom>
          <a:gradFill>
            <a:gsLst>
              <a:gs pos="0">
                <a:srgbClr val="5B1744"/>
              </a:gs>
              <a:gs pos="50000">
                <a:srgbClr val="852262"/>
              </a:gs>
              <a:gs pos="100000">
                <a:srgbClr val="9F2A7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7"/>
          <p:cNvSpPr/>
          <p:nvPr/>
        </p:nvSpPr>
        <p:spPr>
          <a:xfrm>
            <a:off x="1276767" y="572543"/>
            <a:ext cx="4223657" cy="5845629"/>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7"/>
          <p:cNvSpPr txBox="1"/>
          <p:nvPr/>
        </p:nvSpPr>
        <p:spPr>
          <a:xfrm>
            <a:off x="6138696" y="295143"/>
            <a:ext cx="5561425"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Set de Datos</a:t>
            </a:r>
            <a:endParaRPr sz="2800">
              <a:solidFill>
                <a:srgbClr val="7F7F7F"/>
              </a:solidFill>
              <a:latin typeface="Arial"/>
              <a:ea typeface="Arial"/>
              <a:cs typeface="Arial"/>
              <a:sym typeface="Arial"/>
            </a:endParaRPr>
          </a:p>
        </p:txBody>
      </p:sp>
      <p:pic>
        <p:nvPicPr>
          <p:cNvPr descr="Liguria – Bar Restaurant" id="225" name="Google Shape;225;p7"/>
          <p:cNvPicPr preferRelativeResize="0"/>
          <p:nvPr/>
        </p:nvPicPr>
        <p:blipFill rotWithShape="1">
          <a:blip r:embed="rId4">
            <a:alphaModFix/>
          </a:blip>
          <a:srcRect b="0" l="0" r="53843" t="0"/>
          <a:stretch/>
        </p:blipFill>
        <p:spPr>
          <a:xfrm>
            <a:off x="1499037" y="760816"/>
            <a:ext cx="3779116" cy="5469082"/>
          </a:xfrm>
          <a:prstGeom prst="rect">
            <a:avLst/>
          </a:prstGeom>
          <a:noFill/>
          <a:ln>
            <a:noFill/>
          </a:ln>
        </p:spPr>
      </p:pic>
      <p:sp>
        <p:nvSpPr>
          <p:cNvPr id="226" name="Google Shape;226;p7"/>
          <p:cNvSpPr txBox="1"/>
          <p:nvPr/>
        </p:nvSpPr>
        <p:spPr>
          <a:xfrm>
            <a:off x="6138696" y="1418849"/>
            <a:ext cx="4337994" cy="61555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chemeClr val="lt1"/>
                </a:solidFill>
                <a:latin typeface="Calibri"/>
                <a:ea typeface="Calibri"/>
                <a:cs typeface="Calibri"/>
                <a:sym typeface="Calibri"/>
              </a:rPr>
              <a:t>Los datos registrados fueron los siguientes:</a:t>
            </a:r>
            <a:endParaRPr/>
          </a:p>
          <a:p>
            <a:pPr indent="0" lvl="0" marL="0" marR="0" rtl="0" algn="just">
              <a:spcBef>
                <a:spcPts val="0"/>
              </a:spcBef>
              <a:spcAft>
                <a:spcPts val="0"/>
              </a:spcAft>
              <a:buNone/>
            </a:pPr>
            <a:r>
              <a:t/>
            </a:r>
            <a:endParaRPr sz="1600">
              <a:solidFill>
                <a:schemeClr val="lt1"/>
              </a:solidFill>
              <a:latin typeface="Arial"/>
              <a:ea typeface="Arial"/>
              <a:cs typeface="Arial"/>
              <a:sym typeface="Arial"/>
            </a:endParaRPr>
          </a:p>
        </p:txBody>
      </p:sp>
      <p:pic>
        <p:nvPicPr>
          <p:cNvPr id="227" name="Google Shape;227;p7"/>
          <p:cNvPicPr preferRelativeResize="0"/>
          <p:nvPr/>
        </p:nvPicPr>
        <p:blipFill rotWithShape="1">
          <a:blip r:embed="rId5">
            <a:alphaModFix/>
          </a:blip>
          <a:srcRect b="0" l="0" r="0" t="0"/>
          <a:stretch/>
        </p:blipFill>
        <p:spPr>
          <a:xfrm>
            <a:off x="6224566" y="1920859"/>
            <a:ext cx="4027844" cy="35706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8"/>
          <p:cNvSpPr/>
          <p:nvPr/>
        </p:nvSpPr>
        <p:spPr>
          <a:xfrm>
            <a:off x="1272459" y="1395067"/>
            <a:ext cx="9538200" cy="4747800"/>
          </a:xfrm>
          <a:prstGeom prst="roundRect">
            <a:avLst>
              <a:gd fmla="val 2971" name="adj"/>
            </a:avLst>
          </a:prstGeom>
          <a:solidFill>
            <a:schemeClr val="lt1"/>
          </a:solidFill>
          <a:ln cap="flat" cmpd="sng" w="38100">
            <a:solidFill>
              <a:srgbClr val="7D1F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233" name="Google Shape;233;p8"/>
          <p:cNvSpPr txBox="1"/>
          <p:nvPr/>
        </p:nvSpPr>
        <p:spPr>
          <a:xfrm>
            <a:off x="1520474" y="345372"/>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Importando la librería</a:t>
            </a:r>
            <a:endParaRPr/>
          </a:p>
        </p:txBody>
      </p:sp>
      <p:pic>
        <p:nvPicPr>
          <p:cNvPr id="234" name="Google Shape;234;p8"/>
          <p:cNvPicPr preferRelativeResize="0"/>
          <p:nvPr/>
        </p:nvPicPr>
        <p:blipFill rotWithShape="1">
          <a:blip r:embed="rId4">
            <a:alphaModFix/>
          </a:blip>
          <a:srcRect b="0" l="0" r="0" t="0"/>
          <a:stretch/>
        </p:blipFill>
        <p:spPr>
          <a:xfrm>
            <a:off x="1510949" y="2043872"/>
            <a:ext cx="6715125" cy="590550"/>
          </a:xfrm>
          <a:prstGeom prst="rect">
            <a:avLst/>
          </a:prstGeom>
          <a:noFill/>
          <a:ln>
            <a:noFill/>
          </a:ln>
        </p:spPr>
      </p:pic>
      <p:sp>
        <p:nvSpPr>
          <p:cNvPr id="235" name="Google Shape;235;p8"/>
          <p:cNvSpPr txBox="1"/>
          <p:nvPr/>
        </p:nvSpPr>
        <p:spPr>
          <a:xfrm>
            <a:off x="1520474" y="1672749"/>
            <a:ext cx="341792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7F7F7F"/>
                </a:solidFill>
                <a:latin typeface="Calibri"/>
                <a:ea typeface="Calibri"/>
                <a:cs typeface="Calibri"/>
                <a:sym typeface="Calibri"/>
              </a:rPr>
              <a:t>Primero realizamos las importaciones</a:t>
            </a:r>
            <a:endParaRPr/>
          </a:p>
        </p:txBody>
      </p:sp>
      <p:sp>
        <p:nvSpPr>
          <p:cNvPr id="236" name="Google Shape;236;p8"/>
          <p:cNvSpPr txBox="1"/>
          <p:nvPr/>
        </p:nvSpPr>
        <p:spPr>
          <a:xfrm>
            <a:off x="6185450" y="1776263"/>
            <a:ext cx="2139900" cy="738900"/>
          </a:xfrm>
          <a:prstGeom prst="rect">
            <a:avLst/>
          </a:prstGeom>
          <a:solidFill>
            <a:srgbClr val="F2F2F2"/>
          </a:solidFill>
          <a:ln cap="flat" cmpd="sng" w="9525">
            <a:solidFill>
              <a:srgbClr val="A5A5A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ES">
                <a:solidFill>
                  <a:srgbClr val="7F7F7F"/>
                </a:solidFill>
                <a:latin typeface="Calibri"/>
                <a:ea typeface="Calibri"/>
                <a:cs typeface="Calibri"/>
                <a:sym typeface="Calibri"/>
              </a:rPr>
              <a:t>Variable de ambiente para desplegar en línea los gráficos</a:t>
            </a:r>
            <a:endParaRPr sz="1200"/>
          </a:p>
        </p:txBody>
      </p:sp>
      <p:pic>
        <p:nvPicPr>
          <p:cNvPr id="237" name="Google Shape;237;p8"/>
          <p:cNvPicPr preferRelativeResize="0"/>
          <p:nvPr/>
        </p:nvPicPr>
        <p:blipFill rotWithShape="1">
          <a:blip r:embed="rId5">
            <a:alphaModFix/>
          </a:blip>
          <a:srcRect b="0" l="0" r="0" t="0"/>
          <a:stretch/>
        </p:blipFill>
        <p:spPr>
          <a:xfrm>
            <a:off x="1520474" y="3402643"/>
            <a:ext cx="6705600" cy="2514600"/>
          </a:xfrm>
          <a:prstGeom prst="rect">
            <a:avLst/>
          </a:prstGeom>
          <a:noFill/>
          <a:ln>
            <a:noFill/>
          </a:ln>
        </p:spPr>
      </p:pic>
      <p:sp>
        <p:nvSpPr>
          <p:cNvPr id="238" name="Google Shape;238;p8"/>
          <p:cNvSpPr txBox="1"/>
          <p:nvPr/>
        </p:nvSpPr>
        <p:spPr>
          <a:xfrm>
            <a:off x="1510949" y="2937993"/>
            <a:ext cx="81487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7F7F7F"/>
                </a:solidFill>
                <a:latin typeface="Calibri"/>
                <a:ea typeface="Calibri"/>
                <a:cs typeface="Calibri"/>
                <a:sym typeface="Calibri"/>
              </a:rPr>
              <a:t>Ahora realizaremos la carga de un dataset de ejemplos que trae incorporado la librería Seaborn.</a:t>
            </a:r>
            <a:endParaRPr/>
          </a:p>
        </p:txBody>
      </p:sp>
      <p:cxnSp>
        <p:nvCxnSpPr>
          <p:cNvPr id="239" name="Google Shape;239;p8"/>
          <p:cNvCxnSpPr>
            <a:stCxn id="236" idx="1"/>
          </p:cNvCxnSpPr>
          <p:nvPr/>
        </p:nvCxnSpPr>
        <p:spPr>
          <a:xfrm flipH="1">
            <a:off x="3739850" y="2145713"/>
            <a:ext cx="2445600" cy="32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9"/>
          <p:cNvSpPr txBox="1"/>
          <p:nvPr/>
        </p:nvSpPr>
        <p:spPr>
          <a:xfrm>
            <a:off x="1244760" y="3431442"/>
            <a:ext cx="4715436"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Análisis Univariado</a:t>
            </a:r>
            <a:endParaRPr sz="36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