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7" roundtripDataSignature="AMtx7mh1Hty/rzrQ5BS7Fq4R72cmg9L/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customschemas.google.com/relationships/presentationmetadata" Target="metadata"/><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6" name="Google Shape;17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1" name="Google Shape;18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5" name="Google Shape;19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4" name="Google Shape;20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9" name="Google Shape;21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3" name="Google Shape;23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8" name="Google Shape;23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0" name="Google Shape;25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2" name="Google Shape;26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6" name="Google Shape;27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3" name="Google Shape;28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4" name="Google Shape;29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9" name="Google Shape;30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8" name="Google Shape;31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1" name="Google Shape;33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2" name="Google Shape;34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1" name="Google Shape;35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0" name="Google Shape;36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9" name="Google Shape;36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4" name="Google Shape;37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6" name="Google Shape;38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4" name="Google Shape;40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3" name="Google Shape;413;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2" name="Google Shape;42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1" name="Google Shape;43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6" name="Google Shape;436;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4" name="Google Shape;45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6" name="Google Shape;466;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5" name="Google Shape;475;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5" name="Google Shape;485;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5" name="Google Shape;1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5" name="Google Shape;495;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6" name="Google Shape;506;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1" name="Google Shape;511;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1" name="Google Shape;521;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4" name="Google Shape;534;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4" name="Google Shape;544;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54" name="Google Shape;554;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59" name="Google Shape;559;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7" name="Google Shape;567;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78" name="Google Shape;578;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4" name="Google Shape;1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87" name="Google Shape;587;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96" name="Google Shape;596;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03" name="Google Shape;603;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3" name="Google Shape;14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2" name="Google Shape;15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7" name="Google Shape;15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7" name="Google Shape;16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5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 name="Google Shape;17;p5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4" name="Google Shape;74;p6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6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0" name="Google Shape;80;p6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 name="Google Shape;23;p5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5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9" name="Google Shape;29;p5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5" name="Google Shape;35;p5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5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2" name="Google Shape;42;p5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5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5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5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1" name="Google Shape;51;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6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0" name="Google Shape;60;p6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6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6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7" name="Google Shape;67;p62"/>
          <p:cNvSpPr/>
          <p:nvPr>
            <p:ph idx="2" type="pic"/>
          </p:nvPr>
        </p:nvSpPr>
        <p:spPr>
          <a:xfrm>
            <a:off x="5183188" y="987425"/>
            <a:ext cx="6172200" cy="4873625"/>
          </a:xfrm>
          <a:prstGeom prst="rect">
            <a:avLst/>
          </a:prstGeom>
          <a:noFill/>
          <a:ln>
            <a:noFill/>
          </a:ln>
        </p:spPr>
      </p:sp>
      <p:sp>
        <p:nvSpPr>
          <p:cNvPr id="68" name="Google Shape;68;p6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8.png"/><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17.png"/><Relationship Id="rId5" Type="http://schemas.openxmlformats.org/officeDocument/2006/relationships/image" Target="../media/image6.png"/><Relationship Id="rId6" Type="http://schemas.openxmlformats.org/officeDocument/2006/relationships/image" Target="../media/image18.png"/><Relationship Id="rId7"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19.png"/><Relationship Id="rId5"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0.png"/><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8.png"/><Relationship Id="rId4" Type="http://schemas.openxmlformats.org/officeDocument/2006/relationships/image" Target="../media/image31.png"/><Relationship Id="rId5" Type="http://schemas.openxmlformats.org/officeDocument/2006/relationships/image" Target="../media/image34.png"/><Relationship Id="rId6"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53.png"/><Relationship Id="rId5"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jpg"/><Relationship Id="rId4" Type="http://schemas.openxmlformats.org/officeDocument/2006/relationships/image" Target="../media/image21.png"/><Relationship Id="rId5"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jpg"/><Relationship Id="rId4" Type="http://schemas.openxmlformats.org/officeDocument/2006/relationships/image" Target="../media/image21.png"/><Relationship Id="rId5" Type="http://schemas.openxmlformats.org/officeDocument/2006/relationships/image" Target="../media/image44.png"/><Relationship Id="rId6" Type="http://schemas.openxmlformats.org/officeDocument/2006/relationships/image" Target="../media/image6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1.png"/><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jpg"/><Relationship Id="rId4" Type="http://schemas.openxmlformats.org/officeDocument/2006/relationships/image" Target="../media/image21.png"/><Relationship Id="rId5" Type="http://schemas.openxmlformats.org/officeDocument/2006/relationships/image" Target="../media/image4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jpg"/><Relationship Id="rId4" Type="http://schemas.openxmlformats.org/officeDocument/2006/relationships/image" Target="../media/image21.png"/><Relationship Id="rId5" Type="http://schemas.openxmlformats.org/officeDocument/2006/relationships/image" Target="../media/image6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1.png"/><Relationship Id="rId4" Type="http://schemas.openxmlformats.org/officeDocument/2006/relationships/image" Target="../media/image5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21.png"/><Relationship Id="rId5" Type="http://schemas.openxmlformats.org/officeDocument/2006/relationships/image" Target="../media/image5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1.png"/><Relationship Id="rId4" Type="http://schemas.openxmlformats.org/officeDocument/2006/relationships/image" Target="../media/image69.png"/><Relationship Id="rId5" Type="http://schemas.openxmlformats.org/officeDocument/2006/relationships/image" Target="../media/image4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jpg"/><Relationship Id="rId4" Type="http://schemas.openxmlformats.org/officeDocument/2006/relationships/image" Target="../media/image21.png"/><Relationship Id="rId5" Type="http://schemas.openxmlformats.org/officeDocument/2006/relationships/image" Target="../media/image5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jpg"/><Relationship Id="rId4" Type="http://schemas.openxmlformats.org/officeDocument/2006/relationships/image" Target="../media/image21.png"/><Relationship Id="rId5" Type="http://schemas.openxmlformats.org/officeDocument/2006/relationships/image" Target="../media/image5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jpg"/><Relationship Id="rId4" Type="http://schemas.openxmlformats.org/officeDocument/2006/relationships/image" Target="../media/image21.png"/><Relationship Id="rId5" Type="http://schemas.openxmlformats.org/officeDocument/2006/relationships/image" Target="../media/image74.png"/><Relationship Id="rId6" Type="http://schemas.openxmlformats.org/officeDocument/2006/relationships/image" Target="../media/image7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jpg"/><Relationship Id="rId4" Type="http://schemas.openxmlformats.org/officeDocument/2006/relationships/image" Target="../media/image21.png"/><Relationship Id="rId5" Type="http://schemas.openxmlformats.org/officeDocument/2006/relationships/image" Target="../media/image5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jpg"/><Relationship Id="rId4" Type="http://schemas.openxmlformats.org/officeDocument/2006/relationships/image" Target="../media/image64.png"/><Relationship Id="rId5" Type="http://schemas.openxmlformats.org/officeDocument/2006/relationships/image" Target="../media/image5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1.png"/><Relationship Id="rId4" Type="http://schemas.openxmlformats.org/officeDocument/2006/relationships/image" Target="../media/image76.png"/><Relationship Id="rId5" Type="http://schemas.openxmlformats.org/officeDocument/2006/relationships/image" Target="../media/image64.png"/><Relationship Id="rId6" Type="http://schemas.openxmlformats.org/officeDocument/2006/relationships/image" Target="../media/image7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jpg"/><Relationship Id="rId4" Type="http://schemas.openxmlformats.org/officeDocument/2006/relationships/image" Target="../media/image67.png"/><Relationship Id="rId5" Type="http://schemas.openxmlformats.org/officeDocument/2006/relationships/image" Target="../media/image55.png"/><Relationship Id="rId6" Type="http://schemas.openxmlformats.org/officeDocument/2006/relationships/image" Target="../media/image7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jpg"/><Relationship Id="rId4" Type="http://schemas.openxmlformats.org/officeDocument/2006/relationships/image" Target="../media/image68.png"/><Relationship Id="rId5" Type="http://schemas.openxmlformats.org/officeDocument/2006/relationships/image" Target="../media/image60.png"/><Relationship Id="rId6" Type="http://schemas.openxmlformats.org/officeDocument/2006/relationships/image" Target="../media/image6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6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jpg"/><Relationship Id="rId4" Type="http://schemas.openxmlformats.org/officeDocument/2006/relationships/image" Target="../media/image21.png"/><Relationship Id="rId5" Type="http://schemas.openxmlformats.org/officeDocument/2006/relationships/image" Target="../media/image8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jpg"/><Relationship Id="rId4" Type="http://schemas.openxmlformats.org/officeDocument/2006/relationships/image" Target="../media/image73.png"/><Relationship Id="rId5"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1.png"/><Relationship Id="rId4" Type="http://schemas.openxmlformats.org/officeDocument/2006/relationships/image" Target="../media/image7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79.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6.png"/><Relationship Id="rId4"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21.png"/><Relationship Id="rId5" Type="http://schemas.openxmlformats.org/officeDocument/2006/relationships/image" Target="../media/image14.png"/><Relationship Id="rId6"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descr="Un conjunto de letras negras en un fondo blanco&#10;&#10;Descripción generada automáticamente con confianza media" id="88" name="Google Shape;88;p1"/>
          <p:cNvPicPr preferRelativeResize="0"/>
          <p:nvPr/>
        </p:nvPicPr>
        <p:blipFill rotWithShape="1">
          <a:blip r:embed="rId3">
            <a:alphaModFix/>
          </a:blip>
          <a:srcRect b="0" l="0" r="0" t="0"/>
          <a:stretch/>
        </p:blipFill>
        <p:spPr>
          <a:xfrm>
            <a:off x="0" y="0"/>
            <a:ext cx="12192000" cy="7037762"/>
          </a:xfrm>
          <a:prstGeom prst="rect">
            <a:avLst/>
          </a:prstGeom>
          <a:noFill/>
          <a:ln>
            <a:noFill/>
          </a:ln>
        </p:spPr>
      </p:pic>
      <p:sp>
        <p:nvSpPr>
          <p:cNvPr id="89" name="Google Shape;89;p1"/>
          <p:cNvSpPr/>
          <p:nvPr/>
        </p:nvSpPr>
        <p:spPr>
          <a:xfrm>
            <a:off x="4044874" y="3715090"/>
            <a:ext cx="6713694" cy="1655893"/>
          </a:xfrm>
          <a:prstGeom prst="roundRect">
            <a:avLst>
              <a:gd fmla="val 7874" name="adj"/>
            </a:avLst>
          </a:prstGeom>
          <a:solidFill>
            <a:schemeClr val="dk1">
              <a:alpha val="75686"/>
            </a:schemeClr>
          </a:solidFill>
          <a:ln>
            <a:noFill/>
          </a:ln>
        </p:spPr>
        <p:txBody>
          <a:bodyPr anchorCtr="0" anchor="ctr" bIns="45700" lIns="91425" spcFirstLastPara="1" rIns="540000" wrap="square" tIns="45700">
            <a:noAutofit/>
          </a:bodyPr>
          <a:lstStyle/>
          <a:p>
            <a:pPr indent="0" lvl="0" marL="0" marR="0" rtl="0" algn="ctr">
              <a:spcBef>
                <a:spcPts val="0"/>
              </a:spcBef>
              <a:spcAft>
                <a:spcPts val="0"/>
              </a:spcAft>
              <a:buNone/>
            </a:pPr>
            <a:r>
              <a:t/>
            </a:r>
            <a:endParaRPr b="1" i="0" sz="2800" u="none" cap="none" strike="noStrike">
              <a:solidFill>
                <a:schemeClr val="lt1"/>
              </a:solidFill>
              <a:latin typeface="Calibri"/>
              <a:ea typeface="Calibri"/>
              <a:cs typeface="Calibri"/>
              <a:sym typeface="Calibri"/>
            </a:endParaRPr>
          </a:p>
        </p:txBody>
      </p:sp>
      <p:sp>
        <p:nvSpPr>
          <p:cNvPr id="90" name="Google Shape;90;p1"/>
          <p:cNvSpPr txBox="1"/>
          <p:nvPr>
            <p:ph type="ctrTitle"/>
          </p:nvPr>
        </p:nvSpPr>
        <p:spPr>
          <a:xfrm>
            <a:off x="4593027" y="3988526"/>
            <a:ext cx="7150100" cy="84459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br>
              <a:rPr b="1" lang="es-ES" sz="5000">
                <a:solidFill>
                  <a:schemeClr val="lt1"/>
                </a:solidFill>
                <a:latin typeface="Arial"/>
                <a:ea typeface="Arial"/>
                <a:cs typeface="Arial"/>
                <a:sym typeface="Arial"/>
              </a:rPr>
            </a:br>
            <a:r>
              <a:rPr b="1" lang="es-ES" sz="5000">
                <a:solidFill>
                  <a:schemeClr val="lt1"/>
                </a:solidFill>
                <a:latin typeface="Arial"/>
                <a:ea typeface="Arial"/>
                <a:cs typeface="Arial"/>
                <a:sym typeface="Arial"/>
              </a:rPr>
              <a:t>Data Wrangling</a:t>
            </a:r>
            <a:endParaRPr b="1" sz="3000">
              <a:solidFill>
                <a:schemeClr val="lt1"/>
              </a:solidFill>
              <a:latin typeface="Arial"/>
              <a:ea typeface="Arial"/>
              <a:cs typeface="Arial"/>
              <a:sym typeface="Arial"/>
            </a:endParaRPr>
          </a:p>
        </p:txBody>
      </p:sp>
      <p:sp>
        <p:nvSpPr>
          <p:cNvPr id="91" name="Google Shape;91;p1"/>
          <p:cNvSpPr txBox="1"/>
          <p:nvPr/>
        </p:nvSpPr>
        <p:spPr>
          <a:xfrm>
            <a:off x="4593027" y="3345758"/>
            <a:ext cx="61655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800"/>
              <a:buFont typeface="Arial"/>
              <a:buNone/>
            </a:pPr>
            <a:r>
              <a:rPr b="1" i="0" lang="es-ES" sz="1800" u="none" cap="none" strike="noStrike">
                <a:solidFill>
                  <a:schemeClr val="lt1"/>
                </a:solidFill>
                <a:latin typeface="Arial"/>
                <a:ea typeface="Arial"/>
                <a:cs typeface="Arial"/>
                <a:sym typeface="Arial"/>
              </a:rPr>
              <a:t>Módulo 2 – Obtención y Preparación de Datos</a:t>
            </a:r>
            <a:endParaRPr b="0" i="0" sz="1800" u="none" cap="none" strike="noStrike">
              <a:solidFill>
                <a:schemeClr val="dk1"/>
              </a:solidFill>
              <a:latin typeface="Calibri"/>
              <a:ea typeface="Calibri"/>
              <a:cs typeface="Calibri"/>
              <a:sym typeface="Calibri"/>
            </a:endParaRPr>
          </a:p>
        </p:txBody>
      </p:sp>
      <p:sp>
        <p:nvSpPr>
          <p:cNvPr id="92" name="Google Shape;92;p1"/>
          <p:cNvSpPr/>
          <p:nvPr/>
        </p:nvSpPr>
        <p:spPr>
          <a:xfrm>
            <a:off x="4662567" y="5404153"/>
            <a:ext cx="6096000" cy="8002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800" u="none" cap="none" strike="noStrike">
                <a:solidFill>
                  <a:srgbClr val="FFFFFF"/>
                </a:solidFill>
                <a:latin typeface="Arial"/>
                <a:ea typeface="Arial"/>
                <a:cs typeface="Arial"/>
                <a:sym typeface="Arial"/>
              </a:rPr>
              <a:t>Especialización en Ciencia de Datos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s-E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5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7" name="Shape 177"/>
        <p:cNvGrpSpPr/>
        <p:nvPr/>
      </p:nvGrpSpPr>
      <p:grpSpPr>
        <a:xfrm>
          <a:off x="0" y="0"/>
          <a:ext cx="0" cy="0"/>
          <a:chOff x="0" y="0"/>
          <a:chExt cx="0" cy="0"/>
        </a:xfrm>
      </p:grpSpPr>
      <p:sp>
        <p:nvSpPr>
          <p:cNvPr id="178" name="Google Shape;178;p10"/>
          <p:cNvSpPr txBox="1"/>
          <p:nvPr/>
        </p:nvSpPr>
        <p:spPr>
          <a:xfrm>
            <a:off x="1055880" y="3642590"/>
            <a:ext cx="10782300" cy="1008062"/>
          </a:xfrm>
          <a:prstGeom prst="rect">
            <a:avLst/>
          </a:prstGeom>
          <a:noFill/>
          <a:ln>
            <a:noFill/>
          </a:ln>
        </p:spPr>
        <p:txBody>
          <a:bodyPr anchorCtr="0" anchor="ctr" bIns="45700" lIns="91425" spcFirstLastPara="1" rIns="91425" wrap="square" tIns="45700">
            <a:noAutofit/>
          </a:bodyPr>
          <a:lstStyle/>
          <a:p>
            <a:pPr indent="0" lvl="0" marL="0" marR="0" rtl="0" algn="just">
              <a:lnSpc>
                <a:spcPct val="200000"/>
              </a:lnSpc>
              <a:spcBef>
                <a:spcPts val="0"/>
              </a:spcBef>
              <a:spcAft>
                <a:spcPts val="0"/>
              </a:spcAft>
              <a:buNone/>
            </a:pPr>
            <a:r>
              <a:rPr lang="es-ES" sz="3600">
                <a:solidFill>
                  <a:srgbClr val="7F7F7F"/>
                </a:solidFill>
                <a:latin typeface="Arial"/>
                <a:ea typeface="Arial"/>
                <a:cs typeface="Arial"/>
                <a:sym typeface="Arial"/>
              </a:rPr>
              <a:t>Duplicados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11"/>
          <p:cNvPicPr preferRelativeResize="0"/>
          <p:nvPr/>
        </p:nvPicPr>
        <p:blipFill rotWithShape="1">
          <a:blip r:embed="rId3">
            <a:alphaModFix/>
          </a:blip>
          <a:srcRect b="0" l="0" r="0" t="0"/>
          <a:stretch/>
        </p:blipFill>
        <p:spPr>
          <a:xfrm>
            <a:off x="-1079864" y="1175658"/>
            <a:ext cx="13881463" cy="936713"/>
          </a:xfrm>
          <a:prstGeom prst="rect">
            <a:avLst/>
          </a:prstGeom>
          <a:noFill/>
          <a:ln>
            <a:noFill/>
          </a:ln>
        </p:spPr>
      </p:pic>
      <p:sp>
        <p:nvSpPr>
          <p:cNvPr id="184" name="Google Shape;184;p11"/>
          <p:cNvSpPr/>
          <p:nvPr/>
        </p:nvSpPr>
        <p:spPr>
          <a:xfrm>
            <a:off x="1488140" y="2214282"/>
            <a:ext cx="9197789" cy="4043083"/>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 name="Google Shape;185;p11"/>
          <p:cNvSpPr txBox="1"/>
          <p:nvPr/>
        </p:nvSpPr>
        <p:spPr>
          <a:xfrm>
            <a:off x="779930" y="23901"/>
            <a:ext cx="9919063" cy="1049846"/>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t/>
            </a:r>
            <a:endParaRPr sz="32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Identificación de valores duplicados</a:t>
            </a:r>
            <a:endParaRPr/>
          </a:p>
          <a:p>
            <a:pPr indent="0" lvl="0" marL="0" marR="0" rtl="0" algn="l">
              <a:lnSpc>
                <a:spcPct val="90000"/>
              </a:lnSpc>
              <a:spcBef>
                <a:spcPts val="0"/>
              </a:spcBef>
              <a:spcAft>
                <a:spcPts val="0"/>
              </a:spcAft>
              <a:buNone/>
            </a:pPr>
            <a:r>
              <a:t/>
            </a:r>
            <a:endParaRPr sz="3200">
              <a:solidFill>
                <a:srgbClr val="7F7F7F"/>
              </a:solidFill>
              <a:latin typeface="Arial"/>
              <a:ea typeface="Arial"/>
              <a:cs typeface="Arial"/>
              <a:sym typeface="Arial"/>
            </a:endParaRPr>
          </a:p>
        </p:txBody>
      </p:sp>
      <p:pic>
        <p:nvPicPr>
          <p:cNvPr id="186" name="Google Shape;186;p11"/>
          <p:cNvPicPr preferRelativeResize="0"/>
          <p:nvPr/>
        </p:nvPicPr>
        <p:blipFill rotWithShape="1">
          <a:blip r:embed="rId4">
            <a:alphaModFix/>
          </a:blip>
          <a:srcRect b="0" l="0" r="0" t="0"/>
          <a:stretch/>
        </p:blipFill>
        <p:spPr>
          <a:xfrm>
            <a:off x="7034865" y="3565162"/>
            <a:ext cx="3153457" cy="2624206"/>
          </a:xfrm>
          <a:prstGeom prst="rect">
            <a:avLst/>
          </a:prstGeom>
          <a:noFill/>
          <a:ln>
            <a:noFill/>
          </a:ln>
        </p:spPr>
      </p:pic>
      <p:cxnSp>
        <p:nvCxnSpPr>
          <p:cNvPr id="187" name="Google Shape;187;p11"/>
          <p:cNvCxnSpPr/>
          <p:nvPr/>
        </p:nvCxnSpPr>
        <p:spPr>
          <a:xfrm flipH="1">
            <a:off x="7734134" y="3270383"/>
            <a:ext cx="291247" cy="220808"/>
          </a:xfrm>
          <a:prstGeom prst="straightConnector1">
            <a:avLst/>
          </a:prstGeom>
          <a:noFill/>
          <a:ln cap="flat" cmpd="sng" w="9525">
            <a:solidFill>
              <a:schemeClr val="accent1"/>
            </a:solidFill>
            <a:prstDash val="solid"/>
            <a:miter lim="800000"/>
            <a:headEnd len="sm" w="sm" type="none"/>
            <a:tailEnd len="med" w="med" type="triangle"/>
          </a:ln>
        </p:spPr>
      </p:cxnSp>
      <p:sp>
        <p:nvSpPr>
          <p:cNvPr id="188" name="Google Shape;188;p11"/>
          <p:cNvSpPr txBox="1"/>
          <p:nvPr/>
        </p:nvSpPr>
        <p:spPr>
          <a:xfrm>
            <a:off x="7436330" y="2349923"/>
            <a:ext cx="2823710" cy="9541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400">
                <a:solidFill>
                  <a:srgbClr val="7F7F7F"/>
                </a:solidFill>
                <a:latin typeface="Calibri"/>
                <a:ea typeface="Calibri"/>
                <a:cs typeface="Calibri"/>
                <a:sym typeface="Calibri"/>
              </a:rPr>
              <a:t>El método duplicated retorna una serie de valores booleanos en donde se indican las filas duplicadas con valor True.</a:t>
            </a:r>
            <a:endParaRPr sz="1400">
              <a:solidFill>
                <a:srgbClr val="7F7F7F"/>
              </a:solidFill>
              <a:latin typeface="Calibri"/>
              <a:ea typeface="Calibri"/>
              <a:cs typeface="Calibri"/>
              <a:sym typeface="Calibri"/>
            </a:endParaRPr>
          </a:p>
        </p:txBody>
      </p:sp>
      <p:sp>
        <p:nvSpPr>
          <p:cNvPr id="189" name="Google Shape;189;p11"/>
          <p:cNvSpPr txBox="1"/>
          <p:nvPr/>
        </p:nvSpPr>
        <p:spPr>
          <a:xfrm>
            <a:off x="3047952" y="5450704"/>
            <a:ext cx="2212028" cy="73866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400">
                <a:solidFill>
                  <a:srgbClr val="7F7F7F"/>
                </a:solidFill>
                <a:latin typeface="Calibri"/>
                <a:ea typeface="Calibri"/>
                <a:cs typeface="Calibri"/>
                <a:sym typeface="Calibri"/>
              </a:rPr>
              <a:t>Su sumanos, obtenemos la cantidad total de registros duplicados en el dataset.</a:t>
            </a:r>
            <a:endParaRPr sz="1400">
              <a:solidFill>
                <a:srgbClr val="7F7F7F"/>
              </a:solidFill>
              <a:latin typeface="Calibri"/>
              <a:ea typeface="Calibri"/>
              <a:cs typeface="Calibri"/>
              <a:sym typeface="Calibri"/>
            </a:endParaRPr>
          </a:p>
        </p:txBody>
      </p:sp>
      <p:cxnSp>
        <p:nvCxnSpPr>
          <p:cNvPr id="190" name="Google Shape;190;p11"/>
          <p:cNvCxnSpPr/>
          <p:nvPr/>
        </p:nvCxnSpPr>
        <p:spPr>
          <a:xfrm flipH="1" rot="10800000">
            <a:off x="5365992" y="5769406"/>
            <a:ext cx="1326358" cy="12829"/>
          </a:xfrm>
          <a:prstGeom prst="straightConnector1">
            <a:avLst/>
          </a:prstGeom>
          <a:noFill/>
          <a:ln cap="flat" cmpd="sng" w="9525">
            <a:solidFill>
              <a:schemeClr val="accent1"/>
            </a:solidFill>
            <a:prstDash val="solid"/>
            <a:miter lim="800000"/>
            <a:headEnd len="sm" w="sm" type="none"/>
            <a:tailEnd len="med" w="med" type="triangle"/>
          </a:ln>
        </p:spPr>
      </p:cxnSp>
      <p:pic>
        <p:nvPicPr>
          <p:cNvPr id="191" name="Google Shape;191;p11"/>
          <p:cNvPicPr preferRelativeResize="0"/>
          <p:nvPr/>
        </p:nvPicPr>
        <p:blipFill rotWithShape="1">
          <a:blip r:embed="rId5">
            <a:alphaModFix/>
          </a:blip>
          <a:srcRect b="0" l="0" r="0" t="0"/>
          <a:stretch/>
        </p:blipFill>
        <p:spPr>
          <a:xfrm>
            <a:off x="2048214" y="2433151"/>
            <a:ext cx="3153457" cy="1132011"/>
          </a:xfrm>
          <a:prstGeom prst="rect">
            <a:avLst/>
          </a:prstGeom>
          <a:noFill/>
          <a:ln>
            <a:noFill/>
          </a:ln>
        </p:spPr>
      </p:pic>
      <p:sp>
        <p:nvSpPr>
          <p:cNvPr id="192" name="Google Shape;192;p11"/>
          <p:cNvSpPr txBox="1"/>
          <p:nvPr/>
        </p:nvSpPr>
        <p:spPr>
          <a:xfrm>
            <a:off x="779930" y="1222623"/>
            <a:ext cx="10685930"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lt1"/>
                </a:solidFill>
                <a:latin typeface="Calibri"/>
                <a:ea typeface="Calibri"/>
                <a:cs typeface="Calibri"/>
                <a:sym typeface="Calibri"/>
              </a:rPr>
              <a:t>Los sets de datos pueden contener filas duplicadas en la información, lo cual puede provocar la doble contabilización en los análisis. Es conveniente identificarlas con el objeto de tomar una decisión sobre su tratamiento. Para esto, tomaremos el siguiente dataset de pasajeros que volaron en Estados Unidos entre 1949 y 1960.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12"/>
          <p:cNvPicPr preferRelativeResize="0"/>
          <p:nvPr/>
        </p:nvPicPr>
        <p:blipFill rotWithShape="1">
          <a:blip r:embed="rId3">
            <a:alphaModFix/>
          </a:blip>
          <a:srcRect b="0" l="0" r="0" t="0"/>
          <a:stretch/>
        </p:blipFill>
        <p:spPr>
          <a:xfrm>
            <a:off x="-762001" y="1351734"/>
            <a:ext cx="13881463" cy="936713"/>
          </a:xfrm>
          <a:prstGeom prst="rect">
            <a:avLst/>
          </a:prstGeom>
          <a:noFill/>
          <a:ln>
            <a:noFill/>
          </a:ln>
        </p:spPr>
      </p:pic>
      <p:sp>
        <p:nvSpPr>
          <p:cNvPr id="198" name="Google Shape;198;p12"/>
          <p:cNvSpPr/>
          <p:nvPr/>
        </p:nvSpPr>
        <p:spPr>
          <a:xfrm>
            <a:off x="2424411" y="2447109"/>
            <a:ext cx="6138154" cy="3518262"/>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p12"/>
          <p:cNvSpPr txBox="1"/>
          <p:nvPr/>
        </p:nvSpPr>
        <p:spPr>
          <a:xfrm>
            <a:off x="1552876" y="311252"/>
            <a:ext cx="10570087"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s-ES" sz="3200">
                <a:solidFill>
                  <a:srgbClr val="7F7F7F"/>
                </a:solidFill>
                <a:latin typeface="Arial"/>
                <a:ea typeface="Arial"/>
                <a:cs typeface="Arial"/>
                <a:sym typeface="Arial"/>
              </a:rPr>
              <a:t>Identificación de valores duplicados</a:t>
            </a:r>
            <a:endParaRPr sz="3200">
              <a:solidFill>
                <a:srgbClr val="7F7F7F"/>
              </a:solidFill>
              <a:latin typeface="Arial"/>
              <a:ea typeface="Arial"/>
              <a:cs typeface="Arial"/>
              <a:sym typeface="Arial"/>
            </a:endParaRPr>
          </a:p>
        </p:txBody>
      </p:sp>
      <p:pic>
        <p:nvPicPr>
          <p:cNvPr id="200" name="Google Shape;200;p12"/>
          <p:cNvPicPr preferRelativeResize="0"/>
          <p:nvPr/>
        </p:nvPicPr>
        <p:blipFill rotWithShape="1">
          <a:blip r:embed="rId4">
            <a:alphaModFix/>
          </a:blip>
          <a:srcRect b="0" l="0" r="0" t="0"/>
          <a:stretch/>
        </p:blipFill>
        <p:spPr>
          <a:xfrm>
            <a:off x="2851238" y="2626468"/>
            <a:ext cx="5284499" cy="3242479"/>
          </a:xfrm>
          <a:prstGeom prst="rect">
            <a:avLst/>
          </a:prstGeom>
          <a:noFill/>
          <a:ln>
            <a:noFill/>
          </a:ln>
        </p:spPr>
      </p:pic>
      <p:sp>
        <p:nvSpPr>
          <p:cNvPr id="201" name="Google Shape;201;p12"/>
          <p:cNvSpPr txBox="1"/>
          <p:nvPr/>
        </p:nvSpPr>
        <p:spPr>
          <a:xfrm>
            <a:off x="1640541" y="1480715"/>
            <a:ext cx="904538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Calibri"/>
                <a:ea typeface="Calibri"/>
                <a:cs typeface="Calibri"/>
                <a:sym typeface="Calibri"/>
              </a:rPr>
              <a:t>También, podemos contabilizar duplicados en ciertas columnas y los no duplicados, utilizando el operador negación (virgulilla alt-126).</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13"/>
          <p:cNvPicPr preferRelativeResize="0"/>
          <p:nvPr/>
        </p:nvPicPr>
        <p:blipFill rotWithShape="1">
          <a:blip r:embed="rId3">
            <a:alphaModFix/>
          </a:blip>
          <a:srcRect b="0" l="0" r="0" t="0"/>
          <a:stretch/>
        </p:blipFill>
        <p:spPr>
          <a:xfrm>
            <a:off x="-753036" y="913782"/>
            <a:ext cx="13881463" cy="571978"/>
          </a:xfrm>
          <a:prstGeom prst="rect">
            <a:avLst/>
          </a:prstGeom>
          <a:noFill/>
          <a:ln>
            <a:noFill/>
          </a:ln>
        </p:spPr>
      </p:pic>
      <p:sp>
        <p:nvSpPr>
          <p:cNvPr id="207" name="Google Shape;207;p13"/>
          <p:cNvSpPr/>
          <p:nvPr/>
        </p:nvSpPr>
        <p:spPr>
          <a:xfrm>
            <a:off x="1407458" y="1588503"/>
            <a:ext cx="8910917" cy="4534392"/>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8" name="Google Shape;208;p13"/>
          <p:cNvSpPr txBox="1"/>
          <p:nvPr/>
        </p:nvSpPr>
        <p:spPr>
          <a:xfrm>
            <a:off x="1407458" y="95233"/>
            <a:ext cx="9870142" cy="902835"/>
          </a:xfrm>
          <a:prstGeom prst="rect">
            <a:avLst/>
          </a:prstGeom>
          <a:noFill/>
          <a:ln>
            <a:noFill/>
          </a:ln>
        </p:spPr>
        <p:txBody>
          <a:bodyPr anchorCtr="0" anchor="ctr" bIns="45700" lIns="91425" spcFirstLastPara="1" rIns="91425" wrap="square" tIns="45700">
            <a:noAutofit/>
          </a:bodyPr>
          <a:lstStyle/>
          <a:p>
            <a:pPr indent="0" lvl="0" marL="0" marR="0" rtl="0" algn="just">
              <a:lnSpc>
                <a:spcPct val="150000"/>
              </a:lnSpc>
              <a:spcBef>
                <a:spcPts val="0"/>
              </a:spcBef>
              <a:spcAft>
                <a:spcPts val="0"/>
              </a:spcAft>
              <a:buNone/>
            </a:pPr>
            <a:r>
              <a:rPr lang="es-ES" sz="3200">
                <a:solidFill>
                  <a:srgbClr val="7F7F7F"/>
                </a:solidFill>
                <a:latin typeface="Arial"/>
                <a:ea typeface="Arial"/>
                <a:cs typeface="Arial"/>
                <a:sym typeface="Arial"/>
              </a:rPr>
              <a:t>Identificación de las filas duplicados</a:t>
            </a:r>
            <a:endParaRPr sz="3200">
              <a:solidFill>
                <a:srgbClr val="7F7F7F"/>
              </a:solidFill>
              <a:latin typeface="Arial"/>
              <a:ea typeface="Arial"/>
              <a:cs typeface="Arial"/>
              <a:sym typeface="Arial"/>
            </a:endParaRPr>
          </a:p>
        </p:txBody>
      </p:sp>
      <p:pic>
        <p:nvPicPr>
          <p:cNvPr id="209" name="Google Shape;209;p13"/>
          <p:cNvPicPr preferRelativeResize="0"/>
          <p:nvPr/>
        </p:nvPicPr>
        <p:blipFill rotWithShape="1">
          <a:blip r:embed="rId4">
            <a:alphaModFix/>
          </a:blip>
          <a:srcRect b="0" l="0" r="0" t="0"/>
          <a:stretch/>
        </p:blipFill>
        <p:spPr>
          <a:xfrm>
            <a:off x="1706585" y="1648290"/>
            <a:ext cx="3224003" cy="1559272"/>
          </a:xfrm>
          <a:prstGeom prst="rect">
            <a:avLst/>
          </a:prstGeom>
          <a:noFill/>
          <a:ln>
            <a:noFill/>
          </a:ln>
        </p:spPr>
      </p:pic>
      <p:pic>
        <p:nvPicPr>
          <p:cNvPr id="210" name="Google Shape;210;p13"/>
          <p:cNvPicPr preferRelativeResize="0"/>
          <p:nvPr/>
        </p:nvPicPr>
        <p:blipFill rotWithShape="1">
          <a:blip r:embed="rId5">
            <a:alphaModFix/>
          </a:blip>
          <a:srcRect b="0" l="0" r="0" t="0"/>
          <a:stretch/>
        </p:blipFill>
        <p:spPr>
          <a:xfrm>
            <a:off x="6823274" y="2145949"/>
            <a:ext cx="3246601" cy="1054580"/>
          </a:xfrm>
          <a:prstGeom prst="rect">
            <a:avLst/>
          </a:prstGeom>
          <a:noFill/>
          <a:ln>
            <a:noFill/>
          </a:ln>
        </p:spPr>
      </p:pic>
      <p:cxnSp>
        <p:nvCxnSpPr>
          <p:cNvPr id="211" name="Google Shape;211;p13"/>
          <p:cNvCxnSpPr/>
          <p:nvPr/>
        </p:nvCxnSpPr>
        <p:spPr>
          <a:xfrm>
            <a:off x="3511786" y="2509469"/>
            <a:ext cx="3311488" cy="374785"/>
          </a:xfrm>
          <a:prstGeom prst="straightConnector1">
            <a:avLst/>
          </a:prstGeom>
          <a:noFill/>
          <a:ln cap="flat" cmpd="sng" w="9525">
            <a:solidFill>
              <a:schemeClr val="accent1"/>
            </a:solidFill>
            <a:prstDash val="solid"/>
            <a:miter lim="800000"/>
            <a:headEnd len="sm" w="sm" type="none"/>
            <a:tailEnd len="med" w="med" type="triangle"/>
          </a:ln>
        </p:spPr>
      </p:cxnSp>
      <p:pic>
        <p:nvPicPr>
          <p:cNvPr id="212" name="Google Shape;212;p13"/>
          <p:cNvPicPr preferRelativeResize="0"/>
          <p:nvPr/>
        </p:nvPicPr>
        <p:blipFill rotWithShape="1">
          <a:blip r:embed="rId6">
            <a:alphaModFix/>
          </a:blip>
          <a:srcRect b="0" l="0" r="0" t="0"/>
          <a:stretch/>
        </p:blipFill>
        <p:spPr>
          <a:xfrm>
            <a:off x="6648813" y="4003839"/>
            <a:ext cx="3261667" cy="1039515"/>
          </a:xfrm>
          <a:prstGeom prst="rect">
            <a:avLst/>
          </a:prstGeom>
          <a:noFill/>
          <a:ln>
            <a:noFill/>
          </a:ln>
        </p:spPr>
      </p:pic>
      <p:cxnSp>
        <p:nvCxnSpPr>
          <p:cNvPr id="213" name="Google Shape;213;p13"/>
          <p:cNvCxnSpPr>
            <a:endCxn id="212" idx="1"/>
          </p:cNvCxnSpPr>
          <p:nvPr/>
        </p:nvCxnSpPr>
        <p:spPr>
          <a:xfrm>
            <a:off x="3511713" y="2705896"/>
            <a:ext cx="3137100" cy="1817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14" name="Google Shape;214;p13"/>
          <p:cNvCxnSpPr/>
          <p:nvPr/>
        </p:nvCxnSpPr>
        <p:spPr>
          <a:xfrm>
            <a:off x="2576280" y="3207562"/>
            <a:ext cx="225286" cy="1420125"/>
          </a:xfrm>
          <a:prstGeom prst="straightConnector1">
            <a:avLst/>
          </a:prstGeom>
          <a:noFill/>
          <a:ln cap="flat" cmpd="sng" w="9525">
            <a:solidFill>
              <a:schemeClr val="accent1"/>
            </a:solidFill>
            <a:prstDash val="solid"/>
            <a:miter lim="800000"/>
            <a:headEnd len="sm" w="sm" type="none"/>
            <a:tailEnd len="med" w="med" type="triangle"/>
          </a:ln>
        </p:spPr>
      </p:cxnSp>
      <p:pic>
        <p:nvPicPr>
          <p:cNvPr id="215" name="Google Shape;215;p13"/>
          <p:cNvPicPr preferRelativeResize="0"/>
          <p:nvPr/>
        </p:nvPicPr>
        <p:blipFill rotWithShape="1">
          <a:blip r:embed="rId7">
            <a:alphaModFix/>
          </a:blip>
          <a:srcRect b="0" l="0" r="0" t="0"/>
          <a:stretch/>
        </p:blipFill>
        <p:spPr>
          <a:xfrm>
            <a:off x="1706585" y="4746309"/>
            <a:ext cx="3208937" cy="1257964"/>
          </a:xfrm>
          <a:prstGeom prst="rect">
            <a:avLst/>
          </a:prstGeom>
          <a:noFill/>
          <a:ln>
            <a:noFill/>
          </a:ln>
        </p:spPr>
      </p:pic>
      <p:sp>
        <p:nvSpPr>
          <p:cNvPr id="216" name="Google Shape;216;p13"/>
          <p:cNvSpPr txBox="1"/>
          <p:nvPr/>
        </p:nvSpPr>
        <p:spPr>
          <a:xfrm>
            <a:off x="1407450" y="1017178"/>
            <a:ext cx="10272300" cy="3693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s-ES" sz="1800">
                <a:solidFill>
                  <a:schemeClr val="lt1"/>
                </a:solidFill>
                <a:latin typeface="Calibri"/>
                <a:ea typeface="Calibri"/>
                <a:cs typeface="Calibri"/>
                <a:sym typeface="Calibri"/>
              </a:rPr>
              <a:t>Con esta expresión podemos visualizar los registros que están marcados como duplicados.</a:t>
            </a:r>
            <a:endParaRPr sz="2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4"/>
          <p:cNvSpPr/>
          <p:nvPr/>
        </p:nvSpPr>
        <p:spPr>
          <a:xfrm>
            <a:off x="-331694" y="1893803"/>
            <a:ext cx="7037294" cy="3418425"/>
          </a:xfrm>
          <a:prstGeom prst="roundRect">
            <a:avLst>
              <a:gd fmla="val 2971" name="adj"/>
            </a:avLst>
          </a:prstGeom>
          <a:gradFill>
            <a:gsLst>
              <a:gs pos="0">
                <a:srgbClr val="58751F"/>
              </a:gs>
              <a:gs pos="50000">
                <a:srgbClr val="81AB2C"/>
              </a:gs>
              <a:gs pos="100000">
                <a:srgbClr val="9BCC3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14"/>
          <p:cNvSpPr txBox="1"/>
          <p:nvPr>
            <p:ph idx="1" type="body"/>
          </p:nvPr>
        </p:nvSpPr>
        <p:spPr>
          <a:xfrm>
            <a:off x="2182906" y="5541501"/>
            <a:ext cx="4522694" cy="775106"/>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7F7F7F"/>
              </a:buClr>
              <a:buSzPts val="1600"/>
              <a:buNone/>
            </a:pPr>
            <a:r>
              <a:rPr lang="es-ES" sz="1600">
                <a:solidFill>
                  <a:srgbClr val="7F7F7F"/>
                </a:solidFill>
              </a:rPr>
              <a:t>Retorna una copia del dataframe sin duplicados. Nótese que tiene 4 registros menos.</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23" name="Google Shape;223;p14"/>
          <p:cNvSpPr txBox="1"/>
          <p:nvPr>
            <p:ph type="title"/>
          </p:nvPr>
        </p:nvSpPr>
        <p:spPr>
          <a:xfrm>
            <a:off x="838200" y="949586"/>
            <a:ext cx="6291152" cy="592343"/>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None/>
            </a:pPr>
            <a:r>
              <a:rPr b="0" i="0" lang="es-ES" sz="3200" u="none" cap="none" strike="noStrike">
                <a:solidFill>
                  <a:srgbClr val="7F7F7F"/>
                </a:solidFill>
                <a:latin typeface="Arial"/>
                <a:ea typeface="Arial"/>
                <a:cs typeface="Arial"/>
                <a:sym typeface="Arial"/>
              </a:rPr>
              <a:t>Eliminar duplicados de un dataset</a:t>
            </a:r>
            <a:endParaRPr b="0" i="0" sz="3200" u="none" cap="none" strike="noStrike">
              <a:solidFill>
                <a:srgbClr val="7F7F7F"/>
              </a:solidFill>
              <a:latin typeface="Arial"/>
              <a:ea typeface="Arial"/>
              <a:cs typeface="Arial"/>
              <a:sym typeface="Arial"/>
            </a:endParaRPr>
          </a:p>
        </p:txBody>
      </p:sp>
      <p:sp>
        <p:nvSpPr>
          <p:cNvPr id="224" name="Google Shape;224;p14"/>
          <p:cNvSpPr/>
          <p:nvPr/>
        </p:nvSpPr>
        <p:spPr>
          <a:xfrm>
            <a:off x="7300062" y="949587"/>
            <a:ext cx="4224448" cy="5216032"/>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25" name="Google Shape;225;p14"/>
          <p:cNvPicPr preferRelativeResize="0"/>
          <p:nvPr/>
        </p:nvPicPr>
        <p:blipFill rotWithShape="1">
          <a:blip r:embed="rId3">
            <a:alphaModFix/>
          </a:blip>
          <a:srcRect b="0" l="0" r="0" t="0"/>
          <a:stretch/>
        </p:blipFill>
        <p:spPr>
          <a:xfrm>
            <a:off x="7495637" y="1979072"/>
            <a:ext cx="3858163" cy="4029637"/>
          </a:xfrm>
          <a:prstGeom prst="rect">
            <a:avLst/>
          </a:prstGeom>
          <a:noFill/>
          <a:ln>
            <a:noFill/>
          </a:ln>
        </p:spPr>
      </p:pic>
      <p:pic>
        <p:nvPicPr>
          <p:cNvPr id="226" name="Google Shape;226;p14"/>
          <p:cNvPicPr preferRelativeResize="0"/>
          <p:nvPr/>
        </p:nvPicPr>
        <p:blipFill rotWithShape="1">
          <a:blip r:embed="rId4">
            <a:alphaModFix/>
          </a:blip>
          <a:srcRect b="0" l="0" r="0" t="0"/>
          <a:stretch/>
        </p:blipFill>
        <p:spPr>
          <a:xfrm>
            <a:off x="7457531" y="1042898"/>
            <a:ext cx="3896269" cy="647790"/>
          </a:xfrm>
          <a:prstGeom prst="rect">
            <a:avLst/>
          </a:prstGeom>
          <a:noFill/>
          <a:ln>
            <a:noFill/>
          </a:ln>
        </p:spPr>
      </p:pic>
      <p:cxnSp>
        <p:nvCxnSpPr>
          <p:cNvPr id="227" name="Google Shape;227;p14"/>
          <p:cNvCxnSpPr/>
          <p:nvPr/>
        </p:nvCxnSpPr>
        <p:spPr>
          <a:xfrm flipH="1" rot="10800000">
            <a:off x="6203056" y="2420472"/>
            <a:ext cx="1292581" cy="3134069"/>
          </a:xfrm>
          <a:prstGeom prst="straightConnector1">
            <a:avLst/>
          </a:prstGeom>
          <a:noFill/>
          <a:ln cap="flat" cmpd="sng" w="12700">
            <a:solidFill>
              <a:srgbClr val="3F3F3F"/>
            </a:solidFill>
            <a:prstDash val="solid"/>
            <a:miter lim="800000"/>
            <a:headEnd len="sm" w="sm" type="none"/>
            <a:tailEnd len="med" w="med" type="triangle"/>
          </a:ln>
        </p:spPr>
      </p:cxnSp>
      <p:sp>
        <p:nvSpPr>
          <p:cNvPr id="228" name="Google Shape;228;p14"/>
          <p:cNvSpPr txBox="1"/>
          <p:nvPr/>
        </p:nvSpPr>
        <p:spPr>
          <a:xfrm>
            <a:off x="616370" y="2313821"/>
            <a:ext cx="5768924" cy="255454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lt1"/>
                </a:solidFill>
                <a:latin typeface="Calibri"/>
                <a:ea typeface="Calibri"/>
                <a:cs typeface="Calibri"/>
                <a:sym typeface="Calibri"/>
              </a:rPr>
              <a:t>Después de haber identificado y analizado los registros duplicados de un dataset, el próximo paso podría ser su eliminación. El método drop_duplicates() nos ayuda en la eliminación de duplicados en un dataset. Este método también, acepta el parámetro subset, con lo cual se puede acotar el rango de columnas donde localizar los registros duplicados.</a:t>
            </a:r>
            <a:endParaRPr/>
          </a:p>
          <a:p>
            <a:pPr indent="0" lvl="0" marL="0" marR="0" rtl="0" algn="just">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600">
                <a:solidFill>
                  <a:schemeClr val="lt1"/>
                </a:solidFill>
                <a:latin typeface="Calibri"/>
                <a:ea typeface="Calibri"/>
                <a:cs typeface="Calibri"/>
                <a:sym typeface="Calibri"/>
              </a:rPr>
              <a:t>Por defecto, drop_duplicates() retorna una copia del dataframe con la operación realizada, pero no afecta el dataframe original a no ser que especifiquemos el parámetro inplace=True.</a:t>
            </a:r>
            <a:endParaRPr/>
          </a:p>
        </p:txBody>
      </p:sp>
      <p:pic>
        <p:nvPicPr>
          <p:cNvPr id="229" name="Google Shape;229;p14"/>
          <p:cNvPicPr preferRelativeResize="0"/>
          <p:nvPr/>
        </p:nvPicPr>
        <p:blipFill rotWithShape="1">
          <a:blip r:embed="rId5">
            <a:alphaModFix/>
          </a:blip>
          <a:srcRect b="0" l="0" r="0" t="0"/>
          <a:stretch/>
        </p:blipFill>
        <p:spPr>
          <a:xfrm>
            <a:off x="296064" y="2345996"/>
            <a:ext cx="289524" cy="289524"/>
          </a:xfrm>
          <a:prstGeom prst="rect">
            <a:avLst/>
          </a:prstGeom>
          <a:noFill/>
          <a:ln>
            <a:noFill/>
          </a:ln>
        </p:spPr>
      </p:pic>
      <p:pic>
        <p:nvPicPr>
          <p:cNvPr id="230" name="Google Shape;230;p14"/>
          <p:cNvPicPr preferRelativeResize="0"/>
          <p:nvPr/>
        </p:nvPicPr>
        <p:blipFill rotWithShape="1">
          <a:blip r:embed="rId5">
            <a:alphaModFix/>
          </a:blip>
          <a:srcRect b="0" l="0" r="0" t="0"/>
          <a:stretch/>
        </p:blipFill>
        <p:spPr>
          <a:xfrm>
            <a:off x="279124" y="4026246"/>
            <a:ext cx="289524" cy="2895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5"/>
          <p:cNvSpPr txBox="1"/>
          <p:nvPr/>
        </p:nvSpPr>
        <p:spPr>
          <a:xfrm>
            <a:off x="957269" y="3269125"/>
            <a:ext cx="10782300" cy="1008062"/>
          </a:xfrm>
          <a:prstGeom prst="rect">
            <a:avLst/>
          </a:prstGeom>
          <a:noFill/>
          <a:ln>
            <a:noFill/>
          </a:ln>
        </p:spPr>
        <p:txBody>
          <a:bodyPr anchorCtr="0" anchor="ctr" bIns="45700" lIns="91425" spcFirstLastPara="1" rIns="91425" wrap="square" tIns="45700">
            <a:noAutofit/>
          </a:bodyPr>
          <a:lstStyle/>
          <a:p>
            <a:pPr indent="0" lvl="0" marL="0" marR="0" rtl="0" algn="just">
              <a:lnSpc>
                <a:spcPct val="200000"/>
              </a:lnSpc>
              <a:spcBef>
                <a:spcPts val="0"/>
              </a:spcBef>
              <a:spcAft>
                <a:spcPts val="0"/>
              </a:spcAft>
              <a:buNone/>
            </a:pPr>
            <a:r>
              <a:rPr lang="es-ES" sz="3600">
                <a:solidFill>
                  <a:srgbClr val="7F7F7F"/>
                </a:solidFill>
                <a:latin typeface="Arial"/>
                <a:ea typeface="Arial"/>
                <a:cs typeface="Arial"/>
                <a:sym typeface="Arial"/>
              </a:rPr>
              <a:t>Columnas categóricas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500"/>
                                        <p:tgtEl>
                                          <p:spTgt spid="2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6"/>
          <p:cNvSpPr/>
          <p:nvPr/>
        </p:nvSpPr>
        <p:spPr>
          <a:xfrm>
            <a:off x="-330926" y="2189446"/>
            <a:ext cx="6663993" cy="2554163"/>
          </a:xfrm>
          <a:prstGeom prst="roundRect">
            <a:avLst>
              <a:gd fmla="val 2971" name="adj"/>
            </a:avLst>
          </a:prstGeom>
          <a:solidFill>
            <a:srgbClr val="98C3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1" name="Google Shape;241;p16"/>
          <p:cNvSpPr txBox="1"/>
          <p:nvPr/>
        </p:nvSpPr>
        <p:spPr>
          <a:xfrm>
            <a:off x="704850" y="389146"/>
            <a:ext cx="10782300" cy="1008062"/>
          </a:xfrm>
          <a:prstGeom prst="rect">
            <a:avLst/>
          </a:prstGeom>
          <a:noFill/>
          <a:ln>
            <a:noFill/>
          </a:ln>
        </p:spPr>
        <p:txBody>
          <a:bodyPr anchorCtr="0" anchor="ctr" bIns="45700" lIns="91425" spcFirstLastPara="1" rIns="91425" wrap="square" tIns="45700">
            <a:noAutofit/>
          </a:bodyPr>
          <a:lstStyle/>
          <a:p>
            <a:pPr indent="0" lvl="0" marL="0" marR="0" rtl="0" algn="just">
              <a:lnSpc>
                <a:spcPct val="150000"/>
              </a:lnSpc>
              <a:spcBef>
                <a:spcPts val="0"/>
              </a:spcBef>
              <a:spcAft>
                <a:spcPts val="0"/>
              </a:spcAft>
              <a:buNone/>
            </a:pPr>
            <a:r>
              <a:rPr lang="es-ES" sz="3200">
                <a:solidFill>
                  <a:srgbClr val="7F7F7F"/>
                </a:solidFill>
                <a:latin typeface="Arial"/>
                <a:ea typeface="Arial"/>
                <a:cs typeface="Arial"/>
                <a:sym typeface="Arial"/>
              </a:rPr>
              <a:t>Chequeo de columnas categóricas</a:t>
            </a:r>
            <a:endParaRPr/>
          </a:p>
        </p:txBody>
      </p:sp>
      <p:sp>
        <p:nvSpPr>
          <p:cNvPr id="242" name="Google Shape;242;p16"/>
          <p:cNvSpPr txBox="1"/>
          <p:nvPr/>
        </p:nvSpPr>
        <p:spPr>
          <a:xfrm>
            <a:off x="704850" y="2467450"/>
            <a:ext cx="5123850" cy="181588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lt1"/>
                </a:solidFill>
                <a:latin typeface="Calibri"/>
                <a:ea typeface="Calibri"/>
                <a:cs typeface="Calibri"/>
                <a:sym typeface="Calibri"/>
              </a:rPr>
              <a:t>Las variables categóricas pueden tener datos erróneos, o bien, sin estandarizar.  Nótese cómo en la primera figura aparece “Tec. Enfermería” y “T. Enfermería”, los cuales, para efectos de análisis éstos serían representados como categorías distintas. Idem para “Administrativo” y “Administrativa”. Sin embargo, al ser un dataframe con demasiados registros, se puede perder la visualización.</a:t>
            </a:r>
            <a:endParaRPr/>
          </a:p>
        </p:txBody>
      </p:sp>
      <p:pic>
        <p:nvPicPr>
          <p:cNvPr id="243" name="Google Shape;243;p16"/>
          <p:cNvPicPr preferRelativeResize="0"/>
          <p:nvPr/>
        </p:nvPicPr>
        <p:blipFill rotWithShape="1">
          <a:blip r:embed="rId3">
            <a:alphaModFix/>
          </a:blip>
          <a:srcRect b="0" l="0" r="0" t="0"/>
          <a:stretch/>
        </p:blipFill>
        <p:spPr>
          <a:xfrm>
            <a:off x="380539" y="2511145"/>
            <a:ext cx="289524" cy="289524"/>
          </a:xfrm>
          <a:prstGeom prst="rect">
            <a:avLst/>
          </a:prstGeom>
          <a:noFill/>
          <a:ln>
            <a:noFill/>
          </a:ln>
        </p:spPr>
      </p:pic>
      <p:sp>
        <p:nvSpPr>
          <p:cNvPr id="244" name="Google Shape;244;p16"/>
          <p:cNvSpPr/>
          <p:nvPr/>
        </p:nvSpPr>
        <p:spPr>
          <a:xfrm>
            <a:off x="6096000" y="1774367"/>
            <a:ext cx="5735338" cy="3307576"/>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45" name="Google Shape;245;p16"/>
          <p:cNvPicPr preferRelativeResize="0"/>
          <p:nvPr/>
        </p:nvPicPr>
        <p:blipFill rotWithShape="1">
          <a:blip r:embed="rId4">
            <a:alphaModFix/>
          </a:blip>
          <a:srcRect b="0" l="0" r="0" t="0"/>
          <a:stretch/>
        </p:blipFill>
        <p:spPr>
          <a:xfrm>
            <a:off x="6333067" y="1874029"/>
            <a:ext cx="5243565" cy="3002725"/>
          </a:xfrm>
          <a:prstGeom prst="rect">
            <a:avLst/>
          </a:prstGeom>
          <a:noFill/>
          <a:ln>
            <a:noFill/>
          </a:ln>
        </p:spPr>
      </p:pic>
      <p:sp>
        <p:nvSpPr>
          <p:cNvPr id="246" name="Google Shape;246;p16"/>
          <p:cNvSpPr/>
          <p:nvPr/>
        </p:nvSpPr>
        <p:spPr>
          <a:xfrm>
            <a:off x="7432848" y="2540962"/>
            <a:ext cx="1431752" cy="561467"/>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16"/>
          <p:cNvSpPr/>
          <p:nvPr/>
        </p:nvSpPr>
        <p:spPr>
          <a:xfrm>
            <a:off x="7432848" y="3894667"/>
            <a:ext cx="1431752" cy="350762"/>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7"/>
          <p:cNvSpPr/>
          <p:nvPr/>
        </p:nvSpPr>
        <p:spPr>
          <a:xfrm>
            <a:off x="1407458" y="1295401"/>
            <a:ext cx="9403977" cy="4917140"/>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3" name="Google Shape;253;p17"/>
          <p:cNvSpPr txBox="1"/>
          <p:nvPr/>
        </p:nvSpPr>
        <p:spPr>
          <a:xfrm>
            <a:off x="1409700" y="507903"/>
            <a:ext cx="10782300" cy="903276"/>
          </a:xfrm>
          <a:prstGeom prst="rect">
            <a:avLst/>
          </a:prstGeom>
          <a:noFill/>
          <a:ln>
            <a:noFill/>
          </a:ln>
        </p:spPr>
        <p:txBody>
          <a:bodyPr anchorCtr="0" anchor="ctr" bIns="45700" lIns="91425" spcFirstLastPara="1" rIns="91425" wrap="square" tIns="45700">
            <a:noAutofit/>
          </a:bodyPr>
          <a:lstStyle/>
          <a:p>
            <a:pPr indent="0" lvl="0" marL="0" marR="0" rtl="0" algn="just">
              <a:lnSpc>
                <a:spcPct val="150000"/>
              </a:lnSpc>
              <a:spcBef>
                <a:spcPts val="0"/>
              </a:spcBef>
              <a:spcAft>
                <a:spcPts val="0"/>
              </a:spcAft>
              <a:buNone/>
            </a:pPr>
            <a:r>
              <a:rPr lang="es-ES" sz="3200">
                <a:solidFill>
                  <a:srgbClr val="7F7F7F"/>
                </a:solidFill>
                <a:latin typeface="Arial"/>
                <a:ea typeface="Arial"/>
                <a:cs typeface="Arial"/>
                <a:sym typeface="Arial"/>
              </a:rPr>
              <a:t>Chequeo de columnas categóricas</a:t>
            </a:r>
            <a:endParaRPr/>
          </a:p>
          <a:p>
            <a:pPr indent="0" lvl="0" marL="0" marR="0" rtl="0" algn="just">
              <a:lnSpc>
                <a:spcPct val="90000"/>
              </a:lnSpc>
              <a:spcBef>
                <a:spcPts val="0"/>
              </a:spcBef>
              <a:spcAft>
                <a:spcPts val="0"/>
              </a:spcAft>
              <a:buNone/>
            </a:pPr>
            <a:r>
              <a:t/>
            </a:r>
            <a:endParaRPr sz="3200">
              <a:solidFill>
                <a:srgbClr val="7F7F7F"/>
              </a:solidFill>
              <a:latin typeface="Arial"/>
              <a:ea typeface="Arial"/>
              <a:cs typeface="Arial"/>
              <a:sym typeface="Arial"/>
            </a:endParaRPr>
          </a:p>
        </p:txBody>
      </p:sp>
      <p:pic>
        <p:nvPicPr>
          <p:cNvPr id="254" name="Google Shape;254;p17"/>
          <p:cNvPicPr preferRelativeResize="0"/>
          <p:nvPr/>
        </p:nvPicPr>
        <p:blipFill rotWithShape="1">
          <a:blip r:embed="rId3">
            <a:alphaModFix/>
          </a:blip>
          <a:srcRect b="0" l="0" r="0" t="0"/>
          <a:stretch/>
        </p:blipFill>
        <p:spPr>
          <a:xfrm>
            <a:off x="1629328" y="1468125"/>
            <a:ext cx="4150927" cy="4656488"/>
          </a:xfrm>
          <a:prstGeom prst="rect">
            <a:avLst/>
          </a:prstGeom>
          <a:noFill/>
          <a:ln>
            <a:noFill/>
          </a:ln>
        </p:spPr>
      </p:pic>
      <p:sp>
        <p:nvSpPr>
          <p:cNvPr id="255" name="Google Shape;255;p17"/>
          <p:cNvSpPr/>
          <p:nvPr/>
        </p:nvSpPr>
        <p:spPr>
          <a:xfrm>
            <a:off x="7132712" y="1951076"/>
            <a:ext cx="3424534" cy="116955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400">
                <a:solidFill>
                  <a:srgbClr val="7F7F7F"/>
                </a:solidFill>
                <a:latin typeface="Calibri"/>
                <a:ea typeface="Calibri"/>
                <a:cs typeface="Calibri"/>
                <a:sym typeface="Calibri"/>
              </a:rPr>
              <a:t>El método </a:t>
            </a:r>
            <a:r>
              <a:rPr b="1" lang="es-ES" sz="1400">
                <a:solidFill>
                  <a:srgbClr val="7F7F7F"/>
                </a:solidFill>
                <a:latin typeface="Calibri"/>
                <a:ea typeface="Calibri"/>
                <a:cs typeface="Calibri"/>
                <a:sym typeface="Calibri"/>
              </a:rPr>
              <a:t>unique() </a:t>
            </a:r>
            <a:r>
              <a:rPr lang="es-ES" sz="1400">
                <a:solidFill>
                  <a:srgbClr val="7F7F7F"/>
                </a:solidFill>
                <a:latin typeface="Calibri"/>
                <a:ea typeface="Calibri"/>
                <a:cs typeface="Calibri"/>
                <a:sym typeface="Calibri"/>
              </a:rPr>
              <a:t>permite visualizar los valores únicos de una serie de datos. De esta forma, se pueden identificar de forma fácil los problemas de estandarización y errores.</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256" name="Google Shape;256;p17"/>
          <p:cNvPicPr preferRelativeResize="0"/>
          <p:nvPr/>
        </p:nvPicPr>
        <p:blipFill rotWithShape="1">
          <a:blip r:embed="rId4">
            <a:alphaModFix/>
          </a:blip>
          <a:srcRect b="0" l="0" r="0" t="0"/>
          <a:stretch/>
        </p:blipFill>
        <p:spPr>
          <a:xfrm>
            <a:off x="7075899" y="3210894"/>
            <a:ext cx="3481347" cy="571452"/>
          </a:xfrm>
          <a:prstGeom prst="rect">
            <a:avLst/>
          </a:prstGeom>
          <a:noFill/>
          <a:ln>
            <a:noFill/>
          </a:ln>
        </p:spPr>
      </p:pic>
      <p:cxnSp>
        <p:nvCxnSpPr>
          <p:cNvPr id="257" name="Google Shape;257;p17"/>
          <p:cNvCxnSpPr/>
          <p:nvPr/>
        </p:nvCxnSpPr>
        <p:spPr>
          <a:xfrm rot="10800000">
            <a:off x="4769224" y="1778144"/>
            <a:ext cx="2283783" cy="340659"/>
          </a:xfrm>
          <a:prstGeom prst="straightConnector1">
            <a:avLst/>
          </a:prstGeom>
          <a:noFill/>
          <a:ln cap="flat" cmpd="sng" w="9525">
            <a:solidFill>
              <a:srgbClr val="757070"/>
            </a:solidFill>
            <a:prstDash val="solid"/>
            <a:miter lim="800000"/>
            <a:headEnd len="sm" w="sm" type="none"/>
            <a:tailEnd len="med" w="med" type="triangle"/>
          </a:ln>
        </p:spPr>
      </p:cxnSp>
      <p:cxnSp>
        <p:nvCxnSpPr>
          <p:cNvPr id="258" name="Google Shape;258;p17"/>
          <p:cNvCxnSpPr/>
          <p:nvPr/>
        </p:nvCxnSpPr>
        <p:spPr>
          <a:xfrm flipH="1" rot="10800000">
            <a:off x="8843690" y="3688374"/>
            <a:ext cx="422384" cy="577964"/>
          </a:xfrm>
          <a:prstGeom prst="straightConnector1">
            <a:avLst/>
          </a:prstGeom>
          <a:noFill/>
          <a:ln cap="flat" cmpd="sng" w="9525">
            <a:solidFill>
              <a:srgbClr val="757070"/>
            </a:solidFill>
            <a:prstDash val="solid"/>
            <a:miter lim="800000"/>
            <a:headEnd len="sm" w="sm" type="none"/>
            <a:tailEnd len="med" w="med" type="triangle"/>
          </a:ln>
        </p:spPr>
      </p:cxnSp>
      <p:sp>
        <p:nvSpPr>
          <p:cNvPr id="259" name="Google Shape;259;p17"/>
          <p:cNvSpPr/>
          <p:nvPr/>
        </p:nvSpPr>
        <p:spPr>
          <a:xfrm>
            <a:off x="7132713" y="4266899"/>
            <a:ext cx="3424534" cy="9541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400">
                <a:solidFill>
                  <a:srgbClr val="7F7F7F"/>
                </a:solidFill>
                <a:latin typeface="Calibri"/>
                <a:ea typeface="Calibri"/>
                <a:cs typeface="Calibri"/>
                <a:sym typeface="Calibri"/>
              </a:rPr>
              <a:t>Por otra parte, si lo que buscamos es conocer cuántos valores distintos hay en la serie de datos, podemos utilizar el método </a:t>
            </a:r>
            <a:r>
              <a:rPr b="1" lang="es-ES" sz="1400">
                <a:solidFill>
                  <a:srgbClr val="7F7F7F"/>
                </a:solidFill>
                <a:latin typeface="Calibri"/>
                <a:ea typeface="Calibri"/>
                <a:cs typeface="Calibri"/>
                <a:sym typeface="Calibri"/>
              </a:rPr>
              <a:t>nunique()</a:t>
            </a:r>
            <a:r>
              <a:rPr lang="es-ES" sz="1400">
                <a:solidFill>
                  <a:srgbClr val="7F7F7F"/>
                </a:solidFill>
                <a:latin typeface="Calibri"/>
                <a:ea typeface="Calibri"/>
                <a:cs typeface="Calibri"/>
                <a:sym typeface="Calibri"/>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500"/>
                                        <p:tgtEl>
                                          <p:spTgt spid="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18"/>
          <p:cNvPicPr preferRelativeResize="0"/>
          <p:nvPr/>
        </p:nvPicPr>
        <p:blipFill rotWithShape="1">
          <a:blip r:embed="rId3">
            <a:alphaModFix/>
          </a:blip>
          <a:srcRect b="0" l="0" r="0" t="0"/>
          <a:stretch/>
        </p:blipFill>
        <p:spPr>
          <a:xfrm>
            <a:off x="6873498" y="2071480"/>
            <a:ext cx="4186899" cy="1663942"/>
          </a:xfrm>
          <a:prstGeom prst="rect">
            <a:avLst/>
          </a:prstGeom>
          <a:noFill/>
          <a:ln>
            <a:noFill/>
          </a:ln>
        </p:spPr>
      </p:pic>
      <p:sp>
        <p:nvSpPr>
          <p:cNvPr id="265" name="Google Shape;265;p18"/>
          <p:cNvSpPr txBox="1"/>
          <p:nvPr>
            <p:ph type="title"/>
          </p:nvPr>
        </p:nvSpPr>
        <p:spPr>
          <a:xfrm>
            <a:off x="900953" y="310590"/>
            <a:ext cx="10515600" cy="899645"/>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0"/>
              </a:spcBef>
              <a:spcAft>
                <a:spcPts val="0"/>
              </a:spcAft>
              <a:buNone/>
            </a:pPr>
            <a:br>
              <a:rPr lang="es-ES" sz="3200">
                <a:solidFill>
                  <a:srgbClr val="7F7F7F"/>
                </a:solidFill>
                <a:latin typeface="Arial"/>
                <a:ea typeface="Arial"/>
                <a:cs typeface="Arial"/>
                <a:sym typeface="Arial"/>
              </a:rPr>
            </a:br>
            <a:r>
              <a:rPr lang="es-ES" sz="3200">
                <a:solidFill>
                  <a:srgbClr val="7F7F7F"/>
                </a:solidFill>
                <a:latin typeface="Arial"/>
                <a:ea typeface="Arial"/>
                <a:cs typeface="Arial"/>
                <a:sym typeface="Arial"/>
              </a:rPr>
              <a:t>Chequeo de columnas categóricas</a:t>
            </a:r>
            <a:br>
              <a:rPr lang="es-ES" sz="3200">
                <a:solidFill>
                  <a:srgbClr val="7F7F7F"/>
                </a:solidFill>
                <a:latin typeface="Arial"/>
                <a:ea typeface="Arial"/>
                <a:cs typeface="Arial"/>
                <a:sym typeface="Arial"/>
              </a:rPr>
            </a:br>
            <a:endParaRPr/>
          </a:p>
        </p:txBody>
      </p:sp>
      <p:sp>
        <p:nvSpPr>
          <p:cNvPr id="266" name="Google Shape;266;p18"/>
          <p:cNvSpPr/>
          <p:nvPr/>
        </p:nvSpPr>
        <p:spPr>
          <a:xfrm>
            <a:off x="7062651" y="2390178"/>
            <a:ext cx="3966395" cy="113877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Otro método muy útil es value_counts(), que muestra de forma ordenada las clases y su frecuencia.</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7" name="Google Shape;267;p18"/>
          <p:cNvSpPr/>
          <p:nvPr/>
        </p:nvSpPr>
        <p:spPr>
          <a:xfrm>
            <a:off x="1335743" y="1107000"/>
            <a:ext cx="5181600" cy="5553075"/>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68" name="Google Shape;268;p18"/>
          <p:cNvPicPr preferRelativeResize="0"/>
          <p:nvPr/>
        </p:nvPicPr>
        <p:blipFill rotWithShape="1">
          <a:blip r:embed="rId4">
            <a:alphaModFix/>
          </a:blip>
          <a:srcRect b="0" l="0" r="0" t="0"/>
          <a:stretch/>
        </p:blipFill>
        <p:spPr>
          <a:xfrm>
            <a:off x="1795391" y="1210235"/>
            <a:ext cx="4448796" cy="5239481"/>
          </a:xfrm>
          <a:prstGeom prst="rect">
            <a:avLst/>
          </a:prstGeom>
          <a:noFill/>
          <a:ln>
            <a:noFill/>
          </a:ln>
        </p:spPr>
      </p:pic>
      <p:sp>
        <p:nvSpPr>
          <p:cNvPr id="269" name="Google Shape;269;p18"/>
          <p:cNvSpPr/>
          <p:nvPr/>
        </p:nvSpPr>
        <p:spPr>
          <a:xfrm>
            <a:off x="1801857" y="6124820"/>
            <a:ext cx="3528004" cy="317246"/>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70" name="Google Shape;270;p18"/>
          <p:cNvSpPr/>
          <p:nvPr/>
        </p:nvSpPr>
        <p:spPr>
          <a:xfrm>
            <a:off x="1795391" y="4535522"/>
            <a:ext cx="3528004" cy="168812"/>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p18"/>
          <p:cNvSpPr/>
          <p:nvPr/>
        </p:nvSpPr>
        <p:spPr>
          <a:xfrm>
            <a:off x="1801857" y="2225460"/>
            <a:ext cx="3528004" cy="168812"/>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72" name="Google Shape;272;p18"/>
          <p:cNvSpPr/>
          <p:nvPr/>
        </p:nvSpPr>
        <p:spPr>
          <a:xfrm>
            <a:off x="1801857" y="1731380"/>
            <a:ext cx="3528004" cy="3401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73" name="Google Shape;273;p18"/>
          <p:cNvSpPr/>
          <p:nvPr/>
        </p:nvSpPr>
        <p:spPr>
          <a:xfrm>
            <a:off x="1801857" y="5006279"/>
            <a:ext cx="3528004" cy="168812"/>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9"/>
          <p:cNvSpPr/>
          <p:nvPr/>
        </p:nvSpPr>
        <p:spPr>
          <a:xfrm>
            <a:off x="3930896" y="1915886"/>
            <a:ext cx="4080989" cy="3431178"/>
          </a:xfrm>
          <a:prstGeom prst="roundRect">
            <a:avLst>
              <a:gd fmla="val 2971" name="adj"/>
            </a:avLst>
          </a:prstGeom>
          <a:solidFill>
            <a:schemeClr val="lt1"/>
          </a:solidFill>
          <a:ln cap="flat" cmpd="sng" w="381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9" name="Google Shape;279;p19"/>
          <p:cNvSpPr txBox="1"/>
          <p:nvPr/>
        </p:nvSpPr>
        <p:spPr>
          <a:xfrm>
            <a:off x="944908" y="606772"/>
            <a:ext cx="8365061"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200000"/>
              </a:lnSpc>
              <a:spcBef>
                <a:spcPts val="0"/>
              </a:spcBef>
              <a:spcAft>
                <a:spcPts val="0"/>
              </a:spcAft>
              <a:buNone/>
            </a:pPr>
            <a:r>
              <a:rPr lang="es-ES" sz="3600">
                <a:solidFill>
                  <a:srgbClr val="7F7F7F"/>
                </a:solidFill>
                <a:latin typeface="Arial"/>
                <a:ea typeface="Arial"/>
                <a:cs typeface="Arial"/>
                <a:sym typeface="Arial"/>
              </a:rPr>
              <a:t>Transformación de Datos</a:t>
            </a:r>
            <a:endParaRPr/>
          </a:p>
        </p:txBody>
      </p:sp>
      <p:pic>
        <p:nvPicPr>
          <p:cNvPr id="280" name="Google Shape;280;p19"/>
          <p:cNvPicPr preferRelativeResize="0"/>
          <p:nvPr/>
        </p:nvPicPr>
        <p:blipFill rotWithShape="1">
          <a:blip r:embed="rId3">
            <a:alphaModFix/>
          </a:blip>
          <a:srcRect b="0" l="0" r="0" t="0"/>
          <a:stretch/>
        </p:blipFill>
        <p:spPr>
          <a:xfrm>
            <a:off x="4559329" y="2142915"/>
            <a:ext cx="2864336" cy="286433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p:nvPr/>
        </p:nvSpPr>
        <p:spPr>
          <a:xfrm>
            <a:off x="6068291" y="-387943"/>
            <a:ext cx="4130786" cy="5961429"/>
          </a:xfrm>
          <a:prstGeom prst="roundRect">
            <a:avLst>
              <a:gd fmla="val 2778" name="adj"/>
            </a:avLst>
          </a:prstGeom>
          <a:gradFill>
            <a:gsLst>
              <a:gs pos="0">
                <a:srgbClr val="58751F"/>
              </a:gs>
              <a:gs pos="50000">
                <a:srgbClr val="81AB2C"/>
              </a:gs>
              <a:gs pos="100000">
                <a:srgbClr val="9BCC3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 name="Google Shape;98;p2"/>
          <p:cNvSpPr txBox="1"/>
          <p:nvPr/>
        </p:nvSpPr>
        <p:spPr>
          <a:xfrm>
            <a:off x="583815" y="651222"/>
            <a:ext cx="5293474" cy="1008062"/>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lang="es-ES" sz="3200">
                <a:solidFill>
                  <a:srgbClr val="7F7F7F"/>
                </a:solidFill>
                <a:latin typeface="Arial"/>
                <a:ea typeface="Arial"/>
                <a:cs typeface="Arial"/>
                <a:sym typeface="Arial"/>
              </a:rPr>
              <a:t>Contenidos</a:t>
            </a:r>
            <a:endParaRPr/>
          </a:p>
        </p:txBody>
      </p:sp>
      <p:sp>
        <p:nvSpPr>
          <p:cNvPr id="99" name="Google Shape;99;p2"/>
          <p:cNvSpPr txBox="1"/>
          <p:nvPr/>
        </p:nvSpPr>
        <p:spPr>
          <a:xfrm>
            <a:off x="6330979" y="1671288"/>
            <a:ext cx="3666462" cy="341632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FFFFFF"/>
              </a:buClr>
              <a:buSzPts val="1800"/>
              <a:buFont typeface="Arial"/>
              <a:buChar char="•"/>
            </a:pPr>
            <a:r>
              <a:rPr lang="es-ES" sz="1800">
                <a:solidFill>
                  <a:srgbClr val="FFFFFF"/>
                </a:solidFill>
                <a:latin typeface="Calibri"/>
                <a:ea typeface="Calibri"/>
                <a:cs typeface="Calibri"/>
                <a:sym typeface="Calibri"/>
              </a:rPr>
              <a:t>Qué es Data Wrangling.</a:t>
            </a:r>
            <a:endParaRPr sz="18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rgbClr val="FFFFFF"/>
              </a:buClr>
              <a:buSzPts val="1800"/>
              <a:buFont typeface="Arial"/>
              <a:buChar char="•"/>
            </a:pPr>
            <a:r>
              <a:rPr lang="es-ES" sz="1800">
                <a:solidFill>
                  <a:srgbClr val="FFFFFF"/>
                </a:solidFill>
                <a:latin typeface="Calibri"/>
                <a:ea typeface="Calibri"/>
                <a:cs typeface="Calibri"/>
                <a:sym typeface="Calibri"/>
              </a:rPr>
              <a:t>Muestreos Aleatorios.</a:t>
            </a:r>
            <a:endParaRPr sz="18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rgbClr val="FFFFFF"/>
              </a:buClr>
              <a:buSzPts val="1800"/>
              <a:buFont typeface="Arial"/>
              <a:buChar char="•"/>
            </a:pPr>
            <a:r>
              <a:rPr lang="es-ES" sz="1800">
                <a:solidFill>
                  <a:srgbClr val="FFFFFF"/>
                </a:solidFill>
                <a:latin typeface="Calibri"/>
                <a:ea typeface="Calibri"/>
                <a:cs typeface="Calibri"/>
                <a:sym typeface="Calibri"/>
              </a:rPr>
              <a:t>Duplicados.</a:t>
            </a:r>
            <a:endParaRPr sz="18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rgbClr val="FFFFFF"/>
              </a:buClr>
              <a:buSzPts val="1800"/>
              <a:buFont typeface="Arial"/>
              <a:buChar char="•"/>
            </a:pPr>
            <a:r>
              <a:rPr lang="es-ES" sz="1800">
                <a:solidFill>
                  <a:srgbClr val="FFFFFF"/>
                </a:solidFill>
                <a:latin typeface="Calibri"/>
                <a:ea typeface="Calibri"/>
                <a:cs typeface="Calibri"/>
                <a:sym typeface="Calibri"/>
              </a:rPr>
              <a:t>Transformación de datos.</a:t>
            </a:r>
            <a:endParaRPr sz="18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rgbClr val="FFFFFF"/>
              </a:buClr>
              <a:buSzPts val="1800"/>
              <a:buFont typeface="Arial"/>
              <a:buChar char="•"/>
            </a:pPr>
            <a:r>
              <a:rPr lang="es-ES" sz="1800">
                <a:solidFill>
                  <a:srgbClr val="FFFFFF"/>
                </a:solidFill>
                <a:latin typeface="Calibri"/>
                <a:ea typeface="Calibri"/>
                <a:cs typeface="Calibri"/>
                <a:sym typeface="Calibri"/>
              </a:rPr>
              <a:t>Expresiones regulares.</a:t>
            </a:r>
            <a:endParaRPr sz="18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rgbClr val="FFFFFF"/>
              </a:buClr>
              <a:buSzPts val="1800"/>
              <a:buFont typeface="Arial"/>
              <a:buChar char="•"/>
            </a:pPr>
            <a:r>
              <a:rPr lang="es-ES" sz="1800">
                <a:solidFill>
                  <a:srgbClr val="FFFFFF"/>
                </a:solidFill>
                <a:latin typeface="Calibri"/>
                <a:ea typeface="Calibri"/>
                <a:cs typeface="Calibri"/>
                <a:sym typeface="Calibri"/>
              </a:rPr>
              <a:t>Conversión de tipos de datos.</a:t>
            </a:r>
            <a:endParaRPr sz="18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rgbClr val="FFFFFF"/>
              </a:buClr>
              <a:buSzPts val="1800"/>
              <a:buFont typeface="Arial"/>
              <a:buChar char="•"/>
            </a:pPr>
            <a:r>
              <a:rPr lang="es-ES" sz="1800">
                <a:solidFill>
                  <a:srgbClr val="FFFFFF"/>
                </a:solidFill>
                <a:latin typeface="Calibri"/>
                <a:ea typeface="Calibri"/>
                <a:cs typeface="Calibri"/>
                <a:sym typeface="Calibri"/>
              </a:rPr>
              <a:t>Ordenamiento.</a:t>
            </a:r>
            <a:endParaRPr sz="18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rgbClr val="FFFFFF"/>
              </a:buClr>
              <a:buSzPts val="1800"/>
              <a:buFont typeface="Arial"/>
              <a:buChar char="•"/>
            </a:pPr>
            <a:r>
              <a:rPr lang="es-ES" sz="1800">
                <a:solidFill>
                  <a:srgbClr val="FFFFFF"/>
                </a:solidFill>
                <a:latin typeface="Calibri"/>
                <a:ea typeface="Calibri"/>
                <a:cs typeface="Calibri"/>
                <a:sym typeface="Calibri"/>
              </a:rPr>
              <a:t>Columnas e Índices.</a:t>
            </a:r>
            <a:endParaRPr sz="1800">
              <a:solidFill>
                <a:schemeClr val="dk1"/>
              </a:solidFill>
              <a:latin typeface="Calibri"/>
              <a:ea typeface="Calibri"/>
              <a:cs typeface="Calibri"/>
              <a:sym typeface="Calibri"/>
            </a:endParaRPr>
          </a:p>
        </p:txBody>
      </p:sp>
      <p:grpSp>
        <p:nvGrpSpPr>
          <p:cNvPr id="100" name="Google Shape;100;p2"/>
          <p:cNvGrpSpPr/>
          <p:nvPr/>
        </p:nvGrpSpPr>
        <p:grpSpPr>
          <a:xfrm>
            <a:off x="1564694" y="1715384"/>
            <a:ext cx="3524500" cy="3664872"/>
            <a:chOff x="1328635" y="56100"/>
            <a:chExt cx="3524500" cy="3664872"/>
          </a:xfrm>
        </p:grpSpPr>
        <p:sp>
          <p:nvSpPr>
            <p:cNvPr id="101" name="Google Shape;101;p2"/>
            <p:cNvSpPr/>
            <p:nvPr/>
          </p:nvSpPr>
          <p:spPr>
            <a:xfrm>
              <a:off x="1328635" y="56100"/>
              <a:ext cx="3524500" cy="3524500"/>
            </a:xfrm>
            <a:prstGeom prst="ellipse">
              <a:avLst/>
            </a:prstGeom>
            <a:blipFill rotWithShape="1">
              <a:blip r:embed="rId3">
                <a:alphaModFix/>
              </a:blip>
              <a:stretch>
                <a:fillRect b="0" l="-24998" r="-24998"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flipH="1">
              <a:off x="3413435" y="3516041"/>
              <a:ext cx="97637" cy="20493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txBox="1"/>
            <p:nvPr/>
          </p:nvSpPr>
          <p:spPr>
            <a:xfrm>
              <a:off x="3413435" y="3516041"/>
              <a:ext cx="97637" cy="204931"/>
            </a:xfrm>
            <a:prstGeom prst="rect">
              <a:avLst/>
            </a:prstGeom>
            <a:noFill/>
            <a:ln>
              <a:noFill/>
            </a:ln>
          </p:spPr>
          <p:txBody>
            <a:bodyPr anchorCtr="0" anchor="b" bIns="0" lIns="0" spcFirstLastPara="1" rIns="0" wrap="square" tIns="0">
              <a:noAutofit/>
            </a:bodyPr>
            <a:lstStyle/>
            <a:p>
              <a:pPr indent="0" lvl="0" marL="0" marR="0" rtl="0" algn="ctr">
                <a:lnSpc>
                  <a:spcPct val="90000"/>
                </a:lnSpc>
                <a:spcBef>
                  <a:spcPts val="0"/>
                </a:spcBef>
                <a:spcAft>
                  <a:spcPts val="0"/>
                </a:spcAft>
                <a:buNone/>
              </a:pPr>
              <a:r>
                <a:t/>
              </a:r>
              <a:endParaRPr sz="500">
                <a:solidFill>
                  <a:schemeClr val="lt1"/>
                </a:solidFill>
                <a:latin typeface="Calibri"/>
                <a:ea typeface="Calibri"/>
                <a:cs typeface="Calibri"/>
                <a:sym typeface="Calibri"/>
              </a:endParaRPr>
            </a:p>
          </p:txBody>
        </p:sp>
      </p:grpSp>
      <p:sp>
        <p:nvSpPr>
          <p:cNvPr id="104" name="Google Shape;104;p2"/>
          <p:cNvSpPr txBox="1"/>
          <p:nvPr/>
        </p:nvSpPr>
        <p:spPr>
          <a:xfrm>
            <a:off x="5348695" y="619118"/>
            <a:ext cx="5293474" cy="1008062"/>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lang="es-ES" sz="3200">
                <a:solidFill>
                  <a:schemeClr val="lt1"/>
                </a:solidFill>
                <a:latin typeface="Calibri"/>
                <a:ea typeface="Calibri"/>
                <a:cs typeface="Calibri"/>
                <a:sym typeface="Calibri"/>
              </a:rPr>
              <a:t>Data Wrangling 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500"/>
                                        <p:tgtEl>
                                          <p:spTgt spid="98"/>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5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0"/>
          <p:cNvSpPr/>
          <p:nvPr/>
        </p:nvSpPr>
        <p:spPr>
          <a:xfrm>
            <a:off x="-330926" y="2189445"/>
            <a:ext cx="6663993" cy="3502471"/>
          </a:xfrm>
          <a:prstGeom prst="roundRect">
            <a:avLst>
              <a:gd fmla="val 2971" name="adj"/>
            </a:avLst>
          </a:prstGeom>
          <a:solidFill>
            <a:srgbClr val="98C3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6" name="Google Shape;286;p20"/>
          <p:cNvSpPr txBox="1"/>
          <p:nvPr>
            <p:ph type="title"/>
          </p:nvPr>
        </p:nvSpPr>
        <p:spPr>
          <a:xfrm>
            <a:off x="838200" y="365125"/>
            <a:ext cx="9981803"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3200" u="none" cap="none" strike="noStrike">
                <a:solidFill>
                  <a:srgbClr val="7F7F7F"/>
                </a:solidFill>
                <a:latin typeface="Arial"/>
                <a:ea typeface="Arial"/>
                <a:cs typeface="Arial"/>
                <a:sym typeface="Arial"/>
              </a:rPr>
              <a:t>Transformando una serie</a:t>
            </a:r>
            <a:endParaRPr/>
          </a:p>
        </p:txBody>
      </p:sp>
      <p:sp>
        <p:nvSpPr>
          <p:cNvPr id="287" name="Google Shape;287;p20"/>
          <p:cNvSpPr/>
          <p:nvPr/>
        </p:nvSpPr>
        <p:spPr>
          <a:xfrm>
            <a:off x="5901086" y="527219"/>
            <a:ext cx="4918917" cy="5181600"/>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8" name="Google Shape;288;p20"/>
          <p:cNvSpPr/>
          <p:nvPr/>
        </p:nvSpPr>
        <p:spPr>
          <a:xfrm>
            <a:off x="1500502" y="2367056"/>
            <a:ext cx="3954671" cy="33547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A continuación, vamos a definir una serie de datos. El objetivo es transformar cada uno de los elementos que compone la serie con la función cubo(), que también ha sido definida.</a:t>
            </a:r>
            <a:endParaRPr/>
          </a:p>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Como se puede apreciar, se creó una nueva serie vacía y se realizó una iteración, elemento a elemento, para calcular el cubo de cada elemento y agregarlo a la serie de salida.</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289" name="Google Shape;289;p20"/>
          <p:cNvPicPr preferRelativeResize="0"/>
          <p:nvPr/>
        </p:nvPicPr>
        <p:blipFill rotWithShape="1">
          <a:blip r:embed="rId3">
            <a:alphaModFix/>
          </a:blip>
          <a:srcRect b="0" l="0" r="0" t="0"/>
          <a:stretch/>
        </p:blipFill>
        <p:spPr>
          <a:xfrm>
            <a:off x="946844" y="2386211"/>
            <a:ext cx="404992" cy="404992"/>
          </a:xfrm>
          <a:prstGeom prst="rect">
            <a:avLst/>
          </a:prstGeom>
          <a:noFill/>
          <a:ln>
            <a:noFill/>
          </a:ln>
        </p:spPr>
      </p:pic>
      <p:pic>
        <p:nvPicPr>
          <p:cNvPr id="290" name="Google Shape;290;p20"/>
          <p:cNvPicPr preferRelativeResize="0"/>
          <p:nvPr/>
        </p:nvPicPr>
        <p:blipFill rotWithShape="1">
          <a:blip r:embed="rId3">
            <a:alphaModFix/>
          </a:blip>
          <a:srcRect b="0" l="0" r="0" t="0"/>
          <a:stretch/>
        </p:blipFill>
        <p:spPr>
          <a:xfrm>
            <a:off x="946844" y="4039063"/>
            <a:ext cx="404992" cy="404992"/>
          </a:xfrm>
          <a:prstGeom prst="rect">
            <a:avLst/>
          </a:prstGeom>
          <a:noFill/>
          <a:ln>
            <a:noFill/>
          </a:ln>
        </p:spPr>
      </p:pic>
      <p:pic>
        <p:nvPicPr>
          <p:cNvPr id="291" name="Google Shape;291;p20"/>
          <p:cNvPicPr preferRelativeResize="0"/>
          <p:nvPr/>
        </p:nvPicPr>
        <p:blipFill rotWithShape="1">
          <a:blip r:embed="rId4">
            <a:alphaModFix/>
          </a:blip>
          <a:srcRect b="0" l="0" r="0" t="0"/>
          <a:stretch/>
        </p:blipFill>
        <p:spPr>
          <a:xfrm>
            <a:off x="6096000" y="706214"/>
            <a:ext cx="4432180" cy="482360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1"/>
          <p:cNvSpPr/>
          <p:nvPr/>
        </p:nvSpPr>
        <p:spPr>
          <a:xfrm>
            <a:off x="805255" y="1601045"/>
            <a:ext cx="5139415" cy="3265378"/>
          </a:xfrm>
          <a:prstGeom prst="roundRect">
            <a:avLst>
              <a:gd fmla="val 2971" name="adj"/>
            </a:avLst>
          </a:prstGeom>
          <a:gradFill>
            <a:gsLst>
              <a:gs pos="0">
                <a:srgbClr val="58751F"/>
              </a:gs>
              <a:gs pos="50000">
                <a:srgbClr val="81AB2C"/>
              </a:gs>
              <a:gs pos="100000">
                <a:srgbClr val="9BCC3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7" name="Google Shape;297;p21"/>
          <p:cNvSpPr/>
          <p:nvPr/>
        </p:nvSpPr>
        <p:spPr>
          <a:xfrm>
            <a:off x="805255" y="5012411"/>
            <a:ext cx="5139415" cy="720078"/>
          </a:xfrm>
          <a:prstGeom prst="roundRect">
            <a:avLst>
              <a:gd fmla="val 16667" name="adj"/>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8" name="Google Shape;298;p21"/>
          <p:cNvSpPr txBox="1"/>
          <p:nvPr>
            <p:ph type="title"/>
          </p:nvPr>
        </p:nvSpPr>
        <p:spPr>
          <a:xfrm>
            <a:off x="935276" y="547268"/>
            <a:ext cx="10515600" cy="78794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br>
              <a:rPr lang="es-ES" sz="3600">
                <a:solidFill>
                  <a:srgbClr val="7F7F7F"/>
                </a:solidFill>
                <a:latin typeface="Arial"/>
                <a:ea typeface="Arial"/>
                <a:cs typeface="Arial"/>
                <a:sym typeface="Arial"/>
              </a:rPr>
            </a:br>
            <a:r>
              <a:rPr lang="es-ES" sz="3200">
                <a:solidFill>
                  <a:srgbClr val="7F7F7F"/>
                </a:solidFill>
                <a:latin typeface="Arial"/>
                <a:ea typeface="Arial"/>
                <a:cs typeface="Arial"/>
                <a:sym typeface="Arial"/>
              </a:rPr>
              <a:t>Transformando una serie</a:t>
            </a:r>
            <a:br>
              <a:rPr lang="es-ES" sz="3600">
                <a:solidFill>
                  <a:srgbClr val="7F7F7F"/>
                </a:solidFill>
                <a:latin typeface="Arial"/>
                <a:ea typeface="Arial"/>
                <a:cs typeface="Arial"/>
                <a:sym typeface="Arial"/>
              </a:rPr>
            </a:br>
            <a:endParaRPr/>
          </a:p>
        </p:txBody>
      </p:sp>
      <p:sp>
        <p:nvSpPr>
          <p:cNvPr id="299" name="Google Shape;299;p21"/>
          <p:cNvSpPr/>
          <p:nvPr/>
        </p:nvSpPr>
        <p:spPr>
          <a:xfrm>
            <a:off x="6567272" y="653501"/>
            <a:ext cx="5139415" cy="4872729"/>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0" name="Google Shape;300;p21"/>
          <p:cNvSpPr/>
          <p:nvPr/>
        </p:nvSpPr>
        <p:spPr>
          <a:xfrm>
            <a:off x="1460748" y="1953745"/>
            <a:ext cx="4000500" cy="32624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lt1"/>
                </a:solidFill>
                <a:latin typeface="Calibri"/>
                <a:ea typeface="Calibri"/>
                <a:cs typeface="Calibri"/>
                <a:sym typeface="Calibri"/>
              </a:rPr>
              <a:t>El mismo resultado se puede obtener utilizando el método apply() de una serie, que retorna una nueva serie de datos con los elementos en el cual se le ha aplicado la función especificada. De esta forma, se produce el efecto de transformación de la serie original.</a:t>
            </a:r>
            <a:endParaRPr/>
          </a:p>
          <a:p>
            <a:pPr indent="0" lvl="0" marL="0" marR="0" rtl="0" algn="just">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600">
                <a:solidFill>
                  <a:schemeClr val="lt1"/>
                </a:solidFill>
                <a:latin typeface="Calibri"/>
                <a:ea typeface="Calibri"/>
                <a:cs typeface="Calibri"/>
                <a:sym typeface="Calibri"/>
              </a:rPr>
              <a:t>El mismo resultado se puede obtener utilizando directamente una expresión lambda.</a:t>
            </a:r>
            <a:endParaRPr/>
          </a:p>
          <a:p>
            <a:pPr indent="0" lvl="0" marL="0" marR="0" rtl="0" algn="ctr">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301" name="Google Shape;301;p21"/>
          <p:cNvPicPr preferRelativeResize="0"/>
          <p:nvPr/>
        </p:nvPicPr>
        <p:blipFill rotWithShape="1">
          <a:blip r:embed="rId3">
            <a:alphaModFix/>
          </a:blip>
          <a:srcRect b="0" l="0" r="0" t="0"/>
          <a:stretch/>
        </p:blipFill>
        <p:spPr>
          <a:xfrm>
            <a:off x="1088482" y="1953745"/>
            <a:ext cx="372265" cy="372265"/>
          </a:xfrm>
          <a:prstGeom prst="rect">
            <a:avLst/>
          </a:prstGeom>
          <a:noFill/>
          <a:ln>
            <a:noFill/>
          </a:ln>
        </p:spPr>
      </p:pic>
      <p:pic>
        <p:nvPicPr>
          <p:cNvPr id="302" name="Google Shape;302;p21"/>
          <p:cNvPicPr preferRelativeResize="0"/>
          <p:nvPr/>
        </p:nvPicPr>
        <p:blipFill rotWithShape="1">
          <a:blip r:embed="rId3">
            <a:alphaModFix/>
          </a:blip>
          <a:srcRect b="0" l="0" r="0" t="0"/>
          <a:stretch/>
        </p:blipFill>
        <p:spPr>
          <a:xfrm>
            <a:off x="1088482" y="3880080"/>
            <a:ext cx="372265" cy="372265"/>
          </a:xfrm>
          <a:prstGeom prst="rect">
            <a:avLst/>
          </a:prstGeom>
          <a:noFill/>
          <a:ln>
            <a:noFill/>
          </a:ln>
        </p:spPr>
      </p:pic>
      <p:pic>
        <p:nvPicPr>
          <p:cNvPr id="303" name="Google Shape;303;p21"/>
          <p:cNvPicPr preferRelativeResize="0"/>
          <p:nvPr/>
        </p:nvPicPr>
        <p:blipFill rotWithShape="1">
          <a:blip r:embed="rId4">
            <a:alphaModFix/>
          </a:blip>
          <a:srcRect b="0" l="0" r="0" t="0"/>
          <a:stretch/>
        </p:blipFill>
        <p:spPr>
          <a:xfrm>
            <a:off x="6983027" y="1308204"/>
            <a:ext cx="4467849" cy="1743318"/>
          </a:xfrm>
          <a:prstGeom prst="rect">
            <a:avLst/>
          </a:prstGeom>
          <a:noFill/>
          <a:ln>
            <a:noFill/>
          </a:ln>
        </p:spPr>
      </p:pic>
      <p:pic>
        <p:nvPicPr>
          <p:cNvPr id="304" name="Google Shape;304;p21"/>
          <p:cNvPicPr preferRelativeResize="0"/>
          <p:nvPr/>
        </p:nvPicPr>
        <p:blipFill rotWithShape="1">
          <a:blip r:embed="rId5">
            <a:alphaModFix/>
          </a:blip>
          <a:srcRect b="0" l="0" r="0" t="0"/>
          <a:stretch/>
        </p:blipFill>
        <p:spPr>
          <a:xfrm>
            <a:off x="6983027" y="3266000"/>
            <a:ext cx="4458322" cy="1600423"/>
          </a:xfrm>
          <a:prstGeom prst="rect">
            <a:avLst/>
          </a:prstGeom>
          <a:noFill/>
          <a:ln>
            <a:noFill/>
          </a:ln>
        </p:spPr>
      </p:pic>
      <p:sp>
        <p:nvSpPr>
          <p:cNvPr id="305" name="Google Shape;305;p21"/>
          <p:cNvSpPr txBox="1"/>
          <p:nvPr/>
        </p:nvSpPr>
        <p:spPr>
          <a:xfrm>
            <a:off x="1568497" y="5110840"/>
            <a:ext cx="4266246" cy="5232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400">
                <a:solidFill>
                  <a:schemeClr val="dk1"/>
                </a:solidFill>
                <a:latin typeface="Calibri"/>
                <a:ea typeface="Calibri"/>
                <a:cs typeface="Calibri"/>
                <a:sym typeface="Calibri"/>
              </a:rPr>
              <a:t>Una </a:t>
            </a:r>
            <a:r>
              <a:rPr b="1" lang="es-ES" sz="1400">
                <a:solidFill>
                  <a:schemeClr val="dk1"/>
                </a:solidFill>
                <a:latin typeface="Calibri"/>
                <a:ea typeface="Calibri"/>
                <a:cs typeface="Calibri"/>
                <a:sym typeface="Calibri"/>
              </a:rPr>
              <a:t>expresión lambda</a:t>
            </a:r>
            <a:r>
              <a:rPr lang="es-ES" sz="1400">
                <a:solidFill>
                  <a:schemeClr val="dk1"/>
                </a:solidFill>
                <a:latin typeface="Calibri"/>
                <a:ea typeface="Calibri"/>
                <a:cs typeface="Calibri"/>
                <a:sym typeface="Calibri"/>
              </a:rPr>
              <a:t> es una función anónima (función literal), no está enlazada a un identificador.</a:t>
            </a:r>
            <a:endParaRPr/>
          </a:p>
        </p:txBody>
      </p:sp>
      <p:pic>
        <p:nvPicPr>
          <p:cNvPr id="306" name="Google Shape;306;p21"/>
          <p:cNvPicPr preferRelativeResize="0"/>
          <p:nvPr/>
        </p:nvPicPr>
        <p:blipFill rotWithShape="1">
          <a:blip r:embed="rId6">
            <a:alphaModFix/>
          </a:blip>
          <a:srcRect b="0" l="0" r="0" t="0"/>
          <a:stretch/>
        </p:blipFill>
        <p:spPr>
          <a:xfrm>
            <a:off x="977326" y="5120037"/>
            <a:ext cx="419100" cy="504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22"/>
          <p:cNvPicPr preferRelativeResize="0"/>
          <p:nvPr/>
        </p:nvPicPr>
        <p:blipFill rotWithShape="1">
          <a:blip r:embed="rId3">
            <a:alphaModFix/>
          </a:blip>
          <a:srcRect b="0" l="0" r="0" t="0"/>
          <a:stretch/>
        </p:blipFill>
        <p:spPr>
          <a:xfrm>
            <a:off x="-748988" y="1390678"/>
            <a:ext cx="13881463" cy="936713"/>
          </a:xfrm>
          <a:prstGeom prst="rect">
            <a:avLst/>
          </a:prstGeom>
          <a:noFill/>
          <a:ln>
            <a:noFill/>
          </a:ln>
        </p:spPr>
      </p:pic>
      <p:sp>
        <p:nvSpPr>
          <p:cNvPr id="312" name="Google Shape;312;p22"/>
          <p:cNvSpPr/>
          <p:nvPr/>
        </p:nvSpPr>
        <p:spPr>
          <a:xfrm>
            <a:off x="1329855" y="2609243"/>
            <a:ext cx="6092349" cy="3590924"/>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3" name="Google Shape;313;p22"/>
          <p:cNvSpPr txBox="1"/>
          <p:nvPr/>
        </p:nvSpPr>
        <p:spPr>
          <a:xfrm>
            <a:off x="1215123" y="208318"/>
            <a:ext cx="10128340"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Transformando una serie</a:t>
            </a:r>
            <a:endParaRPr sz="3200">
              <a:solidFill>
                <a:srgbClr val="7F7F7F"/>
              </a:solidFill>
              <a:latin typeface="Arial"/>
              <a:ea typeface="Arial"/>
              <a:cs typeface="Arial"/>
              <a:sym typeface="Arial"/>
            </a:endParaRPr>
          </a:p>
        </p:txBody>
      </p:sp>
      <p:pic>
        <p:nvPicPr>
          <p:cNvPr id="314" name="Google Shape;314;p22"/>
          <p:cNvPicPr preferRelativeResize="0"/>
          <p:nvPr/>
        </p:nvPicPr>
        <p:blipFill rotWithShape="1">
          <a:blip r:embed="rId4">
            <a:alphaModFix/>
          </a:blip>
          <a:srcRect b="0" l="0" r="0" t="0"/>
          <a:stretch/>
        </p:blipFill>
        <p:spPr>
          <a:xfrm>
            <a:off x="1983350" y="2778780"/>
            <a:ext cx="4715183" cy="3251850"/>
          </a:xfrm>
          <a:prstGeom prst="rect">
            <a:avLst/>
          </a:prstGeom>
          <a:noFill/>
          <a:ln>
            <a:noFill/>
          </a:ln>
        </p:spPr>
      </p:pic>
      <p:sp>
        <p:nvSpPr>
          <p:cNvPr id="315" name="Google Shape;315;p22"/>
          <p:cNvSpPr txBox="1"/>
          <p:nvPr/>
        </p:nvSpPr>
        <p:spPr>
          <a:xfrm>
            <a:off x="1358283" y="1507787"/>
            <a:ext cx="9867436" cy="64633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s-ES" sz="1800">
                <a:solidFill>
                  <a:schemeClr val="lt1"/>
                </a:solidFill>
                <a:latin typeface="Calibri"/>
                <a:ea typeface="Calibri"/>
                <a:cs typeface="Calibri"/>
                <a:sym typeface="Calibri"/>
              </a:rPr>
              <a:t>Un caso de uso muy práctico es la limpieza de columnas en un dataframe. En este caso, la columna OWN_OCCUPIED del dataframe de </a:t>
            </a:r>
            <a:r>
              <a:rPr b="1" lang="es-ES" sz="1800">
                <a:solidFill>
                  <a:schemeClr val="lt1"/>
                </a:solidFill>
                <a:latin typeface="Calibri"/>
                <a:ea typeface="Calibri"/>
                <a:cs typeface="Calibri"/>
                <a:sym typeface="Calibri"/>
              </a:rPr>
              <a:t>real estate </a:t>
            </a:r>
            <a:r>
              <a:rPr lang="es-ES" sz="1800">
                <a:solidFill>
                  <a:schemeClr val="lt1"/>
                </a:solidFill>
                <a:latin typeface="Calibri"/>
                <a:ea typeface="Calibri"/>
                <a:cs typeface="Calibri"/>
                <a:sym typeface="Calibri"/>
              </a:rPr>
              <a:t>tiene valores que fueron detectados como erróneos.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500"/>
                                        <p:tgtEl>
                                          <p:spTgt spid="3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23"/>
          <p:cNvPicPr preferRelativeResize="0"/>
          <p:nvPr/>
        </p:nvPicPr>
        <p:blipFill rotWithShape="1">
          <a:blip r:embed="rId3">
            <a:alphaModFix/>
          </a:blip>
          <a:srcRect b="0" l="0" r="0" t="0"/>
          <a:stretch/>
        </p:blipFill>
        <p:spPr>
          <a:xfrm>
            <a:off x="-760940" y="1120963"/>
            <a:ext cx="13881463" cy="936713"/>
          </a:xfrm>
          <a:prstGeom prst="rect">
            <a:avLst/>
          </a:prstGeom>
          <a:noFill/>
          <a:ln>
            <a:noFill/>
          </a:ln>
        </p:spPr>
      </p:pic>
      <p:sp>
        <p:nvSpPr>
          <p:cNvPr id="321" name="Google Shape;321;p23"/>
          <p:cNvSpPr/>
          <p:nvPr/>
        </p:nvSpPr>
        <p:spPr>
          <a:xfrm>
            <a:off x="860822" y="2978426"/>
            <a:ext cx="4648201" cy="3648075"/>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2" name="Google Shape;322;p23"/>
          <p:cNvSpPr txBox="1"/>
          <p:nvPr/>
        </p:nvSpPr>
        <p:spPr>
          <a:xfrm>
            <a:off x="788641" y="51978"/>
            <a:ext cx="10782300" cy="901702"/>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t/>
            </a:r>
            <a:endParaRPr sz="32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Transformando una serie</a:t>
            </a:r>
            <a:endParaRPr/>
          </a:p>
          <a:p>
            <a:pPr indent="0" lvl="0" marL="0" marR="0" rtl="0" algn="l">
              <a:lnSpc>
                <a:spcPct val="90000"/>
              </a:lnSpc>
              <a:spcBef>
                <a:spcPts val="0"/>
              </a:spcBef>
              <a:spcAft>
                <a:spcPts val="0"/>
              </a:spcAft>
              <a:buNone/>
            </a:pPr>
            <a:r>
              <a:t/>
            </a:r>
            <a:endParaRPr sz="3200">
              <a:solidFill>
                <a:srgbClr val="7F7F7F"/>
              </a:solidFill>
              <a:latin typeface="Arial"/>
              <a:ea typeface="Arial"/>
              <a:cs typeface="Arial"/>
              <a:sym typeface="Arial"/>
            </a:endParaRPr>
          </a:p>
        </p:txBody>
      </p:sp>
      <p:pic>
        <p:nvPicPr>
          <p:cNvPr id="323" name="Google Shape;323;p23"/>
          <p:cNvPicPr preferRelativeResize="0"/>
          <p:nvPr/>
        </p:nvPicPr>
        <p:blipFill rotWithShape="1">
          <a:blip r:embed="rId4">
            <a:alphaModFix/>
          </a:blip>
          <a:srcRect b="0" l="0" r="0" t="0"/>
          <a:stretch/>
        </p:blipFill>
        <p:spPr>
          <a:xfrm>
            <a:off x="1129453" y="3082941"/>
            <a:ext cx="4110938" cy="3439043"/>
          </a:xfrm>
          <a:prstGeom prst="rect">
            <a:avLst/>
          </a:prstGeom>
          <a:noFill/>
          <a:ln>
            <a:noFill/>
          </a:ln>
        </p:spPr>
      </p:pic>
      <p:sp>
        <p:nvSpPr>
          <p:cNvPr id="324" name="Google Shape;324;p23"/>
          <p:cNvSpPr/>
          <p:nvPr/>
        </p:nvSpPr>
        <p:spPr>
          <a:xfrm>
            <a:off x="6084852" y="3033758"/>
            <a:ext cx="4648201" cy="2562225"/>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25" name="Google Shape;325;p23"/>
          <p:cNvPicPr preferRelativeResize="0"/>
          <p:nvPr/>
        </p:nvPicPr>
        <p:blipFill rotWithShape="1">
          <a:blip r:embed="rId5">
            <a:alphaModFix/>
          </a:blip>
          <a:srcRect b="0" l="0" r="0" t="0"/>
          <a:stretch/>
        </p:blipFill>
        <p:spPr>
          <a:xfrm>
            <a:off x="6179792" y="3124040"/>
            <a:ext cx="4458322" cy="2276793"/>
          </a:xfrm>
          <a:prstGeom prst="rect">
            <a:avLst/>
          </a:prstGeom>
          <a:noFill/>
          <a:ln>
            <a:noFill/>
          </a:ln>
        </p:spPr>
      </p:pic>
      <p:sp>
        <p:nvSpPr>
          <p:cNvPr id="326" name="Google Shape;326;p23"/>
          <p:cNvSpPr txBox="1"/>
          <p:nvPr/>
        </p:nvSpPr>
        <p:spPr>
          <a:xfrm>
            <a:off x="6084853" y="2313736"/>
            <a:ext cx="4648200" cy="609228"/>
          </a:xfrm>
          <a:prstGeom prst="rect">
            <a:avLst/>
          </a:prstGeom>
          <a:solidFill>
            <a:schemeClr val="lt1"/>
          </a:solidFill>
          <a:ln cap="flat" cmpd="sng" w="9525">
            <a:solidFill>
              <a:srgbClr val="98C3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solidFill>
                <a:srgbClr val="7F7F7F"/>
              </a:solidFill>
              <a:latin typeface="Arial"/>
              <a:ea typeface="Arial"/>
              <a:cs typeface="Arial"/>
              <a:sym typeface="Arial"/>
            </a:endParaRPr>
          </a:p>
          <a:p>
            <a:pPr indent="0" lvl="0" marL="0" marR="0" rtl="0" algn="just">
              <a:lnSpc>
                <a:spcPct val="100000"/>
              </a:lnSpc>
              <a:spcBef>
                <a:spcPts val="0"/>
              </a:spcBef>
              <a:spcAft>
                <a:spcPts val="0"/>
              </a:spcAft>
              <a:buNone/>
            </a:pPr>
            <a:r>
              <a:rPr lang="es-ES" sz="1600">
                <a:solidFill>
                  <a:srgbClr val="7F7F7F"/>
                </a:solidFill>
                <a:latin typeface="Calibri"/>
                <a:ea typeface="Calibri"/>
                <a:cs typeface="Calibri"/>
                <a:sym typeface="Calibri"/>
              </a:rPr>
              <a:t>                      Lo mismo en una sola línea.</a:t>
            </a:r>
            <a:endParaRPr/>
          </a:p>
          <a:p>
            <a:pPr indent="0" lvl="0" marL="0" marR="0" rtl="0" algn="just">
              <a:lnSpc>
                <a:spcPct val="90000"/>
              </a:lnSpc>
              <a:spcBef>
                <a:spcPts val="0"/>
              </a:spcBef>
              <a:spcAft>
                <a:spcPts val="0"/>
              </a:spcAft>
              <a:buNone/>
            </a:pPr>
            <a:r>
              <a:t/>
            </a:r>
            <a:endParaRPr sz="2800">
              <a:solidFill>
                <a:srgbClr val="7F7F7F"/>
              </a:solidFill>
              <a:latin typeface="Calibri"/>
              <a:ea typeface="Calibri"/>
              <a:cs typeface="Calibri"/>
              <a:sym typeface="Calibri"/>
            </a:endParaRPr>
          </a:p>
        </p:txBody>
      </p:sp>
      <p:sp>
        <p:nvSpPr>
          <p:cNvPr id="327" name="Google Shape;327;p23"/>
          <p:cNvSpPr txBox="1"/>
          <p:nvPr/>
        </p:nvSpPr>
        <p:spPr>
          <a:xfrm>
            <a:off x="734364" y="1245140"/>
            <a:ext cx="10428936" cy="92333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s-ES" sz="1800">
                <a:solidFill>
                  <a:schemeClr val="lt1"/>
                </a:solidFill>
                <a:latin typeface="Calibri"/>
                <a:ea typeface="Calibri"/>
                <a:cs typeface="Calibri"/>
                <a:sym typeface="Calibri"/>
              </a:rPr>
              <a:t>Un caso de uso muy práctico es la limpieza de columnas en un DataFrame. En este caso, definimos previamente una función que sólo retorna ‘Y’ o ‘N’ de acuerdo a una definición razonable.</a:t>
            </a:r>
            <a:endParaRPr/>
          </a:p>
          <a:p>
            <a:pPr indent="0" lvl="0" marL="0" marR="0" rtl="0" algn="just">
              <a:lnSpc>
                <a:spcPct val="100000"/>
              </a:lnSpc>
              <a:spcBef>
                <a:spcPts val="0"/>
              </a:spcBef>
              <a:spcAft>
                <a:spcPts val="0"/>
              </a:spcAft>
              <a:buNone/>
            </a:pPr>
            <a:r>
              <a:t/>
            </a:r>
            <a:endParaRPr sz="1800">
              <a:solidFill>
                <a:srgbClr val="7F7F7F"/>
              </a:solidFill>
              <a:latin typeface="Calibri"/>
              <a:ea typeface="Calibri"/>
              <a:cs typeface="Calibri"/>
              <a:sym typeface="Calibri"/>
            </a:endParaRPr>
          </a:p>
        </p:txBody>
      </p:sp>
      <p:sp>
        <p:nvSpPr>
          <p:cNvPr id="328" name="Google Shape;328;p23"/>
          <p:cNvSpPr txBox="1"/>
          <p:nvPr/>
        </p:nvSpPr>
        <p:spPr>
          <a:xfrm>
            <a:off x="860822" y="2305455"/>
            <a:ext cx="4648201" cy="584775"/>
          </a:xfrm>
          <a:prstGeom prst="rect">
            <a:avLst/>
          </a:prstGeom>
          <a:solidFill>
            <a:schemeClr val="lt1"/>
          </a:solidFill>
          <a:ln cap="flat" cmpd="sng" w="9525">
            <a:solidFill>
              <a:srgbClr val="98C34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s-ES" sz="1600">
                <a:solidFill>
                  <a:srgbClr val="7F7F7F"/>
                </a:solidFill>
                <a:latin typeface="Calibri"/>
                <a:ea typeface="Calibri"/>
                <a:cs typeface="Calibri"/>
                <a:sym typeface="Calibri"/>
              </a:rPr>
              <a:t>Finalmente, aplicamos la función y reescribimos la serie.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50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24"/>
          <p:cNvPicPr preferRelativeResize="0"/>
          <p:nvPr/>
        </p:nvPicPr>
        <p:blipFill rotWithShape="1">
          <a:blip r:embed="rId3">
            <a:alphaModFix/>
          </a:blip>
          <a:srcRect b="0" l="0" r="0" t="0"/>
          <a:stretch/>
        </p:blipFill>
        <p:spPr>
          <a:xfrm>
            <a:off x="-711382" y="1308926"/>
            <a:ext cx="13881463" cy="936713"/>
          </a:xfrm>
          <a:prstGeom prst="rect">
            <a:avLst/>
          </a:prstGeom>
          <a:noFill/>
          <a:ln>
            <a:noFill/>
          </a:ln>
        </p:spPr>
      </p:pic>
      <p:sp>
        <p:nvSpPr>
          <p:cNvPr id="334" name="Google Shape;334;p24"/>
          <p:cNvSpPr txBox="1"/>
          <p:nvPr>
            <p:ph type="title"/>
          </p:nvPr>
        </p:nvSpPr>
        <p:spPr>
          <a:xfrm>
            <a:off x="838200" y="498577"/>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s-ES" sz="3200">
                <a:solidFill>
                  <a:srgbClr val="7F7F7F"/>
                </a:solidFill>
                <a:latin typeface="Arial"/>
                <a:ea typeface="Arial"/>
                <a:cs typeface="Arial"/>
                <a:sym typeface="Arial"/>
              </a:rPr>
              <a:t>Transformando un dataframe</a:t>
            </a:r>
            <a:br>
              <a:rPr lang="es-ES">
                <a:solidFill>
                  <a:srgbClr val="7F7F7F"/>
                </a:solidFill>
                <a:latin typeface="Arial"/>
                <a:ea typeface="Arial"/>
                <a:cs typeface="Arial"/>
                <a:sym typeface="Arial"/>
              </a:rPr>
            </a:br>
            <a:endParaRPr>
              <a:latin typeface="Arial"/>
              <a:ea typeface="Arial"/>
              <a:cs typeface="Arial"/>
              <a:sym typeface="Arial"/>
            </a:endParaRPr>
          </a:p>
        </p:txBody>
      </p:sp>
      <p:sp>
        <p:nvSpPr>
          <p:cNvPr id="335" name="Google Shape;335;p24"/>
          <p:cNvSpPr txBox="1"/>
          <p:nvPr/>
        </p:nvSpPr>
        <p:spPr>
          <a:xfrm>
            <a:off x="838200" y="1286190"/>
            <a:ext cx="10782300" cy="95331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es-ES" sz="2000">
                <a:solidFill>
                  <a:schemeClr val="lt1"/>
                </a:solidFill>
                <a:latin typeface="Calibri"/>
                <a:ea typeface="Calibri"/>
                <a:cs typeface="Calibri"/>
                <a:sym typeface="Calibri"/>
              </a:rPr>
              <a:t>Los dataframes también, cuentan con el método apply(), en ese caso, lo que se itera es una fila del dataframe, o bien, una columna (si se indica el parámetro axis=1).</a:t>
            </a:r>
            <a:endParaRPr sz="3200">
              <a:solidFill>
                <a:schemeClr val="lt1"/>
              </a:solidFill>
              <a:latin typeface="Calibri"/>
              <a:ea typeface="Calibri"/>
              <a:cs typeface="Calibri"/>
              <a:sym typeface="Calibri"/>
            </a:endParaRPr>
          </a:p>
        </p:txBody>
      </p:sp>
      <p:sp>
        <p:nvSpPr>
          <p:cNvPr id="336" name="Google Shape;336;p24"/>
          <p:cNvSpPr/>
          <p:nvPr/>
        </p:nvSpPr>
        <p:spPr>
          <a:xfrm>
            <a:off x="211506" y="2450179"/>
            <a:ext cx="7266562" cy="4213268"/>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37" name="Google Shape;337;p24"/>
          <p:cNvPicPr preferRelativeResize="0"/>
          <p:nvPr/>
        </p:nvPicPr>
        <p:blipFill rotWithShape="1">
          <a:blip r:embed="rId4">
            <a:alphaModFix/>
          </a:blip>
          <a:srcRect b="0" l="0" r="0" t="0"/>
          <a:stretch/>
        </p:blipFill>
        <p:spPr>
          <a:xfrm>
            <a:off x="321691" y="2523663"/>
            <a:ext cx="7046192" cy="4048905"/>
          </a:xfrm>
          <a:prstGeom prst="rect">
            <a:avLst/>
          </a:prstGeom>
          <a:noFill/>
          <a:ln>
            <a:noFill/>
          </a:ln>
        </p:spPr>
      </p:pic>
      <p:cxnSp>
        <p:nvCxnSpPr>
          <p:cNvPr id="338" name="Google Shape;338;p24"/>
          <p:cNvCxnSpPr/>
          <p:nvPr/>
        </p:nvCxnSpPr>
        <p:spPr>
          <a:xfrm flipH="1">
            <a:off x="1780163" y="5398851"/>
            <a:ext cx="2237360" cy="9728"/>
          </a:xfrm>
          <a:prstGeom prst="straightConnector1">
            <a:avLst/>
          </a:prstGeom>
          <a:noFill/>
          <a:ln cap="flat" cmpd="sng" w="9525">
            <a:solidFill>
              <a:srgbClr val="3A3838"/>
            </a:solidFill>
            <a:prstDash val="solid"/>
            <a:miter lim="800000"/>
            <a:headEnd len="sm" w="sm" type="none"/>
            <a:tailEnd len="med" w="med" type="triangle"/>
          </a:ln>
        </p:spPr>
      </p:cxnSp>
      <p:sp>
        <p:nvSpPr>
          <p:cNvPr id="339" name="Google Shape;339;p24"/>
          <p:cNvSpPr txBox="1"/>
          <p:nvPr/>
        </p:nvSpPr>
        <p:spPr>
          <a:xfrm>
            <a:off x="4049976" y="4982049"/>
            <a:ext cx="3285454" cy="830997"/>
          </a:xfrm>
          <a:prstGeom prst="rect">
            <a:avLst/>
          </a:prstGeom>
          <a:noFill/>
          <a:ln cap="flat" cmpd="sng" w="9525">
            <a:solidFill>
              <a:srgbClr val="98C34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rgbClr val="7F7F7F"/>
                </a:solidFill>
                <a:latin typeface="Calibri"/>
                <a:ea typeface="Calibri"/>
                <a:cs typeface="Calibri"/>
                <a:sym typeface="Calibri"/>
              </a:rPr>
              <a:t>Nótese que la columna Age tiene valores nulos. Realizaremos una imputación</a:t>
            </a:r>
            <a:endParaRPr sz="1600">
              <a:solidFill>
                <a:srgbClr val="7F7F7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500"/>
                                        <p:tgtEl>
                                          <p:spTgt spid="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25"/>
          <p:cNvPicPr preferRelativeResize="0"/>
          <p:nvPr/>
        </p:nvPicPr>
        <p:blipFill rotWithShape="1">
          <a:blip r:embed="rId3">
            <a:alphaModFix/>
          </a:blip>
          <a:srcRect b="0" l="0" r="0" t="0"/>
          <a:stretch/>
        </p:blipFill>
        <p:spPr>
          <a:xfrm>
            <a:off x="-711382" y="1308925"/>
            <a:ext cx="13881463" cy="1336997"/>
          </a:xfrm>
          <a:prstGeom prst="rect">
            <a:avLst/>
          </a:prstGeom>
          <a:noFill/>
          <a:ln>
            <a:noFill/>
          </a:ln>
        </p:spPr>
      </p:pic>
      <p:sp>
        <p:nvSpPr>
          <p:cNvPr id="345" name="Google Shape;345;p25"/>
          <p:cNvSpPr/>
          <p:nvPr/>
        </p:nvSpPr>
        <p:spPr>
          <a:xfrm>
            <a:off x="2698105" y="2895802"/>
            <a:ext cx="6677025" cy="2762251"/>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6" name="Google Shape;346;p25"/>
          <p:cNvSpPr txBox="1"/>
          <p:nvPr/>
        </p:nvSpPr>
        <p:spPr>
          <a:xfrm>
            <a:off x="1099226" y="263880"/>
            <a:ext cx="10301591" cy="990357"/>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t/>
            </a:r>
            <a:endParaRPr sz="32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Transformando un dataframe</a:t>
            </a:r>
            <a:endParaRPr sz="3200">
              <a:solidFill>
                <a:srgbClr val="7F7F7F"/>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rgbClr val="7F7F7F"/>
              </a:solidFill>
              <a:latin typeface="Arial"/>
              <a:ea typeface="Arial"/>
              <a:cs typeface="Arial"/>
              <a:sym typeface="Arial"/>
            </a:endParaRPr>
          </a:p>
          <a:p>
            <a:pPr indent="0" lvl="0" marL="0" marR="0" rtl="0" algn="l">
              <a:lnSpc>
                <a:spcPct val="90000"/>
              </a:lnSpc>
              <a:spcBef>
                <a:spcPts val="0"/>
              </a:spcBef>
              <a:spcAft>
                <a:spcPts val="0"/>
              </a:spcAft>
              <a:buNone/>
            </a:pPr>
            <a:r>
              <a:t/>
            </a:r>
            <a:endParaRPr sz="3200">
              <a:solidFill>
                <a:srgbClr val="7F7F7F"/>
              </a:solidFill>
              <a:latin typeface="Arial"/>
              <a:ea typeface="Arial"/>
              <a:cs typeface="Arial"/>
              <a:sym typeface="Arial"/>
            </a:endParaRPr>
          </a:p>
        </p:txBody>
      </p:sp>
      <p:pic>
        <p:nvPicPr>
          <p:cNvPr id="347" name="Google Shape;347;p25"/>
          <p:cNvPicPr preferRelativeResize="0"/>
          <p:nvPr/>
        </p:nvPicPr>
        <p:blipFill rotWithShape="1">
          <a:blip r:embed="rId4">
            <a:alphaModFix/>
          </a:blip>
          <a:srcRect b="0" l="0" r="0" t="0"/>
          <a:stretch/>
        </p:blipFill>
        <p:spPr>
          <a:xfrm>
            <a:off x="3039398" y="3072162"/>
            <a:ext cx="5994437" cy="2409529"/>
          </a:xfrm>
          <a:prstGeom prst="rect">
            <a:avLst/>
          </a:prstGeom>
          <a:noFill/>
          <a:ln>
            <a:noFill/>
          </a:ln>
        </p:spPr>
      </p:pic>
      <p:sp>
        <p:nvSpPr>
          <p:cNvPr id="348" name="Google Shape;348;p25"/>
          <p:cNvSpPr txBox="1"/>
          <p:nvPr/>
        </p:nvSpPr>
        <p:spPr>
          <a:xfrm>
            <a:off x="1099226" y="1342417"/>
            <a:ext cx="10301591"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Vamos a realizar una imputación estratificada en la columna Age. Nótese que si se analiza la edad promedio de los pasajeros del Titanic de acuerdo a la clase de pasajero (Pclass), se observa que en promedio los pasajeros que viajaron en clases superiores tenían un promedio de edad mayor. Por tanto, resulta razonable realizar la imputación estratificada.</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500"/>
                                        <p:tgtEl>
                                          <p:spTgt spid="3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6"/>
          <p:cNvSpPr/>
          <p:nvPr/>
        </p:nvSpPr>
        <p:spPr>
          <a:xfrm>
            <a:off x="6000091" y="1828799"/>
            <a:ext cx="5673099" cy="2013627"/>
          </a:xfrm>
          <a:prstGeom prst="roundRect">
            <a:avLst>
              <a:gd fmla="val 2971" name="adj"/>
            </a:avLst>
          </a:prstGeom>
          <a:gradFill>
            <a:gsLst>
              <a:gs pos="0">
                <a:srgbClr val="58751F"/>
              </a:gs>
              <a:gs pos="50000">
                <a:srgbClr val="81AB2C"/>
              </a:gs>
              <a:gs pos="100000">
                <a:srgbClr val="9BCC3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4" name="Google Shape;354;p26"/>
          <p:cNvSpPr/>
          <p:nvPr/>
        </p:nvSpPr>
        <p:spPr>
          <a:xfrm>
            <a:off x="742950" y="1828799"/>
            <a:ext cx="5248275" cy="4648201"/>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5" name="Google Shape;355;p26"/>
          <p:cNvSpPr txBox="1"/>
          <p:nvPr/>
        </p:nvSpPr>
        <p:spPr>
          <a:xfrm>
            <a:off x="676883" y="722943"/>
            <a:ext cx="10782300" cy="778213"/>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Transformando un dataframe</a:t>
            </a:r>
            <a:endParaRPr sz="3200">
              <a:solidFill>
                <a:srgbClr val="7F7F7F"/>
              </a:solidFill>
              <a:latin typeface="Arial"/>
              <a:ea typeface="Arial"/>
              <a:cs typeface="Arial"/>
              <a:sym typeface="Arial"/>
            </a:endParaRPr>
          </a:p>
          <a:p>
            <a:pPr indent="0" lvl="0" marL="0" marR="0" rtl="0" algn="l">
              <a:lnSpc>
                <a:spcPct val="90000"/>
              </a:lnSpc>
              <a:spcBef>
                <a:spcPts val="0"/>
              </a:spcBef>
              <a:spcAft>
                <a:spcPts val="0"/>
              </a:spcAft>
              <a:buNone/>
            </a:pPr>
            <a:r>
              <a:t/>
            </a:r>
            <a:endParaRPr sz="3200">
              <a:solidFill>
                <a:srgbClr val="7F7F7F"/>
              </a:solidFill>
              <a:latin typeface="Arial"/>
              <a:ea typeface="Arial"/>
              <a:cs typeface="Arial"/>
              <a:sym typeface="Arial"/>
            </a:endParaRPr>
          </a:p>
        </p:txBody>
      </p:sp>
      <p:pic>
        <p:nvPicPr>
          <p:cNvPr id="356" name="Google Shape;356;p26"/>
          <p:cNvPicPr preferRelativeResize="0"/>
          <p:nvPr/>
        </p:nvPicPr>
        <p:blipFill rotWithShape="1">
          <a:blip r:embed="rId3">
            <a:alphaModFix/>
          </a:blip>
          <a:srcRect b="0" l="0" r="0" t="0"/>
          <a:stretch/>
        </p:blipFill>
        <p:spPr>
          <a:xfrm>
            <a:off x="1013754" y="1951726"/>
            <a:ext cx="4715533" cy="4363059"/>
          </a:xfrm>
          <a:prstGeom prst="rect">
            <a:avLst/>
          </a:prstGeom>
          <a:noFill/>
          <a:ln>
            <a:noFill/>
          </a:ln>
        </p:spPr>
      </p:pic>
      <p:sp>
        <p:nvSpPr>
          <p:cNvPr id="357" name="Google Shape;357;p26"/>
          <p:cNvSpPr txBox="1"/>
          <p:nvPr/>
        </p:nvSpPr>
        <p:spPr>
          <a:xfrm>
            <a:off x="6380406" y="2235447"/>
            <a:ext cx="4912468" cy="120032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s-ES" sz="1800">
                <a:solidFill>
                  <a:schemeClr val="lt1"/>
                </a:solidFill>
                <a:latin typeface="Calibri"/>
                <a:ea typeface="Calibri"/>
                <a:cs typeface="Calibri"/>
                <a:sym typeface="Calibri"/>
              </a:rPr>
              <a:t>Para realizar la imputación, hemos definido una función que toma dos parámetros de entrada: pclass y age. También, se realizan algunos tests para verificar el correcto funcionamiento.</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500"/>
                                        <p:tgtEl>
                                          <p:spTgt spid="3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1" name="Shape 361"/>
        <p:cNvGrpSpPr/>
        <p:nvPr/>
      </p:nvGrpSpPr>
      <p:grpSpPr>
        <a:xfrm>
          <a:off x="0" y="0"/>
          <a:ext cx="0" cy="0"/>
          <a:chOff x="0" y="0"/>
          <a:chExt cx="0" cy="0"/>
        </a:xfrm>
      </p:grpSpPr>
      <p:pic>
        <p:nvPicPr>
          <p:cNvPr id="362" name="Google Shape;362;p27"/>
          <p:cNvPicPr preferRelativeResize="0"/>
          <p:nvPr/>
        </p:nvPicPr>
        <p:blipFill rotWithShape="1">
          <a:blip r:embed="rId4">
            <a:alphaModFix/>
          </a:blip>
          <a:srcRect b="0" l="0" r="0" t="0"/>
          <a:stretch/>
        </p:blipFill>
        <p:spPr>
          <a:xfrm>
            <a:off x="-604378" y="862565"/>
            <a:ext cx="13881463" cy="1336997"/>
          </a:xfrm>
          <a:prstGeom prst="rect">
            <a:avLst/>
          </a:prstGeom>
          <a:noFill/>
          <a:ln>
            <a:noFill/>
          </a:ln>
        </p:spPr>
      </p:pic>
      <p:sp>
        <p:nvSpPr>
          <p:cNvPr id="363" name="Google Shape;363;p27"/>
          <p:cNvSpPr/>
          <p:nvPr/>
        </p:nvSpPr>
        <p:spPr>
          <a:xfrm>
            <a:off x="1971676" y="2305050"/>
            <a:ext cx="8010524" cy="3246326"/>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4" name="Google Shape;364;p27"/>
          <p:cNvSpPr txBox="1"/>
          <p:nvPr/>
        </p:nvSpPr>
        <p:spPr>
          <a:xfrm>
            <a:off x="1215957" y="0"/>
            <a:ext cx="10350600" cy="1059694"/>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t/>
            </a:r>
            <a:endParaRPr sz="32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Transformando un dataframe</a:t>
            </a:r>
            <a:endParaRPr sz="32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t/>
            </a:r>
            <a:endParaRPr sz="3200">
              <a:solidFill>
                <a:srgbClr val="7F7F7F"/>
              </a:solidFill>
              <a:latin typeface="Arial"/>
              <a:ea typeface="Arial"/>
              <a:cs typeface="Arial"/>
              <a:sym typeface="Arial"/>
            </a:endParaRPr>
          </a:p>
        </p:txBody>
      </p:sp>
      <p:pic>
        <p:nvPicPr>
          <p:cNvPr id="365" name="Google Shape;365;p27"/>
          <p:cNvPicPr preferRelativeResize="0"/>
          <p:nvPr/>
        </p:nvPicPr>
        <p:blipFill rotWithShape="1">
          <a:blip r:embed="rId5">
            <a:alphaModFix/>
          </a:blip>
          <a:srcRect b="0" l="0" r="0" t="0"/>
          <a:stretch/>
        </p:blipFill>
        <p:spPr>
          <a:xfrm>
            <a:off x="2304514" y="2410537"/>
            <a:ext cx="7277636" cy="3035351"/>
          </a:xfrm>
          <a:prstGeom prst="rect">
            <a:avLst/>
          </a:prstGeom>
          <a:noFill/>
          <a:ln>
            <a:noFill/>
          </a:ln>
        </p:spPr>
      </p:pic>
      <p:sp>
        <p:nvSpPr>
          <p:cNvPr id="366" name="Google Shape;366;p27"/>
          <p:cNvSpPr/>
          <p:nvPr/>
        </p:nvSpPr>
        <p:spPr>
          <a:xfrm>
            <a:off x="1313234" y="1165181"/>
            <a:ext cx="9299644"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lt1"/>
                </a:solidFill>
                <a:latin typeface="Calibri"/>
                <a:ea typeface="Calibri"/>
                <a:cs typeface="Calibri"/>
                <a:sym typeface="Calibri"/>
              </a:rPr>
              <a:t>Al utilizar el método apply() en un dataframe, se debe especificar si se desea iterar filas o columnas. En este caso, iteraremos filas del dataframe, por esto, debemos especificar el parámetro axis=1. Cada valor de la variable row corresponde a la serie de datos correspondiente a la columna iterada.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500"/>
                                        <p:tgtEl>
                                          <p:spTgt spid="3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8"/>
          <p:cNvSpPr txBox="1"/>
          <p:nvPr/>
        </p:nvSpPr>
        <p:spPr>
          <a:xfrm>
            <a:off x="844482" y="3348027"/>
            <a:ext cx="8365061" cy="1008062"/>
          </a:xfrm>
          <a:prstGeom prst="rect">
            <a:avLst/>
          </a:prstGeom>
          <a:noFill/>
          <a:ln>
            <a:noFill/>
          </a:ln>
        </p:spPr>
        <p:txBody>
          <a:bodyPr anchorCtr="0" anchor="ctr" bIns="45700" lIns="91425" spcFirstLastPara="1" rIns="91425" wrap="square" tIns="45700">
            <a:noAutofit/>
          </a:bodyPr>
          <a:lstStyle/>
          <a:p>
            <a:pPr indent="0" lvl="0" marL="0" marR="0" rtl="0" algn="just">
              <a:lnSpc>
                <a:spcPct val="200000"/>
              </a:lnSpc>
              <a:spcBef>
                <a:spcPts val="0"/>
              </a:spcBef>
              <a:spcAft>
                <a:spcPts val="0"/>
              </a:spcAft>
              <a:buNone/>
            </a:pPr>
            <a:r>
              <a:rPr lang="es-ES" sz="3600">
                <a:solidFill>
                  <a:srgbClr val="7F7F7F"/>
                </a:solidFill>
                <a:latin typeface="Arial"/>
                <a:ea typeface="Arial"/>
                <a:cs typeface="Arial"/>
                <a:sym typeface="Arial"/>
              </a:rPr>
              <a:t>Expresiones Regulares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5" name="Shape 375"/>
        <p:cNvGrpSpPr/>
        <p:nvPr/>
      </p:nvGrpSpPr>
      <p:grpSpPr>
        <a:xfrm>
          <a:off x="0" y="0"/>
          <a:ext cx="0" cy="0"/>
          <a:chOff x="0" y="0"/>
          <a:chExt cx="0" cy="0"/>
        </a:xfrm>
      </p:grpSpPr>
      <p:pic>
        <p:nvPicPr>
          <p:cNvPr id="376" name="Google Shape;376;p29"/>
          <p:cNvPicPr preferRelativeResize="0"/>
          <p:nvPr/>
        </p:nvPicPr>
        <p:blipFill rotWithShape="1">
          <a:blip r:embed="rId4">
            <a:alphaModFix/>
          </a:blip>
          <a:srcRect b="0" l="0" r="0" t="0"/>
          <a:stretch/>
        </p:blipFill>
        <p:spPr>
          <a:xfrm>
            <a:off x="-604378" y="1133615"/>
            <a:ext cx="13881463" cy="1139142"/>
          </a:xfrm>
          <a:prstGeom prst="rect">
            <a:avLst/>
          </a:prstGeom>
          <a:noFill/>
          <a:ln>
            <a:noFill/>
          </a:ln>
        </p:spPr>
      </p:pic>
      <p:sp>
        <p:nvSpPr>
          <p:cNvPr id="377" name="Google Shape;377;p29"/>
          <p:cNvSpPr/>
          <p:nvPr/>
        </p:nvSpPr>
        <p:spPr>
          <a:xfrm>
            <a:off x="1160732" y="2708863"/>
            <a:ext cx="9896475" cy="2667000"/>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8" name="Google Shape;378;p29"/>
          <p:cNvSpPr txBox="1"/>
          <p:nvPr/>
        </p:nvSpPr>
        <p:spPr>
          <a:xfrm>
            <a:off x="1075312" y="111443"/>
            <a:ext cx="10782300"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es-ES" sz="3200">
                <a:solidFill>
                  <a:srgbClr val="7F7F7F"/>
                </a:solidFill>
                <a:latin typeface="Arial"/>
                <a:ea typeface="Arial"/>
                <a:cs typeface="Arial"/>
                <a:sym typeface="Arial"/>
              </a:rPr>
              <a:t>Expresiones Regulares</a:t>
            </a:r>
            <a:endParaRPr sz="3200">
              <a:solidFill>
                <a:srgbClr val="7F7F7F"/>
              </a:solidFill>
              <a:latin typeface="Arial"/>
              <a:ea typeface="Arial"/>
              <a:cs typeface="Arial"/>
              <a:sym typeface="Arial"/>
            </a:endParaRPr>
          </a:p>
        </p:txBody>
      </p:sp>
      <p:sp>
        <p:nvSpPr>
          <p:cNvPr id="379" name="Google Shape;379;p29"/>
          <p:cNvSpPr/>
          <p:nvPr/>
        </p:nvSpPr>
        <p:spPr>
          <a:xfrm>
            <a:off x="6564959" y="3177979"/>
            <a:ext cx="3954671" cy="129266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rgbClr val="7F7F7F"/>
                </a:solidFill>
                <a:latin typeface="Calibri"/>
                <a:ea typeface="Calibri"/>
                <a:cs typeface="Calibri"/>
                <a:sym typeface="Calibri"/>
              </a:rPr>
              <a:t>Supongamos que necesitamos verificar que los valores de la columna Name cumplen con el siguiente formato:</a:t>
            </a:r>
            <a:endParaRPr/>
          </a:p>
          <a:p>
            <a:pPr indent="0" lvl="0" marL="0" marR="0" rtl="0" algn="ctr">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380" name="Google Shape;380;p29"/>
          <p:cNvPicPr preferRelativeResize="0"/>
          <p:nvPr/>
        </p:nvPicPr>
        <p:blipFill rotWithShape="1">
          <a:blip r:embed="rId5">
            <a:alphaModFix/>
          </a:blip>
          <a:srcRect b="0" l="0" r="0" t="0"/>
          <a:stretch/>
        </p:blipFill>
        <p:spPr>
          <a:xfrm>
            <a:off x="6090604" y="3269910"/>
            <a:ext cx="404992" cy="404992"/>
          </a:xfrm>
          <a:prstGeom prst="rect">
            <a:avLst/>
          </a:prstGeom>
          <a:noFill/>
          <a:ln>
            <a:noFill/>
          </a:ln>
        </p:spPr>
      </p:pic>
      <p:sp>
        <p:nvSpPr>
          <p:cNvPr id="381" name="Google Shape;381;p29"/>
          <p:cNvSpPr txBox="1"/>
          <p:nvPr/>
        </p:nvSpPr>
        <p:spPr>
          <a:xfrm>
            <a:off x="6663447" y="4085878"/>
            <a:ext cx="3856183"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400">
                <a:solidFill>
                  <a:srgbClr val="7F7F7F"/>
                </a:solidFill>
                <a:latin typeface="Arial"/>
                <a:ea typeface="Arial"/>
                <a:cs typeface="Arial"/>
                <a:sym typeface="Arial"/>
              </a:rPr>
              <a:t>Braund, Mr. Owen Harris</a:t>
            </a:r>
            <a:endParaRPr/>
          </a:p>
          <a:p>
            <a:pPr indent="0" lvl="0" marL="0" marR="0" rtl="0" algn="ctr">
              <a:spcBef>
                <a:spcPts val="0"/>
              </a:spcBef>
              <a:spcAft>
                <a:spcPts val="0"/>
              </a:spcAft>
              <a:buNone/>
            </a:pPr>
            <a:r>
              <a:rPr lang="es-ES" sz="1400">
                <a:solidFill>
                  <a:srgbClr val="7F7F7F"/>
                </a:solidFill>
                <a:latin typeface="Arial"/>
                <a:ea typeface="Arial"/>
                <a:cs typeface="Arial"/>
                <a:sym typeface="Arial"/>
              </a:rPr>
              <a:t>LastName,       Title.   Name      MiddleName</a:t>
            </a:r>
            <a:endParaRPr sz="1400">
              <a:solidFill>
                <a:srgbClr val="7F7F7F"/>
              </a:solidFill>
              <a:latin typeface="Arial"/>
              <a:ea typeface="Arial"/>
              <a:cs typeface="Arial"/>
              <a:sym typeface="Arial"/>
            </a:endParaRPr>
          </a:p>
        </p:txBody>
      </p:sp>
      <p:pic>
        <p:nvPicPr>
          <p:cNvPr id="382" name="Google Shape;382;p29"/>
          <p:cNvPicPr preferRelativeResize="0"/>
          <p:nvPr/>
        </p:nvPicPr>
        <p:blipFill rotWithShape="1">
          <a:blip r:embed="rId6">
            <a:alphaModFix/>
          </a:blip>
          <a:srcRect b="0" l="0" r="0" t="15316"/>
          <a:stretch/>
        </p:blipFill>
        <p:spPr>
          <a:xfrm>
            <a:off x="1411263" y="2935850"/>
            <a:ext cx="4511491" cy="2272872"/>
          </a:xfrm>
          <a:prstGeom prst="rect">
            <a:avLst/>
          </a:prstGeom>
          <a:noFill/>
          <a:ln>
            <a:noFill/>
          </a:ln>
        </p:spPr>
      </p:pic>
      <p:sp>
        <p:nvSpPr>
          <p:cNvPr id="383" name="Google Shape;383;p29"/>
          <p:cNvSpPr txBox="1"/>
          <p:nvPr/>
        </p:nvSpPr>
        <p:spPr>
          <a:xfrm>
            <a:off x="1160731" y="1345765"/>
            <a:ext cx="9896475" cy="83099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s-ES" sz="1600">
                <a:solidFill>
                  <a:schemeClr val="lt1"/>
                </a:solidFill>
                <a:latin typeface="Calibri"/>
                <a:ea typeface="Calibri"/>
                <a:cs typeface="Calibri"/>
                <a:sym typeface="Calibri"/>
              </a:rPr>
              <a:t>Hay oportunidades en que es necesario aplicar patrones de búsqueda para la limpieza o transformación de datos. Por ejemplo, para verificar que una columna cumple con el formato adecuado, o bien, para la creación de nuevas columnas.</a:t>
            </a:r>
            <a:endParaRPr sz="16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nvSpPr>
        <p:spPr>
          <a:xfrm>
            <a:off x="1541417" y="174109"/>
            <a:ext cx="9534850"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s-ES" sz="3200">
                <a:solidFill>
                  <a:srgbClr val="7F7F7F"/>
                </a:solidFill>
                <a:latin typeface="Arial"/>
                <a:ea typeface="Arial"/>
                <a:cs typeface="Arial"/>
                <a:sym typeface="Arial"/>
              </a:rPr>
              <a:t>Data Wrangling</a:t>
            </a:r>
            <a:endParaRPr sz="3200">
              <a:solidFill>
                <a:srgbClr val="7F7F7F"/>
              </a:solidFill>
              <a:latin typeface="Arial"/>
              <a:ea typeface="Arial"/>
              <a:cs typeface="Arial"/>
              <a:sym typeface="Arial"/>
            </a:endParaRPr>
          </a:p>
        </p:txBody>
      </p:sp>
      <p:sp>
        <p:nvSpPr>
          <p:cNvPr id="110" name="Google Shape;110;p3"/>
          <p:cNvSpPr/>
          <p:nvPr/>
        </p:nvSpPr>
        <p:spPr>
          <a:xfrm>
            <a:off x="-478971" y="1591408"/>
            <a:ext cx="8412394" cy="3572775"/>
          </a:xfrm>
          <a:prstGeom prst="roundRect">
            <a:avLst>
              <a:gd fmla="val 4466" name="adj"/>
            </a:avLst>
          </a:prstGeom>
          <a:gradFill>
            <a:gsLst>
              <a:gs pos="0">
                <a:srgbClr val="58751F"/>
              </a:gs>
              <a:gs pos="50000">
                <a:srgbClr val="81AB2C"/>
              </a:gs>
              <a:gs pos="100000">
                <a:srgbClr val="9BCC3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 name="Google Shape;111;p3"/>
          <p:cNvSpPr txBox="1"/>
          <p:nvPr/>
        </p:nvSpPr>
        <p:spPr>
          <a:xfrm>
            <a:off x="293967" y="1780995"/>
            <a:ext cx="7364133" cy="3139321"/>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FFFF"/>
              </a:buClr>
              <a:buSzPts val="1800"/>
              <a:buFont typeface="Arial"/>
              <a:buChar char="•"/>
            </a:pPr>
            <a:r>
              <a:rPr lang="es-ES" sz="1800">
                <a:solidFill>
                  <a:srgbClr val="FFFFFF"/>
                </a:solidFill>
                <a:latin typeface="Calibri"/>
                <a:ea typeface="Calibri"/>
                <a:cs typeface="Calibri"/>
                <a:sym typeface="Calibri"/>
              </a:rPr>
              <a:t>Uno de los errores más comunes es pensar que los proyectos relacionados con analítica concentran su esfuerzo en la implementación y utilización de herramientas de análisis.</a:t>
            </a:r>
            <a:endParaRPr/>
          </a:p>
          <a:p>
            <a:pPr indent="-228600" lvl="0" marL="342900" marR="0" rtl="0" algn="just">
              <a:spcBef>
                <a:spcPts val="0"/>
              </a:spcBef>
              <a:spcAft>
                <a:spcPts val="0"/>
              </a:spcAft>
              <a:buClr>
                <a:srgbClr val="FFFFFF"/>
              </a:buClr>
              <a:buSzPts val="1800"/>
              <a:buFont typeface="Arial"/>
              <a:buNone/>
            </a:pPr>
            <a:r>
              <a:t/>
            </a:r>
            <a:endParaRPr sz="1800">
              <a:solidFill>
                <a:schemeClr val="dk1"/>
              </a:solidFill>
              <a:latin typeface="Calibri"/>
              <a:ea typeface="Calibri"/>
              <a:cs typeface="Calibri"/>
              <a:sym typeface="Calibri"/>
            </a:endParaRPr>
          </a:p>
          <a:p>
            <a:pPr indent="-342900" lvl="0" marL="342900" marR="0" rtl="0" algn="just">
              <a:spcBef>
                <a:spcPts val="0"/>
              </a:spcBef>
              <a:spcAft>
                <a:spcPts val="0"/>
              </a:spcAft>
              <a:buClr>
                <a:srgbClr val="FFFFFF"/>
              </a:buClr>
              <a:buSzPts val="1800"/>
              <a:buFont typeface="Arial"/>
              <a:buChar char="•"/>
            </a:pPr>
            <a:r>
              <a:rPr lang="es-ES" sz="1800">
                <a:solidFill>
                  <a:srgbClr val="FFFFFF"/>
                </a:solidFill>
                <a:latin typeface="Calibri"/>
                <a:ea typeface="Calibri"/>
                <a:cs typeface="Calibri"/>
                <a:sym typeface="Calibri"/>
              </a:rPr>
              <a:t>Lo anterior no es correcto. La mayor parte del tiempo será destinado al trabajo de los datos, debido a que la forma natural de éstos (Raw Data) suelen tener un porcentaje considerable de errores que imposibilitan el análisis.</a:t>
            </a:r>
            <a:endParaRPr/>
          </a:p>
          <a:p>
            <a:pPr indent="-228600" lvl="0" marL="342900" marR="0" rtl="0" algn="just">
              <a:spcBef>
                <a:spcPts val="0"/>
              </a:spcBef>
              <a:spcAft>
                <a:spcPts val="0"/>
              </a:spcAft>
              <a:buClr>
                <a:srgbClr val="FFFFFF"/>
              </a:buClr>
              <a:buSzPts val="1800"/>
              <a:buFont typeface="Arial"/>
              <a:buNone/>
            </a:pPr>
            <a:r>
              <a:t/>
            </a:r>
            <a:endParaRPr sz="1800">
              <a:solidFill>
                <a:schemeClr val="dk1"/>
              </a:solidFill>
              <a:latin typeface="Calibri"/>
              <a:ea typeface="Calibri"/>
              <a:cs typeface="Calibri"/>
              <a:sym typeface="Calibri"/>
            </a:endParaRPr>
          </a:p>
          <a:p>
            <a:pPr indent="-342900" lvl="0" marL="342900" marR="0" rtl="0" algn="just">
              <a:spcBef>
                <a:spcPts val="0"/>
              </a:spcBef>
              <a:spcAft>
                <a:spcPts val="0"/>
              </a:spcAft>
              <a:buClr>
                <a:srgbClr val="FFFFFF"/>
              </a:buClr>
              <a:buSzPts val="1800"/>
              <a:buFont typeface="Arial"/>
              <a:buChar char="•"/>
            </a:pPr>
            <a:r>
              <a:rPr lang="es-ES" sz="1800">
                <a:solidFill>
                  <a:srgbClr val="FFFFFF"/>
                </a:solidFill>
                <a:latin typeface="Calibri"/>
                <a:ea typeface="Calibri"/>
                <a:cs typeface="Calibri"/>
                <a:sym typeface="Calibri"/>
              </a:rPr>
              <a:t>Un analista puede dedicar en promedio el 80% de su tiempo a realizar Data Wranging. </a:t>
            </a:r>
            <a:endParaRPr/>
          </a:p>
        </p:txBody>
      </p:sp>
      <p:pic>
        <p:nvPicPr>
          <p:cNvPr descr="The Top 7 Blogging Mistakes To Avoid - Business 2 Community" id="112" name="Google Shape;112;p3"/>
          <p:cNvPicPr preferRelativeResize="0"/>
          <p:nvPr/>
        </p:nvPicPr>
        <p:blipFill rotWithShape="1">
          <a:blip r:embed="rId3">
            <a:alphaModFix/>
          </a:blip>
          <a:srcRect b="4720" l="19662" r="19661" t="4720"/>
          <a:stretch/>
        </p:blipFill>
        <p:spPr>
          <a:xfrm>
            <a:off x="8799995" y="2335628"/>
            <a:ext cx="2276272" cy="2276272"/>
          </a:xfrm>
          <a:custGeom>
            <a:rect b="b" l="l" r="r" t="t"/>
            <a:pathLst>
              <a:path extrusionOk="0" h="2705316" w="2705316">
                <a:moveTo>
                  <a:pt x="1352658" y="0"/>
                </a:moveTo>
                <a:cubicBezTo>
                  <a:pt x="2099710" y="0"/>
                  <a:pt x="2705316" y="605606"/>
                  <a:pt x="2705316" y="1352658"/>
                </a:cubicBezTo>
                <a:cubicBezTo>
                  <a:pt x="2705316" y="2099710"/>
                  <a:pt x="2099710" y="2705316"/>
                  <a:pt x="1352658" y="2705316"/>
                </a:cubicBezTo>
                <a:cubicBezTo>
                  <a:pt x="605606" y="2705316"/>
                  <a:pt x="0" y="2099710"/>
                  <a:pt x="0" y="1352658"/>
                </a:cubicBezTo>
                <a:cubicBezTo>
                  <a:pt x="0" y="605606"/>
                  <a:pt x="605606" y="0"/>
                  <a:pt x="1352658" y="0"/>
                </a:cubicBezTo>
                <a:close/>
              </a:path>
            </a:pathLst>
          </a:cu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30"/>
          <p:cNvPicPr preferRelativeResize="0"/>
          <p:nvPr/>
        </p:nvPicPr>
        <p:blipFill rotWithShape="1">
          <a:blip r:embed="rId3">
            <a:alphaModFix/>
          </a:blip>
          <a:srcRect b="0" l="0" r="0" t="0"/>
          <a:stretch/>
        </p:blipFill>
        <p:spPr>
          <a:xfrm>
            <a:off x="-604378" y="1133615"/>
            <a:ext cx="13881463" cy="1139142"/>
          </a:xfrm>
          <a:prstGeom prst="rect">
            <a:avLst/>
          </a:prstGeom>
          <a:noFill/>
          <a:ln>
            <a:noFill/>
          </a:ln>
        </p:spPr>
      </p:pic>
      <p:sp>
        <p:nvSpPr>
          <p:cNvPr id="389" name="Google Shape;389;p30"/>
          <p:cNvSpPr txBox="1"/>
          <p:nvPr>
            <p:ph type="title"/>
          </p:nvPr>
        </p:nvSpPr>
        <p:spPr>
          <a:xfrm>
            <a:off x="963038" y="355399"/>
            <a:ext cx="10515600" cy="82164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br>
              <a:rPr lang="es-ES">
                <a:solidFill>
                  <a:srgbClr val="7F7F7F"/>
                </a:solidFill>
                <a:latin typeface="Arial"/>
                <a:ea typeface="Arial"/>
                <a:cs typeface="Arial"/>
                <a:sym typeface="Arial"/>
              </a:rPr>
            </a:br>
            <a:r>
              <a:rPr lang="es-ES" sz="3600">
                <a:solidFill>
                  <a:srgbClr val="7F7F7F"/>
                </a:solidFill>
                <a:latin typeface="Arial"/>
                <a:ea typeface="Arial"/>
                <a:cs typeface="Arial"/>
                <a:sym typeface="Arial"/>
              </a:rPr>
              <a:t>Expresiones Regulares</a:t>
            </a:r>
            <a:br>
              <a:rPr lang="es-ES">
                <a:solidFill>
                  <a:srgbClr val="7F7F7F"/>
                </a:solidFill>
                <a:latin typeface="Arial"/>
                <a:ea typeface="Arial"/>
                <a:cs typeface="Arial"/>
                <a:sym typeface="Arial"/>
              </a:rPr>
            </a:br>
            <a:endParaRPr/>
          </a:p>
        </p:txBody>
      </p:sp>
      <p:sp>
        <p:nvSpPr>
          <p:cNvPr id="390" name="Google Shape;390;p30"/>
          <p:cNvSpPr txBox="1"/>
          <p:nvPr/>
        </p:nvSpPr>
        <p:spPr>
          <a:xfrm>
            <a:off x="963038" y="1400783"/>
            <a:ext cx="10826885"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Una Expresión Regular es una secuencia de caracteres que definen un patrón de búsqueda. En este caso, utilizaremos una expresión regular para verificar si una cadena de caracteres respeta el patrón definido. </a:t>
            </a:r>
            <a:endParaRPr sz="1800">
              <a:solidFill>
                <a:schemeClr val="lt1"/>
              </a:solidFill>
              <a:latin typeface="Calibri"/>
              <a:ea typeface="Calibri"/>
              <a:cs typeface="Calibri"/>
              <a:sym typeface="Calibri"/>
            </a:endParaRPr>
          </a:p>
        </p:txBody>
      </p:sp>
      <p:sp>
        <p:nvSpPr>
          <p:cNvPr id="391" name="Google Shape;391;p30"/>
          <p:cNvSpPr/>
          <p:nvPr/>
        </p:nvSpPr>
        <p:spPr>
          <a:xfrm>
            <a:off x="3414409" y="2536090"/>
            <a:ext cx="8372312" cy="3223440"/>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92" name="Google Shape;392;p30"/>
          <p:cNvPicPr preferRelativeResize="0"/>
          <p:nvPr/>
        </p:nvPicPr>
        <p:blipFill rotWithShape="1">
          <a:blip r:embed="rId4">
            <a:alphaModFix/>
          </a:blip>
          <a:srcRect b="0" l="0" r="0" t="0"/>
          <a:stretch/>
        </p:blipFill>
        <p:spPr>
          <a:xfrm>
            <a:off x="3801062" y="3120306"/>
            <a:ext cx="5753903" cy="1962424"/>
          </a:xfrm>
          <a:prstGeom prst="rect">
            <a:avLst/>
          </a:prstGeom>
          <a:noFill/>
          <a:ln>
            <a:noFill/>
          </a:ln>
        </p:spPr>
      </p:pic>
      <p:cxnSp>
        <p:nvCxnSpPr>
          <p:cNvPr id="393" name="Google Shape;393;p30"/>
          <p:cNvCxnSpPr/>
          <p:nvPr/>
        </p:nvCxnSpPr>
        <p:spPr>
          <a:xfrm flipH="1">
            <a:off x="4318961" y="2939107"/>
            <a:ext cx="564800" cy="348136"/>
          </a:xfrm>
          <a:prstGeom prst="straightConnector1">
            <a:avLst/>
          </a:prstGeom>
          <a:noFill/>
          <a:ln cap="flat" cmpd="sng" w="12700">
            <a:solidFill>
              <a:srgbClr val="7F7F7F"/>
            </a:solidFill>
            <a:prstDash val="solid"/>
            <a:miter lim="800000"/>
            <a:headEnd len="sm" w="sm" type="none"/>
            <a:tailEnd len="med" w="med" type="triangle"/>
          </a:ln>
        </p:spPr>
      </p:cxnSp>
      <p:sp>
        <p:nvSpPr>
          <p:cNvPr id="394" name="Google Shape;394;p30"/>
          <p:cNvSpPr txBox="1"/>
          <p:nvPr/>
        </p:nvSpPr>
        <p:spPr>
          <a:xfrm>
            <a:off x="4974878" y="2631330"/>
            <a:ext cx="189285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400">
                <a:solidFill>
                  <a:srgbClr val="7F7F7F"/>
                </a:solidFill>
                <a:latin typeface="Arial"/>
                <a:ea typeface="Arial"/>
                <a:cs typeface="Arial"/>
                <a:sym typeface="Arial"/>
              </a:rPr>
              <a:t>Importamos la librería</a:t>
            </a:r>
            <a:endParaRPr/>
          </a:p>
        </p:txBody>
      </p:sp>
      <p:cxnSp>
        <p:nvCxnSpPr>
          <p:cNvPr id="395" name="Google Shape;395;p30"/>
          <p:cNvCxnSpPr/>
          <p:nvPr/>
        </p:nvCxnSpPr>
        <p:spPr>
          <a:xfrm flipH="1">
            <a:off x="8741275" y="3454180"/>
            <a:ext cx="1652745" cy="423955"/>
          </a:xfrm>
          <a:prstGeom prst="straightConnector1">
            <a:avLst/>
          </a:prstGeom>
          <a:noFill/>
          <a:ln cap="flat" cmpd="sng" w="12700">
            <a:solidFill>
              <a:srgbClr val="7F7F7F"/>
            </a:solidFill>
            <a:prstDash val="solid"/>
            <a:miter lim="800000"/>
            <a:headEnd len="sm" w="sm" type="none"/>
            <a:tailEnd len="med" w="med" type="triangle"/>
          </a:ln>
        </p:spPr>
      </p:cxnSp>
      <p:sp>
        <p:nvSpPr>
          <p:cNvPr id="396" name="Google Shape;396;p30"/>
          <p:cNvSpPr txBox="1"/>
          <p:nvPr/>
        </p:nvSpPr>
        <p:spPr>
          <a:xfrm>
            <a:off x="9893870" y="3133355"/>
            <a:ext cx="189285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400">
                <a:solidFill>
                  <a:srgbClr val="7F7F7F"/>
                </a:solidFill>
                <a:latin typeface="Arial"/>
                <a:ea typeface="Arial"/>
                <a:cs typeface="Arial"/>
                <a:sym typeface="Arial"/>
              </a:rPr>
              <a:t>Definimos el patrón</a:t>
            </a:r>
            <a:endParaRPr/>
          </a:p>
        </p:txBody>
      </p:sp>
      <p:cxnSp>
        <p:nvCxnSpPr>
          <p:cNvPr id="397" name="Google Shape;397;p30"/>
          <p:cNvCxnSpPr/>
          <p:nvPr/>
        </p:nvCxnSpPr>
        <p:spPr>
          <a:xfrm rot="10800000">
            <a:off x="5097742" y="4718186"/>
            <a:ext cx="942536" cy="364544"/>
          </a:xfrm>
          <a:prstGeom prst="straightConnector1">
            <a:avLst/>
          </a:prstGeom>
          <a:noFill/>
          <a:ln cap="flat" cmpd="sng" w="12700">
            <a:solidFill>
              <a:srgbClr val="7F7F7F"/>
            </a:solidFill>
            <a:prstDash val="solid"/>
            <a:miter lim="800000"/>
            <a:headEnd len="sm" w="sm" type="none"/>
            <a:tailEnd len="med" w="med" type="triangle"/>
          </a:ln>
        </p:spPr>
      </p:cxnSp>
      <p:sp>
        <p:nvSpPr>
          <p:cNvPr id="398" name="Google Shape;398;p30"/>
          <p:cNvSpPr txBox="1"/>
          <p:nvPr/>
        </p:nvSpPr>
        <p:spPr>
          <a:xfrm>
            <a:off x="5385383" y="5116291"/>
            <a:ext cx="189285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400">
                <a:solidFill>
                  <a:srgbClr val="7F7F7F"/>
                </a:solidFill>
                <a:latin typeface="Arial"/>
                <a:ea typeface="Arial"/>
                <a:cs typeface="Arial"/>
                <a:sym typeface="Arial"/>
              </a:rPr>
              <a:t>Utilizamos el patrón</a:t>
            </a:r>
            <a:endParaRPr/>
          </a:p>
        </p:txBody>
      </p:sp>
      <p:sp>
        <p:nvSpPr>
          <p:cNvPr id="399" name="Google Shape;399;p30"/>
          <p:cNvSpPr txBox="1"/>
          <p:nvPr/>
        </p:nvSpPr>
        <p:spPr>
          <a:xfrm>
            <a:off x="1760707" y="6022863"/>
            <a:ext cx="5107022" cy="584775"/>
          </a:xfrm>
          <a:prstGeom prst="rect">
            <a:avLst/>
          </a:prstGeom>
          <a:solidFill>
            <a:srgbClr val="F2F2F2"/>
          </a:solidFill>
          <a:ln cap="flat" cmpd="sng" w="9525">
            <a:solidFill>
              <a:srgbClr val="D8D8D8"/>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rgbClr val="7F7F7F"/>
                </a:solidFill>
                <a:latin typeface="Calibri"/>
                <a:ea typeface="Calibri"/>
                <a:cs typeface="Calibri"/>
                <a:sym typeface="Calibri"/>
              </a:rPr>
              <a:t>   https://regexone.com/</a:t>
            </a:r>
            <a:endParaRPr/>
          </a:p>
          <a:p>
            <a:pPr indent="0" lvl="0" marL="0" marR="0" rtl="0" algn="l">
              <a:spcBef>
                <a:spcPts val="0"/>
              </a:spcBef>
              <a:spcAft>
                <a:spcPts val="0"/>
              </a:spcAft>
              <a:buNone/>
            </a:pPr>
            <a:r>
              <a:rPr lang="es-ES" sz="1600">
                <a:solidFill>
                  <a:srgbClr val="7F7F7F"/>
                </a:solidFill>
                <a:latin typeface="Calibri"/>
                <a:ea typeface="Calibri"/>
                <a:cs typeface="Calibri"/>
                <a:sym typeface="Calibri"/>
              </a:rPr>
              <a:t>   https://www.w3schools.com/python/python_regex.asp</a:t>
            </a:r>
            <a:endParaRPr/>
          </a:p>
        </p:txBody>
      </p:sp>
      <p:pic>
        <p:nvPicPr>
          <p:cNvPr id="400" name="Google Shape;400;p30"/>
          <p:cNvPicPr preferRelativeResize="0"/>
          <p:nvPr/>
        </p:nvPicPr>
        <p:blipFill rotWithShape="1">
          <a:blip r:embed="rId3">
            <a:alphaModFix/>
          </a:blip>
          <a:srcRect b="0" l="0" r="0" t="0"/>
          <a:stretch/>
        </p:blipFill>
        <p:spPr>
          <a:xfrm>
            <a:off x="-2381584" y="3667328"/>
            <a:ext cx="5768502" cy="2112000"/>
          </a:xfrm>
          <a:prstGeom prst="rect">
            <a:avLst/>
          </a:prstGeom>
          <a:noFill/>
          <a:ln>
            <a:noFill/>
          </a:ln>
        </p:spPr>
      </p:pic>
      <p:sp>
        <p:nvSpPr>
          <p:cNvPr id="401" name="Google Shape;401;p30"/>
          <p:cNvSpPr txBox="1"/>
          <p:nvPr/>
        </p:nvSpPr>
        <p:spPr>
          <a:xfrm>
            <a:off x="641748" y="3810245"/>
            <a:ext cx="2675384" cy="181588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lt1"/>
                </a:solidFill>
                <a:latin typeface="Calibri"/>
                <a:ea typeface="Calibri"/>
                <a:cs typeface="Calibri"/>
                <a:sym typeface="Calibri"/>
              </a:rPr>
              <a:t>En este curso, no abordaremos en profundidad la creación de expresiones regulares, pero se recomienda revisar algunos tutoriales. Puede comenzar por estos links:</a:t>
            </a:r>
            <a:endParaRPr sz="16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5" name="Shape 405"/>
        <p:cNvGrpSpPr/>
        <p:nvPr/>
      </p:nvGrpSpPr>
      <p:grpSpPr>
        <a:xfrm>
          <a:off x="0" y="0"/>
          <a:ext cx="0" cy="0"/>
          <a:chOff x="0" y="0"/>
          <a:chExt cx="0" cy="0"/>
        </a:xfrm>
      </p:grpSpPr>
      <p:pic>
        <p:nvPicPr>
          <p:cNvPr id="406" name="Google Shape;406;p31"/>
          <p:cNvPicPr preferRelativeResize="0"/>
          <p:nvPr/>
        </p:nvPicPr>
        <p:blipFill rotWithShape="1">
          <a:blip r:embed="rId4">
            <a:alphaModFix/>
          </a:blip>
          <a:srcRect b="0" l="0" r="0" t="0"/>
          <a:stretch/>
        </p:blipFill>
        <p:spPr>
          <a:xfrm>
            <a:off x="7273766" y="3604265"/>
            <a:ext cx="5768502" cy="2112000"/>
          </a:xfrm>
          <a:prstGeom prst="rect">
            <a:avLst/>
          </a:prstGeom>
          <a:noFill/>
          <a:ln>
            <a:noFill/>
          </a:ln>
        </p:spPr>
      </p:pic>
      <p:sp>
        <p:nvSpPr>
          <p:cNvPr id="407" name="Google Shape;407;p31"/>
          <p:cNvSpPr/>
          <p:nvPr/>
        </p:nvSpPr>
        <p:spPr>
          <a:xfrm>
            <a:off x="799046" y="2117798"/>
            <a:ext cx="6638721" cy="3598467"/>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8" name="Google Shape;408;p31"/>
          <p:cNvSpPr txBox="1"/>
          <p:nvPr/>
        </p:nvSpPr>
        <p:spPr>
          <a:xfrm>
            <a:off x="919669" y="653019"/>
            <a:ext cx="10782300"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Expresiones Regulares</a:t>
            </a:r>
            <a:endParaRPr sz="3200">
              <a:solidFill>
                <a:srgbClr val="7F7F7F"/>
              </a:solidFill>
              <a:latin typeface="Arial"/>
              <a:ea typeface="Arial"/>
              <a:cs typeface="Arial"/>
              <a:sym typeface="Arial"/>
            </a:endParaRPr>
          </a:p>
        </p:txBody>
      </p:sp>
      <p:pic>
        <p:nvPicPr>
          <p:cNvPr id="409" name="Google Shape;409;p31"/>
          <p:cNvPicPr preferRelativeResize="0"/>
          <p:nvPr/>
        </p:nvPicPr>
        <p:blipFill rotWithShape="1">
          <a:blip r:embed="rId5">
            <a:alphaModFix/>
          </a:blip>
          <a:srcRect b="0" l="0" r="0" t="36428"/>
          <a:stretch/>
        </p:blipFill>
        <p:spPr>
          <a:xfrm>
            <a:off x="963046" y="2404314"/>
            <a:ext cx="6310720" cy="3025437"/>
          </a:xfrm>
          <a:prstGeom prst="rect">
            <a:avLst/>
          </a:prstGeom>
          <a:noFill/>
          <a:ln>
            <a:noFill/>
          </a:ln>
        </p:spPr>
      </p:pic>
      <p:sp>
        <p:nvSpPr>
          <p:cNvPr id="410" name="Google Shape;410;p31"/>
          <p:cNvSpPr txBox="1"/>
          <p:nvPr/>
        </p:nvSpPr>
        <p:spPr>
          <a:xfrm>
            <a:off x="7684446" y="3875435"/>
            <a:ext cx="4017523" cy="156966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s-ES" sz="1600">
                <a:solidFill>
                  <a:schemeClr val="lt1"/>
                </a:solidFill>
                <a:latin typeface="Calibri"/>
                <a:ea typeface="Calibri"/>
                <a:cs typeface="Calibri"/>
                <a:sym typeface="Calibri"/>
              </a:rPr>
              <a:t>Ahora, mediante el método apply(), vamos a aplicar el patrón a todos los elementos de la serie de datos correspondiente a la columna Name. Note que en el resultado se aprecia que hubo algunos registros que no hicieron match.</a:t>
            </a:r>
            <a:endParaRPr sz="16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500"/>
                                        <p:tgtEl>
                                          <p:spTgt spid="4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4" name="Shape 414"/>
        <p:cNvGrpSpPr/>
        <p:nvPr/>
      </p:nvGrpSpPr>
      <p:grpSpPr>
        <a:xfrm>
          <a:off x="0" y="0"/>
          <a:ext cx="0" cy="0"/>
          <a:chOff x="0" y="0"/>
          <a:chExt cx="0" cy="0"/>
        </a:xfrm>
      </p:grpSpPr>
      <p:pic>
        <p:nvPicPr>
          <p:cNvPr id="415" name="Google Shape;415;p32"/>
          <p:cNvPicPr preferRelativeResize="0"/>
          <p:nvPr/>
        </p:nvPicPr>
        <p:blipFill rotWithShape="1">
          <a:blip r:embed="rId4">
            <a:alphaModFix/>
          </a:blip>
          <a:srcRect b="0" l="0" r="0" t="0"/>
          <a:stretch/>
        </p:blipFill>
        <p:spPr>
          <a:xfrm>
            <a:off x="-223736" y="1101240"/>
            <a:ext cx="12752962" cy="1013398"/>
          </a:xfrm>
          <a:prstGeom prst="rect">
            <a:avLst/>
          </a:prstGeom>
          <a:noFill/>
          <a:ln>
            <a:noFill/>
          </a:ln>
        </p:spPr>
      </p:pic>
      <p:sp>
        <p:nvSpPr>
          <p:cNvPr id="416" name="Google Shape;416;p32"/>
          <p:cNvSpPr/>
          <p:nvPr/>
        </p:nvSpPr>
        <p:spPr>
          <a:xfrm>
            <a:off x="2243135" y="2345987"/>
            <a:ext cx="7353299" cy="3295651"/>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7" name="Google Shape;417;p32"/>
          <p:cNvSpPr txBox="1"/>
          <p:nvPr/>
        </p:nvSpPr>
        <p:spPr>
          <a:xfrm>
            <a:off x="1732029" y="124628"/>
            <a:ext cx="10782300"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Expresiones Regulares</a:t>
            </a:r>
            <a:endParaRPr sz="3200">
              <a:solidFill>
                <a:srgbClr val="7F7F7F"/>
              </a:solidFill>
              <a:latin typeface="Arial"/>
              <a:ea typeface="Arial"/>
              <a:cs typeface="Arial"/>
              <a:sym typeface="Arial"/>
            </a:endParaRPr>
          </a:p>
        </p:txBody>
      </p:sp>
      <p:pic>
        <p:nvPicPr>
          <p:cNvPr id="418" name="Google Shape;418;p32"/>
          <p:cNvPicPr preferRelativeResize="0"/>
          <p:nvPr/>
        </p:nvPicPr>
        <p:blipFill rotWithShape="1">
          <a:blip r:embed="rId5">
            <a:alphaModFix/>
          </a:blip>
          <a:srcRect b="0" l="0" r="0" t="0"/>
          <a:stretch/>
        </p:blipFill>
        <p:spPr>
          <a:xfrm>
            <a:off x="2642949" y="2440156"/>
            <a:ext cx="6689860" cy="3107312"/>
          </a:xfrm>
          <a:prstGeom prst="rect">
            <a:avLst/>
          </a:prstGeom>
          <a:noFill/>
          <a:ln>
            <a:noFill/>
          </a:ln>
        </p:spPr>
      </p:pic>
      <p:sp>
        <p:nvSpPr>
          <p:cNvPr id="419" name="Google Shape;419;p32"/>
          <p:cNvSpPr txBox="1"/>
          <p:nvPr/>
        </p:nvSpPr>
        <p:spPr>
          <a:xfrm>
            <a:off x="1732029" y="1164139"/>
            <a:ext cx="8375515" cy="92333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s-ES" sz="1800">
                <a:solidFill>
                  <a:schemeClr val="lt1"/>
                </a:solidFill>
                <a:latin typeface="Calibri"/>
                <a:ea typeface="Calibri"/>
                <a:cs typeface="Calibri"/>
                <a:sym typeface="Calibri"/>
              </a:rPr>
              <a:t>Exploremos, entonces, cuáles fueron los registros donde la expresión regular no hizo match. Como se puede apreciar, estos registros no hicieron match debido a que no poseen un </a:t>
            </a:r>
            <a:r>
              <a:rPr b="1" lang="es-ES" sz="1800">
                <a:solidFill>
                  <a:schemeClr val="lt1"/>
                </a:solidFill>
                <a:latin typeface="Calibri"/>
                <a:ea typeface="Calibri"/>
                <a:cs typeface="Calibri"/>
                <a:sym typeface="Calibri"/>
              </a:rPr>
              <a:t>middle name</a:t>
            </a:r>
            <a:r>
              <a:rPr lang="es-E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500"/>
                                        <p:tgtEl>
                                          <p:spTgt spid="4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3"/>
          <p:cNvSpPr txBox="1"/>
          <p:nvPr>
            <p:ph type="title"/>
          </p:nvPr>
        </p:nvSpPr>
        <p:spPr>
          <a:xfrm>
            <a:off x="544547" y="278899"/>
            <a:ext cx="10515600" cy="666007"/>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b="0" i="0" lang="es-ES" sz="3200" u="none" cap="none" strike="noStrike">
                <a:solidFill>
                  <a:srgbClr val="7F7F7F"/>
                </a:solidFill>
                <a:latin typeface="Arial"/>
                <a:ea typeface="Arial"/>
                <a:cs typeface="Arial"/>
                <a:sym typeface="Arial"/>
              </a:rPr>
              <a:t>Expresiones Regulares</a:t>
            </a:r>
            <a:endParaRPr b="0" i="0" sz="3200" u="none" cap="none" strike="noStrike">
              <a:solidFill>
                <a:srgbClr val="7F7F7F"/>
              </a:solidFill>
              <a:latin typeface="Arial"/>
              <a:ea typeface="Arial"/>
              <a:cs typeface="Arial"/>
              <a:sym typeface="Arial"/>
            </a:endParaRPr>
          </a:p>
        </p:txBody>
      </p:sp>
      <p:pic>
        <p:nvPicPr>
          <p:cNvPr id="425" name="Google Shape;425;p33"/>
          <p:cNvPicPr preferRelativeResize="0"/>
          <p:nvPr/>
        </p:nvPicPr>
        <p:blipFill rotWithShape="1">
          <a:blip r:embed="rId3">
            <a:alphaModFix/>
          </a:blip>
          <a:srcRect b="0" l="0" r="0" t="0"/>
          <a:stretch/>
        </p:blipFill>
        <p:spPr>
          <a:xfrm>
            <a:off x="-170235" y="1108556"/>
            <a:ext cx="12752962" cy="1101344"/>
          </a:xfrm>
          <a:prstGeom prst="rect">
            <a:avLst/>
          </a:prstGeom>
          <a:noFill/>
          <a:ln>
            <a:noFill/>
          </a:ln>
        </p:spPr>
      </p:pic>
      <p:sp>
        <p:nvSpPr>
          <p:cNvPr id="426" name="Google Shape;426;p33"/>
          <p:cNvSpPr txBox="1"/>
          <p:nvPr/>
        </p:nvSpPr>
        <p:spPr>
          <a:xfrm>
            <a:off x="544548" y="1197563"/>
            <a:ext cx="10340703" cy="92333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s-ES" sz="1800">
                <a:solidFill>
                  <a:schemeClr val="lt1"/>
                </a:solidFill>
                <a:latin typeface="Arial"/>
                <a:ea typeface="Arial"/>
                <a:cs typeface="Arial"/>
                <a:sym typeface="Arial"/>
              </a:rPr>
              <a:t>Podemos mejorar la expresión regular para que acepte como válidos los nombres que no presentan un Middle Name. Se recomienda probar los patrones con un testeador de expresiones regulares, tal como: regex101.com.</a:t>
            </a:r>
            <a:endParaRPr sz="1800">
              <a:solidFill>
                <a:schemeClr val="lt1"/>
              </a:solidFill>
              <a:latin typeface="Arial"/>
              <a:ea typeface="Arial"/>
              <a:cs typeface="Arial"/>
              <a:sym typeface="Arial"/>
            </a:endParaRPr>
          </a:p>
        </p:txBody>
      </p:sp>
      <p:sp>
        <p:nvSpPr>
          <p:cNvPr id="427" name="Google Shape;427;p33"/>
          <p:cNvSpPr/>
          <p:nvPr/>
        </p:nvSpPr>
        <p:spPr>
          <a:xfrm>
            <a:off x="544547" y="2373550"/>
            <a:ext cx="8122798" cy="4176516"/>
          </a:xfrm>
          <a:prstGeom prst="roundRect">
            <a:avLst>
              <a:gd fmla="val 2971" name="adj"/>
            </a:avLst>
          </a:prstGeom>
          <a:solidFill>
            <a:schemeClr val="lt1"/>
          </a:solidFill>
          <a:ln cap="flat" cmpd="sng" w="381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28" name="Google Shape;428;p33"/>
          <p:cNvPicPr preferRelativeResize="0"/>
          <p:nvPr/>
        </p:nvPicPr>
        <p:blipFill rotWithShape="1">
          <a:blip r:embed="rId4">
            <a:alphaModFix/>
          </a:blip>
          <a:srcRect b="0" l="0" r="0" t="0"/>
          <a:stretch/>
        </p:blipFill>
        <p:spPr>
          <a:xfrm>
            <a:off x="838200" y="2462422"/>
            <a:ext cx="7623303" cy="376674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500"/>
                                        <p:tgtEl>
                                          <p:spTgt spid="4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4"/>
          <p:cNvSpPr txBox="1"/>
          <p:nvPr/>
        </p:nvSpPr>
        <p:spPr>
          <a:xfrm>
            <a:off x="708294" y="3620401"/>
            <a:ext cx="8365061"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200000"/>
              </a:lnSpc>
              <a:spcBef>
                <a:spcPts val="0"/>
              </a:spcBef>
              <a:spcAft>
                <a:spcPts val="0"/>
              </a:spcAft>
              <a:buNone/>
            </a:pPr>
            <a:r>
              <a:rPr lang="es-ES" sz="3600">
                <a:solidFill>
                  <a:srgbClr val="7F7F7F"/>
                </a:solidFill>
                <a:latin typeface="Arial"/>
                <a:ea typeface="Arial"/>
                <a:cs typeface="Arial"/>
                <a:sym typeface="Arial"/>
              </a:rPr>
              <a:t>Conversión de tipos de dato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500"/>
                                        <p:tgtEl>
                                          <p:spTgt spid="4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7" name="Shape 437"/>
        <p:cNvGrpSpPr/>
        <p:nvPr/>
      </p:nvGrpSpPr>
      <p:grpSpPr>
        <a:xfrm>
          <a:off x="0" y="0"/>
          <a:ext cx="0" cy="0"/>
          <a:chOff x="0" y="0"/>
          <a:chExt cx="0" cy="0"/>
        </a:xfrm>
      </p:grpSpPr>
      <p:pic>
        <p:nvPicPr>
          <p:cNvPr id="438" name="Google Shape;438;p35"/>
          <p:cNvPicPr preferRelativeResize="0"/>
          <p:nvPr/>
        </p:nvPicPr>
        <p:blipFill rotWithShape="1">
          <a:blip r:embed="rId4">
            <a:alphaModFix/>
          </a:blip>
          <a:srcRect b="0" l="0" r="0" t="0"/>
          <a:stretch/>
        </p:blipFill>
        <p:spPr>
          <a:xfrm>
            <a:off x="-306422" y="1092884"/>
            <a:ext cx="12752962" cy="1409081"/>
          </a:xfrm>
          <a:prstGeom prst="rect">
            <a:avLst/>
          </a:prstGeom>
          <a:noFill/>
          <a:ln>
            <a:noFill/>
          </a:ln>
        </p:spPr>
      </p:pic>
      <p:sp>
        <p:nvSpPr>
          <p:cNvPr id="439" name="Google Shape;439;p35"/>
          <p:cNvSpPr/>
          <p:nvPr/>
        </p:nvSpPr>
        <p:spPr>
          <a:xfrm>
            <a:off x="2075357" y="2830748"/>
            <a:ext cx="8601075" cy="3134897"/>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0" name="Google Shape;440;p35"/>
          <p:cNvSpPr txBox="1"/>
          <p:nvPr/>
        </p:nvSpPr>
        <p:spPr>
          <a:xfrm>
            <a:off x="885817" y="43603"/>
            <a:ext cx="10782300"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Conversión de tipos de datos</a:t>
            </a:r>
            <a:endParaRPr sz="3200">
              <a:solidFill>
                <a:srgbClr val="7F7F7F"/>
              </a:solidFill>
              <a:latin typeface="Arial"/>
              <a:ea typeface="Arial"/>
              <a:cs typeface="Arial"/>
              <a:sym typeface="Arial"/>
            </a:endParaRPr>
          </a:p>
        </p:txBody>
      </p:sp>
      <p:sp>
        <p:nvSpPr>
          <p:cNvPr id="441" name="Google Shape;441;p35"/>
          <p:cNvSpPr txBox="1"/>
          <p:nvPr/>
        </p:nvSpPr>
        <p:spPr>
          <a:xfrm>
            <a:off x="7050966" y="5052446"/>
            <a:ext cx="3429479" cy="73866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400">
                <a:solidFill>
                  <a:srgbClr val="7F7F7F"/>
                </a:solidFill>
                <a:latin typeface="Calibri"/>
                <a:ea typeface="Calibri"/>
                <a:cs typeface="Calibri"/>
                <a:sym typeface="Calibri"/>
              </a:rPr>
              <a:t>Lo reconoció como object , debería haberlo identificado como dato numérico. Eso indica que hay una posible inconsistencia.</a:t>
            </a:r>
            <a:endParaRPr/>
          </a:p>
        </p:txBody>
      </p:sp>
      <p:cxnSp>
        <p:nvCxnSpPr>
          <p:cNvPr id="442" name="Google Shape;442;p35"/>
          <p:cNvCxnSpPr>
            <a:stCxn id="443" idx="1"/>
          </p:cNvCxnSpPr>
          <p:nvPr/>
        </p:nvCxnSpPr>
        <p:spPr>
          <a:xfrm rot="10800000">
            <a:off x="5877665" y="4588685"/>
            <a:ext cx="1173300" cy="600"/>
          </a:xfrm>
          <a:prstGeom prst="straightConnector1">
            <a:avLst/>
          </a:prstGeom>
          <a:noFill/>
          <a:ln cap="flat" cmpd="sng" w="9525">
            <a:solidFill>
              <a:schemeClr val="accent1"/>
            </a:solidFill>
            <a:prstDash val="solid"/>
            <a:miter lim="800000"/>
            <a:headEnd len="sm" w="sm" type="none"/>
            <a:tailEnd len="med" w="med" type="triangle"/>
          </a:ln>
        </p:spPr>
      </p:cxnSp>
      <p:sp>
        <p:nvSpPr>
          <p:cNvPr id="443" name="Google Shape;443;p35"/>
          <p:cNvSpPr txBox="1"/>
          <p:nvPr/>
        </p:nvSpPr>
        <p:spPr>
          <a:xfrm>
            <a:off x="7050965" y="4327675"/>
            <a:ext cx="3308992" cy="5232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400">
                <a:solidFill>
                  <a:srgbClr val="7F7F7F"/>
                </a:solidFill>
                <a:latin typeface="Calibri"/>
                <a:ea typeface="Calibri"/>
                <a:cs typeface="Calibri"/>
                <a:sym typeface="Calibri"/>
              </a:rPr>
              <a:t>Lo reconoció como object , este campo podría ser boolean</a:t>
            </a:r>
            <a:endParaRPr sz="1400">
              <a:solidFill>
                <a:srgbClr val="7F7F7F"/>
              </a:solidFill>
              <a:latin typeface="Calibri"/>
              <a:ea typeface="Calibri"/>
              <a:cs typeface="Calibri"/>
              <a:sym typeface="Calibri"/>
            </a:endParaRPr>
          </a:p>
        </p:txBody>
      </p:sp>
      <p:sp>
        <p:nvSpPr>
          <p:cNvPr id="444" name="Google Shape;444;p35"/>
          <p:cNvSpPr txBox="1"/>
          <p:nvPr/>
        </p:nvSpPr>
        <p:spPr>
          <a:xfrm>
            <a:off x="7050961" y="3607478"/>
            <a:ext cx="3308996" cy="30777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400">
                <a:solidFill>
                  <a:srgbClr val="7F7F7F"/>
                </a:solidFill>
                <a:latin typeface="Calibri"/>
                <a:ea typeface="Calibri"/>
                <a:cs typeface="Calibri"/>
                <a:sym typeface="Calibri"/>
              </a:rPr>
              <a:t>Estos valores podrían se int</a:t>
            </a:r>
            <a:endParaRPr sz="1400">
              <a:solidFill>
                <a:srgbClr val="7F7F7F"/>
              </a:solidFill>
              <a:latin typeface="Calibri"/>
              <a:ea typeface="Calibri"/>
              <a:cs typeface="Calibri"/>
              <a:sym typeface="Calibri"/>
            </a:endParaRPr>
          </a:p>
        </p:txBody>
      </p:sp>
      <p:sp>
        <p:nvSpPr>
          <p:cNvPr id="445" name="Google Shape;445;p35"/>
          <p:cNvSpPr txBox="1"/>
          <p:nvPr/>
        </p:nvSpPr>
        <p:spPr>
          <a:xfrm>
            <a:off x="885817" y="1256594"/>
            <a:ext cx="10865196"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s-ES" sz="1600">
                <a:solidFill>
                  <a:schemeClr val="lt1"/>
                </a:solidFill>
                <a:latin typeface="Calibri"/>
                <a:ea typeface="Calibri"/>
                <a:cs typeface="Calibri"/>
                <a:sym typeface="Calibri"/>
              </a:rPr>
              <a:t>La librería pandas, al momento de crear un dataframe, durante la lectura de los datos, realiza una inferencia de los tipos de dato de cada columna a partir de los valores que contiene. En la mayoría de los casos, hace una asignación adecuada, sin embargo, en oportunidades será necesario realizar ajustes en la estructura. Esto, considerando que durante los procesos de limpieza y wrangling podrían verse afectados los tipos de dato.</a:t>
            </a:r>
            <a:endParaRPr sz="1600">
              <a:solidFill>
                <a:schemeClr val="lt1"/>
              </a:solidFill>
              <a:latin typeface="Calibri"/>
              <a:ea typeface="Calibri"/>
              <a:cs typeface="Calibri"/>
              <a:sym typeface="Calibri"/>
            </a:endParaRPr>
          </a:p>
        </p:txBody>
      </p:sp>
      <p:pic>
        <p:nvPicPr>
          <p:cNvPr id="446" name="Google Shape;446;p35"/>
          <p:cNvPicPr preferRelativeResize="0"/>
          <p:nvPr/>
        </p:nvPicPr>
        <p:blipFill rotWithShape="1">
          <a:blip r:embed="rId5">
            <a:alphaModFix/>
          </a:blip>
          <a:srcRect b="0" l="0" r="0" t="0"/>
          <a:stretch/>
        </p:blipFill>
        <p:spPr>
          <a:xfrm>
            <a:off x="2448132" y="2998901"/>
            <a:ext cx="3429479" cy="2753109"/>
          </a:xfrm>
          <a:prstGeom prst="rect">
            <a:avLst/>
          </a:prstGeom>
          <a:noFill/>
          <a:ln>
            <a:noFill/>
          </a:ln>
        </p:spPr>
      </p:pic>
      <p:sp>
        <p:nvSpPr>
          <p:cNvPr id="447" name="Google Shape;447;p35"/>
          <p:cNvSpPr/>
          <p:nvPr/>
        </p:nvSpPr>
        <p:spPr>
          <a:xfrm>
            <a:off x="2448132" y="4886342"/>
            <a:ext cx="3429479" cy="180109"/>
          </a:xfrm>
          <a:prstGeom prst="rect">
            <a:avLst/>
          </a:pr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48" name="Google Shape;448;p35"/>
          <p:cNvSpPr/>
          <p:nvPr/>
        </p:nvSpPr>
        <p:spPr>
          <a:xfrm>
            <a:off x="2448132" y="4547456"/>
            <a:ext cx="3429479" cy="180109"/>
          </a:xfrm>
          <a:prstGeom prst="rect">
            <a:avLst/>
          </a:pr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49" name="Google Shape;449;p35"/>
          <p:cNvSpPr/>
          <p:nvPr/>
        </p:nvSpPr>
        <p:spPr>
          <a:xfrm>
            <a:off x="2448132" y="4043623"/>
            <a:ext cx="3429479" cy="338885"/>
          </a:xfrm>
          <a:prstGeom prst="rect">
            <a:avLst/>
          </a:pr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450" name="Google Shape;450;p35"/>
          <p:cNvCxnSpPr/>
          <p:nvPr/>
        </p:nvCxnSpPr>
        <p:spPr>
          <a:xfrm rot="10800000">
            <a:off x="5877611" y="4976397"/>
            <a:ext cx="1173353" cy="450273"/>
          </a:xfrm>
          <a:prstGeom prst="straightConnector1">
            <a:avLst/>
          </a:prstGeom>
          <a:noFill/>
          <a:ln cap="flat" cmpd="sng" w="9525">
            <a:solidFill>
              <a:schemeClr val="accent1"/>
            </a:solidFill>
            <a:prstDash val="solid"/>
            <a:miter lim="800000"/>
            <a:headEnd len="sm" w="sm" type="none"/>
            <a:tailEnd len="med" w="med" type="triangle"/>
          </a:ln>
        </p:spPr>
      </p:cxnSp>
      <p:cxnSp>
        <p:nvCxnSpPr>
          <p:cNvPr id="451" name="Google Shape;451;p35"/>
          <p:cNvCxnSpPr/>
          <p:nvPr/>
        </p:nvCxnSpPr>
        <p:spPr>
          <a:xfrm flipH="1">
            <a:off x="5877611" y="3782013"/>
            <a:ext cx="1173350" cy="403059"/>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500"/>
                                        <p:tgtEl>
                                          <p:spTgt spid="4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pic>
        <p:nvPicPr>
          <p:cNvPr id="456" name="Google Shape;456;p36"/>
          <p:cNvPicPr preferRelativeResize="0"/>
          <p:nvPr/>
        </p:nvPicPr>
        <p:blipFill rotWithShape="1">
          <a:blip r:embed="rId3">
            <a:alphaModFix/>
          </a:blip>
          <a:srcRect b="0" l="0" r="0" t="0"/>
          <a:stretch/>
        </p:blipFill>
        <p:spPr>
          <a:xfrm>
            <a:off x="0" y="1398460"/>
            <a:ext cx="12752962" cy="1132050"/>
          </a:xfrm>
          <a:prstGeom prst="rect">
            <a:avLst/>
          </a:prstGeom>
          <a:noFill/>
          <a:ln>
            <a:noFill/>
          </a:ln>
        </p:spPr>
      </p:pic>
      <p:sp>
        <p:nvSpPr>
          <p:cNvPr id="457" name="Google Shape;457;p36"/>
          <p:cNvSpPr txBox="1"/>
          <p:nvPr/>
        </p:nvSpPr>
        <p:spPr>
          <a:xfrm>
            <a:off x="1194371" y="392354"/>
            <a:ext cx="10516074" cy="69701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s-ES" sz="3200">
                <a:solidFill>
                  <a:srgbClr val="7F7F7F"/>
                </a:solidFill>
                <a:latin typeface="Arial"/>
                <a:ea typeface="Arial"/>
                <a:cs typeface="Arial"/>
                <a:sym typeface="Arial"/>
              </a:rPr>
              <a:t>Conversiones de datos</a:t>
            </a:r>
            <a:endParaRPr sz="3200">
              <a:solidFill>
                <a:srgbClr val="7F7F7F"/>
              </a:solidFill>
              <a:latin typeface="Arial"/>
              <a:ea typeface="Arial"/>
              <a:cs typeface="Arial"/>
              <a:sym typeface="Arial"/>
            </a:endParaRPr>
          </a:p>
        </p:txBody>
      </p:sp>
      <p:sp>
        <p:nvSpPr>
          <p:cNvPr id="458" name="Google Shape;458;p36"/>
          <p:cNvSpPr/>
          <p:nvPr/>
        </p:nvSpPr>
        <p:spPr>
          <a:xfrm>
            <a:off x="1543050" y="3066799"/>
            <a:ext cx="8839200" cy="2438400"/>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59" name="Google Shape;459;p36"/>
          <p:cNvPicPr preferRelativeResize="0"/>
          <p:nvPr/>
        </p:nvPicPr>
        <p:blipFill rotWithShape="1">
          <a:blip r:embed="rId4">
            <a:alphaModFix/>
          </a:blip>
          <a:srcRect b="0" l="0" r="0" t="0"/>
          <a:stretch/>
        </p:blipFill>
        <p:spPr>
          <a:xfrm>
            <a:off x="1835407" y="3214287"/>
            <a:ext cx="3658111" cy="2143424"/>
          </a:xfrm>
          <a:prstGeom prst="rect">
            <a:avLst/>
          </a:prstGeom>
          <a:noFill/>
          <a:ln>
            <a:noFill/>
          </a:ln>
        </p:spPr>
      </p:pic>
      <p:sp>
        <p:nvSpPr>
          <p:cNvPr id="460" name="Google Shape;460;p36"/>
          <p:cNvSpPr/>
          <p:nvPr/>
        </p:nvSpPr>
        <p:spPr>
          <a:xfrm>
            <a:off x="1835408" y="4771933"/>
            <a:ext cx="1942759" cy="180109"/>
          </a:xfrm>
          <a:prstGeom prst="rect">
            <a:avLst/>
          </a:pr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461" name="Google Shape;461;p36"/>
          <p:cNvPicPr preferRelativeResize="0"/>
          <p:nvPr/>
        </p:nvPicPr>
        <p:blipFill rotWithShape="1">
          <a:blip r:embed="rId5">
            <a:alphaModFix/>
          </a:blip>
          <a:srcRect b="0" l="0" r="0" t="0"/>
          <a:stretch/>
        </p:blipFill>
        <p:spPr>
          <a:xfrm>
            <a:off x="6199588" y="3214287"/>
            <a:ext cx="3972479" cy="2143424"/>
          </a:xfrm>
          <a:prstGeom prst="rect">
            <a:avLst/>
          </a:prstGeom>
          <a:noFill/>
          <a:ln>
            <a:noFill/>
          </a:ln>
        </p:spPr>
      </p:pic>
      <p:sp>
        <p:nvSpPr>
          <p:cNvPr id="462" name="Google Shape;462;p36"/>
          <p:cNvSpPr/>
          <p:nvPr/>
        </p:nvSpPr>
        <p:spPr>
          <a:xfrm>
            <a:off x="6195471" y="4493825"/>
            <a:ext cx="1942759" cy="180109"/>
          </a:xfrm>
          <a:prstGeom prst="rect">
            <a:avLst/>
          </a:pr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63" name="Google Shape;463;p36"/>
          <p:cNvSpPr txBox="1"/>
          <p:nvPr/>
        </p:nvSpPr>
        <p:spPr>
          <a:xfrm>
            <a:off x="1543050" y="1706955"/>
            <a:ext cx="889581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Calibri"/>
                <a:ea typeface="Calibri"/>
                <a:cs typeface="Calibri"/>
                <a:sym typeface="Calibri"/>
              </a:rPr>
              <a:t>El método astype() recibe como parámetro el tipo de dato para la conversión. El parámetro puede ser un tipo de dato </a:t>
            </a:r>
            <a:r>
              <a:rPr b="1" lang="es-ES" sz="1800">
                <a:solidFill>
                  <a:schemeClr val="lt1"/>
                </a:solidFill>
                <a:latin typeface="Calibri"/>
                <a:ea typeface="Calibri"/>
                <a:cs typeface="Calibri"/>
                <a:sym typeface="Calibri"/>
              </a:rPr>
              <a:t>Pandas</a:t>
            </a:r>
            <a:r>
              <a:rPr lang="es-ES" sz="1800">
                <a:solidFill>
                  <a:schemeClr val="lt1"/>
                </a:solidFill>
                <a:latin typeface="Calibri"/>
                <a:ea typeface="Calibri"/>
                <a:cs typeface="Calibri"/>
                <a:sym typeface="Calibri"/>
              </a:rPr>
              <a:t>, </a:t>
            </a:r>
            <a:r>
              <a:rPr b="1" lang="es-ES" sz="1800">
                <a:solidFill>
                  <a:schemeClr val="lt1"/>
                </a:solidFill>
                <a:latin typeface="Calibri"/>
                <a:ea typeface="Calibri"/>
                <a:cs typeface="Calibri"/>
                <a:sym typeface="Calibri"/>
              </a:rPr>
              <a:t>Numpy</a:t>
            </a:r>
            <a:r>
              <a:rPr lang="es-ES" sz="1800">
                <a:solidFill>
                  <a:schemeClr val="lt1"/>
                </a:solidFill>
                <a:latin typeface="Calibri"/>
                <a:ea typeface="Calibri"/>
                <a:cs typeface="Calibri"/>
                <a:sym typeface="Calibri"/>
              </a:rPr>
              <a:t> o </a:t>
            </a:r>
            <a:r>
              <a:rPr b="1" lang="es-ES" sz="1800">
                <a:solidFill>
                  <a:schemeClr val="lt1"/>
                </a:solidFill>
                <a:latin typeface="Calibri"/>
                <a:ea typeface="Calibri"/>
                <a:cs typeface="Calibri"/>
                <a:sym typeface="Calibri"/>
              </a:rPr>
              <a:t>Python</a:t>
            </a:r>
            <a:r>
              <a:rPr lang="es-E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500"/>
                                        <p:tgtEl>
                                          <p:spTgt spid="4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7" name="Shape 467"/>
        <p:cNvGrpSpPr/>
        <p:nvPr/>
      </p:nvGrpSpPr>
      <p:grpSpPr>
        <a:xfrm>
          <a:off x="0" y="0"/>
          <a:ext cx="0" cy="0"/>
          <a:chOff x="0" y="0"/>
          <a:chExt cx="0" cy="0"/>
        </a:xfrm>
      </p:grpSpPr>
      <p:pic>
        <p:nvPicPr>
          <p:cNvPr id="468" name="Google Shape;468;p37"/>
          <p:cNvPicPr preferRelativeResize="0"/>
          <p:nvPr/>
        </p:nvPicPr>
        <p:blipFill rotWithShape="1">
          <a:blip r:embed="rId4">
            <a:alphaModFix/>
          </a:blip>
          <a:srcRect b="0" l="0" r="0" t="0"/>
          <a:stretch/>
        </p:blipFill>
        <p:spPr>
          <a:xfrm>
            <a:off x="0" y="1398460"/>
            <a:ext cx="12752962" cy="1132050"/>
          </a:xfrm>
          <a:prstGeom prst="rect">
            <a:avLst/>
          </a:prstGeom>
          <a:noFill/>
          <a:ln>
            <a:noFill/>
          </a:ln>
        </p:spPr>
      </p:pic>
      <p:sp>
        <p:nvSpPr>
          <p:cNvPr id="469" name="Google Shape;469;p37"/>
          <p:cNvSpPr/>
          <p:nvPr/>
        </p:nvSpPr>
        <p:spPr>
          <a:xfrm>
            <a:off x="1575882" y="2652767"/>
            <a:ext cx="8958262" cy="3390901"/>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0" name="Google Shape;470;p37"/>
          <p:cNvSpPr txBox="1"/>
          <p:nvPr/>
        </p:nvSpPr>
        <p:spPr>
          <a:xfrm>
            <a:off x="1575881" y="188044"/>
            <a:ext cx="10029419" cy="1008062"/>
          </a:xfrm>
          <a:prstGeom prst="rect">
            <a:avLst/>
          </a:prstGeom>
          <a:noFill/>
          <a:ln>
            <a:noFill/>
          </a:ln>
        </p:spPr>
        <p:txBody>
          <a:bodyPr anchorCtr="0" anchor="ctr" bIns="45700" lIns="91425" spcFirstLastPara="1" rIns="91425" wrap="square" tIns="45700">
            <a:noAutofit/>
          </a:bodyPr>
          <a:lstStyle/>
          <a:p>
            <a:pPr indent="0" lvl="0" marL="0" marR="0" rtl="0" algn="just">
              <a:lnSpc>
                <a:spcPct val="150000"/>
              </a:lnSpc>
              <a:spcBef>
                <a:spcPts val="0"/>
              </a:spcBef>
              <a:spcAft>
                <a:spcPts val="0"/>
              </a:spcAft>
              <a:buNone/>
            </a:pPr>
            <a:r>
              <a:rPr lang="es-ES" sz="3200">
                <a:solidFill>
                  <a:srgbClr val="7F7F7F"/>
                </a:solidFill>
                <a:latin typeface="Arial"/>
                <a:ea typeface="Arial"/>
                <a:cs typeface="Arial"/>
                <a:sym typeface="Arial"/>
              </a:rPr>
              <a:t>Conversiones de datos</a:t>
            </a:r>
            <a:endParaRPr sz="3200">
              <a:solidFill>
                <a:srgbClr val="7F7F7F"/>
              </a:solidFill>
              <a:latin typeface="Arial"/>
              <a:ea typeface="Arial"/>
              <a:cs typeface="Arial"/>
              <a:sym typeface="Arial"/>
            </a:endParaRPr>
          </a:p>
        </p:txBody>
      </p:sp>
      <p:pic>
        <p:nvPicPr>
          <p:cNvPr id="471" name="Google Shape;471;p37"/>
          <p:cNvPicPr preferRelativeResize="0"/>
          <p:nvPr/>
        </p:nvPicPr>
        <p:blipFill rotWithShape="1">
          <a:blip r:embed="rId5">
            <a:alphaModFix/>
          </a:blip>
          <a:srcRect b="0" l="0" r="0" t="0"/>
          <a:stretch/>
        </p:blipFill>
        <p:spPr>
          <a:xfrm>
            <a:off x="2092060" y="2790662"/>
            <a:ext cx="7925906" cy="3115110"/>
          </a:xfrm>
          <a:prstGeom prst="rect">
            <a:avLst/>
          </a:prstGeom>
          <a:noFill/>
          <a:ln>
            <a:noFill/>
          </a:ln>
        </p:spPr>
      </p:pic>
      <p:sp>
        <p:nvSpPr>
          <p:cNvPr id="472" name="Google Shape;472;p37"/>
          <p:cNvSpPr txBox="1"/>
          <p:nvPr/>
        </p:nvSpPr>
        <p:spPr>
          <a:xfrm>
            <a:off x="1575882" y="1502820"/>
            <a:ext cx="8958262" cy="92333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s-ES" sz="1800">
                <a:solidFill>
                  <a:schemeClr val="lt1"/>
                </a:solidFill>
                <a:latin typeface="Calibri"/>
                <a:ea typeface="Calibri"/>
                <a:cs typeface="Calibri"/>
                <a:sym typeface="Calibri"/>
              </a:rPr>
              <a:t>Los siguientes, son los tipos de datos que podríamos utilizar para realizar conversión. Nótese la comparativa de los distintos tipos de datos utilizados tanto por: la librería estándar de Python, la librería Pandas y la librería Numpy.</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500"/>
                                        <p:tgtEl>
                                          <p:spTgt spid="4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6" name="Shape 476"/>
        <p:cNvGrpSpPr/>
        <p:nvPr/>
      </p:nvGrpSpPr>
      <p:grpSpPr>
        <a:xfrm>
          <a:off x="0" y="0"/>
          <a:ext cx="0" cy="0"/>
          <a:chOff x="0" y="0"/>
          <a:chExt cx="0" cy="0"/>
        </a:xfrm>
      </p:grpSpPr>
      <p:pic>
        <p:nvPicPr>
          <p:cNvPr id="477" name="Google Shape;477;p38"/>
          <p:cNvPicPr preferRelativeResize="0"/>
          <p:nvPr/>
        </p:nvPicPr>
        <p:blipFill rotWithShape="1">
          <a:blip r:embed="rId4">
            <a:alphaModFix/>
          </a:blip>
          <a:srcRect b="0" l="0" r="0" t="0"/>
          <a:stretch/>
        </p:blipFill>
        <p:spPr>
          <a:xfrm>
            <a:off x="7342155" y="2126911"/>
            <a:ext cx="5505485" cy="3495675"/>
          </a:xfrm>
          <a:prstGeom prst="rect">
            <a:avLst/>
          </a:prstGeom>
          <a:noFill/>
          <a:ln>
            <a:noFill/>
          </a:ln>
        </p:spPr>
      </p:pic>
      <p:sp>
        <p:nvSpPr>
          <p:cNvPr id="478" name="Google Shape;478;p38"/>
          <p:cNvSpPr/>
          <p:nvPr/>
        </p:nvSpPr>
        <p:spPr>
          <a:xfrm>
            <a:off x="1017554" y="2126911"/>
            <a:ext cx="6324601" cy="3495675"/>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9" name="Google Shape;479;p38"/>
          <p:cNvSpPr txBox="1"/>
          <p:nvPr/>
        </p:nvSpPr>
        <p:spPr>
          <a:xfrm>
            <a:off x="1171392" y="776026"/>
            <a:ext cx="10782300" cy="1008062"/>
          </a:xfrm>
          <a:prstGeom prst="rect">
            <a:avLst/>
          </a:prstGeom>
          <a:noFill/>
          <a:ln>
            <a:noFill/>
          </a:ln>
        </p:spPr>
        <p:txBody>
          <a:bodyPr anchorCtr="0" anchor="ctr" bIns="45700" lIns="91425" spcFirstLastPara="1" rIns="91425" wrap="square" tIns="45700">
            <a:noAutofit/>
          </a:bodyPr>
          <a:lstStyle/>
          <a:p>
            <a:pPr indent="0" lvl="0" marL="0" marR="0" rtl="0" algn="just">
              <a:lnSpc>
                <a:spcPct val="150000"/>
              </a:lnSpc>
              <a:spcBef>
                <a:spcPts val="0"/>
              </a:spcBef>
              <a:spcAft>
                <a:spcPts val="0"/>
              </a:spcAft>
              <a:buNone/>
            </a:pPr>
            <a:r>
              <a:rPr lang="es-ES" sz="3200">
                <a:solidFill>
                  <a:srgbClr val="7F7F7F"/>
                </a:solidFill>
                <a:latin typeface="Arial"/>
                <a:ea typeface="Arial"/>
                <a:cs typeface="Arial"/>
                <a:sym typeface="Arial"/>
              </a:rPr>
              <a:t>Conversiones de datos</a:t>
            </a:r>
            <a:endParaRPr sz="3200">
              <a:solidFill>
                <a:srgbClr val="7F7F7F"/>
              </a:solidFill>
              <a:latin typeface="Arial"/>
              <a:ea typeface="Arial"/>
              <a:cs typeface="Arial"/>
              <a:sym typeface="Arial"/>
            </a:endParaRPr>
          </a:p>
        </p:txBody>
      </p:sp>
      <p:pic>
        <p:nvPicPr>
          <p:cNvPr id="480" name="Google Shape;480;p38"/>
          <p:cNvPicPr preferRelativeResize="0"/>
          <p:nvPr/>
        </p:nvPicPr>
        <p:blipFill rotWithShape="1">
          <a:blip r:embed="rId5">
            <a:alphaModFix/>
          </a:blip>
          <a:srcRect b="0" l="0" r="0" t="0"/>
          <a:stretch/>
        </p:blipFill>
        <p:spPr>
          <a:xfrm>
            <a:off x="1171392" y="2232078"/>
            <a:ext cx="6030167" cy="3267531"/>
          </a:xfrm>
          <a:prstGeom prst="rect">
            <a:avLst/>
          </a:prstGeom>
          <a:noFill/>
          <a:ln>
            <a:noFill/>
          </a:ln>
        </p:spPr>
      </p:pic>
      <p:sp>
        <p:nvSpPr>
          <p:cNvPr id="481" name="Google Shape;481;p38"/>
          <p:cNvSpPr/>
          <p:nvPr/>
        </p:nvSpPr>
        <p:spPr>
          <a:xfrm>
            <a:off x="5903052" y="2917724"/>
            <a:ext cx="734253" cy="2581885"/>
          </a:xfrm>
          <a:prstGeom prst="rect">
            <a:avLst/>
          </a:pr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82" name="Google Shape;482;p38"/>
          <p:cNvSpPr txBox="1"/>
          <p:nvPr/>
        </p:nvSpPr>
        <p:spPr>
          <a:xfrm>
            <a:off x="7679461" y="2988680"/>
            <a:ext cx="3929975" cy="175432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s-ES" sz="1800">
                <a:solidFill>
                  <a:schemeClr val="lt1"/>
                </a:solidFill>
                <a:latin typeface="Calibri"/>
                <a:ea typeface="Calibri"/>
                <a:cs typeface="Calibri"/>
                <a:sym typeface="Calibri"/>
              </a:rPr>
              <a:t>Con lo aprendido, vamos a tomar entonces el set de datos real-estate para realizar la conversión de la columna NUM_BATROOMS. (En este caso, se ha tomado el set de datos sin limpiar aún).</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500"/>
                                        <p:tgtEl>
                                          <p:spTgt spid="4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6" name="Shape 486"/>
        <p:cNvGrpSpPr/>
        <p:nvPr/>
      </p:nvGrpSpPr>
      <p:grpSpPr>
        <a:xfrm>
          <a:off x="0" y="0"/>
          <a:ext cx="0" cy="0"/>
          <a:chOff x="0" y="0"/>
          <a:chExt cx="0" cy="0"/>
        </a:xfrm>
      </p:grpSpPr>
      <p:pic>
        <p:nvPicPr>
          <p:cNvPr id="487" name="Google Shape;487;p39"/>
          <p:cNvPicPr preferRelativeResize="0"/>
          <p:nvPr/>
        </p:nvPicPr>
        <p:blipFill rotWithShape="1">
          <a:blip r:embed="rId4">
            <a:alphaModFix/>
          </a:blip>
          <a:srcRect b="0" l="0" r="0" t="0"/>
          <a:stretch/>
        </p:blipFill>
        <p:spPr>
          <a:xfrm>
            <a:off x="0" y="1398460"/>
            <a:ext cx="12752962" cy="1132050"/>
          </a:xfrm>
          <a:prstGeom prst="rect">
            <a:avLst/>
          </a:prstGeom>
          <a:noFill/>
          <a:ln>
            <a:noFill/>
          </a:ln>
        </p:spPr>
      </p:pic>
      <p:sp>
        <p:nvSpPr>
          <p:cNvPr id="488" name="Google Shape;488;p39"/>
          <p:cNvSpPr/>
          <p:nvPr/>
        </p:nvSpPr>
        <p:spPr>
          <a:xfrm>
            <a:off x="1567510" y="2735266"/>
            <a:ext cx="6599901" cy="3495675"/>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9" name="Google Shape;489;p39"/>
          <p:cNvSpPr txBox="1"/>
          <p:nvPr/>
        </p:nvSpPr>
        <p:spPr>
          <a:xfrm>
            <a:off x="1567510" y="357741"/>
            <a:ext cx="10028064" cy="1008062"/>
          </a:xfrm>
          <a:prstGeom prst="rect">
            <a:avLst/>
          </a:prstGeom>
          <a:noFill/>
          <a:ln>
            <a:noFill/>
          </a:ln>
        </p:spPr>
        <p:txBody>
          <a:bodyPr anchorCtr="0" anchor="ctr" bIns="45700" lIns="91425" spcFirstLastPara="1" rIns="91425" wrap="square" tIns="45700">
            <a:noAutofit/>
          </a:bodyPr>
          <a:lstStyle/>
          <a:p>
            <a:pPr indent="0" lvl="0" marL="0" marR="0" rtl="0" algn="just">
              <a:lnSpc>
                <a:spcPct val="150000"/>
              </a:lnSpc>
              <a:spcBef>
                <a:spcPts val="0"/>
              </a:spcBef>
              <a:spcAft>
                <a:spcPts val="0"/>
              </a:spcAft>
              <a:buNone/>
            </a:pPr>
            <a:r>
              <a:rPr lang="es-ES" sz="3200">
                <a:solidFill>
                  <a:srgbClr val="7F7F7F"/>
                </a:solidFill>
                <a:latin typeface="Arial"/>
                <a:ea typeface="Arial"/>
                <a:cs typeface="Arial"/>
                <a:sym typeface="Arial"/>
              </a:rPr>
              <a:t>Conversiones de datos</a:t>
            </a:r>
            <a:endParaRPr sz="3200">
              <a:solidFill>
                <a:srgbClr val="7F7F7F"/>
              </a:solidFill>
              <a:latin typeface="Arial"/>
              <a:ea typeface="Arial"/>
              <a:cs typeface="Arial"/>
              <a:sym typeface="Arial"/>
            </a:endParaRPr>
          </a:p>
        </p:txBody>
      </p:sp>
      <p:pic>
        <p:nvPicPr>
          <p:cNvPr id="490" name="Google Shape;490;p39"/>
          <p:cNvPicPr preferRelativeResize="0"/>
          <p:nvPr/>
        </p:nvPicPr>
        <p:blipFill rotWithShape="1">
          <a:blip r:embed="rId5">
            <a:alphaModFix/>
          </a:blip>
          <a:srcRect b="0" l="0" r="0" t="0"/>
          <a:stretch/>
        </p:blipFill>
        <p:spPr>
          <a:xfrm>
            <a:off x="1837022" y="3046412"/>
            <a:ext cx="6106377" cy="2286319"/>
          </a:xfrm>
          <a:prstGeom prst="rect">
            <a:avLst/>
          </a:prstGeom>
          <a:noFill/>
          <a:ln>
            <a:noFill/>
          </a:ln>
        </p:spPr>
      </p:pic>
      <p:pic>
        <p:nvPicPr>
          <p:cNvPr id="491" name="Google Shape;491;p39"/>
          <p:cNvPicPr preferRelativeResize="0"/>
          <p:nvPr/>
        </p:nvPicPr>
        <p:blipFill rotWithShape="1">
          <a:blip r:embed="rId6">
            <a:alphaModFix/>
          </a:blip>
          <a:srcRect b="0" l="0" r="0" t="0"/>
          <a:stretch/>
        </p:blipFill>
        <p:spPr>
          <a:xfrm>
            <a:off x="1567511" y="5398046"/>
            <a:ext cx="5096586" cy="752580"/>
          </a:xfrm>
          <a:prstGeom prst="rect">
            <a:avLst/>
          </a:prstGeom>
          <a:noFill/>
          <a:ln>
            <a:noFill/>
          </a:ln>
        </p:spPr>
      </p:pic>
      <p:sp>
        <p:nvSpPr>
          <p:cNvPr id="492" name="Google Shape;492;p39"/>
          <p:cNvSpPr txBox="1"/>
          <p:nvPr/>
        </p:nvSpPr>
        <p:spPr>
          <a:xfrm>
            <a:off x="1567510" y="1543468"/>
            <a:ext cx="9317742" cy="92333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s-ES" sz="1800">
                <a:solidFill>
                  <a:schemeClr val="lt1"/>
                </a:solidFill>
                <a:latin typeface="Calibri"/>
                <a:ea typeface="Calibri"/>
                <a:cs typeface="Calibri"/>
                <a:sym typeface="Calibri"/>
              </a:rPr>
              <a:t>Al intentar hacer la conversión, se lanza una excepción donde se indica que hubo un valor que no se pudo convertir, por lo tanto, la conversión no fue exitosa. Esto quiere decir, que la columna tiene valores erróneos, por lo tanto, debemos utilizar otra técnica.</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500"/>
                                        <p:tgtEl>
                                          <p:spTgt spid="4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p:nvPr/>
        </p:nvSpPr>
        <p:spPr>
          <a:xfrm>
            <a:off x="7329201" y="1419497"/>
            <a:ext cx="3989397" cy="4153989"/>
          </a:xfrm>
          <a:prstGeom prst="roundRect">
            <a:avLst>
              <a:gd fmla="val 2778"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 name="Google Shape;118;p4"/>
          <p:cNvSpPr/>
          <p:nvPr/>
        </p:nvSpPr>
        <p:spPr>
          <a:xfrm>
            <a:off x="702861" y="1419497"/>
            <a:ext cx="5941780" cy="4153990"/>
          </a:xfrm>
          <a:prstGeom prst="roundRect">
            <a:avLst>
              <a:gd fmla="val 2778"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Byte Me: Data Wrangler – SQLServerCentral" id="119" name="Google Shape;119;p4"/>
          <p:cNvPicPr preferRelativeResize="0"/>
          <p:nvPr/>
        </p:nvPicPr>
        <p:blipFill rotWithShape="1">
          <a:blip r:embed="rId3">
            <a:alphaModFix/>
          </a:blip>
          <a:srcRect b="0" l="0" r="0" t="0"/>
          <a:stretch/>
        </p:blipFill>
        <p:spPr>
          <a:xfrm>
            <a:off x="7535662" y="1596489"/>
            <a:ext cx="3576473" cy="3800003"/>
          </a:xfrm>
          <a:prstGeom prst="rect">
            <a:avLst/>
          </a:prstGeom>
          <a:noFill/>
          <a:ln>
            <a:noFill/>
          </a:ln>
          <a:effectLst>
            <a:outerShdw blurRad="190500" rotWithShape="0" algn="tl">
              <a:srgbClr val="000000">
                <a:alpha val="69803"/>
              </a:srgbClr>
            </a:outerShdw>
          </a:effectLst>
        </p:spPr>
      </p:pic>
      <p:pic>
        <p:nvPicPr>
          <p:cNvPr descr="Everyday IT Hero Contest Alert! | SAP Blogs" id="120" name="Google Shape;120;p4"/>
          <p:cNvPicPr preferRelativeResize="0"/>
          <p:nvPr/>
        </p:nvPicPr>
        <p:blipFill rotWithShape="1">
          <a:blip r:embed="rId4">
            <a:alphaModFix/>
          </a:blip>
          <a:srcRect b="0" l="0" r="0" t="0"/>
          <a:stretch/>
        </p:blipFill>
        <p:spPr>
          <a:xfrm>
            <a:off x="1000615" y="1500958"/>
            <a:ext cx="5322364" cy="3800003"/>
          </a:xfrm>
          <a:prstGeom prst="rect">
            <a:avLst/>
          </a:prstGeom>
          <a:noFill/>
          <a:ln>
            <a:noFill/>
          </a:ln>
        </p:spPr>
      </p:pic>
      <p:sp>
        <p:nvSpPr>
          <p:cNvPr id="121" name="Google Shape;121;p4"/>
          <p:cNvSpPr txBox="1"/>
          <p:nvPr/>
        </p:nvSpPr>
        <p:spPr>
          <a:xfrm>
            <a:off x="1000615" y="174109"/>
            <a:ext cx="9902850"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s-ES" sz="3200">
                <a:solidFill>
                  <a:srgbClr val="7F7F7F"/>
                </a:solidFill>
                <a:latin typeface="Arial"/>
                <a:ea typeface="Arial"/>
                <a:cs typeface="Arial"/>
                <a:sym typeface="Arial"/>
              </a:rPr>
              <a:t>Data Wrangling</a:t>
            </a:r>
            <a:endParaRPr sz="3200">
              <a:solidFill>
                <a:srgbClr val="7F7F7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5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6" name="Shape 496"/>
        <p:cNvGrpSpPr/>
        <p:nvPr/>
      </p:nvGrpSpPr>
      <p:grpSpPr>
        <a:xfrm>
          <a:off x="0" y="0"/>
          <a:ext cx="0" cy="0"/>
          <a:chOff x="0" y="0"/>
          <a:chExt cx="0" cy="0"/>
        </a:xfrm>
      </p:grpSpPr>
      <p:pic>
        <p:nvPicPr>
          <p:cNvPr id="497" name="Google Shape;497;p40"/>
          <p:cNvPicPr preferRelativeResize="0"/>
          <p:nvPr/>
        </p:nvPicPr>
        <p:blipFill rotWithShape="1">
          <a:blip r:embed="rId4">
            <a:alphaModFix/>
          </a:blip>
          <a:srcRect b="0" l="0" r="0" t="0"/>
          <a:stretch/>
        </p:blipFill>
        <p:spPr>
          <a:xfrm>
            <a:off x="7348088" y="1873967"/>
            <a:ext cx="4941652" cy="3785199"/>
          </a:xfrm>
          <a:prstGeom prst="rect">
            <a:avLst/>
          </a:prstGeom>
          <a:noFill/>
          <a:ln>
            <a:noFill/>
          </a:ln>
        </p:spPr>
      </p:pic>
      <p:sp>
        <p:nvSpPr>
          <p:cNvPr id="498" name="Google Shape;498;p40"/>
          <p:cNvSpPr/>
          <p:nvPr/>
        </p:nvSpPr>
        <p:spPr>
          <a:xfrm>
            <a:off x="337688" y="2128112"/>
            <a:ext cx="7010400" cy="3531054"/>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9" name="Google Shape;499;p40"/>
          <p:cNvSpPr txBox="1"/>
          <p:nvPr/>
        </p:nvSpPr>
        <p:spPr>
          <a:xfrm>
            <a:off x="678747" y="865905"/>
            <a:ext cx="6444109" cy="1008062"/>
          </a:xfrm>
          <a:prstGeom prst="rect">
            <a:avLst/>
          </a:prstGeom>
          <a:noFill/>
          <a:ln>
            <a:noFill/>
          </a:ln>
        </p:spPr>
        <p:txBody>
          <a:bodyPr anchorCtr="0" anchor="ctr" bIns="45700" lIns="91425" spcFirstLastPara="1" rIns="91425" wrap="square" tIns="45700">
            <a:noAutofit/>
          </a:bodyPr>
          <a:lstStyle/>
          <a:p>
            <a:pPr indent="0" lvl="0" marL="0" marR="0" rtl="0" algn="just">
              <a:lnSpc>
                <a:spcPct val="150000"/>
              </a:lnSpc>
              <a:spcBef>
                <a:spcPts val="0"/>
              </a:spcBef>
              <a:spcAft>
                <a:spcPts val="0"/>
              </a:spcAft>
              <a:buNone/>
            </a:pPr>
            <a:r>
              <a:rPr lang="es-ES" sz="3200">
                <a:solidFill>
                  <a:srgbClr val="7F7F7F"/>
                </a:solidFill>
                <a:latin typeface="Arial"/>
                <a:ea typeface="Arial"/>
                <a:cs typeface="Arial"/>
                <a:sym typeface="Arial"/>
              </a:rPr>
              <a:t>Conversiones de datos</a:t>
            </a:r>
            <a:endParaRPr sz="3200">
              <a:solidFill>
                <a:srgbClr val="7F7F7F"/>
              </a:solidFill>
              <a:latin typeface="Arial"/>
              <a:ea typeface="Arial"/>
              <a:cs typeface="Arial"/>
              <a:sym typeface="Arial"/>
            </a:endParaRPr>
          </a:p>
        </p:txBody>
      </p:sp>
      <p:pic>
        <p:nvPicPr>
          <p:cNvPr id="500" name="Google Shape;500;p40"/>
          <p:cNvPicPr preferRelativeResize="0"/>
          <p:nvPr/>
        </p:nvPicPr>
        <p:blipFill rotWithShape="1">
          <a:blip r:embed="rId5">
            <a:alphaModFix/>
          </a:blip>
          <a:srcRect b="0" l="0" r="0" t="0"/>
          <a:stretch/>
        </p:blipFill>
        <p:spPr>
          <a:xfrm>
            <a:off x="678747" y="2304016"/>
            <a:ext cx="4915586" cy="3296110"/>
          </a:xfrm>
          <a:prstGeom prst="rect">
            <a:avLst/>
          </a:prstGeom>
          <a:noFill/>
          <a:ln>
            <a:noFill/>
          </a:ln>
        </p:spPr>
      </p:pic>
      <p:cxnSp>
        <p:nvCxnSpPr>
          <p:cNvPr id="501" name="Google Shape;501;p40"/>
          <p:cNvCxnSpPr/>
          <p:nvPr/>
        </p:nvCxnSpPr>
        <p:spPr>
          <a:xfrm flipH="1">
            <a:off x="3054401" y="4809380"/>
            <a:ext cx="1354777" cy="575729"/>
          </a:xfrm>
          <a:prstGeom prst="straightConnector1">
            <a:avLst/>
          </a:prstGeom>
          <a:noFill/>
          <a:ln cap="flat" cmpd="sng" w="19050">
            <a:solidFill>
              <a:srgbClr val="757070"/>
            </a:solidFill>
            <a:prstDash val="solid"/>
            <a:miter lim="800000"/>
            <a:headEnd len="sm" w="sm" type="none"/>
            <a:tailEnd len="med" w="med" type="triangle"/>
          </a:ln>
        </p:spPr>
      </p:cxnSp>
      <p:sp>
        <p:nvSpPr>
          <p:cNvPr id="502" name="Google Shape;502;p40"/>
          <p:cNvSpPr txBox="1"/>
          <p:nvPr/>
        </p:nvSpPr>
        <p:spPr>
          <a:xfrm>
            <a:off x="4475448" y="4547770"/>
            <a:ext cx="2647408" cy="523220"/>
          </a:xfrm>
          <a:prstGeom prst="rect">
            <a:avLst/>
          </a:prstGeom>
          <a:noFill/>
          <a:ln cap="flat" cmpd="sng" w="9525">
            <a:solidFill>
              <a:srgbClr val="D8D8D8"/>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400">
                <a:solidFill>
                  <a:srgbClr val="7F7F7F"/>
                </a:solidFill>
                <a:latin typeface="Arial"/>
                <a:ea typeface="Arial"/>
                <a:cs typeface="Arial"/>
                <a:sym typeface="Arial"/>
              </a:rPr>
              <a:t>Nótese que ahora la serie de datos es de tipo float64</a:t>
            </a:r>
            <a:endParaRPr/>
          </a:p>
        </p:txBody>
      </p:sp>
      <p:sp>
        <p:nvSpPr>
          <p:cNvPr id="503" name="Google Shape;503;p40"/>
          <p:cNvSpPr txBox="1"/>
          <p:nvPr/>
        </p:nvSpPr>
        <p:spPr>
          <a:xfrm>
            <a:off x="8210912" y="2234922"/>
            <a:ext cx="3216004" cy="317009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s-ES" sz="2000">
                <a:solidFill>
                  <a:schemeClr val="lt1"/>
                </a:solidFill>
                <a:latin typeface="Calibri"/>
                <a:ea typeface="Calibri"/>
                <a:cs typeface="Calibri"/>
                <a:sym typeface="Calibri"/>
              </a:rPr>
              <a:t>La nueva estrategia consiste, entonces, en crear una función personalizada para la conversión de dicha columna. En esta función, se capturan las excepciones que son lanzadas cuando no es posible realizar la conversión, en cuyo caso se asigna un valor nan.</a:t>
            </a:r>
            <a:endParaRPr sz="20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500"/>
                                        <p:tgtEl>
                                          <p:spTgt spid="4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1"/>
          <p:cNvSpPr txBox="1"/>
          <p:nvPr/>
        </p:nvSpPr>
        <p:spPr>
          <a:xfrm>
            <a:off x="912576" y="3639856"/>
            <a:ext cx="8365061" cy="1008062"/>
          </a:xfrm>
          <a:prstGeom prst="rect">
            <a:avLst/>
          </a:prstGeom>
          <a:noFill/>
          <a:ln>
            <a:noFill/>
          </a:ln>
        </p:spPr>
        <p:txBody>
          <a:bodyPr anchorCtr="0" anchor="ctr" bIns="45700" lIns="91425" spcFirstLastPara="1" rIns="91425" wrap="square" tIns="45700">
            <a:noAutofit/>
          </a:bodyPr>
          <a:lstStyle/>
          <a:p>
            <a:pPr indent="0" lvl="0" marL="0" marR="0" rtl="0" algn="just">
              <a:lnSpc>
                <a:spcPct val="200000"/>
              </a:lnSpc>
              <a:spcBef>
                <a:spcPts val="0"/>
              </a:spcBef>
              <a:spcAft>
                <a:spcPts val="0"/>
              </a:spcAft>
              <a:buNone/>
            </a:pPr>
            <a:r>
              <a:rPr lang="es-ES" sz="3600">
                <a:solidFill>
                  <a:srgbClr val="7F7F7F"/>
                </a:solidFill>
                <a:latin typeface="Arial"/>
                <a:ea typeface="Arial"/>
                <a:cs typeface="Arial"/>
                <a:sym typeface="Arial"/>
              </a:rPr>
              <a:t>Ordenamiento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500"/>
                                        <p:tgtEl>
                                          <p:spTgt spid="5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2" name="Shape 512"/>
        <p:cNvGrpSpPr/>
        <p:nvPr/>
      </p:nvGrpSpPr>
      <p:grpSpPr>
        <a:xfrm>
          <a:off x="0" y="0"/>
          <a:ext cx="0" cy="0"/>
          <a:chOff x="0" y="0"/>
          <a:chExt cx="0" cy="0"/>
        </a:xfrm>
      </p:grpSpPr>
      <p:sp>
        <p:nvSpPr>
          <p:cNvPr id="513" name="Google Shape;513;p42"/>
          <p:cNvSpPr/>
          <p:nvPr/>
        </p:nvSpPr>
        <p:spPr>
          <a:xfrm>
            <a:off x="638175" y="2002972"/>
            <a:ext cx="11118396" cy="2982685"/>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s-ES" sz="1800">
                <a:solidFill>
                  <a:schemeClr val="lt1"/>
                </a:solidFill>
                <a:latin typeface="Calibri"/>
                <a:ea typeface="Calibri"/>
                <a:cs typeface="Calibri"/>
                <a:sym typeface="Calibri"/>
              </a:rPr>
              <a:t>Tomemos el dataset de sueldos, vamos a ordenar los registros de acuerdo a su sueldo, de forma descendente.</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s-ES" sz="1800">
                <a:solidFill>
                  <a:schemeClr val="lt1"/>
                </a:solidFill>
                <a:latin typeface="Calibri"/>
                <a:ea typeface="Calibri"/>
                <a:cs typeface="Calibri"/>
                <a:sym typeface="Calibri"/>
              </a:rPr>
              <a:t>Pero antes de proceder, revisemos su estructura para verificar que la columna es numérica.</a:t>
            </a:r>
            <a:endParaRPr/>
          </a:p>
        </p:txBody>
      </p:sp>
      <p:sp>
        <p:nvSpPr>
          <p:cNvPr id="514" name="Google Shape;514;p42"/>
          <p:cNvSpPr txBox="1"/>
          <p:nvPr/>
        </p:nvSpPr>
        <p:spPr>
          <a:xfrm>
            <a:off x="1357959" y="538239"/>
            <a:ext cx="10062515"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es-ES" sz="3600">
                <a:solidFill>
                  <a:srgbClr val="7F7F7F"/>
                </a:solidFill>
                <a:latin typeface="Arial"/>
                <a:ea typeface="Arial"/>
                <a:cs typeface="Arial"/>
                <a:sym typeface="Arial"/>
              </a:rPr>
              <a:t>Ordenamiento: Ordenar un dataframe</a:t>
            </a:r>
            <a:endParaRPr/>
          </a:p>
        </p:txBody>
      </p:sp>
      <p:pic>
        <p:nvPicPr>
          <p:cNvPr id="515" name="Google Shape;515;p42"/>
          <p:cNvPicPr preferRelativeResize="0"/>
          <p:nvPr/>
        </p:nvPicPr>
        <p:blipFill rotWithShape="1">
          <a:blip r:embed="rId4">
            <a:alphaModFix/>
          </a:blip>
          <a:srcRect b="0" l="0" r="0" t="0"/>
          <a:stretch/>
        </p:blipFill>
        <p:spPr>
          <a:xfrm>
            <a:off x="5617287" y="2398786"/>
            <a:ext cx="6030167" cy="2191056"/>
          </a:xfrm>
          <a:prstGeom prst="rect">
            <a:avLst/>
          </a:prstGeom>
          <a:noFill/>
          <a:ln>
            <a:noFill/>
          </a:ln>
        </p:spPr>
      </p:pic>
      <p:sp>
        <p:nvSpPr>
          <p:cNvPr id="516" name="Google Shape;516;p42"/>
          <p:cNvSpPr txBox="1"/>
          <p:nvPr/>
        </p:nvSpPr>
        <p:spPr>
          <a:xfrm>
            <a:off x="1357960" y="2495919"/>
            <a:ext cx="3965154" cy="181588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rgbClr val="7F7F7F"/>
                </a:solidFill>
                <a:latin typeface="Calibri"/>
                <a:ea typeface="Calibri"/>
                <a:cs typeface="Calibri"/>
                <a:sym typeface="Calibri"/>
              </a:rPr>
              <a:t>Tomemos el dataset de sueldos, vamos a ordenar los registros de acuerdo a su sueldo, de forma descendente.</a:t>
            </a:r>
            <a:endParaRPr/>
          </a:p>
          <a:p>
            <a:pPr indent="0" lvl="0" marL="0" marR="0" rtl="0" algn="just">
              <a:spcBef>
                <a:spcPts val="0"/>
              </a:spcBef>
              <a:spcAft>
                <a:spcPts val="0"/>
              </a:spcAft>
              <a:buNone/>
            </a:pPr>
            <a:r>
              <a:t/>
            </a:r>
            <a:endParaRPr sz="1600">
              <a:solidFill>
                <a:srgbClr val="7F7F7F"/>
              </a:solidFill>
              <a:latin typeface="Calibri"/>
              <a:ea typeface="Calibri"/>
              <a:cs typeface="Calibri"/>
              <a:sym typeface="Calibri"/>
            </a:endParaRPr>
          </a:p>
          <a:p>
            <a:pPr indent="0" lvl="0" marL="0" marR="0" rtl="0" algn="just">
              <a:spcBef>
                <a:spcPts val="0"/>
              </a:spcBef>
              <a:spcAft>
                <a:spcPts val="0"/>
              </a:spcAft>
              <a:buNone/>
            </a:pPr>
            <a:r>
              <a:rPr lang="es-ES" sz="1600">
                <a:solidFill>
                  <a:srgbClr val="7F7F7F"/>
                </a:solidFill>
                <a:latin typeface="Calibri"/>
                <a:ea typeface="Calibri"/>
                <a:cs typeface="Calibri"/>
                <a:sym typeface="Calibri"/>
              </a:rPr>
              <a:t>Pero antes de proceder, revisemos su estructura para verificar que la columna es numérica.</a:t>
            </a:r>
            <a:endParaRPr/>
          </a:p>
        </p:txBody>
      </p:sp>
      <p:pic>
        <p:nvPicPr>
          <p:cNvPr id="517" name="Google Shape;517;p42"/>
          <p:cNvPicPr preferRelativeResize="0"/>
          <p:nvPr/>
        </p:nvPicPr>
        <p:blipFill rotWithShape="1">
          <a:blip r:embed="rId5">
            <a:alphaModFix/>
          </a:blip>
          <a:srcRect b="0" l="0" r="0" t="0"/>
          <a:stretch/>
        </p:blipFill>
        <p:spPr>
          <a:xfrm>
            <a:off x="823771" y="2495919"/>
            <a:ext cx="425072" cy="425072"/>
          </a:xfrm>
          <a:prstGeom prst="rect">
            <a:avLst/>
          </a:prstGeom>
          <a:noFill/>
          <a:ln>
            <a:noFill/>
          </a:ln>
        </p:spPr>
      </p:pic>
      <p:pic>
        <p:nvPicPr>
          <p:cNvPr id="518" name="Google Shape;518;p42"/>
          <p:cNvPicPr preferRelativeResize="0"/>
          <p:nvPr/>
        </p:nvPicPr>
        <p:blipFill rotWithShape="1">
          <a:blip r:embed="rId5">
            <a:alphaModFix/>
          </a:blip>
          <a:srcRect b="0" l="0" r="0" t="0"/>
          <a:stretch/>
        </p:blipFill>
        <p:spPr>
          <a:xfrm>
            <a:off x="823771" y="3413938"/>
            <a:ext cx="425072" cy="42507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500"/>
                                        <p:tgtEl>
                                          <p:spTgt spid="5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pic>
        <p:nvPicPr>
          <p:cNvPr id="523" name="Google Shape;523;p43"/>
          <p:cNvPicPr preferRelativeResize="0"/>
          <p:nvPr/>
        </p:nvPicPr>
        <p:blipFill rotWithShape="1">
          <a:blip r:embed="rId3">
            <a:alphaModFix/>
          </a:blip>
          <a:srcRect b="0" l="0" r="0" t="0"/>
          <a:stretch/>
        </p:blipFill>
        <p:spPr>
          <a:xfrm>
            <a:off x="665462" y="2684834"/>
            <a:ext cx="5638061" cy="3745309"/>
          </a:xfrm>
          <a:prstGeom prst="rect">
            <a:avLst/>
          </a:prstGeom>
          <a:noFill/>
          <a:ln>
            <a:noFill/>
          </a:ln>
        </p:spPr>
      </p:pic>
      <p:sp>
        <p:nvSpPr>
          <p:cNvPr id="524" name="Google Shape;524;p43"/>
          <p:cNvSpPr txBox="1"/>
          <p:nvPr>
            <p:ph type="title"/>
          </p:nvPr>
        </p:nvSpPr>
        <p:spPr>
          <a:xfrm>
            <a:off x="1070573" y="1064620"/>
            <a:ext cx="4941652" cy="89947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s-ES" sz="3600">
                <a:solidFill>
                  <a:srgbClr val="7F7F7F"/>
                </a:solidFill>
                <a:latin typeface="Arial"/>
                <a:ea typeface="Arial"/>
                <a:cs typeface="Arial"/>
                <a:sym typeface="Arial"/>
              </a:rPr>
              <a:t>Ordenar un dataframe</a:t>
            </a:r>
            <a:endParaRPr sz="3600"/>
          </a:p>
        </p:txBody>
      </p:sp>
      <p:sp>
        <p:nvSpPr>
          <p:cNvPr id="525" name="Google Shape;525;p43"/>
          <p:cNvSpPr/>
          <p:nvPr/>
        </p:nvSpPr>
        <p:spPr>
          <a:xfrm>
            <a:off x="6381344" y="1167319"/>
            <a:ext cx="5105739" cy="4459502"/>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6" name="Google Shape;526;p43"/>
          <p:cNvSpPr/>
          <p:nvPr/>
        </p:nvSpPr>
        <p:spPr>
          <a:xfrm>
            <a:off x="1437770" y="3067647"/>
            <a:ext cx="4674038" cy="304698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lt1"/>
                </a:solidFill>
                <a:latin typeface="Calibri"/>
                <a:ea typeface="Calibri"/>
                <a:cs typeface="Calibri"/>
                <a:sym typeface="Calibri"/>
              </a:rPr>
              <a:t>Tomemos el dataset de sueldos, vamos a ordenar los registros de acuerdo a su sueldo, de forma descendente.</a:t>
            </a:r>
            <a:endParaRPr/>
          </a:p>
          <a:p>
            <a:pPr indent="0" lvl="0" marL="0" marR="0" rtl="0" algn="just">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600">
                <a:solidFill>
                  <a:schemeClr val="lt1"/>
                </a:solidFill>
                <a:latin typeface="Calibri"/>
                <a:ea typeface="Calibri"/>
                <a:cs typeface="Calibri"/>
                <a:sym typeface="Calibri"/>
              </a:rPr>
              <a:t>Pero antes de proceder, revisemos su estructura para verificar que la columna es numérica.</a:t>
            </a:r>
            <a:endParaRPr/>
          </a:p>
          <a:p>
            <a:pPr indent="0" lvl="0" marL="0" marR="0" rtl="0" algn="just">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600">
                <a:solidFill>
                  <a:schemeClr val="lt1"/>
                </a:solidFill>
                <a:latin typeface="Calibri"/>
                <a:ea typeface="Calibri"/>
                <a:cs typeface="Calibri"/>
                <a:sym typeface="Calibri"/>
              </a:rPr>
              <a:t>Como se puede apreciar, la columna está definida como object, esto puede deberse a que la librería Pandas interpreta los puntos como separadores decimales. Realizaremos un pequeño data wrangling antes de proceder.</a:t>
            </a:r>
            <a:endParaRPr sz="1400">
              <a:solidFill>
                <a:schemeClr val="dk1"/>
              </a:solidFill>
              <a:latin typeface="Calibri"/>
              <a:ea typeface="Calibri"/>
              <a:cs typeface="Calibri"/>
              <a:sym typeface="Calibri"/>
            </a:endParaRPr>
          </a:p>
        </p:txBody>
      </p:sp>
      <p:pic>
        <p:nvPicPr>
          <p:cNvPr id="527" name="Google Shape;527;p43"/>
          <p:cNvPicPr preferRelativeResize="0"/>
          <p:nvPr/>
        </p:nvPicPr>
        <p:blipFill rotWithShape="1">
          <a:blip r:embed="rId4">
            <a:alphaModFix/>
          </a:blip>
          <a:srcRect b="0" l="0" r="0" t="0"/>
          <a:stretch/>
        </p:blipFill>
        <p:spPr>
          <a:xfrm>
            <a:off x="1027090" y="4891946"/>
            <a:ext cx="356484" cy="356484"/>
          </a:xfrm>
          <a:prstGeom prst="rect">
            <a:avLst/>
          </a:prstGeom>
          <a:noFill/>
          <a:ln>
            <a:noFill/>
          </a:ln>
        </p:spPr>
      </p:pic>
      <p:pic>
        <p:nvPicPr>
          <p:cNvPr id="528" name="Google Shape;528;p43"/>
          <p:cNvPicPr preferRelativeResize="0"/>
          <p:nvPr/>
        </p:nvPicPr>
        <p:blipFill rotWithShape="1">
          <a:blip r:embed="rId4">
            <a:alphaModFix/>
          </a:blip>
          <a:srcRect b="0" l="0" r="0" t="0"/>
          <a:stretch/>
        </p:blipFill>
        <p:spPr>
          <a:xfrm>
            <a:off x="1037302" y="4073352"/>
            <a:ext cx="349849" cy="349849"/>
          </a:xfrm>
          <a:prstGeom prst="rect">
            <a:avLst/>
          </a:prstGeom>
          <a:noFill/>
          <a:ln>
            <a:noFill/>
          </a:ln>
        </p:spPr>
      </p:pic>
      <p:pic>
        <p:nvPicPr>
          <p:cNvPr id="529" name="Google Shape;529;p43"/>
          <p:cNvPicPr preferRelativeResize="0"/>
          <p:nvPr/>
        </p:nvPicPr>
        <p:blipFill rotWithShape="1">
          <a:blip r:embed="rId5">
            <a:alphaModFix/>
          </a:blip>
          <a:srcRect b="0" l="0" r="0" t="0"/>
          <a:stretch/>
        </p:blipFill>
        <p:spPr>
          <a:xfrm>
            <a:off x="6565528" y="1471582"/>
            <a:ext cx="4788272" cy="1739815"/>
          </a:xfrm>
          <a:prstGeom prst="rect">
            <a:avLst/>
          </a:prstGeom>
          <a:noFill/>
          <a:ln>
            <a:noFill/>
          </a:ln>
        </p:spPr>
      </p:pic>
      <p:pic>
        <p:nvPicPr>
          <p:cNvPr id="530" name="Google Shape;530;p43"/>
          <p:cNvPicPr preferRelativeResize="0"/>
          <p:nvPr/>
        </p:nvPicPr>
        <p:blipFill rotWithShape="1">
          <a:blip r:embed="rId6">
            <a:alphaModFix/>
          </a:blip>
          <a:srcRect b="0" l="0" r="0" t="0"/>
          <a:stretch/>
        </p:blipFill>
        <p:spPr>
          <a:xfrm>
            <a:off x="6565528" y="3211397"/>
            <a:ext cx="4788272" cy="2049955"/>
          </a:xfrm>
          <a:prstGeom prst="rect">
            <a:avLst/>
          </a:prstGeom>
          <a:noFill/>
          <a:ln>
            <a:noFill/>
          </a:ln>
        </p:spPr>
      </p:pic>
      <p:pic>
        <p:nvPicPr>
          <p:cNvPr id="531" name="Google Shape;531;p43"/>
          <p:cNvPicPr preferRelativeResize="0"/>
          <p:nvPr/>
        </p:nvPicPr>
        <p:blipFill rotWithShape="1">
          <a:blip r:embed="rId4">
            <a:alphaModFix/>
          </a:blip>
          <a:srcRect b="0" l="0" r="0" t="0"/>
          <a:stretch/>
        </p:blipFill>
        <p:spPr>
          <a:xfrm>
            <a:off x="1070573" y="3138957"/>
            <a:ext cx="351913" cy="351913"/>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5" name="Shape 535"/>
        <p:cNvGrpSpPr/>
        <p:nvPr/>
      </p:nvGrpSpPr>
      <p:grpSpPr>
        <a:xfrm>
          <a:off x="0" y="0"/>
          <a:ext cx="0" cy="0"/>
          <a:chOff x="0" y="0"/>
          <a:chExt cx="0" cy="0"/>
        </a:xfrm>
      </p:grpSpPr>
      <p:sp>
        <p:nvSpPr>
          <p:cNvPr id="536" name="Google Shape;536;p44"/>
          <p:cNvSpPr/>
          <p:nvPr/>
        </p:nvSpPr>
        <p:spPr>
          <a:xfrm>
            <a:off x="638175" y="1817920"/>
            <a:ext cx="11118396" cy="3407223"/>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s-ES" sz="1800">
                <a:solidFill>
                  <a:schemeClr val="lt1"/>
                </a:solidFill>
                <a:latin typeface="Calibri"/>
                <a:ea typeface="Calibri"/>
                <a:cs typeface="Calibri"/>
                <a:sym typeface="Calibri"/>
              </a:rPr>
              <a:t>Tomemos el de sueldos, vamos a ordenar los registros de acuerdo a su sueldo, de forma descendente.</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s-ES" sz="1800">
                <a:solidFill>
                  <a:schemeClr val="lt1"/>
                </a:solidFill>
                <a:latin typeface="Calibri"/>
                <a:ea typeface="Calibri"/>
                <a:cs typeface="Calibri"/>
                <a:sym typeface="Calibri"/>
              </a:rPr>
              <a:t>Pero antes de proceder, revisemos su estructura para verificar que la columna es numérica.</a:t>
            </a:r>
            <a:endParaRPr/>
          </a:p>
        </p:txBody>
      </p:sp>
      <p:sp>
        <p:nvSpPr>
          <p:cNvPr id="537" name="Google Shape;537;p44"/>
          <p:cNvSpPr txBox="1"/>
          <p:nvPr/>
        </p:nvSpPr>
        <p:spPr>
          <a:xfrm>
            <a:off x="1357960" y="2082267"/>
            <a:ext cx="3965154"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rgbClr val="7F7F7F"/>
                </a:solidFill>
                <a:latin typeface="Calibri"/>
                <a:ea typeface="Calibri"/>
                <a:cs typeface="Calibri"/>
                <a:sym typeface="Calibri"/>
              </a:rPr>
              <a:t>Ahora el dataframe cuenta con una estructura en donde la columna </a:t>
            </a:r>
            <a:r>
              <a:rPr b="1" lang="es-ES" sz="1600">
                <a:solidFill>
                  <a:srgbClr val="7F7F7F"/>
                </a:solidFill>
                <a:latin typeface="Calibri"/>
                <a:ea typeface="Calibri"/>
                <a:cs typeface="Calibri"/>
                <a:sym typeface="Calibri"/>
              </a:rPr>
              <a:t>sueldo líquido </a:t>
            </a:r>
            <a:r>
              <a:rPr lang="es-ES" sz="1600">
                <a:solidFill>
                  <a:srgbClr val="7F7F7F"/>
                </a:solidFill>
                <a:latin typeface="Calibri"/>
                <a:ea typeface="Calibri"/>
                <a:cs typeface="Calibri"/>
                <a:sym typeface="Calibri"/>
              </a:rPr>
              <a:t>es de tipo entero</a:t>
            </a:r>
            <a:r>
              <a:rPr lang="es-ES" sz="1600">
                <a:solidFill>
                  <a:srgbClr val="7F7F7F"/>
                </a:solidFill>
                <a:latin typeface="Arial"/>
                <a:ea typeface="Arial"/>
                <a:cs typeface="Arial"/>
                <a:sym typeface="Arial"/>
              </a:rPr>
              <a:t>.</a:t>
            </a:r>
            <a:endParaRPr/>
          </a:p>
        </p:txBody>
      </p:sp>
      <p:pic>
        <p:nvPicPr>
          <p:cNvPr id="538" name="Google Shape;538;p44"/>
          <p:cNvPicPr preferRelativeResize="0"/>
          <p:nvPr/>
        </p:nvPicPr>
        <p:blipFill rotWithShape="1">
          <a:blip r:embed="rId4">
            <a:alphaModFix/>
          </a:blip>
          <a:srcRect b="0" l="0" r="0" t="0"/>
          <a:stretch/>
        </p:blipFill>
        <p:spPr>
          <a:xfrm>
            <a:off x="823771" y="2082267"/>
            <a:ext cx="425072" cy="425072"/>
          </a:xfrm>
          <a:prstGeom prst="rect">
            <a:avLst/>
          </a:prstGeom>
          <a:noFill/>
          <a:ln>
            <a:noFill/>
          </a:ln>
        </p:spPr>
      </p:pic>
      <p:pic>
        <p:nvPicPr>
          <p:cNvPr id="539" name="Google Shape;539;p44"/>
          <p:cNvPicPr preferRelativeResize="0"/>
          <p:nvPr/>
        </p:nvPicPr>
        <p:blipFill rotWithShape="1">
          <a:blip r:embed="rId5">
            <a:alphaModFix/>
          </a:blip>
          <a:srcRect b="0" l="0" r="0" t="0"/>
          <a:stretch/>
        </p:blipFill>
        <p:spPr>
          <a:xfrm>
            <a:off x="5472364" y="1924484"/>
            <a:ext cx="6134956" cy="3153215"/>
          </a:xfrm>
          <a:prstGeom prst="rect">
            <a:avLst/>
          </a:prstGeom>
          <a:noFill/>
          <a:ln>
            <a:noFill/>
          </a:ln>
        </p:spPr>
      </p:pic>
      <p:pic>
        <p:nvPicPr>
          <p:cNvPr id="540" name="Google Shape;540;p44"/>
          <p:cNvPicPr preferRelativeResize="0"/>
          <p:nvPr/>
        </p:nvPicPr>
        <p:blipFill rotWithShape="1">
          <a:blip r:embed="rId6">
            <a:alphaModFix/>
          </a:blip>
          <a:srcRect b="0" l="0" r="0" t="0"/>
          <a:stretch/>
        </p:blipFill>
        <p:spPr>
          <a:xfrm>
            <a:off x="2293100" y="3307033"/>
            <a:ext cx="1524340" cy="1524340"/>
          </a:xfrm>
          <a:prstGeom prst="rect">
            <a:avLst/>
          </a:prstGeom>
          <a:noFill/>
          <a:ln>
            <a:noFill/>
          </a:ln>
        </p:spPr>
      </p:pic>
      <p:sp>
        <p:nvSpPr>
          <p:cNvPr id="541" name="Google Shape;541;p44"/>
          <p:cNvSpPr/>
          <p:nvPr/>
        </p:nvSpPr>
        <p:spPr>
          <a:xfrm>
            <a:off x="1357960" y="651539"/>
            <a:ext cx="790472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s-ES" sz="3600">
                <a:solidFill>
                  <a:srgbClr val="7F7F7F"/>
                </a:solidFill>
                <a:latin typeface="Arial"/>
                <a:ea typeface="Arial"/>
                <a:cs typeface="Arial"/>
                <a:sym typeface="Arial"/>
              </a:rPr>
              <a:t>Ordenamiento: Ordenar un dataframe</a:t>
            </a:r>
            <a:endParaRPr sz="3600">
              <a:solidFill>
                <a:srgbClr val="7F7F7F"/>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45" name="Shape 545"/>
        <p:cNvGrpSpPr/>
        <p:nvPr/>
      </p:nvGrpSpPr>
      <p:grpSpPr>
        <a:xfrm>
          <a:off x="0" y="0"/>
          <a:ext cx="0" cy="0"/>
          <a:chOff x="0" y="0"/>
          <a:chExt cx="0" cy="0"/>
        </a:xfrm>
      </p:grpSpPr>
      <p:sp>
        <p:nvSpPr>
          <p:cNvPr id="546" name="Google Shape;546;p45"/>
          <p:cNvSpPr/>
          <p:nvPr/>
        </p:nvSpPr>
        <p:spPr>
          <a:xfrm>
            <a:off x="638175" y="1817918"/>
            <a:ext cx="10986378" cy="3407223"/>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s-ES" sz="1800">
                <a:solidFill>
                  <a:schemeClr val="lt1"/>
                </a:solidFill>
                <a:latin typeface="Calibri"/>
                <a:ea typeface="Calibri"/>
                <a:cs typeface="Calibri"/>
                <a:sym typeface="Calibri"/>
              </a:rPr>
              <a:t>Tomemos el de sueldos, vamos a ordenar los registros de acuerdo a su sueldo, de forma descendente.</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s-ES" sz="1800">
                <a:solidFill>
                  <a:schemeClr val="lt1"/>
                </a:solidFill>
                <a:latin typeface="Calibri"/>
                <a:ea typeface="Calibri"/>
                <a:cs typeface="Calibri"/>
                <a:sym typeface="Calibri"/>
              </a:rPr>
              <a:t>Pero antes de proceder, revisemos su estructura para verificar que la columna es numérica.</a:t>
            </a:r>
            <a:endParaRPr/>
          </a:p>
        </p:txBody>
      </p:sp>
      <p:sp>
        <p:nvSpPr>
          <p:cNvPr id="547" name="Google Shape;547;p45"/>
          <p:cNvSpPr txBox="1"/>
          <p:nvPr/>
        </p:nvSpPr>
        <p:spPr>
          <a:xfrm>
            <a:off x="638175" y="538239"/>
            <a:ext cx="10782300"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es-ES" sz="3600">
                <a:solidFill>
                  <a:srgbClr val="7F7F7F"/>
                </a:solidFill>
                <a:latin typeface="Arial"/>
                <a:ea typeface="Arial"/>
                <a:cs typeface="Arial"/>
                <a:sym typeface="Arial"/>
              </a:rPr>
              <a:t>Ordenar un dataframe</a:t>
            </a:r>
            <a:endParaRPr sz="2400">
              <a:solidFill>
                <a:srgbClr val="7F7F7F"/>
              </a:solidFill>
              <a:latin typeface="Arial"/>
              <a:ea typeface="Arial"/>
              <a:cs typeface="Arial"/>
              <a:sym typeface="Arial"/>
            </a:endParaRPr>
          </a:p>
        </p:txBody>
      </p:sp>
      <p:sp>
        <p:nvSpPr>
          <p:cNvPr id="548" name="Google Shape;548;p45"/>
          <p:cNvSpPr txBox="1"/>
          <p:nvPr/>
        </p:nvSpPr>
        <p:spPr>
          <a:xfrm>
            <a:off x="1357960" y="2082267"/>
            <a:ext cx="3965154"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rgbClr val="7F7F7F"/>
                </a:solidFill>
                <a:latin typeface="Calibri"/>
                <a:ea typeface="Calibri"/>
                <a:cs typeface="Calibri"/>
                <a:sym typeface="Calibri"/>
              </a:rPr>
              <a:t>Y por último, realizamos el ordenamiento del dataframe de forma descendente de acuerdo a la columna sueldo líquido utilizando el método sort_values().</a:t>
            </a:r>
            <a:endParaRPr/>
          </a:p>
        </p:txBody>
      </p:sp>
      <p:pic>
        <p:nvPicPr>
          <p:cNvPr id="549" name="Google Shape;549;p45"/>
          <p:cNvPicPr preferRelativeResize="0"/>
          <p:nvPr/>
        </p:nvPicPr>
        <p:blipFill rotWithShape="1">
          <a:blip r:embed="rId4">
            <a:alphaModFix/>
          </a:blip>
          <a:srcRect b="0" l="0" r="0" t="0"/>
          <a:stretch/>
        </p:blipFill>
        <p:spPr>
          <a:xfrm>
            <a:off x="823771" y="2082267"/>
            <a:ext cx="425072" cy="425072"/>
          </a:xfrm>
          <a:prstGeom prst="rect">
            <a:avLst/>
          </a:prstGeom>
          <a:noFill/>
          <a:ln>
            <a:noFill/>
          </a:ln>
        </p:spPr>
      </p:pic>
      <p:pic>
        <p:nvPicPr>
          <p:cNvPr id="550" name="Google Shape;550;p45"/>
          <p:cNvPicPr preferRelativeResize="0"/>
          <p:nvPr/>
        </p:nvPicPr>
        <p:blipFill rotWithShape="1">
          <a:blip r:embed="rId5">
            <a:alphaModFix/>
          </a:blip>
          <a:srcRect b="0" l="0" r="0" t="0"/>
          <a:stretch/>
        </p:blipFill>
        <p:spPr>
          <a:xfrm>
            <a:off x="5432231" y="1973502"/>
            <a:ext cx="6001588" cy="3096057"/>
          </a:xfrm>
          <a:prstGeom prst="rect">
            <a:avLst/>
          </a:prstGeom>
          <a:noFill/>
          <a:ln>
            <a:noFill/>
          </a:ln>
        </p:spPr>
      </p:pic>
      <p:pic>
        <p:nvPicPr>
          <p:cNvPr id="551" name="Google Shape;551;p45"/>
          <p:cNvPicPr preferRelativeResize="0"/>
          <p:nvPr/>
        </p:nvPicPr>
        <p:blipFill rotWithShape="1">
          <a:blip r:embed="rId6">
            <a:alphaModFix/>
          </a:blip>
          <a:srcRect b="0" l="0" r="0" t="0"/>
          <a:stretch/>
        </p:blipFill>
        <p:spPr>
          <a:xfrm>
            <a:off x="2046514" y="3431104"/>
            <a:ext cx="1567867" cy="156786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500"/>
                                        <p:tgtEl>
                                          <p:spTgt spid="5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46"/>
          <p:cNvSpPr txBox="1"/>
          <p:nvPr/>
        </p:nvSpPr>
        <p:spPr>
          <a:xfrm>
            <a:off x="1039034" y="3309116"/>
            <a:ext cx="8365061" cy="1008062"/>
          </a:xfrm>
          <a:prstGeom prst="rect">
            <a:avLst/>
          </a:prstGeom>
          <a:noFill/>
          <a:ln>
            <a:noFill/>
          </a:ln>
        </p:spPr>
        <p:txBody>
          <a:bodyPr anchorCtr="0" anchor="ctr" bIns="45700" lIns="91425" spcFirstLastPara="1" rIns="91425" wrap="square" tIns="45700">
            <a:noAutofit/>
          </a:bodyPr>
          <a:lstStyle/>
          <a:p>
            <a:pPr indent="0" lvl="0" marL="0" marR="0" rtl="0" algn="just">
              <a:lnSpc>
                <a:spcPct val="200000"/>
              </a:lnSpc>
              <a:spcBef>
                <a:spcPts val="0"/>
              </a:spcBef>
              <a:spcAft>
                <a:spcPts val="0"/>
              </a:spcAft>
              <a:buNone/>
            </a:pPr>
            <a:r>
              <a:rPr lang="es-ES" sz="3600">
                <a:solidFill>
                  <a:srgbClr val="7F7F7F"/>
                </a:solidFill>
                <a:latin typeface="Calibri"/>
                <a:ea typeface="Calibri"/>
                <a:cs typeface="Calibri"/>
                <a:sym typeface="Calibri"/>
              </a:rPr>
              <a:t>Columnas e Índices</a:t>
            </a:r>
            <a:endParaRPr sz="3600">
              <a:solidFill>
                <a:srgbClr val="7F7F7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500"/>
                                        <p:tgtEl>
                                          <p:spTgt spid="5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47"/>
          <p:cNvSpPr txBox="1"/>
          <p:nvPr>
            <p:ph type="title"/>
          </p:nvPr>
        </p:nvSpPr>
        <p:spPr>
          <a:xfrm>
            <a:off x="838200" y="481752"/>
            <a:ext cx="10515600" cy="83137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3600" u="none" cap="none" strike="noStrike">
                <a:solidFill>
                  <a:srgbClr val="7F7F7F"/>
                </a:solidFill>
                <a:latin typeface="Arial"/>
                <a:ea typeface="Arial"/>
                <a:cs typeface="Arial"/>
                <a:sym typeface="Arial"/>
              </a:rPr>
              <a:t>Columnas e Índices: Renombrar Columnas</a:t>
            </a:r>
            <a:endParaRPr/>
          </a:p>
        </p:txBody>
      </p:sp>
      <p:sp>
        <p:nvSpPr>
          <p:cNvPr id="562" name="Google Shape;562;p47"/>
          <p:cNvSpPr/>
          <p:nvPr/>
        </p:nvSpPr>
        <p:spPr>
          <a:xfrm>
            <a:off x="1630425" y="1426850"/>
            <a:ext cx="9018300" cy="4324200"/>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3" name="Google Shape;563;p47"/>
          <p:cNvSpPr/>
          <p:nvPr/>
        </p:nvSpPr>
        <p:spPr>
          <a:xfrm>
            <a:off x="2453601" y="4607602"/>
            <a:ext cx="7284900" cy="954000"/>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400">
                <a:solidFill>
                  <a:srgbClr val="757070"/>
                </a:solidFill>
                <a:latin typeface="Calibri"/>
                <a:ea typeface="Calibri"/>
                <a:cs typeface="Calibri"/>
                <a:sym typeface="Calibri"/>
              </a:rPr>
              <a:t>El método rename() permite, dentro de otras cosas, renombrar las columnas. Para esto, debe proporcionarse un diccionario con los nombres actuales y nuevos nombres de las columnas que se desea modificar. Recuerde que este método utiliza el parámetro inplace. Si inplace=False, el método retorna una copia del datafram.</a:t>
            </a:r>
            <a:endParaRPr sz="1400">
              <a:solidFill>
                <a:srgbClr val="757070"/>
              </a:solidFill>
              <a:latin typeface="Calibri"/>
              <a:ea typeface="Calibri"/>
              <a:cs typeface="Calibri"/>
              <a:sym typeface="Calibri"/>
            </a:endParaRPr>
          </a:p>
        </p:txBody>
      </p:sp>
      <p:pic>
        <p:nvPicPr>
          <p:cNvPr id="564" name="Google Shape;564;p47"/>
          <p:cNvPicPr preferRelativeResize="0"/>
          <p:nvPr/>
        </p:nvPicPr>
        <p:blipFill rotWithShape="1">
          <a:blip r:embed="rId3">
            <a:alphaModFix/>
          </a:blip>
          <a:srcRect b="0" l="0" r="0" t="0"/>
          <a:stretch/>
        </p:blipFill>
        <p:spPr>
          <a:xfrm>
            <a:off x="2984122" y="1559319"/>
            <a:ext cx="6299974" cy="304082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500"/>
                                        <p:tgtEl>
                                          <p:spTgt spid="5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68" name="Shape 568"/>
        <p:cNvGrpSpPr/>
        <p:nvPr/>
      </p:nvGrpSpPr>
      <p:grpSpPr>
        <a:xfrm>
          <a:off x="0" y="0"/>
          <a:ext cx="0" cy="0"/>
          <a:chOff x="0" y="0"/>
          <a:chExt cx="0" cy="0"/>
        </a:xfrm>
      </p:grpSpPr>
      <p:pic>
        <p:nvPicPr>
          <p:cNvPr id="569" name="Google Shape;569;p48"/>
          <p:cNvPicPr preferRelativeResize="0"/>
          <p:nvPr/>
        </p:nvPicPr>
        <p:blipFill rotWithShape="1">
          <a:blip r:embed="rId4">
            <a:alphaModFix/>
          </a:blip>
          <a:srcRect b="0" l="0" r="0" t="0"/>
          <a:stretch/>
        </p:blipFill>
        <p:spPr>
          <a:xfrm>
            <a:off x="-297157" y="1297022"/>
            <a:ext cx="12752962" cy="633962"/>
          </a:xfrm>
          <a:prstGeom prst="rect">
            <a:avLst/>
          </a:prstGeom>
          <a:noFill/>
          <a:ln>
            <a:noFill/>
          </a:ln>
        </p:spPr>
      </p:pic>
      <p:sp>
        <p:nvSpPr>
          <p:cNvPr id="570" name="Google Shape;570;p48"/>
          <p:cNvSpPr/>
          <p:nvPr/>
        </p:nvSpPr>
        <p:spPr>
          <a:xfrm>
            <a:off x="1164424" y="2148820"/>
            <a:ext cx="9829800" cy="3668485"/>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1" name="Google Shape;571;p48"/>
          <p:cNvSpPr txBox="1"/>
          <p:nvPr/>
        </p:nvSpPr>
        <p:spPr>
          <a:xfrm>
            <a:off x="1164424" y="534550"/>
            <a:ext cx="10782300" cy="68695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es-ES" sz="3200">
                <a:solidFill>
                  <a:srgbClr val="7F7F7F"/>
                </a:solidFill>
                <a:latin typeface="Arial"/>
                <a:ea typeface="Arial"/>
                <a:cs typeface="Arial"/>
                <a:sym typeface="Arial"/>
              </a:rPr>
              <a:t>Setear un índice</a:t>
            </a:r>
            <a:endParaRPr sz="3200">
              <a:solidFill>
                <a:srgbClr val="7F7F7F"/>
              </a:solidFill>
              <a:latin typeface="Arial"/>
              <a:ea typeface="Arial"/>
              <a:cs typeface="Arial"/>
              <a:sym typeface="Arial"/>
            </a:endParaRPr>
          </a:p>
        </p:txBody>
      </p:sp>
      <p:sp>
        <p:nvSpPr>
          <p:cNvPr id="572" name="Google Shape;572;p48"/>
          <p:cNvSpPr/>
          <p:nvPr/>
        </p:nvSpPr>
        <p:spPr>
          <a:xfrm>
            <a:off x="1351247" y="4058582"/>
            <a:ext cx="1424665" cy="338554"/>
          </a:xfrm>
          <a:prstGeom prst="rect">
            <a:avLst/>
          </a:prstGeom>
          <a:solidFill>
            <a:srgbClr val="F2F2F2"/>
          </a:solidFill>
          <a:ln cap="flat" cmpd="sng" w="9525">
            <a:solidFill>
              <a:srgbClr val="A5A5A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600">
                <a:solidFill>
                  <a:srgbClr val="7F7F7F"/>
                </a:solidFill>
                <a:latin typeface="Calibri"/>
                <a:ea typeface="Calibri"/>
                <a:cs typeface="Calibri"/>
                <a:sym typeface="Calibri"/>
              </a:rPr>
              <a:t>Nuevo índice</a:t>
            </a:r>
            <a:endParaRPr sz="1400">
              <a:solidFill>
                <a:schemeClr val="dk1"/>
              </a:solidFill>
              <a:latin typeface="Calibri"/>
              <a:ea typeface="Calibri"/>
              <a:cs typeface="Calibri"/>
              <a:sym typeface="Calibri"/>
            </a:endParaRPr>
          </a:p>
        </p:txBody>
      </p:sp>
      <p:pic>
        <p:nvPicPr>
          <p:cNvPr id="573" name="Google Shape;573;p48"/>
          <p:cNvPicPr preferRelativeResize="0"/>
          <p:nvPr/>
        </p:nvPicPr>
        <p:blipFill rotWithShape="1">
          <a:blip r:embed="rId5">
            <a:alphaModFix/>
          </a:blip>
          <a:srcRect b="0" l="0" r="0" t="0"/>
          <a:stretch/>
        </p:blipFill>
        <p:spPr>
          <a:xfrm>
            <a:off x="3051373" y="2415805"/>
            <a:ext cx="7640116" cy="3296110"/>
          </a:xfrm>
          <a:prstGeom prst="rect">
            <a:avLst/>
          </a:prstGeom>
          <a:noFill/>
          <a:ln>
            <a:noFill/>
          </a:ln>
        </p:spPr>
      </p:pic>
      <p:cxnSp>
        <p:nvCxnSpPr>
          <p:cNvPr id="574" name="Google Shape;574;p48"/>
          <p:cNvCxnSpPr/>
          <p:nvPr/>
        </p:nvCxnSpPr>
        <p:spPr>
          <a:xfrm flipH="1" rot="10800000">
            <a:off x="2149813" y="3608962"/>
            <a:ext cx="901560" cy="374101"/>
          </a:xfrm>
          <a:prstGeom prst="straightConnector1">
            <a:avLst/>
          </a:prstGeom>
          <a:noFill/>
          <a:ln cap="flat" cmpd="sng" w="19050">
            <a:solidFill>
              <a:srgbClr val="7F7F7F"/>
            </a:solidFill>
            <a:prstDash val="solid"/>
            <a:miter lim="800000"/>
            <a:headEnd len="sm" w="sm" type="none"/>
            <a:tailEnd len="med" w="med" type="triangle"/>
          </a:ln>
        </p:spPr>
      </p:cxnSp>
      <p:sp>
        <p:nvSpPr>
          <p:cNvPr id="575" name="Google Shape;575;p48"/>
          <p:cNvSpPr txBox="1"/>
          <p:nvPr/>
        </p:nvSpPr>
        <p:spPr>
          <a:xfrm>
            <a:off x="1164424" y="1297022"/>
            <a:ext cx="9829800" cy="5847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s-ES" sz="1600">
                <a:solidFill>
                  <a:schemeClr val="lt1"/>
                </a:solidFill>
                <a:latin typeface="Calibri"/>
                <a:ea typeface="Calibri"/>
                <a:cs typeface="Calibri"/>
                <a:sym typeface="Calibri"/>
              </a:rPr>
              <a:t>A continuación, definiremos que la columna PID (anteriormente llamada _id) ahora será el índice de la serie, sobrescribiendo el índice por defecto que partía en cero. Este método también posee el parámetro inplace.</a:t>
            </a:r>
            <a:endParaRPr sz="16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500"/>
                                        <p:tgtEl>
                                          <p:spTgt spid="5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79" name="Shape 579"/>
        <p:cNvGrpSpPr/>
        <p:nvPr/>
      </p:nvGrpSpPr>
      <p:grpSpPr>
        <a:xfrm>
          <a:off x="0" y="0"/>
          <a:ext cx="0" cy="0"/>
          <a:chOff x="0" y="0"/>
          <a:chExt cx="0" cy="0"/>
        </a:xfrm>
      </p:grpSpPr>
      <p:sp>
        <p:nvSpPr>
          <p:cNvPr id="580" name="Google Shape;580;p49"/>
          <p:cNvSpPr/>
          <p:nvPr/>
        </p:nvSpPr>
        <p:spPr>
          <a:xfrm>
            <a:off x="2017563" y="2817636"/>
            <a:ext cx="8175172" cy="3407228"/>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1" name="Google Shape;581;p49"/>
          <p:cNvSpPr txBox="1"/>
          <p:nvPr/>
        </p:nvSpPr>
        <p:spPr>
          <a:xfrm>
            <a:off x="1873385" y="223903"/>
            <a:ext cx="8949447"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3200">
              <a:solidFill>
                <a:srgbClr val="7F7F7F"/>
              </a:solidFill>
              <a:latin typeface="Arial"/>
              <a:ea typeface="Arial"/>
              <a:cs typeface="Arial"/>
              <a:sym typeface="Arial"/>
            </a:endParaRPr>
          </a:p>
          <a:p>
            <a:pPr indent="0" lvl="0" marL="0" marR="0" rtl="0" algn="l">
              <a:lnSpc>
                <a:spcPct val="100000"/>
              </a:lnSpc>
              <a:spcBef>
                <a:spcPts val="0"/>
              </a:spcBef>
              <a:spcAft>
                <a:spcPts val="0"/>
              </a:spcAft>
              <a:buNone/>
            </a:pPr>
            <a:r>
              <a:rPr lang="es-ES" sz="3200">
                <a:solidFill>
                  <a:srgbClr val="7F7F7F"/>
                </a:solidFill>
                <a:latin typeface="Arial"/>
                <a:ea typeface="Arial"/>
                <a:cs typeface="Arial"/>
                <a:sym typeface="Arial"/>
              </a:rPr>
              <a:t>Resetear un índice</a:t>
            </a:r>
            <a:endParaRPr/>
          </a:p>
          <a:p>
            <a:pPr indent="0" lvl="0" marL="0" marR="0" rtl="0" algn="l">
              <a:lnSpc>
                <a:spcPct val="100000"/>
              </a:lnSpc>
              <a:spcBef>
                <a:spcPts val="0"/>
              </a:spcBef>
              <a:spcAft>
                <a:spcPts val="0"/>
              </a:spcAft>
              <a:buNone/>
            </a:pPr>
            <a:r>
              <a:t/>
            </a:r>
            <a:endParaRPr sz="3200">
              <a:solidFill>
                <a:srgbClr val="7F7F7F"/>
              </a:solidFill>
              <a:latin typeface="Arial"/>
              <a:ea typeface="Arial"/>
              <a:cs typeface="Arial"/>
              <a:sym typeface="Arial"/>
            </a:endParaRPr>
          </a:p>
        </p:txBody>
      </p:sp>
      <p:pic>
        <p:nvPicPr>
          <p:cNvPr id="582" name="Google Shape;582;p49"/>
          <p:cNvPicPr preferRelativeResize="0"/>
          <p:nvPr/>
        </p:nvPicPr>
        <p:blipFill rotWithShape="1">
          <a:blip r:embed="rId4">
            <a:alphaModFix/>
          </a:blip>
          <a:srcRect b="0" l="0" r="0" t="0"/>
          <a:stretch/>
        </p:blipFill>
        <p:spPr>
          <a:xfrm>
            <a:off x="2280327" y="2930353"/>
            <a:ext cx="7649643" cy="3181794"/>
          </a:xfrm>
          <a:prstGeom prst="rect">
            <a:avLst/>
          </a:prstGeom>
          <a:noFill/>
          <a:ln>
            <a:noFill/>
          </a:ln>
        </p:spPr>
      </p:pic>
      <p:pic>
        <p:nvPicPr>
          <p:cNvPr id="583" name="Google Shape;583;p49"/>
          <p:cNvPicPr preferRelativeResize="0"/>
          <p:nvPr/>
        </p:nvPicPr>
        <p:blipFill rotWithShape="1">
          <a:blip r:embed="rId5">
            <a:alphaModFix/>
          </a:blip>
          <a:srcRect b="0" l="0" r="0" t="0"/>
          <a:stretch/>
        </p:blipFill>
        <p:spPr>
          <a:xfrm>
            <a:off x="-519700" y="1320175"/>
            <a:ext cx="13389402" cy="1184499"/>
          </a:xfrm>
          <a:prstGeom prst="rect">
            <a:avLst/>
          </a:prstGeom>
          <a:noFill/>
          <a:ln>
            <a:noFill/>
          </a:ln>
        </p:spPr>
      </p:pic>
      <p:sp>
        <p:nvSpPr>
          <p:cNvPr id="584" name="Google Shape;584;p49"/>
          <p:cNvSpPr txBox="1"/>
          <p:nvPr/>
        </p:nvSpPr>
        <p:spPr>
          <a:xfrm>
            <a:off x="1873385" y="1450757"/>
            <a:ext cx="8949447" cy="92333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s-ES" sz="1800">
                <a:solidFill>
                  <a:schemeClr val="lt1"/>
                </a:solidFill>
                <a:latin typeface="Calibri"/>
                <a:ea typeface="Calibri"/>
                <a:cs typeface="Calibri"/>
                <a:sym typeface="Calibri"/>
              </a:rPr>
              <a:t>De forma análoga, al resetear un índice, éste es promovido a columna y por lo tanto, la información no se pierde. Por otra parte, se asigna el índice por defecto sin nombre. Al igual que los otros casos, este método también utiliza el parámetro inplace.</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81"/>
                                        </p:tgtEl>
                                        <p:attrNameLst>
                                          <p:attrName>style.visibility</p:attrName>
                                        </p:attrNameLst>
                                      </p:cBhvr>
                                      <p:to>
                                        <p:strVal val="visible"/>
                                      </p:to>
                                    </p:set>
                                    <p:animEffect filter="fade" transition="in">
                                      <p:cBhvr>
                                        <p:cTn dur="500"/>
                                        <p:tgtEl>
                                          <p:spTgt spid="5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p:nvPr/>
        </p:nvSpPr>
        <p:spPr>
          <a:xfrm>
            <a:off x="3579779" y="1220598"/>
            <a:ext cx="4671191" cy="4265801"/>
          </a:xfrm>
          <a:prstGeom prst="roundRect">
            <a:avLst>
              <a:gd fmla="val 2971" name="adj"/>
            </a:avLst>
          </a:prstGeom>
          <a:solidFill>
            <a:schemeClr val="lt1"/>
          </a:solidFill>
          <a:ln cap="flat" cmpd="sng" w="381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p5"/>
          <p:cNvSpPr txBox="1"/>
          <p:nvPr/>
        </p:nvSpPr>
        <p:spPr>
          <a:xfrm>
            <a:off x="1645920" y="174109"/>
            <a:ext cx="4554584" cy="1008062"/>
          </a:xfrm>
          <a:prstGeom prst="rect">
            <a:avLst/>
          </a:prstGeom>
          <a:noFill/>
          <a:ln>
            <a:noFill/>
          </a:ln>
        </p:spPr>
        <p:txBody>
          <a:bodyPr anchorCtr="0" anchor="ctr" bIns="45700" lIns="91425" spcFirstLastPara="1" rIns="91425" wrap="square" tIns="45700">
            <a:noAutofit/>
          </a:bodyPr>
          <a:lstStyle/>
          <a:p>
            <a:pPr indent="0" lvl="0" marL="0" marR="0" rtl="0" algn="just">
              <a:lnSpc>
                <a:spcPct val="90000"/>
              </a:lnSpc>
              <a:spcBef>
                <a:spcPts val="0"/>
              </a:spcBef>
              <a:spcAft>
                <a:spcPts val="0"/>
              </a:spcAft>
              <a:buNone/>
            </a:pPr>
            <a:r>
              <a:rPr lang="es-ES" sz="3200">
                <a:solidFill>
                  <a:srgbClr val="7F7F7F"/>
                </a:solidFill>
                <a:latin typeface="Arial"/>
                <a:ea typeface="Arial"/>
                <a:cs typeface="Arial"/>
                <a:sym typeface="Arial"/>
              </a:rPr>
              <a:t>Data Wrangling</a:t>
            </a:r>
            <a:endParaRPr sz="3200">
              <a:solidFill>
                <a:srgbClr val="7F7F7F"/>
              </a:solidFill>
              <a:latin typeface="Arial"/>
              <a:ea typeface="Arial"/>
              <a:cs typeface="Arial"/>
              <a:sym typeface="Arial"/>
            </a:endParaRPr>
          </a:p>
        </p:txBody>
      </p:sp>
      <p:pic>
        <p:nvPicPr>
          <p:cNvPr id="128" name="Google Shape;128;p5"/>
          <p:cNvPicPr preferRelativeResize="0"/>
          <p:nvPr/>
        </p:nvPicPr>
        <p:blipFill rotWithShape="1">
          <a:blip r:embed="rId3">
            <a:alphaModFix/>
          </a:blip>
          <a:srcRect b="0" l="0" r="0" t="0"/>
          <a:stretch/>
        </p:blipFill>
        <p:spPr>
          <a:xfrm>
            <a:off x="3748945" y="1329179"/>
            <a:ext cx="4359033" cy="4062500"/>
          </a:xfrm>
          <a:prstGeom prst="rect">
            <a:avLst/>
          </a:prstGeom>
          <a:noFill/>
          <a:ln>
            <a:noFill/>
          </a:ln>
        </p:spPr>
      </p:pic>
      <p:sp>
        <p:nvSpPr>
          <p:cNvPr id="129" name="Google Shape;129;p5"/>
          <p:cNvSpPr txBox="1"/>
          <p:nvPr/>
        </p:nvSpPr>
        <p:spPr>
          <a:xfrm>
            <a:off x="7170723" y="627587"/>
            <a:ext cx="225414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400">
                <a:solidFill>
                  <a:srgbClr val="595959"/>
                </a:solidFill>
                <a:latin typeface="Arial"/>
                <a:ea typeface="Arial"/>
                <a:cs typeface="Arial"/>
                <a:sym typeface="Arial"/>
              </a:rPr>
              <a:t>Entendimiento de los datos</a:t>
            </a:r>
            <a:endParaRPr/>
          </a:p>
        </p:txBody>
      </p:sp>
      <p:cxnSp>
        <p:nvCxnSpPr>
          <p:cNvPr id="130" name="Google Shape;130;p5"/>
          <p:cNvCxnSpPr/>
          <p:nvPr/>
        </p:nvCxnSpPr>
        <p:spPr>
          <a:xfrm flipH="1">
            <a:off x="6361092" y="1153345"/>
            <a:ext cx="609600" cy="308852"/>
          </a:xfrm>
          <a:prstGeom prst="straightConnector1">
            <a:avLst/>
          </a:prstGeom>
          <a:noFill/>
          <a:ln cap="flat" cmpd="sng" w="9525">
            <a:solidFill>
              <a:schemeClr val="accent1"/>
            </a:solidFill>
            <a:prstDash val="solid"/>
            <a:miter lim="800000"/>
            <a:headEnd len="sm" w="sm" type="none"/>
            <a:tailEnd len="med" w="med" type="triangle"/>
          </a:ln>
        </p:spPr>
      </p:cxnSp>
      <p:sp>
        <p:nvSpPr>
          <p:cNvPr id="131" name="Google Shape;131;p5"/>
          <p:cNvSpPr txBox="1"/>
          <p:nvPr/>
        </p:nvSpPr>
        <p:spPr>
          <a:xfrm>
            <a:off x="9419242" y="2180086"/>
            <a:ext cx="1668961" cy="7386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400">
                <a:solidFill>
                  <a:srgbClr val="595959"/>
                </a:solidFill>
                <a:latin typeface="Arial"/>
                <a:ea typeface="Arial"/>
                <a:cs typeface="Arial"/>
                <a:sym typeface="Arial"/>
              </a:rPr>
              <a:t>Organización de las estructuras de datos</a:t>
            </a:r>
            <a:endParaRPr/>
          </a:p>
        </p:txBody>
      </p:sp>
      <p:cxnSp>
        <p:nvCxnSpPr>
          <p:cNvPr id="132" name="Google Shape;132;p5"/>
          <p:cNvCxnSpPr/>
          <p:nvPr/>
        </p:nvCxnSpPr>
        <p:spPr>
          <a:xfrm rot="10800000">
            <a:off x="8107978" y="2562202"/>
            <a:ext cx="1290506" cy="20489"/>
          </a:xfrm>
          <a:prstGeom prst="straightConnector1">
            <a:avLst/>
          </a:prstGeom>
          <a:noFill/>
          <a:ln cap="flat" cmpd="sng" w="9525">
            <a:solidFill>
              <a:schemeClr val="accent1"/>
            </a:solidFill>
            <a:prstDash val="solid"/>
            <a:miter lim="800000"/>
            <a:headEnd len="sm" w="sm" type="none"/>
            <a:tailEnd len="med" w="med" type="triangle"/>
          </a:ln>
        </p:spPr>
      </p:cxnSp>
      <p:sp>
        <p:nvSpPr>
          <p:cNvPr id="133" name="Google Shape;133;p5"/>
          <p:cNvSpPr txBox="1"/>
          <p:nvPr/>
        </p:nvSpPr>
        <p:spPr>
          <a:xfrm>
            <a:off x="9407305" y="4883416"/>
            <a:ext cx="1668961"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400">
                <a:solidFill>
                  <a:srgbClr val="595959"/>
                </a:solidFill>
                <a:latin typeface="Arial"/>
                <a:ea typeface="Arial"/>
                <a:cs typeface="Arial"/>
                <a:sym typeface="Arial"/>
              </a:rPr>
              <a:t>Null values, outliers</a:t>
            </a:r>
            <a:endParaRPr b="1" sz="1400">
              <a:solidFill>
                <a:srgbClr val="595959"/>
              </a:solidFill>
              <a:latin typeface="Arial"/>
              <a:ea typeface="Arial"/>
              <a:cs typeface="Arial"/>
              <a:sym typeface="Arial"/>
            </a:endParaRPr>
          </a:p>
        </p:txBody>
      </p:sp>
      <p:cxnSp>
        <p:nvCxnSpPr>
          <p:cNvPr id="134" name="Google Shape;134;p5"/>
          <p:cNvCxnSpPr>
            <a:stCxn id="133" idx="1"/>
          </p:cNvCxnSpPr>
          <p:nvPr/>
        </p:nvCxnSpPr>
        <p:spPr>
          <a:xfrm rot="10800000">
            <a:off x="7935805" y="4381505"/>
            <a:ext cx="1471500" cy="655800"/>
          </a:xfrm>
          <a:prstGeom prst="straightConnector1">
            <a:avLst/>
          </a:prstGeom>
          <a:noFill/>
          <a:ln cap="flat" cmpd="sng" w="9525">
            <a:solidFill>
              <a:schemeClr val="accent1"/>
            </a:solidFill>
            <a:prstDash val="solid"/>
            <a:miter lim="800000"/>
            <a:headEnd len="sm" w="sm" type="none"/>
            <a:tailEnd len="med" w="med" type="triangle"/>
          </a:ln>
        </p:spPr>
      </p:cxnSp>
      <p:sp>
        <p:nvSpPr>
          <p:cNvPr id="135" name="Google Shape;135;p5"/>
          <p:cNvSpPr txBox="1"/>
          <p:nvPr/>
        </p:nvSpPr>
        <p:spPr>
          <a:xfrm>
            <a:off x="4737463" y="5641054"/>
            <a:ext cx="2569028" cy="5232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ES" sz="1400">
                <a:solidFill>
                  <a:srgbClr val="595959"/>
                </a:solidFill>
                <a:latin typeface="Arial"/>
                <a:ea typeface="Arial"/>
                <a:cs typeface="Arial"/>
                <a:sym typeface="Arial"/>
              </a:rPr>
              <a:t>Incorporación de nuevos datos, columnas, entre otros.</a:t>
            </a:r>
            <a:endParaRPr b="1" sz="1400">
              <a:solidFill>
                <a:srgbClr val="595959"/>
              </a:solidFill>
              <a:latin typeface="Arial"/>
              <a:ea typeface="Arial"/>
              <a:cs typeface="Arial"/>
              <a:sym typeface="Arial"/>
            </a:endParaRPr>
          </a:p>
        </p:txBody>
      </p:sp>
      <p:cxnSp>
        <p:nvCxnSpPr>
          <p:cNvPr id="136" name="Google Shape;136;p5"/>
          <p:cNvCxnSpPr/>
          <p:nvPr/>
        </p:nvCxnSpPr>
        <p:spPr>
          <a:xfrm rot="10800000">
            <a:off x="5928462" y="5191193"/>
            <a:ext cx="0" cy="449861"/>
          </a:xfrm>
          <a:prstGeom prst="straightConnector1">
            <a:avLst/>
          </a:prstGeom>
          <a:noFill/>
          <a:ln cap="flat" cmpd="sng" w="9525">
            <a:solidFill>
              <a:schemeClr val="accent1"/>
            </a:solidFill>
            <a:prstDash val="solid"/>
            <a:miter lim="800000"/>
            <a:headEnd len="sm" w="sm" type="none"/>
            <a:tailEnd len="med" w="med" type="triangle"/>
          </a:ln>
        </p:spPr>
      </p:cxnSp>
      <p:sp>
        <p:nvSpPr>
          <p:cNvPr id="137" name="Google Shape;137;p5"/>
          <p:cNvSpPr txBox="1"/>
          <p:nvPr/>
        </p:nvSpPr>
        <p:spPr>
          <a:xfrm>
            <a:off x="1242526" y="4902390"/>
            <a:ext cx="1668961"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400">
                <a:solidFill>
                  <a:srgbClr val="595959"/>
                </a:solidFill>
                <a:latin typeface="Arial"/>
                <a:ea typeface="Arial"/>
                <a:cs typeface="Arial"/>
                <a:sym typeface="Arial"/>
              </a:rPr>
              <a:t>Verificación de la consistencia y calidad de los datos</a:t>
            </a:r>
            <a:endParaRPr/>
          </a:p>
        </p:txBody>
      </p:sp>
      <p:cxnSp>
        <p:nvCxnSpPr>
          <p:cNvPr id="138" name="Google Shape;138;p5"/>
          <p:cNvCxnSpPr/>
          <p:nvPr/>
        </p:nvCxnSpPr>
        <p:spPr>
          <a:xfrm flipH="1" rot="10800000">
            <a:off x="2911487" y="4685897"/>
            <a:ext cx="1152575" cy="362758"/>
          </a:xfrm>
          <a:prstGeom prst="straightConnector1">
            <a:avLst/>
          </a:prstGeom>
          <a:noFill/>
          <a:ln cap="flat" cmpd="sng" w="9525">
            <a:solidFill>
              <a:schemeClr val="accent1"/>
            </a:solidFill>
            <a:prstDash val="solid"/>
            <a:miter lim="800000"/>
            <a:headEnd len="sm" w="sm" type="none"/>
            <a:tailEnd len="med" w="med" type="triangle"/>
          </a:ln>
        </p:spPr>
      </p:cxnSp>
      <p:sp>
        <p:nvSpPr>
          <p:cNvPr id="139" name="Google Shape;139;p5"/>
          <p:cNvSpPr txBox="1"/>
          <p:nvPr/>
        </p:nvSpPr>
        <p:spPr>
          <a:xfrm>
            <a:off x="1166083" y="2180086"/>
            <a:ext cx="1668961" cy="7386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400">
                <a:solidFill>
                  <a:srgbClr val="595959"/>
                </a:solidFill>
                <a:latin typeface="Arial"/>
                <a:ea typeface="Arial"/>
                <a:cs typeface="Arial"/>
                <a:sym typeface="Arial"/>
              </a:rPr>
              <a:t>Preparación de la información para su posterior uso</a:t>
            </a:r>
            <a:endParaRPr/>
          </a:p>
        </p:txBody>
      </p:sp>
      <p:cxnSp>
        <p:nvCxnSpPr>
          <p:cNvPr id="140" name="Google Shape;140;p5"/>
          <p:cNvCxnSpPr>
            <a:stCxn id="139" idx="3"/>
          </p:cNvCxnSpPr>
          <p:nvPr/>
        </p:nvCxnSpPr>
        <p:spPr>
          <a:xfrm>
            <a:off x="2835044" y="2549418"/>
            <a:ext cx="1159500" cy="104400"/>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50"/>
          <p:cNvSpPr txBox="1"/>
          <p:nvPr>
            <p:ph type="title"/>
          </p:nvPr>
        </p:nvSpPr>
        <p:spPr>
          <a:xfrm>
            <a:off x="672830" y="574420"/>
            <a:ext cx="10515600" cy="72437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br>
              <a:rPr lang="es-ES" sz="3600">
                <a:solidFill>
                  <a:srgbClr val="7F7F7F"/>
                </a:solidFill>
                <a:latin typeface="Arial"/>
                <a:ea typeface="Arial"/>
                <a:cs typeface="Arial"/>
                <a:sym typeface="Arial"/>
              </a:rPr>
            </a:br>
            <a:r>
              <a:rPr lang="es-ES" sz="3200">
                <a:solidFill>
                  <a:srgbClr val="7F7F7F"/>
                </a:solidFill>
                <a:latin typeface="Arial"/>
                <a:ea typeface="Arial"/>
                <a:cs typeface="Arial"/>
                <a:sym typeface="Arial"/>
              </a:rPr>
              <a:t>Remover columnas</a:t>
            </a:r>
            <a:br>
              <a:rPr lang="es-ES">
                <a:solidFill>
                  <a:srgbClr val="7F7F7F"/>
                </a:solidFill>
                <a:latin typeface="Arial"/>
                <a:ea typeface="Arial"/>
                <a:cs typeface="Arial"/>
                <a:sym typeface="Arial"/>
              </a:rPr>
            </a:br>
            <a:endParaRPr/>
          </a:p>
        </p:txBody>
      </p:sp>
      <p:pic>
        <p:nvPicPr>
          <p:cNvPr id="590" name="Google Shape;590;p50"/>
          <p:cNvPicPr preferRelativeResize="0"/>
          <p:nvPr/>
        </p:nvPicPr>
        <p:blipFill rotWithShape="1">
          <a:blip r:embed="rId3">
            <a:alphaModFix/>
          </a:blip>
          <a:srcRect b="0" l="0" r="0" t="0"/>
          <a:stretch/>
        </p:blipFill>
        <p:spPr>
          <a:xfrm>
            <a:off x="6936475" y="1930400"/>
            <a:ext cx="5680949" cy="3342376"/>
          </a:xfrm>
          <a:prstGeom prst="rect">
            <a:avLst/>
          </a:prstGeom>
          <a:noFill/>
          <a:ln>
            <a:noFill/>
          </a:ln>
        </p:spPr>
      </p:pic>
      <p:sp>
        <p:nvSpPr>
          <p:cNvPr id="591" name="Google Shape;591;p50"/>
          <p:cNvSpPr/>
          <p:nvPr/>
        </p:nvSpPr>
        <p:spPr>
          <a:xfrm>
            <a:off x="7337200" y="2108550"/>
            <a:ext cx="4503900" cy="25545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s-ES" sz="1800">
                <a:solidFill>
                  <a:schemeClr val="lt1"/>
                </a:solidFill>
                <a:latin typeface="Calibri"/>
                <a:ea typeface="Calibri"/>
                <a:cs typeface="Calibri"/>
                <a:sym typeface="Calibri"/>
              </a:rPr>
              <a:t>Para remover una o varias columnas de un dataframe, aplicamos la función drop. </a:t>
            </a:r>
            <a:endParaRPr sz="1800">
              <a:solidFill>
                <a:schemeClr val="lt1"/>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just">
              <a:lnSpc>
                <a:spcPct val="100000"/>
              </a:lnSpc>
              <a:spcBef>
                <a:spcPts val="0"/>
              </a:spcBef>
              <a:spcAft>
                <a:spcPts val="0"/>
              </a:spcAft>
              <a:buNone/>
            </a:pPr>
            <a:r>
              <a:rPr lang="es-ES" sz="1800">
                <a:solidFill>
                  <a:schemeClr val="lt1"/>
                </a:solidFill>
                <a:latin typeface="Calibri"/>
                <a:ea typeface="Calibri"/>
                <a:cs typeface="Calibri"/>
                <a:sym typeface="Calibri"/>
              </a:rPr>
              <a:t>El parámetro axis=1 indica que se realizará la operación en una columna, inplace=False devuelve una copia del dataframe con la operación aplicada. </a:t>
            </a:r>
            <a:endParaRPr sz="1800">
              <a:solidFill>
                <a:schemeClr val="lt1"/>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just">
              <a:lnSpc>
                <a:spcPct val="100000"/>
              </a:lnSpc>
              <a:spcBef>
                <a:spcPts val="0"/>
              </a:spcBef>
              <a:spcAft>
                <a:spcPts val="0"/>
              </a:spcAft>
              <a:buNone/>
            </a:pPr>
            <a:r>
              <a:rPr lang="es-ES" sz="1800">
                <a:solidFill>
                  <a:schemeClr val="lt1"/>
                </a:solidFill>
                <a:latin typeface="Calibri"/>
                <a:ea typeface="Calibri"/>
                <a:cs typeface="Calibri"/>
                <a:sym typeface="Calibri"/>
              </a:rPr>
              <a:t>Si se opta por inplace=True, se modifica el dataframe original.</a:t>
            </a:r>
            <a:endParaRPr sz="1800">
              <a:solidFill>
                <a:schemeClr val="lt1"/>
              </a:solidFill>
              <a:latin typeface="Calibri"/>
              <a:ea typeface="Calibri"/>
              <a:cs typeface="Calibri"/>
              <a:sym typeface="Calibri"/>
            </a:endParaRPr>
          </a:p>
        </p:txBody>
      </p:sp>
      <p:sp>
        <p:nvSpPr>
          <p:cNvPr id="592" name="Google Shape;592;p50"/>
          <p:cNvSpPr/>
          <p:nvPr/>
        </p:nvSpPr>
        <p:spPr>
          <a:xfrm>
            <a:off x="221140" y="1594405"/>
            <a:ext cx="6888573" cy="4014380"/>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93" name="Google Shape;593;p50"/>
          <p:cNvPicPr preferRelativeResize="0"/>
          <p:nvPr/>
        </p:nvPicPr>
        <p:blipFill rotWithShape="1">
          <a:blip r:embed="rId4">
            <a:alphaModFix/>
          </a:blip>
          <a:srcRect b="0" l="0" r="0" t="0"/>
          <a:stretch/>
        </p:blipFill>
        <p:spPr>
          <a:xfrm>
            <a:off x="672830" y="1776886"/>
            <a:ext cx="6192485" cy="3649417"/>
          </a:xfrm>
          <a:prstGeom prst="rect">
            <a:avLst/>
          </a:prstGeom>
          <a:noFill/>
          <a:ln cap="flat" cmpd="sng" w="9525">
            <a:solidFill>
              <a:srgbClr val="98C340"/>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89"/>
                                        </p:tgtEl>
                                        <p:attrNameLst>
                                          <p:attrName>style.visibility</p:attrName>
                                        </p:attrNameLst>
                                      </p:cBhvr>
                                      <p:to>
                                        <p:strVal val="visible"/>
                                      </p:to>
                                    </p:set>
                                    <p:animEffect filter="fade" transition="in">
                                      <p:cBhvr>
                                        <p:cTn dur="1000"/>
                                        <p:tgtEl>
                                          <p:spTgt spid="5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pic>
        <p:nvPicPr>
          <p:cNvPr descr="Patrón de fondo" id="598" name="Google Shape;598;p51"/>
          <p:cNvPicPr preferRelativeResize="0"/>
          <p:nvPr/>
        </p:nvPicPr>
        <p:blipFill rotWithShape="1">
          <a:blip r:embed="rId3">
            <a:alphaModFix/>
          </a:blip>
          <a:srcRect b="0" l="0" r="0" t="0"/>
          <a:stretch/>
        </p:blipFill>
        <p:spPr>
          <a:xfrm>
            <a:off x="0" y="0"/>
            <a:ext cx="12192000" cy="6858001"/>
          </a:xfrm>
          <a:prstGeom prst="rect">
            <a:avLst/>
          </a:prstGeom>
          <a:noFill/>
          <a:ln>
            <a:noFill/>
          </a:ln>
        </p:spPr>
      </p:pic>
      <p:sp>
        <p:nvSpPr>
          <p:cNvPr id="599" name="Google Shape;599;p51"/>
          <p:cNvSpPr/>
          <p:nvPr/>
        </p:nvSpPr>
        <p:spPr>
          <a:xfrm>
            <a:off x="-585177" y="3057041"/>
            <a:ext cx="7800454" cy="1045333"/>
          </a:xfrm>
          <a:prstGeom prst="roundRect">
            <a:avLst>
              <a:gd fmla="val 9640" name="adj"/>
            </a:avLst>
          </a:prstGeom>
          <a:gradFill>
            <a:gsLst>
              <a:gs pos="0">
                <a:srgbClr val="58751F"/>
              </a:gs>
              <a:gs pos="50000">
                <a:srgbClr val="81AB2C"/>
              </a:gs>
              <a:gs pos="100000">
                <a:srgbClr val="9BCC3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rgbClr val="008CAD"/>
              </a:solidFill>
              <a:latin typeface="Calibri"/>
              <a:ea typeface="Calibri"/>
              <a:cs typeface="Calibri"/>
              <a:sym typeface="Calibri"/>
            </a:endParaRPr>
          </a:p>
        </p:txBody>
      </p:sp>
      <p:sp>
        <p:nvSpPr>
          <p:cNvPr id="600" name="Google Shape;600;p51"/>
          <p:cNvSpPr txBox="1"/>
          <p:nvPr/>
        </p:nvSpPr>
        <p:spPr>
          <a:xfrm>
            <a:off x="2768633" y="2835053"/>
            <a:ext cx="4446644" cy="1489308"/>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s-ES" sz="3600">
                <a:solidFill>
                  <a:schemeClr val="lt1"/>
                </a:solidFill>
                <a:latin typeface="Arial"/>
                <a:ea typeface="Arial"/>
                <a:cs typeface="Arial"/>
                <a:sym typeface="Arial"/>
              </a:rPr>
              <a:t>Dudas y consultas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500"/>
                                        <p:tgtEl>
                                          <p:spTgt spid="6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52"/>
          <p:cNvSpPr/>
          <p:nvPr/>
        </p:nvSpPr>
        <p:spPr>
          <a:xfrm>
            <a:off x="3965448" y="3161235"/>
            <a:ext cx="4261103" cy="535531"/>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lang="es-ES" sz="3200">
                <a:solidFill>
                  <a:srgbClr val="7F7F7F"/>
                </a:solidFill>
                <a:latin typeface="Arial"/>
                <a:ea typeface="Arial"/>
                <a:cs typeface="Arial"/>
                <a:sym typeface="Arial"/>
              </a:rPr>
              <a:t>Fin de la Presentación</a:t>
            </a:r>
            <a:endParaRPr sz="14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p:nvPr/>
        </p:nvSpPr>
        <p:spPr>
          <a:xfrm>
            <a:off x="6870292" y="513806"/>
            <a:ext cx="3522087" cy="5164183"/>
          </a:xfrm>
          <a:prstGeom prst="roundRect">
            <a:avLst>
              <a:gd fmla="val 4466" name="adj"/>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6"/>
          <p:cNvSpPr/>
          <p:nvPr/>
        </p:nvSpPr>
        <p:spPr>
          <a:xfrm>
            <a:off x="1391880" y="1114698"/>
            <a:ext cx="4014651" cy="5199017"/>
          </a:xfrm>
          <a:prstGeom prst="roundRect">
            <a:avLst>
              <a:gd fmla="val 4466" name="adj"/>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6"/>
          <p:cNvSpPr txBox="1"/>
          <p:nvPr>
            <p:ph type="title"/>
          </p:nvPr>
        </p:nvSpPr>
        <p:spPr>
          <a:xfrm>
            <a:off x="1521456" y="298931"/>
            <a:ext cx="8870923" cy="74957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br>
              <a:rPr lang="es-ES" sz="3200">
                <a:solidFill>
                  <a:srgbClr val="7F7F7F"/>
                </a:solidFill>
                <a:latin typeface="Arial"/>
                <a:ea typeface="Arial"/>
                <a:cs typeface="Arial"/>
                <a:sym typeface="Arial"/>
              </a:rPr>
            </a:br>
            <a:r>
              <a:rPr lang="es-ES" sz="3200">
                <a:solidFill>
                  <a:srgbClr val="7F7F7F"/>
                </a:solidFill>
                <a:latin typeface="Arial"/>
                <a:ea typeface="Arial"/>
                <a:cs typeface="Arial"/>
                <a:sym typeface="Arial"/>
              </a:rPr>
              <a:t>“Explorando a fondo”</a:t>
            </a:r>
            <a:br>
              <a:rPr lang="es-ES" sz="3200">
                <a:solidFill>
                  <a:srgbClr val="7F7F7F"/>
                </a:solidFill>
                <a:latin typeface="Arial"/>
                <a:ea typeface="Arial"/>
                <a:cs typeface="Arial"/>
                <a:sym typeface="Arial"/>
              </a:rPr>
            </a:br>
            <a:endParaRPr/>
          </a:p>
        </p:txBody>
      </p:sp>
      <p:pic>
        <p:nvPicPr>
          <p:cNvPr id="148" name="Google Shape;148;p6"/>
          <p:cNvPicPr preferRelativeResize="0"/>
          <p:nvPr/>
        </p:nvPicPr>
        <p:blipFill rotWithShape="1">
          <a:blip r:embed="rId3">
            <a:alphaModFix/>
          </a:blip>
          <a:srcRect b="1849" l="0" r="0" t="1365"/>
          <a:stretch/>
        </p:blipFill>
        <p:spPr>
          <a:xfrm>
            <a:off x="6870293" y="599455"/>
            <a:ext cx="3522086" cy="4937760"/>
          </a:xfrm>
          <a:prstGeom prst="rect">
            <a:avLst/>
          </a:prstGeom>
          <a:noFill/>
          <a:ln>
            <a:noFill/>
          </a:ln>
        </p:spPr>
      </p:pic>
      <p:pic>
        <p:nvPicPr>
          <p:cNvPr descr="Resultado de imagen para python for data analysis" id="149" name="Google Shape;149;p6"/>
          <p:cNvPicPr preferRelativeResize="0"/>
          <p:nvPr/>
        </p:nvPicPr>
        <p:blipFill rotWithShape="1">
          <a:blip r:embed="rId4">
            <a:alphaModFix/>
          </a:blip>
          <a:srcRect b="0" l="0" r="0" t="0"/>
          <a:stretch/>
        </p:blipFill>
        <p:spPr>
          <a:xfrm>
            <a:off x="1521456" y="1247089"/>
            <a:ext cx="3755500" cy="493423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txBox="1"/>
          <p:nvPr/>
        </p:nvSpPr>
        <p:spPr>
          <a:xfrm>
            <a:off x="1027706" y="3495547"/>
            <a:ext cx="10782300" cy="1008062"/>
          </a:xfrm>
          <a:prstGeom prst="rect">
            <a:avLst/>
          </a:prstGeom>
          <a:noFill/>
          <a:ln>
            <a:noFill/>
          </a:ln>
        </p:spPr>
        <p:txBody>
          <a:bodyPr anchorCtr="0" anchor="ctr" bIns="45700" lIns="91425" spcFirstLastPara="1" rIns="91425" wrap="square" tIns="45700">
            <a:noAutofit/>
          </a:bodyPr>
          <a:lstStyle/>
          <a:p>
            <a:pPr indent="0" lvl="0" marL="0" marR="0" rtl="0" algn="just">
              <a:lnSpc>
                <a:spcPct val="200000"/>
              </a:lnSpc>
              <a:spcBef>
                <a:spcPts val="0"/>
              </a:spcBef>
              <a:spcAft>
                <a:spcPts val="0"/>
              </a:spcAft>
              <a:buNone/>
            </a:pPr>
            <a:r>
              <a:rPr lang="es-ES" sz="3600">
                <a:solidFill>
                  <a:srgbClr val="7F7F7F"/>
                </a:solidFill>
                <a:latin typeface="Arial"/>
                <a:ea typeface="Arial"/>
                <a:cs typeface="Arial"/>
                <a:sym typeface="Arial"/>
              </a:rPr>
              <a:t>Muestreo aleatorio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8" name="Shape 158"/>
        <p:cNvGrpSpPr/>
        <p:nvPr/>
      </p:nvGrpSpPr>
      <p:grpSpPr>
        <a:xfrm>
          <a:off x="0" y="0"/>
          <a:ext cx="0" cy="0"/>
          <a:chOff x="0" y="0"/>
          <a:chExt cx="0" cy="0"/>
        </a:xfrm>
      </p:grpSpPr>
      <p:pic>
        <p:nvPicPr>
          <p:cNvPr id="159" name="Google Shape;159;p8"/>
          <p:cNvPicPr preferRelativeResize="0"/>
          <p:nvPr/>
        </p:nvPicPr>
        <p:blipFill rotWithShape="1">
          <a:blip r:embed="rId4">
            <a:alphaModFix/>
          </a:blip>
          <a:srcRect b="0" l="0" r="0" t="0"/>
          <a:stretch/>
        </p:blipFill>
        <p:spPr>
          <a:xfrm>
            <a:off x="771175" y="1356732"/>
            <a:ext cx="10641874" cy="1035094"/>
          </a:xfrm>
          <a:prstGeom prst="rect">
            <a:avLst/>
          </a:prstGeom>
          <a:noFill/>
          <a:ln>
            <a:noFill/>
          </a:ln>
        </p:spPr>
      </p:pic>
      <p:sp>
        <p:nvSpPr>
          <p:cNvPr id="160" name="Google Shape;160;p8"/>
          <p:cNvSpPr/>
          <p:nvPr/>
        </p:nvSpPr>
        <p:spPr>
          <a:xfrm>
            <a:off x="771175" y="2494524"/>
            <a:ext cx="10641874" cy="2908570"/>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p8"/>
          <p:cNvSpPr txBox="1"/>
          <p:nvPr/>
        </p:nvSpPr>
        <p:spPr>
          <a:xfrm>
            <a:off x="923109" y="602281"/>
            <a:ext cx="10285635" cy="651753"/>
          </a:xfrm>
          <a:prstGeom prst="rect">
            <a:avLst/>
          </a:prstGeom>
          <a:noFill/>
          <a:ln>
            <a:noFill/>
          </a:ln>
        </p:spPr>
        <p:txBody>
          <a:bodyPr anchorCtr="0" anchor="ctr" bIns="45700" lIns="91425" spcFirstLastPara="1" rIns="91425" wrap="square" tIns="45700">
            <a:noAutofit/>
          </a:bodyPr>
          <a:lstStyle/>
          <a:p>
            <a:pPr indent="0" lvl="0" marL="0" marR="0" rtl="0" algn="l">
              <a:lnSpc>
                <a:spcPct val="200000"/>
              </a:lnSpc>
              <a:spcBef>
                <a:spcPts val="0"/>
              </a:spcBef>
              <a:spcAft>
                <a:spcPts val="0"/>
              </a:spcAft>
              <a:buNone/>
            </a:pPr>
            <a:r>
              <a:rPr lang="es-ES" sz="3200">
                <a:solidFill>
                  <a:srgbClr val="7F7F7F"/>
                </a:solidFill>
                <a:latin typeface="Arial"/>
                <a:ea typeface="Arial"/>
                <a:cs typeface="Arial"/>
                <a:sym typeface="Arial"/>
              </a:rPr>
              <a:t>Muestreos Aleatorios</a:t>
            </a:r>
            <a:endParaRPr/>
          </a:p>
          <a:p>
            <a:pPr indent="0" lvl="0" marL="0" marR="0" rtl="0" algn="l">
              <a:lnSpc>
                <a:spcPct val="90000"/>
              </a:lnSpc>
              <a:spcBef>
                <a:spcPts val="0"/>
              </a:spcBef>
              <a:spcAft>
                <a:spcPts val="0"/>
              </a:spcAft>
              <a:buNone/>
            </a:pPr>
            <a:r>
              <a:t/>
            </a:r>
            <a:endParaRPr sz="3200">
              <a:solidFill>
                <a:srgbClr val="7F7F7F"/>
              </a:solidFill>
              <a:latin typeface="Arial"/>
              <a:ea typeface="Arial"/>
              <a:cs typeface="Arial"/>
              <a:sym typeface="Arial"/>
            </a:endParaRPr>
          </a:p>
        </p:txBody>
      </p:sp>
      <p:pic>
        <p:nvPicPr>
          <p:cNvPr id="162" name="Google Shape;162;p8"/>
          <p:cNvPicPr preferRelativeResize="0"/>
          <p:nvPr/>
        </p:nvPicPr>
        <p:blipFill rotWithShape="1">
          <a:blip r:embed="rId5">
            <a:alphaModFix/>
          </a:blip>
          <a:srcRect b="0" l="0" r="0" t="0"/>
          <a:stretch/>
        </p:blipFill>
        <p:spPr>
          <a:xfrm>
            <a:off x="849552" y="2829508"/>
            <a:ext cx="6098757" cy="2238602"/>
          </a:xfrm>
          <a:prstGeom prst="rect">
            <a:avLst/>
          </a:prstGeom>
          <a:noFill/>
          <a:ln>
            <a:noFill/>
          </a:ln>
        </p:spPr>
      </p:pic>
      <p:pic>
        <p:nvPicPr>
          <p:cNvPr id="163" name="Google Shape;163;p8"/>
          <p:cNvPicPr preferRelativeResize="0"/>
          <p:nvPr/>
        </p:nvPicPr>
        <p:blipFill rotWithShape="1">
          <a:blip r:embed="rId6">
            <a:alphaModFix/>
          </a:blip>
          <a:srcRect b="0" l="0" r="0" t="0"/>
          <a:stretch/>
        </p:blipFill>
        <p:spPr>
          <a:xfrm>
            <a:off x="7009729" y="2829508"/>
            <a:ext cx="4263523" cy="2238603"/>
          </a:xfrm>
          <a:prstGeom prst="rect">
            <a:avLst/>
          </a:prstGeom>
          <a:noFill/>
          <a:ln>
            <a:noFill/>
          </a:ln>
        </p:spPr>
      </p:pic>
      <p:sp>
        <p:nvSpPr>
          <p:cNvPr id="164" name="Google Shape;164;p8"/>
          <p:cNvSpPr txBox="1"/>
          <p:nvPr/>
        </p:nvSpPr>
        <p:spPr>
          <a:xfrm>
            <a:off x="923109" y="1419497"/>
            <a:ext cx="10350143"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Como se ha visto anteriormente, es frecuente la utilización tanto, del método head() como del método tail() para la visualización de algunos registros del dataset.  También, es posible utilizar el método sample() para obtener un conjunto de datos obtenidos de forma aleatoria.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animEffect filter="fade" transition="in">
                                      <p:cBhvr>
                                        <p:cTn dur="1000"/>
                                        <p:tgtEl>
                                          <p:spTgt spid="16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1">
                                            <p:txEl>
                                              <p:pRg end="1" st="1"/>
                                            </p:txEl>
                                          </p:spTgt>
                                        </p:tgtEl>
                                        <p:attrNameLst>
                                          <p:attrName>style.visibility</p:attrName>
                                        </p:attrNameLst>
                                      </p:cBhvr>
                                      <p:to>
                                        <p:strVal val="visible"/>
                                      </p:to>
                                    </p:set>
                                    <p:animEffect filter="fade" transition="in">
                                      <p:cBhvr>
                                        <p:cTn dur="1000"/>
                                        <p:tgtEl>
                                          <p:spTgt spid="16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9"/>
          <p:cNvPicPr preferRelativeResize="0"/>
          <p:nvPr/>
        </p:nvPicPr>
        <p:blipFill rotWithShape="1">
          <a:blip r:embed="rId3">
            <a:alphaModFix/>
          </a:blip>
          <a:srcRect b="0" l="0" r="0" t="0"/>
          <a:stretch/>
        </p:blipFill>
        <p:spPr>
          <a:xfrm>
            <a:off x="-1079864" y="1175658"/>
            <a:ext cx="13881463" cy="1128271"/>
          </a:xfrm>
          <a:prstGeom prst="rect">
            <a:avLst/>
          </a:prstGeom>
          <a:noFill/>
          <a:ln>
            <a:noFill/>
          </a:ln>
        </p:spPr>
      </p:pic>
      <p:sp>
        <p:nvSpPr>
          <p:cNvPr id="170" name="Google Shape;170;p9"/>
          <p:cNvSpPr txBox="1"/>
          <p:nvPr>
            <p:ph idx="1" type="body"/>
          </p:nvPr>
        </p:nvSpPr>
        <p:spPr>
          <a:xfrm>
            <a:off x="838200" y="1225937"/>
            <a:ext cx="10515600" cy="1048204"/>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lt1"/>
              </a:buClr>
              <a:buSzPts val="2000"/>
              <a:buNone/>
            </a:pPr>
            <a:r>
              <a:rPr lang="es-ES" sz="2000">
                <a:solidFill>
                  <a:schemeClr val="lt1"/>
                </a:solidFill>
              </a:rPr>
              <a:t>Con el parámetro frac, se puede indicar qué fracción de la data se quiere obtener de forma aleatoria. Por defecto, retorna una proporción de filas del dataset, pero con el parámetro axis=1, puede retornar un dataframe con columnas seleccionadas de forma aleatoria.</a:t>
            </a:r>
            <a:endParaRPr/>
          </a:p>
          <a:p>
            <a:pPr indent="0" lvl="0" marL="0" rtl="0" algn="l">
              <a:lnSpc>
                <a:spcPct val="90000"/>
              </a:lnSpc>
              <a:spcBef>
                <a:spcPts val="1000"/>
              </a:spcBef>
              <a:spcAft>
                <a:spcPts val="0"/>
              </a:spcAft>
              <a:buClr>
                <a:schemeClr val="dk1"/>
              </a:buClr>
              <a:buSzPts val="2800"/>
              <a:buNone/>
            </a:pPr>
            <a:r>
              <a:t/>
            </a:r>
            <a:endParaRPr/>
          </a:p>
        </p:txBody>
      </p:sp>
      <p:sp>
        <p:nvSpPr>
          <p:cNvPr id="171" name="Google Shape;171;p9"/>
          <p:cNvSpPr txBox="1"/>
          <p:nvPr>
            <p:ph type="title"/>
          </p:nvPr>
        </p:nvSpPr>
        <p:spPr>
          <a:xfrm>
            <a:off x="838200" y="365126"/>
            <a:ext cx="10515600" cy="810532"/>
          </a:xfrm>
          <a:prstGeom prst="rect">
            <a:avLst/>
          </a:prstGeom>
          <a:noFill/>
          <a:ln>
            <a:noFill/>
          </a:ln>
        </p:spPr>
        <p:txBody>
          <a:bodyPr anchorCtr="0" anchor="ctr" bIns="45700" lIns="91425" spcFirstLastPara="1" rIns="91425" wrap="square" tIns="45700">
            <a:noAutofit/>
          </a:bodyPr>
          <a:lstStyle/>
          <a:p>
            <a:pPr indent="0" lvl="0" marL="0" marR="0" rtl="0" algn="l">
              <a:lnSpc>
                <a:spcPct val="200000"/>
              </a:lnSpc>
              <a:spcBef>
                <a:spcPts val="0"/>
              </a:spcBef>
              <a:spcAft>
                <a:spcPts val="0"/>
              </a:spcAft>
              <a:buNone/>
            </a:pPr>
            <a:r>
              <a:rPr b="0" i="0" lang="es-ES" sz="3200" u="none" cap="none" strike="noStrike">
                <a:solidFill>
                  <a:srgbClr val="7F7F7F"/>
                </a:solidFill>
                <a:latin typeface="Arial"/>
                <a:ea typeface="Arial"/>
                <a:cs typeface="Arial"/>
                <a:sym typeface="Arial"/>
              </a:rPr>
              <a:t>Muestreos Aleatorios</a:t>
            </a:r>
            <a:endParaRPr/>
          </a:p>
          <a:p>
            <a:pPr indent="0" lvl="0" marL="0" marR="0" rtl="0" algn="l">
              <a:lnSpc>
                <a:spcPct val="90000"/>
              </a:lnSpc>
              <a:spcBef>
                <a:spcPts val="0"/>
              </a:spcBef>
              <a:spcAft>
                <a:spcPts val="0"/>
              </a:spcAft>
              <a:buNone/>
            </a:pPr>
            <a:r>
              <a:t/>
            </a:r>
            <a:endParaRPr b="0" i="0" sz="3200" u="none" cap="none" strike="noStrike">
              <a:solidFill>
                <a:srgbClr val="7F7F7F"/>
              </a:solidFill>
              <a:latin typeface="Arial"/>
              <a:ea typeface="Arial"/>
              <a:cs typeface="Arial"/>
              <a:sym typeface="Arial"/>
            </a:endParaRPr>
          </a:p>
        </p:txBody>
      </p:sp>
      <p:sp>
        <p:nvSpPr>
          <p:cNvPr id="172" name="Google Shape;172;p9"/>
          <p:cNvSpPr/>
          <p:nvPr/>
        </p:nvSpPr>
        <p:spPr>
          <a:xfrm>
            <a:off x="2905900" y="2450036"/>
            <a:ext cx="5087566" cy="3920246"/>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73" name="Google Shape;173;p9"/>
          <p:cNvPicPr preferRelativeResize="0"/>
          <p:nvPr/>
        </p:nvPicPr>
        <p:blipFill rotWithShape="1">
          <a:blip r:embed="rId4">
            <a:alphaModFix/>
          </a:blip>
          <a:srcRect b="0" l="0" r="0" t="0"/>
          <a:stretch/>
        </p:blipFill>
        <p:spPr>
          <a:xfrm>
            <a:off x="3166951" y="2634864"/>
            <a:ext cx="4602779" cy="352623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2023-01-03T12:28:26Z</dcterms:created>
  <dc:creator>Kibernum</dc:creator>
</cp:coreProperties>
</file>