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qgpCkbCXv12MEn/6qeu9QJRC+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8.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22.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p:nvPr/>
        </p:nvSpPr>
        <p:spPr>
          <a:xfrm>
            <a:off x="4328375" y="3212199"/>
            <a:ext cx="7308567" cy="1655893"/>
          </a:xfrm>
          <a:prstGeom prst="roundRect">
            <a:avLst>
              <a:gd fmla="val 7874" name="adj"/>
            </a:avLst>
          </a:prstGeom>
          <a:solidFill>
            <a:schemeClr val="dk1">
              <a:alpha val="75686"/>
            </a:schemeClr>
          </a:solidFill>
          <a:ln>
            <a:noFill/>
          </a:ln>
        </p:spPr>
        <p:txBody>
          <a:bodyPr anchorCtr="0" anchor="ctr" bIns="45700" lIns="91425" spcFirstLastPara="1" rIns="540000"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4815839" y="3449858"/>
            <a:ext cx="6950647" cy="140748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b="1" lang="es-ES" sz="5000">
                <a:solidFill>
                  <a:schemeClr val="lt1"/>
                </a:solidFill>
                <a:latin typeface="Arial"/>
                <a:ea typeface="Arial"/>
                <a:cs typeface="Arial"/>
                <a:sym typeface="Arial"/>
              </a:rPr>
              <a:t>Data Wrangling II</a:t>
            </a:r>
            <a:br>
              <a:rPr b="1" lang="es-ES" sz="5000">
                <a:solidFill>
                  <a:schemeClr val="lt1"/>
                </a:solidFill>
                <a:latin typeface="Arial"/>
                <a:ea typeface="Arial"/>
                <a:cs typeface="Arial"/>
                <a:sym typeface="Arial"/>
              </a:rPr>
            </a:br>
            <a:endParaRPr b="1" sz="3000">
              <a:solidFill>
                <a:schemeClr val="lt1"/>
              </a:solidFill>
              <a:latin typeface="Calibri"/>
              <a:ea typeface="Calibri"/>
              <a:cs typeface="Calibri"/>
              <a:sym typeface="Calibri"/>
            </a:endParaRPr>
          </a:p>
        </p:txBody>
      </p:sp>
      <p:sp>
        <p:nvSpPr>
          <p:cNvPr id="90" name="Google Shape;90;p1"/>
          <p:cNvSpPr txBox="1"/>
          <p:nvPr/>
        </p:nvSpPr>
        <p:spPr>
          <a:xfrm>
            <a:off x="4815839" y="2832122"/>
            <a:ext cx="6165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Módulo 2 – Obtención y Preparación de Datos</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4815839" y="4965150"/>
            <a:ext cx="41601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10"/>
          <p:cNvSpPr/>
          <p:nvPr/>
        </p:nvSpPr>
        <p:spPr>
          <a:xfrm>
            <a:off x="233462" y="1335046"/>
            <a:ext cx="12315217" cy="838594"/>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0"/>
          <p:cNvSpPr txBox="1"/>
          <p:nvPr/>
        </p:nvSpPr>
        <p:spPr>
          <a:xfrm>
            <a:off x="1328985" y="517939"/>
            <a:ext cx="9929050" cy="927761"/>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200">
                <a:solidFill>
                  <a:srgbClr val="7F7F7F"/>
                </a:solidFill>
                <a:latin typeface="Arial"/>
                <a:ea typeface="Arial"/>
                <a:cs typeface="Arial"/>
                <a:sym typeface="Arial"/>
              </a:rPr>
              <a:t>Merge</a:t>
            </a:r>
            <a:endParaRPr sz="3200">
              <a:solidFill>
                <a:srgbClr val="7F7F7F"/>
              </a:solidFill>
              <a:latin typeface="Arial"/>
              <a:ea typeface="Arial"/>
              <a:cs typeface="Arial"/>
              <a:sym typeface="Arial"/>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sp>
        <p:nvSpPr>
          <p:cNvPr id="183" name="Google Shape;183;p10"/>
          <p:cNvSpPr txBox="1"/>
          <p:nvPr/>
        </p:nvSpPr>
        <p:spPr>
          <a:xfrm>
            <a:off x="1328985" y="1445700"/>
            <a:ext cx="9351986"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Sean los siguientes set de datos que contienen el maestro de comunas y los factores de riesgo aplicados a cada par segmento/comuna.</a:t>
            </a:r>
            <a:endParaRPr sz="1800">
              <a:solidFill>
                <a:schemeClr val="lt1"/>
              </a:solidFill>
              <a:latin typeface="Calibri"/>
              <a:ea typeface="Calibri"/>
              <a:cs typeface="Calibri"/>
              <a:sym typeface="Calibri"/>
            </a:endParaRPr>
          </a:p>
        </p:txBody>
      </p:sp>
      <p:sp>
        <p:nvSpPr>
          <p:cNvPr id="184" name="Google Shape;184;p10"/>
          <p:cNvSpPr/>
          <p:nvPr/>
        </p:nvSpPr>
        <p:spPr>
          <a:xfrm>
            <a:off x="1328985" y="2399401"/>
            <a:ext cx="9351986" cy="3753024"/>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5" name="Google Shape;185;p10"/>
          <p:cNvPicPr preferRelativeResize="0"/>
          <p:nvPr/>
        </p:nvPicPr>
        <p:blipFill rotWithShape="1">
          <a:blip r:embed="rId4">
            <a:alphaModFix/>
          </a:blip>
          <a:srcRect b="0" l="0" r="0" t="0"/>
          <a:stretch/>
        </p:blipFill>
        <p:spPr>
          <a:xfrm>
            <a:off x="6243840" y="2541388"/>
            <a:ext cx="3999564" cy="2858753"/>
          </a:xfrm>
          <a:prstGeom prst="rect">
            <a:avLst/>
          </a:prstGeom>
          <a:noFill/>
          <a:ln>
            <a:noFill/>
          </a:ln>
        </p:spPr>
      </p:pic>
      <p:pic>
        <p:nvPicPr>
          <p:cNvPr id="186" name="Google Shape;186;p10"/>
          <p:cNvPicPr preferRelativeResize="0"/>
          <p:nvPr/>
        </p:nvPicPr>
        <p:blipFill rotWithShape="1">
          <a:blip r:embed="rId5">
            <a:alphaModFix/>
          </a:blip>
          <a:srcRect b="0" l="0" r="0" t="0"/>
          <a:stretch/>
        </p:blipFill>
        <p:spPr>
          <a:xfrm>
            <a:off x="1795440" y="2541388"/>
            <a:ext cx="3981945" cy="3469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11"/>
          <p:cNvSpPr/>
          <p:nvPr/>
        </p:nvSpPr>
        <p:spPr>
          <a:xfrm>
            <a:off x="-394447" y="2001341"/>
            <a:ext cx="6727514" cy="3315558"/>
          </a:xfrm>
          <a:prstGeom prst="roundRect">
            <a:avLst>
              <a:gd fmla="val 2971"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1"/>
          <p:cNvSpPr txBox="1"/>
          <p:nvPr/>
        </p:nvSpPr>
        <p:spPr>
          <a:xfrm>
            <a:off x="818441" y="668461"/>
            <a:ext cx="497091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Merge</a:t>
            </a:r>
            <a:endParaRPr sz="3600">
              <a:solidFill>
                <a:srgbClr val="7F7F7F"/>
              </a:solidFill>
              <a:latin typeface="Arial"/>
              <a:ea typeface="Arial"/>
              <a:cs typeface="Arial"/>
              <a:sym typeface="Arial"/>
            </a:endParaRPr>
          </a:p>
        </p:txBody>
      </p:sp>
      <p:sp>
        <p:nvSpPr>
          <p:cNvPr id="193" name="Google Shape;193;p11"/>
          <p:cNvSpPr txBox="1"/>
          <p:nvPr/>
        </p:nvSpPr>
        <p:spPr>
          <a:xfrm>
            <a:off x="754454" y="2336100"/>
            <a:ext cx="5123850"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Primero, realizaremos un merge entre el dataframe de clientes y de comunas. El método de unión es análogo a los joins de bases de datos. Un inner join corresponde a un producto cruz entre el dataframe left y right con todas las filas que hicieron match con la columna declarada en el parámetro </a:t>
            </a:r>
            <a:r>
              <a:rPr b="1" lang="es-ES" sz="1600">
                <a:solidFill>
                  <a:schemeClr val="lt1"/>
                </a:solidFill>
                <a:latin typeface="Calibri"/>
                <a:ea typeface="Calibri"/>
                <a:cs typeface="Calibri"/>
                <a:sym typeface="Calibri"/>
              </a:rPr>
              <a:t>on.</a:t>
            </a:r>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Sin embargo, se aprecia que ya no figuran algunos registros de cliente a causa que no hubo match en el campo de la comuna. Esto es perjudicial puesto que se han perdido registros de clientes durante el merge.</a:t>
            </a:r>
            <a:endParaRPr/>
          </a:p>
        </p:txBody>
      </p:sp>
      <p:pic>
        <p:nvPicPr>
          <p:cNvPr id="194" name="Google Shape;194;p11"/>
          <p:cNvPicPr preferRelativeResize="0"/>
          <p:nvPr/>
        </p:nvPicPr>
        <p:blipFill rotWithShape="1">
          <a:blip r:embed="rId4">
            <a:alphaModFix/>
          </a:blip>
          <a:srcRect b="0" l="0" r="0" t="0"/>
          <a:stretch/>
        </p:blipFill>
        <p:spPr>
          <a:xfrm>
            <a:off x="445065" y="2410333"/>
            <a:ext cx="289524" cy="289524"/>
          </a:xfrm>
          <a:prstGeom prst="rect">
            <a:avLst/>
          </a:prstGeom>
          <a:noFill/>
          <a:ln>
            <a:noFill/>
          </a:ln>
        </p:spPr>
      </p:pic>
      <p:sp>
        <p:nvSpPr>
          <p:cNvPr id="195" name="Google Shape;195;p11"/>
          <p:cNvSpPr/>
          <p:nvPr/>
        </p:nvSpPr>
        <p:spPr>
          <a:xfrm>
            <a:off x="6209591" y="2009323"/>
            <a:ext cx="5735338" cy="3307576"/>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6" name="Google Shape;196;p11"/>
          <p:cNvPicPr preferRelativeResize="0"/>
          <p:nvPr/>
        </p:nvPicPr>
        <p:blipFill rotWithShape="1">
          <a:blip r:embed="rId5">
            <a:alphaModFix/>
          </a:blip>
          <a:srcRect b="0" l="0" r="0" t="0"/>
          <a:stretch/>
        </p:blipFill>
        <p:spPr>
          <a:xfrm>
            <a:off x="6355841" y="2199114"/>
            <a:ext cx="5442839" cy="2927994"/>
          </a:xfrm>
          <a:prstGeom prst="rect">
            <a:avLst/>
          </a:prstGeom>
          <a:noFill/>
          <a:ln>
            <a:noFill/>
          </a:ln>
        </p:spPr>
      </p:pic>
      <p:cxnSp>
        <p:nvCxnSpPr>
          <p:cNvPr id="197" name="Google Shape;197;p11"/>
          <p:cNvCxnSpPr>
            <a:stCxn id="198" idx="2"/>
          </p:cNvCxnSpPr>
          <p:nvPr/>
        </p:nvCxnSpPr>
        <p:spPr>
          <a:xfrm>
            <a:off x="6324929" y="1637910"/>
            <a:ext cx="808200" cy="788100"/>
          </a:xfrm>
          <a:prstGeom prst="straightConnector1">
            <a:avLst/>
          </a:prstGeom>
          <a:noFill/>
          <a:ln cap="flat" cmpd="sng" w="9525">
            <a:solidFill>
              <a:srgbClr val="3F3F3F"/>
            </a:solidFill>
            <a:prstDash val="solid"/>
            <a:miter lim="800000"/>
            <a:headEnd len="sm" w="sm" type="none"/>
            <a:tailEnd len="med" w="med" type="triangle"/>
          </a:ln>
        </p:spPr>
      </p:cxnSp>
      <p:cxnSp>
        <p:nvCxnSpPr>
          <p:cNvPr id="199" name="Google Shape;199;p11"/>
          <p:cNvCxnSpPr>
            <a:stCxn id="200" idx="2"/>
          </p:cNvCxnSpPr>
          <p:nvPr/>
        </p:nvCxnSpPr>
        <p:spPr>
          <a:xfrm>
            <a:off x="7490504" y="1637910"/>
            <a:ext cx="6600" cy="785100"/>
          </a:xfrm>
          <a:prstGeom prst="straightConnector1">
            <a:avLst/>
          </a:prstGeom>
          <a:noFill/>
          <a:ln cap="flat" cmpd="sng" w="9525">
            <a:solidFill>
              <a:srgbClr val="3F3F3F"/>
            </a:solidFill>
            <a:prstDash val="solid"/>
            <a:miter lim="800000"/>
            <a:headEnd len="sm" w="sm" type="none"/>
            <a:tailEnd len="med" w="med" type="triangle"/>
          </a:ln>
        </p:spPr>
      </p:cxnSp>
      <p:cxnSp>
        <p:nvCxnSpPr>
          <p:cNvPr id="201" name="Google Shape;201;p11"/>
          <p:cNvCxnSpPr>
            <a:stCxn id="202" idx="2"/>
          </p:cNvCxnSpPr>
          <p:nvPr/>
        </p:nvCxnSpPr>
        <p:spPr>
          <a:xfrm flipH="1">
            <a:off x="8390147" y="1663780"/>
            <a:ext cx="396600" cy="800100"/>
          </a:xfrm>
          <a:prstGeom prst="straightConnector1">
            <a:avLst/>
          </a:prstGeom>
          <a:noFill/>
          <a:ln cap="flat" cmpd="sng" w="9525">
            <a:solidFill>
              <a:srgbClr val="3F3F3F"/>
            </a:solidFill>
            <a:prstDash val="solid"/>
            <a:miter lim="800000"/>
            <a:headEnd len="sm" w="sm" type="none"/>
            <a:tailEnd len="med" w="med" type="triangle"/>
          </a:ln>
        </p:spPr>
      </p:cxnSp>
      <p:cxnSp>
        <p:nvCxnSpPr>
          <p:cNvPr id="203" name="Google Shape;203;p11"/>
          <p:cNvCxnSpPr/>
          <p:nvPr/>
        </p:nvCxnSpPr>
        <p:spPr>
          <a:xfrm flipH="1">
            <a:off x="9371310" y="1663820"/>
            <a:ext cx="800761" cy="755685"/>
          </a:xfrm>
          <a:prstGeom prst="straightConnector1">
            <a:avLst/>
          </a:prstGeom>
          <a:noFill/>
          <a:ln cap="flat" cmpd="sng" w="9525">
            <a:solidFill>
              <a:srgbClr val="595959"/>
            </a:solidFill>
            <a:prstDash val="solid"/>
            <a:miter lim="800000"/>
            <a:headEnd len="sm" w="sm" type="none"/>
            <a:tailEnd len="med" w="med" type="triangle"/>
          </a:ln>
        </p:spPr>
      </p:cxnSp>
      <p:sp>
        <p:nvSpPr>
          <p:cNvPr id="198" name="Google Shape;198;p11"/>
          <p:cNvSpPr txBox="1"/>
          <p:nvPr/>
        </p:nvSpPr>
        <p:spPr>
          <a:xfrm>
            <a:off x="5803495" y="1114690"/>
            <a:ext cx="104286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7F7F7F"/>
              </a:buClr>
              <a:buSzPts val="1400"/>
              <a:buFont typeface="Calibri"/>
              <a:buNone/>
            </a:pPr>
            <a:r>
              <a:rPr b="1" lang="es-ES" sz="1400">
                <a:solidFill>
                  <a:srgbClr val="7F7F7F"/>
                </a:solidFill>
                <a:latin typeface="Calibri"/>
                <a:ea typeface="Calibri"/>
                <a:cs typeface="Calibri"/>
                <a:sym typeface="Calibri"/>
              </a:rPr>
              <a:t>Left dataframe</a:t>
            </a:r>
            <a:endParaRPr b="1" sz="1400">
              <a:solidFill>
                <a:srgbClr val="7F7F7F"/>
              </a:solidFill>
              <a:latin typeface="Calibri"/>
              <a:ea typeface="Calibri"/>
              <a:cs typeface="Calibri"/>
              <a:sym typeface="Calibri"/>
            </a:endParaRPr>
          </a:p>
        </p:txBody>
      </p:sp>
      <p:sp>
        <p:nvSpPr>
          <p:cNvPr id="200" name="Google Shape;200;p11"/>
          <p:cNvSpPr txBox="1"/>
          <p:nvPr/>
        </p:nvSpPr>
        <p:spPr>
          <a:xfrm>
            <a:off x="6948395" y="1114690"/>
            <a:ext cx="108421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7F7F7F"/>
              </a:buClr>
              <a:buSzPts val="1400"/>
              <a:buFont typeface="Calibri"/>
              <a:buNone/>
            </a:pPr>
            <a:r>
              <a:rPr b="1" lang="es-ES" sz="1400">
                <a:solidFill>
                  <a:srgbClr val="7F7F7F"/>
                </a:solidFill>
                <a:latin typeface="Calibri"/>
                <a:ea typeface="Calibri"/>
                <a:cs typeface="Calibri"/>
                <a:sym typeface="Calibri"/>
              </a:rPr>
              <a:t>Rigth dataframe</a:t>
            </a:r>
            <a:endParaRPr b="1" sz="1400">
              <a:solidFill>
                <a:srgbClr val="7F7F7F"/>
              </a:solidFill>
              <a:latin typeface="Calibri"/>
              <a:ea typeface="Calibri"/>
              <a:cs typeface="Calibri"/>
              <a:sym typeface="Calibri"/>
            </a:endParaRPr>
          </a:p>
        </p:txBody>
      </p:sp>
      <p:sp>
        <p:nvSpPr>
          <p:cNvPr id="202" name="Google Shape;202;p11"/>
          <p:cNvSpPr txBox="1"/>
          <p:nvPr/>
        </p:nvSpPr>
        <p:spPr>
          <a:xfrm>
            <a:off x="8244638" y="1140600"/>
            <a:ext cx="1084217" cy="5231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7F7F7F"/>
                </a:solidFill>
                <a:latin typeface="Calibri"/>
                <a:ea typeface="Calibri"/>
                <a:cs typeface="Calibri"/>
                <a:sym typeface="Calibri"/>
              </a:rPr>
              <a:t>Método de unión </a:t>
            </a:r>
            <a:endParaRPr b="1" sz="1400">
              <a:solidFill>
                <a:srgbClr val="7F7F7F"/>
              </a:solidFill>
              <a:latin typeface="Calibri"/>
              <a:ea typeface="Calibri"/>
              <a:cs typeface="Calibri"/>
              <a:sym typeface="Calibri"/>
            </a:endParaRPr>
          </a:p>
        </p:txBody>
      </p:sp>
      <p:sp>
        <p:nvSpPr>
          <p:cNvPr id="204" name="Google Shape;204;p11"/>
          <p:cNvSpPr txBox="1"/>
          <p:nvPr/>
        </p:nvSpPr>
        <p:spPr>
          <a:xfrm>
            <a:off x="9565075" y="1122712"/>
            <a:ext cx="1489085" cy="5231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7F7F7F"/>
              </a:buClr>
              <a:buSzPts val="1400"/>
              <a:buFont typeface="Calibri"/>
              <a:buNone/>
            </a:pPr>
            <a:r>
              <a:rPr b="1" lang="es-ES" sz="1400">
                <a:solidFill>
                  <a:srgbClr val="7F7F7F"/>
                </a:solidFill>
                <a:latin typeface="Calibri"/>
                <a:ea typeface="Calibri"/>
                <a:cs typeface="Calibri"/>
                <a:sym typeface="Calibri"/>
              </a:rPr>
              <a:t>Columna para hacer unión</a:t>
            </a:r>
            <a:endParaRPr b="1" sz="1400">
              <a:solidFill>
                <a:srgbClr val="7F7F7F"/>
              </a:solidFill>
              <a:latin typeface="Calibri"/>
              <a:ea typeface="Calibri"/>
              <a:cs typeface="Calibri"/>
              <a:sym typeface="Calibri"/>
            </a:endParaRPr>
          </a:p>
        </p:txBody>
      </p:sp>
      <p:sp>
        <p:nvSpPr>
          <p:cNvPr id="205" name="Google Shape;205;p11"/>
          <p:cNvSpPr/>
          <p:nvPr/>
        </p:nvSpPr>
        <p:spPr>
          <a:xfrm>
            <a:off x="754454" y="5641717"/>
            <a:ext cx="4970912" cy="720078"/>
          </a:xfrm>
          <a:prstGeom prst="roundRect">
            <a:avLst>
              <a:gd fmla="val 16667" name="adj"/>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1"/>
          <p:cNvSpPr txBox="1"/>
          <p:nvPr/>
        </p:nvSpPr>
        <p:spPr>
          <a:xfrm>
            <a:off x="1484136" y="5740146"/>
            <a:ext cx="4176464"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Inner significa que se combinan las filas cundo la llave está presente en ambos dataframes. </a:t>
            </a:r>
            <a:endParaRPr sz="1400">
              <a:solidFill>
                <a:srgbClr val="7F7F7F"/>
              </a:solidFill>
              <a:latin typeface="Calibri"/>
              <a:ea typeface="Calibri"/>
              <a:cs typeface="Calibri"/>
              <a:sym typeface="Calibri"/>
            </a:endParaRPr>
          </a:p>
        </p:txBody>
      </p:sp>
      <p:pic>
        <p:nvPicPr>
          <p:cNvPr id="207" name="Google Shape;207;p11"/>
          <p:cNvPicPr preferRelativeResize="0"/>
          <p:nvPr/>
        </p:nvPicPr>
        <p:blipFill rotWithShape="1">
          <a:blip r:embed="rId6">
            <a:alphaModFix/>
          </a:blip>
          <a:srcRect b="0" l="0" r="0" t="0"/>
          <a:stretch/>
        </p:blipFill>
        <p:spPr>
          <a:xfrm>
            <a:off x="1000270" y="5758541"/>
            <a:ext cx="419100" cy="50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2"/>
          <p:cNvSpPr/>
          <p:nvPr/>
        </p:nvSpPr>
        <p:spPr>
          <a:xfrm>
            <a:off x="-70993" y="1113609"/>
            <a:ext cx="13153313" cy="1045333"/>
          </a:xfrm>
          <a:prstGeom prst="roundRect">
            <a:avLst>
              <a:gd fmla="val 9640"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CAD"/>
              </a:solidFill>
              <a:latin typeface="Calibri"/>
              <a:ea typeface="Calibri"/>
              <a:cs typeface="Calibri"/>
              <a:sym typeface="Calibri"/>
            </a:endParaRPr>
          </a:p>
        </p:txBody>
      </p:sp>
      <p:sp>
        <p:nvSpPr>
          <p:cNvPr id="213" name="Google Shape;213;p12"/>
          <p:cNvSpPr/>
          <p:nvPr/>
        </p:nvSpPr>
        <p:spPr>
          <a:xfrm>
            <a:off x="603105" y="315900"/>
            <a:ext cx="3785100" cy="9243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Merge</a:t>
            </a:r>
            <a:endParaRPr sz="3200">
              <a:solidFill>
                <a:srgbClr val="7F7F7F"/>
              </a:solidFill>
              <a:latin typeface="Arial"/>
              <a:ea typeface="Arial"/>
              <a:cs typeface="Arial"/>
              <a:sym typeface="Arial"/>
            </a:endParaRPr>
          </a:p>
        </p:txBody>
      </p:sp>
      <p:sp>
        <p:nvSpPr>
          <p:cNvPr id="214" name="Google Shape;214;p12"/>
          <p:cNvSpPr txBox="1"/>
          <p:nvPr/>
        </p:nvSpPr>
        <p:spPr>
          <a:xfrm>
            <a:off x="687730" y="1132286"/>
            <a:ext cx="10050900" cy="10080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2000">
                <a:solidFill>
                  <a:schemeClr val="lt1"/>
                </a:solidFill>
                <a:latin typeface="Calibri"/>
                <a:ea typeface="Calibri"/>
                <a:cs typeface="Calibri"/>
                <a:sym typeface="Calibri"/>
              </a:rPr>
              <a:t>En este caso, es más conveniente aplicar un “left merge”, puesto que así no desaparecería registros de clientes que no hicieron match con la comuna.</a:t>
            </a:r>
            <a:endParaRPr sz="3200">
              <a:solidFill>
                <a:srgbClr val="7F7F7F"/>
              </a:solidFill>
              <a:latin typeface="Arial"/>
              <a:ea typeface="Arial"/>
              <a:cs typeface="Arial"/>
              <a:sym typeface="Arial"/>
            </a:endParaRPr>
          </a:p>
        </p:txBody>
      </p:sp>
      <p:sp>
        <p:nvSpPr>
          <p:cNvPr id="215" name="Google Shape;215;p12"/>
          <p:cNvSpPr/>
          <p:nvPr/>
        </p:nvSpPr>
        <p:spPr>
          <a:xfrm>
            <a:off x="603107" y="2416455"/>
            <a:ext cx="10787743" cy="3848158"/>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6" name="Google Shape;216;p12"/>
          <p:cNvPicPr preferRelativeResize="0"/>
          <p:nvPr/>
        </p:nvPicPr>
        <p:blipFill rotWithShape="1">
          <a:blip r:embed="rId4">
            <a:alphaModFix/>
          </a:blip>
          <a:srcRect b="0" l="0" r="0" t="0"/>
          <a:stretch/>
        </p:blipFill>
        <p:spPr>
          <a:xfrm>
            <a:off x="1184238" y="2608842"/>
            <a:ext cx="5618538" cy="3655771"/>
          </a:xfrm>
          <a:prstGeom prst="rect">
            <a:avLst/>
          </a:prstGeom>
          <a:noFill/>
          <a:ln>
            <a:noFill/>
          </a:ln>
        </p:spPr>
      </p:pic>
      <p:cxnSp>
        <p:nvCxnSpPr>
          <p:cNvPr id="217" name="Google Shape;217;p12"/>
          <p:cNvCxnSpPr/>
          <p:nvPr/>
        </p:nvCxnSpPr>
        <p:spPr>
          <a:xfrm flipH="1">
            <a:off x="6945549" y="2974352"/>
            <a:ext cx="927269" cy="663793"/>
          </a:xfrm>
          <a:prstGeom prst="straightConnector1">
            <a:avLst/>
          </a:prstGeom>
          <a:noFill/>
          <a:ln cap="flat" cmpd="sng" w="9525">
            <a:solidFill>
              <a:srgbClr val="595959"/>
            </a:solidFill>
            <a:prstDash val="solid"/>
            <a:miter lim="800000"/>
            <a:headEnd len="sm" w="sm" type="none"/>
            <a:tailEnd len="med" w="med" type="triangle"/>
          </a:ln>
        </p:spPr>
      </p:cxnSp>
      <p:sp>
        <p:nvSpPr>
          <p:cNvPr id="218" name="Google Shape;218;p12"/>
          <p:cNvSpPr txBox="1"/>
          <p:nvPr/>
        </p:nvSpPr>
        <p:spPr>
          <a:xfrm>
            <a:off x="7952490" y="2571566"/>
            <a:ext cx="3071100" cy="738900"/>
          </a:xfrm>
          <a:prstGeom prst="rect">
            <a:avLst/>
          </a:prstGeom>
          <a:solidFill>
            <a:srgbClr val="F2F2F2"/>
          </a:solid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Clr>
                <a:srgbClr val="7F7F7F"/>
              </a:buClr>
              <a:buSzPts val="1400"/>
              <a:buFont typeface="Calibri"/>
              <a:buNone/>
            </a:pPr>
            <a:r>
              <a:rPr lang="es-ES" sz="1400">
                <a:solidFill>
                  <a:srgbClr val="7F7F7F"/>
                </a:solidFill>
                <a:latin typeface="Calibri"/>
                <a:ea typeface="Calibri"/>
                <a:cs typeface="Calibri"/>
                <a:sym typeface="Calibri"/>
              </a:rPr>
              <a:t>En este caso, los registros del dataframe derecho son completados con NaN, pero no se pierde el registro de cliente.</a:t>
            </a:r>
            <a:endParaRPr sz="1400">
              <a:solidFill>
                <a:srgbClr val="7F7F7F"/>
              </a:solidFill>
              <a:latin typeface="Calibri"/>
              <a:ea typeface="Calibri"/>
              <a:cs typeface="Calibri"/>
              <a:sym typeface="Calibri"/>
            </a:endParaRPr>
          </a:p>
        </p:txBody>
      </p:sp>
      <p:sp>
        <p:nvSpPr>
          <p:cNvPr id="219" name="Google Shape;219;p12"/>
          <p:cNvSpPr/>
          <p:nvPr/>
        </p:nvSpPr>
        <p:spPr>
          <a:xfrm>
            <a:off x="6284067" y="3508843"/>
            <a:ext cx="542847" cy="518408"/>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13"/>
          <p:cNvSpPr/>
          <p:nvPr/>
        </p:nvSpPr>
        <p:spPr>
          <a:xfrm>
            <a:off x="6310025" y="1323700"/>
            <a:ext cx="5643000" cy="1213800"/>
          </a:xfrm>
          <a:prstGeom prst="roundRect">
            <a:avLst>
              <a:gd fmla="val 9640"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CAD"/>
              </a:solidFill>
              <a:latin typeface="Calibri"/>
              <a:ea typeface="Calibri"/>
              <a:cs typeface="Calibri"/>
              <a:sym typeface="Calibri"/>
            </a:endParaRPr>
          </a:p>
        </p:txBody>
      </p:sp>
      <p:sp>
        <p:nvSpPr>
          <p:cNvPr id="225" name="Google Shape;225;p13"/>
          <p:cNvSpPr/>
          <p:nvPr/>
        </p:nvSpPr>
        <p:spPr>
          <a:xfrm>
            <a:off x="1427429" y="291830"/>
            <a:ext cx="3784969" cy="92442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Merge</a:t>
            </a:r>
            <a:endParaRPr sz="3200">
              <a:solidFill>
                <a:srgbClr val="7F7F7F"/>
              </a:solidFill>
              <a:latin typeface="Arial"/>
              <a:ea typeface="Arial"/>
              <a:cs typeface="Arial"/>
              <a:sym typeface="Arial"/>
            </a:endParaRPr>
          </a:p>
        </p:txBody>
      </p:sp>
      <p:sp>
        <p:nvSpPr>
          <p:cNvPr id="226" name="Google Shape;226;p13"/>
          <p:cNvSpPr/>
          <p:nvPr/>
        </p:nvSpPr>
        <p:spPr>
          <a:xfrm>
            <a:off x="1009629" y="1130263"/>
            <a:ext cx="5475600" cy="4692000"/>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7" name="Google Shape;227;p13"/>
          <p:cNvPicPr preferRelativeResize="0"/>
          <p:nvPr/>
        </p:nvPicPr>
        <p:blipFill rotWithShape="1">
          <a:blip r:embed="rId4">
            <a:alphaModFix/>
          </a:blip>
          <a:srcRect b="0" l="0" r="0" t="0"/>
          <a:stretch/>
        </p:blipFill>
        <p:spPr>
          <a:xfrm>
            <a:off x="1238229" y="1467996"/>
            <a:ext cx="4985843" cy="4191568"/>
          </a:xfrm>
          <a:prstGeom prst="rect">
            <a:avLst/>
          </a:prstGeom>
          <a:noFill/>
          <a:ln>
            <a:noFill/>
          </a:ln>
        </p:spPr>
      </p:pic>
      <p:sp>
        <p:nvSpPr>
          <p:cNvPr id="228" name="Google Shape;228;p13"/>
          <p:cNvSpPr/>
          <p:nvPr/>
        </p:nvSpPr>
        <p:spPr>
          <a:xfrm>
            <a:off x="1608688" y="4434575"/>
            <a:ext cx="1872000" cy="11478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29" name="Google Shape;229;p13"/>
          <p:cNvSpPr/>
          <p:nvPr/>
        </p:nvSpPr>
        <p:spPr>
          <a:xfrm>
            <a:off x="6703542" y="1631046"/>
            <a:ext cx="4542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Arial"/>
                <a:ea typeface="Arial"/>
                <a:cs typeface="Arial"/>
                <a:sym typeface="Arial"/>
              </a:rPr>
              <a:t>Esto es lo que ocurriría con un “right merge”.</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14"/>
          <p:cNvSpPr/>
          <p:nvPr/>
        </p:nvSpPr>
        <p:spPr>
          <a:xfrm>
            <a:off x="7121002" y="1536601"/>
            <a:ext cx="5825100" cy="897000"/>
          </a:xfrm>
          <a:prstGeom prst="roundRect">
            <a:avLst>
              <a:gd fmla="val 9640"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     </a:t>
            </a:r>
            <a:r>
              <a:rPr lang="es-ES" sz="1800">
                <a:solidFill>
                  <a:schemeClr val="lt1"/>
                </a:solidFill>
              </a:rPr>
              <a:t>Esto es lo que ocurriría con un “right merge”.</a:t>
            </a:r>
            <a:endParaRPr sz="1800">
              <a:solidFill>
                <a:schemeClr val="lt1"/>
              </a:solidFill>
            </a:endParaRPr>
          </a:p>
        </p:txBody>
      </p:sp>
      <p:sp>
        <p:nvSpPr>
          <p:cNvPr id="235" name="Google Shape;235;p14"/>
          <p:cNvSpPr/>
          <p:nvPr/>
        </p:nvSpPr>
        <p:spPr>
          <a:xfrm>
            <a:off x="7462378" y="250577"/>
            <a:ext cx="3784969" cy="92442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Merge</a:t>
            </a:r>
            <a:endParaRPr sz="3200">
              <a:solidFill>
                <a:srgbClr val="7F7F7F"/>
              </a:solidFill>
              <a:latin typeface="Arial"/>
              <a:ea typeface="Arial"/>
              <a:cs typeface="Arial"/>
              <a:sym typeface="Arial"/>
            </a:endParaRPr>
          </a:p>
        </p:txBody>
      </p:sp>
      <p:sp>
        <p:nvSpPr>
          <p:cNvPr id="236" name="Google Shape;236;p14"/>
          <p:cNvSpPr/>
          <p:nvPr/>
        </p:nvSpPr>
        <p:spPr>
          <a:xfrm>
            <a:off x="869845" y="435402"/>
            <a:ext cx="6419182" cy="6041847"/>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7" name="Google Shape;237;p14"/>
          <p:cNvPicPr preferRelativeResize="0"/>
          <p:nvPr/>
        </p:nvPicPr>
        <p:blipFill rotWithShape="1">
          <a:blip r:embed="rId4">
            <a:alphaModFix/>
          </a:blip>
          <a:srcRect b="0" l="0" r="0" t="0"/>
          <a:stretch/>
        </p:blipFill>
        <p:spPr>
          <a:xfrm>
            <a:off x="1043196" y="578974"/>
            <a:ext cx="6077798" cy="5639587"/>
          </a:xfrm>
          <a:prstGeom prst="rect">
            <a:avLst/>
          </a:prstGeom>
          <a:noFill/>
          <a:ln>
            <a:noFill/>
          </a:ln>
        </p:spPr>
      </p:pic>
      <p:sp>
        <p:nvSpPr>
          <p:cNvPr id="238" name="Google Shape;238;p14"/>
          <p:cNvSpPr/>
          <p:nvPr/>
        </p:nvSpPr>
        <p:spPr>
          <a:xfrm>
            <a:off x="1443398" y="4778584"/>
            <a:ext cx="2197949" cy="148391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39" name="Google Shape;239;p14"/>
          <p:cNvSpPr/>
          <p:nvPr/>
        </p:nvSpPr>
        <p:spPr>
          <a:xfrm>
            <a:off x="6527027" y="1536601"/>
            <a:ext cx="514624" cy="58854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15"/>
          <p:cNvSpPr/>
          <p:nvPr/>
        </p:nvSpPr>
        <p:spPr>
          <a:xfrm>
            <a:off x="1504915" y="505647"/>
            <a:ext cx="3210127" cy="107721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Merge</a:t>
            </a:r>
            <a:endParaRPr sz="3200">
              <a:solidFill>
                <a:srgbClr val="7F7F7F"/>
              </a:solidFill>
              <a:latin typeface="Arial"/>
              <a:ea typeface="Arial"/>
              <a:cs typeface="Arial"/>
              <a:sym typeface="Arial"/>
            </a:endParaRPr>
          </a:p>
        </p:txBody>
      </p:sp>
      <p:sp>
        <p:nvSpPr>
          <p:cNvPr id="245" name="Google Shape;245;p15"/>
          <p:cNvSpPr/>
          <p:nvPr/>
        </p:nvSpPr>
        <p:spPr>
          <a:xfrm>
            <a:off x="1236929" y="1582865"/>
            <a:ext cx="10038355" cy="4592305"/>
          </a:xfrm>
          <a:prstGeom prst="roundRect">
            <a:avLst>
              <a:gd fmla="val 2971" name="adj"/>
            </a:avLst>
          </a:prstGeom>
          <a:solidFill>
            <a:schemeClr val="lt1"/>
          </a:solidFill>
          <a:ln cap="flat" cmpd="sng" w="38100">
            <a:solidFill>
              <a:srgbClr val="F6A1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6" name="Google Shape;246;p15"/>
          <p:cNvPicPr preferRelativeResize="0"/>
          <p:nvPr/>
        </p:nvPicPr>
        <p:blipFill rotWithShape="1">
          <a:blip r:embed="rId4">
            <a:alphaModFix/>
          </a:blip>
          <a:srcRect b="0" l="0" r="0" t="0"/>
          <a:stretch/>
        </p:blipFill>
        <p:spPr>
          <a:xfrm>
            <a:off x="1504915" y="1897542"/>
            <a:ext cx="6068272" cy="3962953"/>
          </a:xfrm>
          <a:prstGeom prst="rect">
            <a:avLst/>
          </a:prstGeom>
          <a:noFill/>
          <a:ln>
            <a:noFill/>
          </a:ln>
        </p:spPr>
      </p:pic>
      <p:sp>
        <p:nvSpPr>
          <p:cNvPr id="247" name="Google Shape;247;p15"/>
          <p:cNvSpPr/>
          <p:nvPr/>
        </p:nvSpPr>
        <p:spPr>
          <a:xfrm>
            <a:off x="7047668" y="2841965"/>
            <a:ext cx="467528" cy="86285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8" name="Google Shape;248;p15"/>
          <p:cNvSpPr/>
          <p:nvPr/>
        </p:nvSpPr>
        <p:spPr>
          <a:xfrm>
            <a:off x="7047668" y="4152247"/>
            <a:ext cx="467528" cy="73100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9" name="Google Shape;249;p15"/>
          <p:cNvSpPr/>
          <p:nvPr/>
        </p:nvSpPr>
        <p:spPr>
          <a:xfrm>
            <a:off x="7047668" y="5249867"/>
            <a:ext cx="467528" cy="58854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cxnSp>
        <p:nvCxnSpPr>
          <p:cNvPr id="250" name="Google Shape;250;p15"/>
          <p:cNvCxnSpPr/>
          <p:nvPr/>
        </p:nvCxnSpPr>
        <p:spPr>
          <a:xfrm rot="10800000">
            <a:off x="7515196" y="3395520"/>
            <a:ext cx="1197388" cy="390112"/>
          </a:xfrm>
          <a:prstGeom prst="straightConnector1">
            <a:avLst/>
          </a:prstGeom>
          <a:noFill/>
          <a:ln cap="flat" cmpd="sng" w="9525">
            <a:solidFill>
              <a:srgbClr val="595959"/>
            </a:solidFill>
            <a:prstDash val="solid"/>
            <a:miter lim="800000"/>
            <a:headEnd len="sm" w="sm" type="none"/>
            <a:tailEnd len="med" w="med" type="triangle"/>
          </a:ln>
        </p:spPr>
      </p:cxnSp>
      <p:sp>
        <p:nvSpPr>
          <p:cNvPr id="251" name="Google Shape;251;p15"/>
          <p:cNvSpPr txBox="1"/>
          <p:nvPr/>
        </p:nvSpPr>
        <p:spPr>
          <a:xfrm>
            <a:off x="8782234" y="3704824"/>
            <a:ext cx="2083562" cy="830956"/>
          </a:xfrm>
          <a:prstGeom prst="rect">
            <a:avLst/>
          </a:prstGeom>
          <a:solidFill>
            <a:srgbClr val="F2F2F2"/>
          </a:solid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Clr>
                <a:srgbClr val="7F7F7F"/>
              </a:buClr>
              <a:buSzPts val="1600"/>
              <a:buFont typeface="Calibri"/>
              <a:buNone/>
            </a:pPr>
            <a:r>
              <a:rPr lang="es-ES" sz="1600">
                <a:solidFill>
                  <a:srgbClr val="7F7F7F"/>
                </a:solidFill>
                <a:latin typeface="Calibri"/>
                <a:ea typeface="Calibri"/>
                <a:cs typeface="Calibri"/>
                <a:sym typeface="Calibri"/>
              </a:rPr>
              <a:t>En estos casos, la doble llave no hizo match.</a:t>
            </a:r>
            <a:endParaRPr sz="1600">
              <a:solidFill>
                <a:srgbClr val="7F7F7F"/>
              </a:solidFill>
              <a:latin typeface="Calibri"/>
              <a:ea typeface="Calibri"/>
              <a:cs typeface="Calibri"/>
              <a:sym typeface="Calibri"/>
            </a:endParaRPr>
          </a:p>
        </p:txBody>
      </p:sp>
      <p:cxnSp>
        <p:nvCxnSpPr>
          <p:cNvPr id="252" name="Google Shape;252;p15"/>
          <p:cNvCxnSpPr/>
          <p:nvPr/>
        </p:nvCxnSpPr>
        <p:spPr>
          <a:xfrm flipH="1">
            <a:off x="7584846" y="4075889"/>
            <a:ext cx="1139396" cy="466346"/>
          </a:xfrm>
          <a:prstGeom prst="straightConnector1">
            <a:avLst/>
          </a:prstGeom>
          <a:noFill/>
          <a:ln cap="flat" cmpd="sng" w="9525">
            <a:solidFill>
              <a:srgbClr val="595959"/>
            </a:solidFill>
            <a:prstDash val="solid"/>
            <a:miter lim="800000"/>
            <a:headEnd len="sm" w="sm" type="none"/>
            <a:tailEnd len="med" w="med" type="triangle"/>
          </a:ln>
        </p:spPr>
      </p:cxnSp>
      <p:cxnSp>
        <p:nvCxnSpPr>
          <p:cNvPr id="253" name="Google Shape;253;p15"/>
          <p:cNvCxnSpPr/>
          <p:nvPr/>
        </p:nvCxnSpPr>
        <p:spPr>
          <a:xfrm flipH="1">
            <a:off x="7545698" y="4385330"/>
            <a:ext cx="1194376" cy="1119026"/>
          </a:xfrm>
          <a:prstGeom prst="straightConnector1">
            <a:avLst/>
          </a:prstGeom>
          <a:noFill/>
          <a:ln cap="flat" cmpd="sng" w="9525">
            <a:solidFill>
              <a:srgbClr val="595959"/>
            </a:solidFill>
            <a:prstDash val="solid"/>
            <a:miter lim="800000"/>
            <a:headEnd len="sm" w="sm" type="none"/>
            <a:tailEnd len="med" w="med" type="triangle"/>
          </a:ln>
        </p:spPr>
      </p:cxnSp>
      <p:sp>
        <p:nvSpPr>
          <p:cNvPr id="254" name="Google Shape;254;p15"/>
          <p:cNvSpPr/>
          <p:nvPr/>
        </p:nvSpPr>
        <p:spPr>
          <a:xfrm>
            <a:off x="5372678" y="912050"/>
            <a:ext cx="5825240" cy="605715"/>
          </a:xfrm>
          <a:prstGeom prst="roundRect">
            <a:avLst>
              <a:gd fmla="val 9640"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              </a:t>
            </a:r>
            <a:r>
              <a:rPr lang="es-ES" sz="1800">
                <a:solidFill>
                  <a:schemeClr val="lt1"/>
                </a:solidFill>
              </a:rPr>
              <a:t>Esto es lo que ocurriría con un “right merge”.</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16"/>
          <p:cNvSpPr/>
          <p:nvPr/>
        </p:nvSpPr>
        <p:spPr>
          <a:xfrm>
            <a:off x="-585177" y="3057041"/>
            <a:ext cx="7800454" cy="1045333"/>
          </a:xfrm>
          <a:prstGeom prst="roundRect">
            <a:avLst>
              <a:gd fmla="val 9640"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CAD"/>
              </a:solidFill>
              <a:latin typeface="Calibri"/>
              <a:ea typeface="Calibri"/>
              <a:cs typeface="Calibri"/>
              <a:sym typeface="Calibri"/>
            </a:endParaRPr>
          </a:p>
        </p:txBody>
      </p:sp>
      <p:sp>
        <p:nvSpPr>
          <p:cNvPr id="260" name="Google Shape;260;p16"/>
          <p:cNvSpPr txBox="1"/>
          <p:nvPr/>
        </p:nvSpPr>
        <p:spPr>
          <a:xfrm>
            <a:off x="2768633" y="2835053"/>
            <a:ext cx="4446644" cy="14893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17"/>
          <p:cNvSpPr txBox="1"/>
          <p:nvPr/>
        </p:nvSpPr>
        <p:spPr>
          <a:xfrm>
            <a:off x="475933" y="2794329"/>
            <a:ext cx="10782300"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600">
                <a:solidFill>
                  <a:srgbClr val="7F7F7F"/>
                </a:solidFill>
                <a:latin typeface="Arial"/>
                <a:ea typeface="Arial"/>
                <a:cs typeface="Arial"/>
                <a:sym typeface="Arial"/>
              </a:rPr>
              <a:t>Fin presentación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
          <p:cNvSpPr/>
          <p:nvPr/>
        </p:nvSpPr>
        <p:spPr>
          <a:xfrm>
            <a:off x="6721434" y="-306331"/>
            <a:ext cx="4273138" cy="5461805"/>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2"/>
          <p:cNvSpPr txBox="1"/>
          <p:nvPr/>
        </p:nvSpPr>
        <p:spPr>
          <a:xfrm>
            <a:off x="155957" y="584282"/>
            <a:ext cx="5293474"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Objetivos</a:t>
            </a:r>
            <a:endParaRPr/>
          </a:p>
        </p:txBody>
      </p:sp>
      <p:sp>
        <p:nvSpPr>
          <p:cNvPr id="98" name="Google Shape;98;p2"/>
          <p:cNvSpPr txBox="1"/>
          <p:nvPr/>
        </p:nvSpPr>
        <p:spPr>
          <a:xfrm>
            <a:off x="6820653" y="2561110"/>
            <a:ext cx="4324289" cy="9679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FFFFFF"/>
              </a:buClr>
              <a:buSzPts val="2000"/>
              <a:buFont typeface="Arial"/>
              <a:buChar char="•"/>
            </a:pPr>
            <a:r>
              <a:rPr lang="es-ES" sz="2000">
                <a:solidFill>
                  <a:srgbClr val="FFFFFF"/>
                </a:solidFill>
                <a:latin typeface="Calibri"/>
                <a:ea typeface="Calibri"/>
                <a:cs typeface="Calibri"/>
                <a:sym typeface="Calibri"/>
              </a:rPr>
              <a:t>Concatenación de dataframes.</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rgbClr val="FFFFFF"/>
              </a:buClr>
              <a:buSzPts val="2000"/>
              <a:buFont typeface="Arial"/>
              <a:buChar char="•"/>
            </a:pPr>
            <a:r>
              <a:rPr lang="es-ES" sz="2000">
                <a:solidFill>
                  <a:srgbClr val="FFFFFF"/>
                </a:solidFill>
                <a:latin typeface="Calibri"/>
                <a:ea typeface="Calibri"/>
                <a:cs typeface="Calibri"/>
                <a:sym typeface="Calibri"/>
              </a:rPr>
              <a:t>Combinación de dataframes.</a:t>
            </a:r>
            <a:endParaRPr sz="2000">
              <a:solidFill>
                <a:schemeClr val="dk1"/>
              </a:solidFill>
              <a:latin typeface="Calibri"/>
              <a:ea typeface="Calibri"/>
              <a:cs typeface="Calibri"/>
              <a:sym typeface="Calibri"/>
            </a:endParaRPr>
          </a:p>
        </p:txBody>
      </p:sp>
      <p:grpSp>
        <p:nvGrpSpPr>
          <p:cNvPr id="99" name="Google Shape;99;p2"/>
          <p:cNvGrpSpPr/>
          <p:nvPr/>
        </p:nvGrpSpPr>
        <p:grpSpPr>
          <a:xfrm>
            <a:off x="1120545" y="1659284"/>
            <a:ext cx="3524500" cy="3720972"/>
            <a:chOff x="884486" y="0"/>
            <a:chExt cx="3524500" cy="3720972"/>
          </a:xfrm>
        </p:grpSpPr>
        <p:sp>
          <p:nvSpPr>
            <p:cNvPr id="100" name="Google Shape;100;p2"/>
            <p:cNvSpPr/>
            <p:nvPr/>
          </p:nvSpPr>
          <p:spPr>
            <a:xfrm>
              <a:off x="884486" y="0"/>
              <a:ext cx="3524500" cy="3524500"/>
            </a:xfrm>
            <a:prstGeom prst="ellipse">
              <a:avLst/>
            </a:prstGeom>
            <a:blipFill rotWithShape="1">
              <a:blip r:embed="rId4">
                <a:alphaModFix/>
              </a:blip>
              <a:stretch>
                <a:fillRect b="0" l="-24998" r="-24998"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flipH="1">
              <a:off x="3413435" y="3516041"/>
              <a:ext cx="97637" cy="2049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3413435" y="3516041"/>
              <a:ext cx="97637" cy="20493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t/>
              </a:r>
              <a:endParaRPr sz="500">
                <a:solidFill>
                  <a:schemeClr val="lt1"/>
                </a:solidFill>
                <a:latin typeface="Calibri"/>
                <a:ea typeface="Calibri"/>
                <a:cs typeface="Calibri"/>
                <a:sym typeface="Calibri"/>
              </a:endParaRPr>
            </a:p>
          </p:txBody>
        </p:sp>
      </p:grpSp>
      <p:sp>
        <p:nvSpPr>
          <p:cNvPr id="103" name="Google Shape;103;p2"/>
          <p:cNvSpPr txBox="1"/>
          <p:nvPr/>
        </p:nvSpPr>
        <p:spPr>
          <a:xfrm>
            <a:off x="7132319" y="1416509"/>
            <a:ext cx="3152503"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2000">
                <a:solidFill>
                  <a:schemeClr val="lt1"/>
                </a:solidFill>
                <a:latin typeface="Calibri"/>
                <a:ea typeface="Calibri"/>
                <a:cs typeface="Calibri"/>
                <a:sym typeface="Calibri"/>
              </a:rPr>
              <a:t>Data Wrangling II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3"/>
          <p:cNvSpPr/>
          <p:nvPr/>
        </p:nvSpPr>
        <p:spPr>
          <a:xfrm>
            <a:off x="-193769" y="1083125"/>
            <a:ext cx="12405300" cy="1132200"/>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p:nvPr/>
        </p:nvSpPr>
        <p:spPr>
          <a:xfrm>
            <a:off x="1948544" y="2660718"/>
            <a:ext cx="8164286" cy="2993571"/>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3"/>
          <p:cNvSpPr txBox="1"/>
          <p:nvPr/>
        </p:nvSpPr>
        <p:spPr>
          <a:xfrm>
            <a:off x="1836925" y="780225"/>
            <a:ext cx="9192600" cy="616500"/>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Concatenación de dat</a:t>
            </a:r>
            <a:r>
              <a:rPr lang="es-ES" sz="3200">
                <a:solidFill>
                  <a:srgbClr val="7F7F7F"/>
                </a:solidFill>
                <a:latin typeface="Arial"/>
                <a:ea typeface="Arial"/>
                <a:cs typeface="Arial"/>
                <a:sym typeface="Arial"/>
              </a:rPr>
              <a:t>a</a:t>
            </a:r>
            <a:r>
              <a:rPr lang="es-ES" sz="3200">
                <a:solidFill>
                  <a:srgbClr val="7F7F7F"/>
                </a:solidFill>
                <a:latin typeface="Arial"/>
                <a:ea typeface="Arial"/>
                <a:cs typeface="Arial"/>
                <a:sym typeface="Arial"/>
              </a:rPr>
              <a:t>frames</a:t>
            </a:r>
            <a:endParaRPr sz="3200">
              <a:solidFill>
                <a:srgbClr val="7F7F7F"/>
              </a:solidFill>
              <a:latin typeface="Arial"/>
              <a:ea typeface="Arial"/>
              <a:cs typeface="Arial"/>
              <a:sym typeface="Arial"/>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111" name="Google Shape;111;p3"/>
          <p:cNvPicPr preferRelativeResize="0"/>
          <p:nvPr/>
        </p:nvPicPr>
        <p:blipFill rotWithShape="1">
          <a:blip r:embed="rId4">
            <a:alphaModFix/>
          </a:blip>
          <a:srcRect b="0" l="0" r="0" t="0"/>
          <a:stretch/>
        </p:blipFill>
        <p:spPr>
          <a:xfrm>
            <a:off x="2241866" y="2764118"/>
            <a:ext cx="7577642" cy="2786769"/>
          </a:xfrm>
          <a:prstGeom prst="rect">
            <a:avLst/>
          </a:prstGeom>
          <a:noFill/>
          <a:ln>
            <a:noFill/>
          </a:ln>
        </p:spPr>
      </p:pic>
      <p:sp>
        <p:nvSpPr>
          <p:cNvPr id="112" name="Google Shape;112;p3"/>
          <p:cNvSpPr txBox="1"/>
          <p:nvPr/>
        </p:nvSpPr>
        <p:spPr>
          <a:xfrm>
            <a:off x="1796144" y="1134825"/>
            <a:ext cx="8164200" cy="1077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Sea el siguiente set de datos extraído desde el servicio de impuestos internos que contiene el valor de la UF de un mes determinado. Como se puede observar, la lectura ha tenido algunas dificultades, por lo tanto, debemos volver a realizar la carga agregando algunos parámetros adicionales.</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4"/>
          <p:cNvSpPr/>
          <p:nvPr/>
        </p:nvSpPr>
        <p:spPr>
          <a:xfrm>
            <a:off x="-41369" y="1159325"/>
            <a:ext cx="12405300" cy="1132200"/>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a:off x="1955714" y="2628131"/>
            <a:ext cx="8164286" cy="2993571"/>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
          <p:cNvSpPr txBox="1"/>
          <p:nvPr/>
        </p:nvSpPr>
        <p:spPr>
          <a:xfrm>
            <a:off x="1955714" y="703005"/>
            <a:ext cx="8238949" cy="684920"/>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Concatenación de Dataframes</a:t>
            </a:r>
            <a:endParaRPr sz="3200">
              <a:solidFill>
                <a:srgbClr val="7F7F7F"/>
              </a:solidFill>
              <a:latin typeface="Arial"/>
              <a:ea typeface="Arial"/>
              <a:cs typeface="Arial"/>
              <a:sym typeface="Arial"/>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120" name="Google Shape;120;p4"/>
          <p:cNvPicPr preferRelativeResize="0"/>
          <p:nvPr/>
        </p:nvPicPr>
        <p:blipFill rotWithShape="1">
          <a:blip r:embed="rId4">
            <a:alphaModFix/>
          </a:blip>
          <a:srcRect b="0" l="0" r="0" t="0"/>
          <a:stretch/>
        </p:blipFill>
        <p:spPr>
          <a:xfrm>
            <a:off x="2590276" y="2719891"/>
            <a:ext cx="6895162" cy="2810049"/>
          </a:xfrm>
          <a:prstGeom prst="rect">
            <a:avLst/>
          </a:prstGeom>
          <a:noFill/>
          <a:ln>
            <a:noFill/>
          </a:ln>
        </p:spPr>
      </p:pic>
      <p:sp>
        <p:nvSpPr>
          <p:cNvPr id="121" name="Google Shape;121;p4"/>
          <p:cNvSpPr txBox="1"/>
          <p:nvPr/>
        </p:nvSpPr>
        <p:spPr>
          <a:xfrm>
            <a:off x="1955714" y="1263717"/>
            <a:ext cx="8164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600">
                <a:solidFill>
                  <a:schemeClr val="lt1"/>
                </a:solidFill>
                <a:latin typeface="Calibri"/>
                <a:ea typeface="Calibri"/>
                <a:cs typeface="Calibri"/>
                <a:sym typeface="Calibri"/>
              </a:rPr>
              <a:t>Como se puede observar, se especificó el caracter de separación. Se indicó también, que el set de datos no trae header y se asignaron nombres de columnas. Ahora el set de datos luce de mejor forma.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5"/>
          <p:cNvSpPr/>
          <p:nvPr/>
        </p:nvSpPr>
        <p:spPr>
          <a:xfrm>
            <a:off x="-439271" y="2930255"/>
            <a:ext cx="8146357" cy="2449286"/>
          </a:xfrm>
          <a:prstGeom prst="roundRect">
            <a:avLst>
              <a:gd fmla="val 2971"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5"/>
          <p:cNvSpPr txBox="1"/>
          <p:nvPr/>
        </p:nvSpPr>
        <p:spPr>
          <a:xfrm>
            <a:off x="685895" y="519894"/>
            <a:ext cx="6958149"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3200">
                <a:solidFill>
                  <a:srgbClr val="7F7F7F"/>
                </a:solidFill>
                <a:latin typeface="Arial"/>
                <a:ea typeface="Arial"/>
                <a:cs typeface="Arial"/>
                <a:sym typeface="Arial"/>
              </a:rPr>
              <a:t>Concatenación de Dataframes</a:t>
            </a:r>
            <a:endParaRPr sz="3200">
              <a:solidFill>
                <a:srgbClr val="7F7F7F"/>
              </a:solidFill>
              <a:latin typeface="Arial"/>
              <a:ea typeface="Arial"/>
              <a:cs typeface="Arial"/>
              <a:sym typeface="Arial"/>
            </a:endParaRPr>
          </a:p>
        </p:txBody>
      </p:sp>
      <p:sp>
        <p:nvSpPr>
          <p:cNvPr id="128" name="Google Shape;128;p5"/>
          <p:cNvSpPr txBox="1"/>
          <p:nvPr/>
        </p:nvSpPr>
        <p:spPr>
          <a:xfrm>
            <a:off x="685895" y="3058127"/>
            <a:ext cx="6705095"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Crearemos tres dataframes independientes con la información de día y valor. Nótese que hemos utilizado el método copy() para crear un objeto distinto y no trabajar con referencias a un mismo objeto.</a:t>
            </a:r>
            <a:endParaRPr/>
          </a:p>
        </p:txBody>
      </p:sp>
      <p:pic>
        <p:nvPicPr>
          <p:cNvPr id="129" name="Google Shape;129;p5"/>
          <p:cNvPicPr preferRelativeResize="0"/>
          <p:nvPr/>
        </p:nvPicPr>
        <p:blipFill rotWithShape="1">
          <a:blip r:embed="rId4">
            <a:alphaModFix/>
          </a:blip>
          <a:srcRect b="0" l="0" r="0" t="0"/>
          <a:stretch/>
        </p:blipFill>
        <p:spPr>
          <a:xfrm>
            <a:off x="273054" y="3193907"/>
            <a:ext cx="289524" cy="289524"/>
          </a:xfrm>
          <a:prstGeom prst="rect">
            <a:avLst/>
          </a:prstGeom>
          <a:noFill/>
          <a:ln>
            <a:noFill/>
          </a:ln>
        </p:spPr>
      </p:pic>
      <p:sp>
        <p:nvSpPr>
          <p:cNvPr id="130" name="Google Shape;130;p5"/>
          <p:cNvSpPr/>
          <p:nvPr/>
        </p:nvSpPr>
        <p:spPr>
          <a:xfrm>
            <a:off x="7953318" y="519894"/>
            <a:ext cx="2497500" cy="4878600"/>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1" name="Google Shape;131;p5"/>
          <p:cNvPicPr preferRelativeResize="0"/>
          <p:nvPr/>
        </p:nvPicPr>
        <p:blipFill rotWithShape="1">
          <a:blip r:embed="rId5">
            <a:alphaModFix/>
          </a:blip>
          <a:srcRect b="0" l="0" r="0" t="0"/>
          <a:stretch/>
        </p:blipFill>
        <p:spPr>
          <a:xfrm>
            <a:off x="685895" y="4154898"/>
            <a:ext cx="6508289" cy="1057423"/>
          </a:xfrm>
          <a:prstGeom prst="rect">
            <a:avLst/>
          </a:prstGeom>
          <a:noFill/>
          <a:ln>
            <a:noFill/>
          </a:ln>
        </p:spPr>
      </p:pic>
      <p:pic>
        <p:nvPicPr>
          <p:cNvPr id="132" name="Google Shape;132;p5"/>
          <p:cNvPicPr preferRelativeResize="0"/>
          <p:nvPr/>
        </p:nvPicPr>
        <p:blipFill rotWithShape="1">
          <a:blip r:embed="rId6">
            <a:alphaModFix/>
          </a:blip>
          <a:srcRect b="0" l="0" r="0" t="0"/>
          <a:stretch/>
        </p:blipFill>
        <p:spPr>
          <a:xfrm>
            <a:off x="8144568" y="711933"/>
            <a:ext cx="2018530" cy="1580116"/>
          </a:xfrm>
          <a:prstGeom prst="rect">
            <a:avLst/>
          </a:prstGeom>
          <a:noFill/>
          <a:ln>
            <a:noFill/>
          </a:ln>
        </p:spPr>
      </p:pic>
      <p:pic>
        <p:nvPicPr>
          <p:cNvPr id="133" name="Google Shape;133;p5"/>
          <p:cNvPicPr preferRelativeResize="0"/>
          <p:nvPr/>
        </p:nvPicPr>
        <p:blipFill rotWithShape="1">
          <a:blip r:embed="rId7">
            <a:alphaModFix/>
          </a:blip>
          <a:srcRect b="0" l="0" r="0" t="0"/>
          <a:stretch/>
        </p:blipFill>
        <p:spPr>
          <a:xfrm>
            <a:off x="8199953" y="2235939"/>
            <a:ext cx="1908926" cy="1653185"/>
          </a:xfrm>
          <a:prstGeom prst="rect">
            <a:avLst/>
          </a:prstGeom>
          <a:noFill/>
          <a:ln>
            <a:noFill/>
          </a:ln>
        </p:spPr>
      </p:pic>
      <p:pic>
        <p:nvPicPr>
          <p:cNvPr id="134" name="Google Shape;134;p5"/>
          <p:cNvPicPr preferRelativeResize="0"/>
          <p:nvPr/>
        </p:nvPicPr>
        <p:blipFill rotWithShape="1">
          <a:blip r:embed="rId8">
            <a:alphaModFix/>
          </a:blip>
          <a:srcRect b="0" l="0" r="0" t="0"/>
          <a:stretch/>
        </p:blipFill>
        <p:spPr>
          <a:xfrm>
            <a:off x="8254755" y="3821580"/>
            <a:ext cx="1799323" cy="14887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6"/>
          <p:cNvSpPr/>
          <p:nvPr/>
        </p:nvSpPr>
        <p:spPr>
          <a:xfrm>
            <a:off x="-84910" y="1277187"/>
            <a:ext cx="12405361" cy="824843"/>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6"/>
          <p:cNvSpPr/>
          <p:nvPr/>
        </p:nvSpPr>
        <p:spPr>
          <a:xfrm>
            <a:off x="2079172" y="2383971"/>
            <a:ext cx="8164286" cy="3145971"/>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txBox="1"/>
          <p:nvPr/>
        </p:nvSpPr>
        <p:spPr>
          <a:xfrm>
            <a:off x="2002972" y="360566"/>
            <a:ext cx="10098868"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Concatenación de dataframes</a:t>
            </a:r>
            <a:endParaRPr sz="3200">
              <a:solidFill>
                <a:srgbClr val="7F7F7F"/>
              </a:solidFill>
              <a:latin typeface="Arial"/>
              <a:ea typeface="Arial"/>
              <a:cs typeface="Arial"/>
              <a:sym typeface="Arial"/>
            </a:endParaRPr>
          </a:p>
        </p:txBody>
      </p:sp>
      <p:pic>
        <p:nvPicPr>
          <p:cNvPr id="142" name="Google Shape;142;p6"/>
          <p:cNvPicPr preferRelativeResize="0"/>
          <p:nvPr/>
        </p:nvPicPr>
        <p:blipFill rotWithShape="1">
          <a:blip r:embed="rId4">
            <a:alphaModFix/>
          </a:blip>
          <a:srcRect b="0" l="0" r="0" t="0"/>
          <a:stretch/>
        </p:blipFill>
        <p:spPr>
          <a:xfrm>
            <a:off x="2773617" y="2536371"/>
            <a:ext cx="6775396" cy="2824320"/>
          </a:xfrm>
          <a:prstGeom prst="rect">
            <a:avLst/>
          </a:prstGeom>
          <a:noFill/>
          <a:ln>
            <a:noFill/>
          </a:ln>
        </p:spPr>
      </p:pic>
      <p:sp>
        <p:nvSpPr>
          <p:cNvPr id="143" name="Google Shape;143;p6"/>
          <p:cNvSpPr txBox="1"/>
          <p:nvPr/>
        </p:nvSpPr>
        <p:spPr>
          <a:xfrm>
            <a:off x="2035629" y="1417600"/>
            <a:ext cx="81642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Ahora renombraremos las columnas, para que los tres dataframes tengan los mismos nombres.</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7"/>
          <p:cNvSpPr/>
          <p:nvPr/>
        </p:nvSpPr>
        <p:spPr>
          <a:xfrm>
            <a:off x="7070625" y="1570512"/>
            <a:ext cx="4606200" cy="3958500"/>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7"/>
          <p:cNvSpPr txBox="1"/>
          <p:nvPr/>
        </p:nvSpPr>
        <p:spPr>
          <a:xfrm>
            <a:off x="1101344" y="242083"/>
            <a:ext cx="10098868"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Concatenación de dataframes</a:t>
            </a:r>
            <a:endParaRPr sz="3200">
              <a:solidFill>
                <a:srgbClr val="7F7F7F"/>
              </a:solidFill>
              <a:latin typeface="Arial"/>
              <a:ea typeface="Arial"/>
              <a:cs typeface="Arial"/>
              <a:sym typeface="Arial"/>
            </a:endParaRPr>
          </a:p>
        </p:txBody>
      </p:sp>
      <p:sp>
        <p:nvSpPr>
          <p:cNvPr id="150" name="Google Shape;150;p7"/>
          <p:cNvSpPr/>
          <p:nvPr/>
        </p:nvSpPr>
        <p:spPr>
          <a:xfrm>
            <a:off x="881832" y="1803711"/>
            <a:ext cx="5893268" cy="4856650"/>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7"/>
          <p:cNvSpPr/>
          <p:nvPr/>
        </p:nvSpPr>
        <p:spPr>
          <a:xfrm>
            <a:off x="7851118" y="1898835"/>
            <a:ext cx="3576600" cy="3293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Utilizaremos la función concat() que posee la librería pandas para unir los dataframes.</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Nótese que esta función recibe como parámetro un listado con los dataframes que se busca concatenar.</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Sin embargo, han quedado algunas filas con valores NaN y el índice repite algunos valores. Ese será el último paso que realizaremos para ajustar el dataframe final.</a:t>
            </a:r>
            <a:endParaRPr sz="1400">
              <a:solidFill>
                <a:schemeClr val="dk1"/>
              </a:solidFill>
              <a:latin typeface="Calibri"/>
              <a:ea typeface="Calibri"/>
              <a:cs typeface="Calibri"/>
              <a:sym typeface="Calibri"/>
            </a:endParaRPr>
          </a:p>
        </p:txBody>
      </p:sp>
      <p:pic>
        <p:nvPicPr>
          <p:cNvPr id="152" name="Google Shape;152;p7"/>
          <p:cNvPicPr preferRelativeResize="0"/>
          <p:nvPr/>
        </p:nvPicPr>
        <p:blipFill rotWithShape="1">
          <a:blip r:embed="rId4">
            <a:alphaModFix/>
          </a:blip>
          <a:srcRect b="0" l="0" r="0" t="0"/>
          <a:stretch/>
        </p:blipFill>
        <p:spPr>
          <a:xfrm>
            <a:off x="1101344" y="1882784"/>
            <a:ext cx="5350498" cy="4460171"/>
          </a:xfrm>
          <a:prstGeom prst="rect">
            <a:avLst/>
          </a:prstGeom>
          <a:noFill/>
          <a:ln>
            <a:noFill/>
          </a:ln>
        </p:spPr>
      </p:pic>
      <p:cxnSp>
        <p:nvCxnSpPr>
          <p:cNvPr id="153" name="Google Shape;153;p7"/>
          <p:cNvCxnSpPr/>
          <p:nvPr/>
        </p:nvCxnSpPr>
        <p:spPr>
          <a:xfrm rot="10800000">
            <a:off x="3403524" y="2211646"/>
            <a:ext cx="3591088" cy="867619"/>
          </a:xfrm>
          <a:prstGeom prst="straightConnector1">
            <a:avLst/>
          </a:prstGeom>
          <a:noFill/>
          <a:ln cap="flat" cmpd="sng" w="19050">
            <a:solidFill>
              <a:srgbClr val="595959"/>
            </a:solidFill>
            <a:prstDash val="solid"/>
            <a:miter lim="800000"/>
            <a:headEnd len="sm" w="sm" type="none"/>
            <a:tailEnd len="med" w="med" type="triangle"/>
          </a:ln>
        </p:spPr>
      </p:cxnSp>
      <p:pic>
        <p:nvPicPr>
          <p:cNvPr id="154" name="Google Shape;154;p7"/>
          <p:cNvPicPr preferRelativeResize="0"/>
          <p:nvPr/>
        </p:nvPicPr>
        <p:blipFill rotWithShape="1">
          <a:blip r:embed="rId5">
            <a:alphaModFix/>
          </a:blip>
          <a:srcRect b="0" l="0" r="0" t="0"/>
          <a:stretch/>
        </p:blipFill>
        <p:spPr>
          <a:xfrm>
            <a:off x="7398554" y="2042407"/>
            <a:ext cx="289524" cy="289524"/>
          </a:xfrm>
          <a:prstGeom prst="rect">
            <a:avLst/>
          </a:prstGeom>
          <a:noFill/>
          <a:ln>
            <a:noFill/>
          </a:ln>
        </p:spPr>
      </p:pic>
      <p:pic>
        <p:nvPicPr>
          <p:cNvPr id="155" name="Google Shape;155;p7"/>
          <p:cNvPicPr preferRelativeResize="0"/>
          <p:nvPr/>
        </p:nvPicPr>
        <p:blipFill rotWithShape="1">
          <a:blip r:embed="rId5">
            <a:alphaModFix/>
          </a:blip>
          <a:srcRect b="0" l="0" r="0" t="0"/>
          <a:stretch/>
        </p:blipFill>
        <p:spPr>
          <a:xfrm>
            <a:off x="7398554" y="3079282"/>
            <a:ext cx="289524" cy="289524"/>
          </a:xfrm>
          <a:prstGeom prst="rect">
            <a:avLst/>
          </a:prstGeom>
          <a:noFill/>
          <a:ln>
            <a:noFill/>
          </a:ln>
        </p:spPr>
      </p:pic>
      <p:pic>
        <p:nvPicPr>
          <p:cNvPr id="156" name="Google Shape;156;p7"/>
          <p:cNvPicPr preferRelativeResize="0"/>
          <p:nvPr/>
        </p:nvPicPr>
        <p:blipFill rotWithShape="1">
          <a:blip r:embed="rId5">
            <a:alphaModFix/>
          </a:blip>
          <a:srcRect b="0" l="0" r="0" t="0"/>
          <a:stretch/>
        </p:blipFill>
        <p:spPr>
          <a:xfrm>
            <a:off x="7398554" y="4087270"/>
            <a:ext cx="289524" cy="289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8"/>
          <p:cNvSpPr/>
          <p:nvPr/>
        </p:nvSpPr>
        <p:spPr>
          <a:xfrm>
            <a:off x="5441004" y="1780161"/>
            <a:ext cx="5695500" cy="2937900"/>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8"/>
          <p:cNvSpPr txBox="1"/>
          <p:nvPr/>
        </p:nvSpPr>
        <p:spPr>
          <a:xfrm>
            <a:off x="5687644" y="755034"/>
            <a:ext cx="5802416"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Concatenación de dataframes</a:t>
            </a:r>
            <a:endParaRPr sz="3200">
              <a:solidFill>
                <a:srgbClr val="7F7F7F"/>
              </a:solidFill>
              <a:latin typeface="Arial"/>
              <a:ea typeface="Arial"/>
              <a:cs typeface="Arial"/>
              <a:sym typeface="Arial"/>
            </a:endParaRPr>
          </a:p>
        </p:txBody>
      </p:sp>
      <p:sp>
        <p:nvSpPr>
          <p:cNvPr id="163" name="Google Shape;163;p8"/>
          <p:cNvSpPr/>
          <p:nvPr/>
        </p:nvSpPr>
        <p:spPr>
          <a:xfrm>
            <a:off x="1054552" y="1161093"/>
            <a:ext cx="4538852" cy="5467872"/>
          </a:xfrm>
          <a:prstGeom prst="roundRect">
            <a:avLst>
              <a:gd fmla="val 2971" name="adj"/>
            </a:avLst>
          </a:prstGeom>
          <a:solidFill>
            <a:schemeClr val="lt1"/>
          </a:solidFill>
          <a:ln cap="flat" cmpd="sng" w="381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8"/>
          <p:cNvSpPr/>
          <p:nvPr/>
        </p:nvSpPr>
        <p:spPr>
          <a:xfrm>
            <a:off x="6606161" y="1955135"/>
            <a:ext cx="4214291"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Realizamos algunos ajustes finales, tales como eliminar los valores perdidos y reseteamos el índice.</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La opción drop=True en el método de reseteo del índice sirve para indicar que no deseamos que el índice sea promovido a columna, puesto que no es de utilidad en este caso.</a:t>
            </a:r>
            <a:endParaRPr sz="1400">
              <a:solidFill>
                <a:schemeClr val="dk1"/>
              </a:solidFill>
              <a:latin typeface="Calibri"/>
              <a:ea typeface="Calibri"/>
              <a:cs typeface="Calibri"/>
              <a:sym typeface="Calibri"/>
            </a:endParaRPr>
          </a:p>
        </p:txBody>
      </p:sp>
      <p:pic>
        <p:nvPicPr>
          <p:cNvPr id="165" name="Google Shape;165;p8"/>
          <p:cNvPicPr preferRelativeResize="0"/>
          <p:nvPr/>
        </p:nvPicPr>
        <p:blipFill rotWithShape="1">
          <a:blip r:embed="rId4">
            <a:alphaModFix/>
          </a:blip>
          <a:srcRect b="0" l="0" r="0" t="0"/>
          <a:stretch/>
        </p:blipFill>
        <p:spPr>
          <a:xfrm>
            <a:off x="1473508" y="1259065"/>
            <a:ext cx="3795180" cy="5228821"/>
          </a:xfrm>
          <a:prstGeom prst="rect">
            <a:avLst/>
          </a:prstGeom>
          <a:noFill/>
          <a:ln>
            <a:noFill/>
          </a:ln>
        </p:spPr>
      </p:pic>
      <p:pic>
        <p:nvPicPr>
          <p:cNvPr id="166" name="Google Shape;166;p8"/>
          <p:cNvPicPr preferRelativeResize="0"/>
          <p:nvPr/>
        </p:nvPicPr>
        <p:blipFill rotWithShape="1">
          <a:blip r:embed="rId5">
            <a:alphaModFix/>
          </a:blip>
          <a:srcRect b="0" l="0" r="0" t="0"/>
          <a:stretch/>
        </p:blipFill>
        <p:spPr>
          <a:xfrm>
            <a:off x="6134954" y="2134132"/>
            <a:ext cx="289524" cy="289524"/>
          </a:xfrm>
          <a:prstGeom prst="rect">
            <a:avLst/>
          </a:prstGeom>
          <a:noFill/>
          <a:ln>
            <a:noFill/>
          </a:ln>
        </p:spPr>
      </p:pic>
      <p:pic>
        <p:nvPicPr>
          <p:cNvPr id="167" name="Google Shape;167;p8"/>
          <p:cNvPicPr preferRelativeResize="0"/>
          <p:nvPr/>
        </p:nvPicPr>
        <p:blipFill rotWithShape="1">
          <a:blip r:embed="rId5">
            <a:alphaModFix/>
          </a:blip>
          <a:srcRect b="0" l="0" r="0" t="0"/>
          <a:stretch/>
        </p:blipFill>
        <p:spPr>
          <a:xfrm>
            <a:off x="6134954" y="3224007"/>
            <a:ext cx="289524" cy="289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9"/>
          <p:cNvSpPr/>
          <p:nvPr/>
        </p:nvSpPr>
        <p:spPr>
          <a:xfrm>
            <a:off x="7135952" y="2390826"/>
            <a:ext cx="3950400" cy="2769600"/>
          </a:xfrm>
          <a:prstGeom prst="roundRect">
            <a:avLst>
              <a:gd fmla="val 2778" name="adj"/>
            </a:avLst>
          </a:prstGeom>
          <a:gradFill>
            <a:gsLst>
              <a:gs pos="0">
                <a:srgbClr val="975E08"/>
              </a:gs>
              <a:gs pos="50000">
                <a:srgbClr val="DA880C"/>
              </a:gs>
              <a:gs pos="100000">
                <a:srgbClr val="FFA40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9"/>
          <p:cNvSpPr/>
          <p:nvPr/>
        </p:nvSpPr>
        <p:spPr>
          <a:xfrm>
            <a:off x="933392" y="2054551"/>
            <a:ext cx="6487885" cy="3722914"/>
          </a:xfrm>
          <a:prstGeom prst="roundRect">
            <a:avLst>
              <a:gd fmla="val 2971" name="adj"/>
            </a:avLst>
          </a:prstGeom>
          <a:solidFill>
            <a:schemeClr val="lt1"/>
          </a:solidFill>
          <a:ln cap="flat" cmpd="sng" w="38100">
            <a:solidFill>
              <a:srgbClr val="F6A1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9"/>
          <p:cNvSpPr txBox="1"/>
          <p:nvPr/>
        </p:nvSpPr>
        <p:spPr>
          <a:xfrm>
            <a:off x="1376593" y="937800"/>
            <a:ext cx="992905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200">
                <a:solidFill>
                  <a:srgbClr val="7F7F7F"/>
                </a:solidFill>
                <a:latin typeface="Arial"/>
                <a:ea typeface="Arial"/>
                <a:cs typeface="Arial"/>
                <a:sym typeface="Arial"/>
              </a:rPr>
              <a:t>Merge</a:t>
            </a:r>
            <a:endParaRPr sz="3200">
              <a:solidFill>
                <a:srgbClr val="7F7F7F"/>
              </a:solidFill>
              <a:latin typeface="Arial"/>
              <a:ea typeface="Arial"/>
              <a:cs typeface="Arial"/>
              <a:sym typeface="Arial"/>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175" name="Google Shape;175;p9"/>
          <p:cNvPicPr preferRelativeResize="0"/>
          <p:nvPr/>
        </p:nvPicPr>
        <p:blipFill rotWithShape="1">
          <a:blip r:embed="rId4">
            <a:alphaModFix/>
          </a:blip>
          <a:srcRect b="0" l="0" r="0" t="0"/>
          <a:stretch/>
        </p:blipFill>
        <p:spPr>
          <a:xfrm>
            <a:off x="1376593" y="2210718"/>
            <a:ext cx="5601482" cy="3458058"/>
          </a:xfrm>
          <a:prstGeom prst="rect">
            <a:avLst/>
          </a:prstGeom>
          <a:noFill/>
          <a:ln>
            <a:noFill/>
          </a:ln>
        </p:spPr>
      </p:pic>
      <p:sp>
        <p:nvSpPr>
          <p:cNvPr id="176" name="Google Shape;176;p9"/>
          <p:cNvSpPr txBox="1"/>
          <p:nvPr/>
        </p:nvSpPr>
        <p:spPr>
          <a:xfrm>
            <a:off x="7684581" y="2704797"/>
            <a:ext cx="30447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Sea el siguiente set de datos que contiene información de los clientes, el cual incluye a su comuna y su segmento de cliente en un banco determinado.</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2023-01-03T12:28:26Z</dcterms:created>
  <dc:creator>Kibernum</dc:creator>
</cp:coreProperties>
</file>