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jWNpllpQlx3Zb14mqdM/2b+PQB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7" name="Google Shape;2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6" name="Google Shape;29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6" name="Google Shape;30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5" name="Google Shape;31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6" name="Google Shape;32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3" name="Google Shape;33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2" name="Google Shape;34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2" name="Google Shape;35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3" name="Google Shape;38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2" name="Google Shape;39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9" name="Google Shape;39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8" name="Google Shape;40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7" name="Google Shape;41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6" name="Google Shape;42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1" name="Google Shape;44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7" name="Google Shape;44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3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47"/>
          <p:cNvSpPr/>
          <p:nvPr>
            <p:ph idx="2" type="pic"/>
          </p:nvPr>
        </p:nvSpPr>
        <p:spPr>
          <a:xfrm>
            <a:off x="5183188" y="987425"/>
            <a:ext cx="6172200" cy="4873625"/>
          </a:xfrm>
          <a:prstGeom prst="rect">
            <a:avLst/>
          </a:prstGeom>
          <a:noFill/>
          <a:ln>
            <a:noFill/>
          </a:ln>
        </p:spPr>
      </p:sp>
      <p:sp>
        <p:nvSpPr>
          <p:cNvPr id="68" name="Google Shape;68;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28.png"/><Relationship Id="rId5" Type="http://schemas.openxmlformats.org/officeDocument/2006/relationships/image" Target="../media/image27.png"/><Relationship Id="rId6"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50.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22.png"/><Relationship Id="rId5" Type="http://schemas.openxmlformats.org/officeDocument/2006/relationships/image" Target="../media/image58.png"/><Relationship Id="rId6"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32.png"/><Relationship Id="rId5" Type="http://schemas.openxmlformats.org/officeDocument/2006/relationships/image" Target="../media/image37.png"/><Relationship Id="rId6" Type="http://schemas.openxmlformats.org/officeDocument/2006/relationships/image" Target="../media/image33.png"/><Relationship Id="rId7"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46.png"/><Relationship Id="rId5"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38.png"/><Relationship Id="rId5" Type="http://schemas.openxmlformats.org/officeDocument/2006/relationships/image" Target="../media/image6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jpg"/><Relationship Id="rId4" Type="http://schemas.openxmlformats.org/officeDocument/2006/relationships/image" Target="../media/image43.png"/><Relationship Id="rId5"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jpg"/><Relationship Id="rId4" Type="http://schemas.openxmlformats.org/officeDocument/2006/relationships/image" Target="../media/image42.png"/><Relationship Id="rId5"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jp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jpg"/><Relationship Id="rId4" Type="http://schemas.openxmlformats.org/officeDocument/2006/relationships/image" Target="../media/image47.png"/><Relationship Id="rId5" Type="http://schemas.openxmlformats.org/officeDocument/2006/relationships/image" Target="../media/image64.png"/><Relationship Id="rId6"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jp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jp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jpg"/><Relationship Id="rId4" Type="http://schemas.openxmlformats.org/officeDocument/2006/relationships/image" Target="../media/image51.png"/><Relationship Id="rId5"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jpg"/><Relationship Id="rId4" Type="http://schemas.openxmlformats.org/officeDocument/2006/relationships/image" Target="../media/image56.png"/><Relationship Id="rId5" Type="http://schemas.openxmlformats.org/officeDocument/2006/relationships/image" Target="../media/image6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jp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12.png"/><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jp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jpg"/><Relationship Id="rId4" Type="http://schemas.openxmlformats.org/officeDocument/2006/relationships/image" Target="../media/image6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jpg"/><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jp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jpg"/><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jpg"/><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6.png"/><Relationship Id="rId5" Type="http://schemas.openxmlformats.org/officeDocument/2006/relationships/image" Target="../media/image55.png"/><Relationship Id="rId6"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8.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4616387" y="2733959"/>
            <a:ext cx="7150100" cy="198278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b="1" lang="es-ES" sz="5000">
                <a:solidFill>
                  <a:schemeClr val="lt1"/>
                </a:solidFill>
                <a:latin typeface="Arial"/>
                <a:ea typeface="Arial"/>
                <a:cs typeface="Arial"/>
                <a:sym typeface="Arial"/>
              </a:rPr>
            </a:br>
            <a:endParaRPr b="1" sz="3000">
              <a:solidFill>
                <a:schemeClr val="lt1"/>
              </a:solidFill>
              <a:latin typeface="Calibri"/>
              <a:ea typeface="Calibri"/>
              <a:cs typeface="Calibri"/>
              <a:sym typeface="Calibri"/>
            </a:endParaRPr>
          </a:p>
        </p:txBody>
      </p:sp>
      <p:sp>
        <p:nvSpPr>
          <p:cNvPr id="89" name="Google Shape;89;p1"/>
          <p:cNvSpPr/>
          <p:nvPr/>
        </p:nvSpPr>
        <p:spPr>
          <a:xfrm>
            <a:off x="3701141" y="3727551"/>
            <a:ext cx="7874773" cy="1827437"/>
          </a:xfrm>
          <a:prstGeom prst="roundRect">
            <a:avLst>
              <a:gd fmla="val 7874" name="adj"/>
            </a:avLst>
          </a:prstGeom>
          <a:solidFill>
            <a:schemeClr val="dk1">
              <a:alpha val="75686"/>
            </a:schemeClr>
          </a:solidFill>
          <a:ln>
            <a:noFill/>
          </a:ln>
        </p:spPr>
        <p:txBody>
          <a:bodyPr anchorCtr="0" anchor="ctr" bIns="45700" lIns="91425" spcFirstLastPara="1" rIns="540000"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p:txBody>
      </p:sp>
      <p:sp>
        <p:nvSpPr>
          <p:cNvPr id="90" name="Google Shape;90;p1"/>
          <p:cNvSpPr txBox="1"/>
          <p:nvPr/>
        </p:nvSpPr>
        <p:spPr>
          <a:xfrm>
            <a:off x="3966600" y="3605625"/>
            <a:ext cx="7874700" cy="1827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br>
              <a:rPr b="1" i="0" lang="es-ES" sz="5000" u="none" cap="none" strike="noStrike">
                <a:solidFill>
                  <a:schemeClr val="lt1"/>
                </a:solidFill>
                <a:latin typeface="Arial"/>
                <a:ea typeface="Arial"/>
                <a:cs typeface="Arial"/>
                <a:sym typeface="Arial"/>
              </a:rPr>
            </a:br>
            <a:br>
              <a:rPr b="1" i="0" lang="es-ES" sz="1600" u="none" cap="none" strike="noStrike">
                <a:solidFill>
                  <a:schemeClr val="lt1"/>
                </a:solidFill>
                <a:latin typeface="Arial"/>
                <a:ea typeface="Arial"/>
                <a:cs typeface="Arial"/>
                <a:sym typeface="Arial"/>
              </a:rPr>
            </a:br>
            <a:br>
              <a:rPr b="1" i="0" lang="es-ES" sz="1600" u="none" cap="none" strike="noStrike">
                <a:solidFill>
                  <a:schemeClr val="lt1"/>
                </a:solidFill>
                <a:latin typeface="Arial"/>
                <a:ea typeface="Arial"/>
                <a:cs typeface="Arial"/>
                <a:sym typeface="Arial"/>
              </a:rPr>
            </a:br>
            <a:br>
              <a:rPr b="1" i="0" lang="es-ES" sz="1600" u="none" cap="none" strike="noStrike">
                <a:solidFill>
                  <a:schemeClr val="lt1"/>
                </a:solidFill>
                <a:latin typeface="Arial"/>
                <a:ea typeface="Arial"/>
                <a:cs typeface="Arial"/>
                <a:sym typeface="Arial"/>
              </a:rPr>
            </a:br>
            <a:br>
              <a:rPr b="1" i="0" lang="es-ES" sz="1600" u="none" cap="none" strike="noStrike">
                <a:solidFill>
                  <a:schemeClr val="lt1"/>
                </a:solidFill>
                <a:latin typeface="Arial"/>
                <a:ea typeface="Arial"/>
                <a:cs typeface="Arial"/>
                <a:sym typeface="Arial"/>
              </a:rPr>
            </a:br>
            <a:endParaRPr b="1" i="0" sz="1600" u="none" cap="none" strike="noStrike">
              <a:solidFill>
                <a:schemeClr val="lt1"/>
              </a:solidFill>
              <a:latin typeface="Arial"/>
              <a:ea typeface="Arial"/>
              <a:cs typeface="Arial"/>
              <a:sym typeface="Arial"/>
            </a:endParaRPr>
          </a:p>
          <a:p>
            <a:pPr indent="0" lvl="0" marL="0" marR="0" rtl="0" algn="l">
              <a:lnSpc>
                <a:spcPct val="90000"/>
              </a:lnSpc>
              <a:spcBef>
                <a:spcPts val="0"/>
              </a:spcBef>
              <a:spcAft>
                <a:spcPts val="0"/>
              </a:spcAft>
              <a:buNone/>
            </a:pPr>
            <a:r>
              <a:t/>
            </a:r>
            <a:endParaRPr b="1" sz="5000">
              <a:solidFill>
                <a:schemeClr val="lt1"/>
              </a:solidFill>
            </a:endParaRPr>
          </a:p>
          <a:p>
            <a:pPr indent="0" lvl="0" marL="0" marR="0" rtl="0" algn="l">
              <a:lnSpc>
                <a:spcPct val="90000"/>
              </a:lnSpc>
              <a:spcBef>
                <a:spcPts val="0"/>
              </a:spcBef>
              <a:spcAft>
                <a:spcPts val="0"/>
              </a:spcAft>
              <a:buNone/>
            </a:pPr>
            <a:r>
              <a:rPr b="1" i="0" lang="es-ES" sz="5000" u="none" cap="none" strike="noStrike">
                <a:solidFill>
                  <a:schemeClr val="lt1"/>
                </a:solidFill>
                <a:latin typeface="Arial"/>
                <a:ea typeface="Arial"/>
                <a:cs typeface="Arial"/>
                <a:sym typeface="Arial"/>
              </a:rPr>
              <a:t>Agrupamiento de Datos </a:t>
            </a:r>
            <a:br>
              <a:rPr b="1" i="0" lang="es-ES" sz="5000" u="none" cap="none" strike="noStrike">
                <a:solidFill>
                  <a:schemeClr val="lt1"/>
                </a:solidFill>
                <a:latin typeface="Arial"/>
                <a:ea typeface="Arial"/>
                <a:cs typeface="Arial"/>
                <a:sym typeface="Arial"/>
              </a:rPr>
            </a:br>
            <a:endParaRPr b="1" i="0" sz="3000" u="none" cap="none" strike="noStrike">
              <a:solidFill>
                <a:schemeClr val="lt1"/>
              </a:solidFill>
              <a:latin typeface="Calibri"/>
              <a:ea typeface="Calibri"/>
              <a:cs typeface="Calibri"/>
              <a:sym typeface="Calibri"/>
            </a:endParaRPr>
          </a:p>
        </p:txBody>
      </p:sp>
      <p:sp>
        <p:nvSpPr>
          <p:cNvPr id="91" name="Google Shape;91;p1"/>
          <p:cNvSpPr txBox="1"/>
          <p:nvPr/>
        </p:nvSpPr>
        <p:spPr>
          <a:xfrm>
            <a:off x="4049257" y="3259753"/>
            <a:ext cx="61655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Arial"/>
              <a:buNone/>
            </a:pPr>
            <a:r>
              <a:rPr b="1" i="0" lang="es-ES" sz="1800" u="none" cap="none" strike="noStrike">
                <a:solidFill>
                  <a:schemeClr val="lt1"/>
                </a:solidFill>
                <a:latin typeface="Arial"/>
                <a:ea typeface="Arial"/>
                <a:cs typeface="Arial"/>
                <a:sym typeface="Arial"/>
              </a:rPr>
              <a:t>Módulo 2 – Obtención y Preparación de Datos</a:t>
            </a:r>
            <a:endParaRPr b="0" i="0" sz="1800" u="none" cap="none" strike="noStrike">
              <a:solidFill>
                <a:schemeClr val="dk1"/>
              </a:solidFill>
              <a:latin typeface="Calibri"/>
              <a:ea typeface="Calibri"/>
              <a:cs typeface="Calibri"/>
              <a:sym typeface="Calibri"/>
            </a:endParaRPr>
          </a:p>
        </p:txBody>
      </p:sp>
      <p:sp>
        <p:nvSpPr>
          <p:cNvPr id="92" name="Google Shape;92;p1"/>
          <p:cNvSpPr/>
          <p:nvPr/>
        </p:nvSpPr>
        <p:spPr>
          <a:xfrm>
            <a:off x="4128874" y="5751921"/>
            <a:ext cx="41601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cap="none" strike="noStrike">
                <a:solidFill>
                  <a:srgbClr val="FFFFFF"/>
                </a:solidFill>
                <a:latin typeface="Arial"/>
                <a:ea typeface="Arial"/>
                <a:cs typeface="Arial"/>
                <a:sym typeface="Arial"/>
              </a:rPr>
              <a:t>Especialización en Ciencia de Datos</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10"/>
          <p:cNvSpPr txBox="1"/>
          <p:nvPr/>
        </p:nvSpPr>
        <p:spPr>
          <a:xfrm>
            <a:off x="1313685" y="435723"/>
            <a:ext cx="9826462"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Índices jerárquicos</a:t>
            </a:r>
            <a:endParaRPr sz="3200">
              <a:solidFill>
                <a:srgbClr val="7F7F7F"/>
              </a:solidFill>
              <a:latin typeface="Arial"/>
              <a:ea typeface="Arial"/>
              <a:cs typeface="Arial"/>
              <a:sym typeface="Arial"/>
            </a:endParaRPr>
          </a:p>
        </p:txBody>
      </p:sp>
      <p:sp>
        <p:nvSpPr>
          <p:cNvPr id="176" name="Google Shape;176;p10"/>
          <p:cNvSpPr/>
          <p:nvPr/>
        </p:nvSpPr>
        <p:spPr>
          <a:xfrm>
            <a:off x="1047918" y="1692613"/>
            <a:ext cx="10011108" cy="3597031"/>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7" name="Google Shape;177;p10"/>
          <p:cNvPicPr preferRelativeResize="0"/>
          <p:nvPr/>
        </p:nvPicPr>
        <p:blipFill rotWithShape="1">
          <a:blip r:embed="rId4">
            <a:alphaModFix/>
          </a:blip>
          <a:srcRect b="0" l="0" r="0" t="0"/>
          <a:stretch/>
        </p:blipFill>
        <p:spPr>
          <a:xfrm>
            <a:off x="1313685" y="2014255"/>
            <a:ext cx="4226022" cy="2936728"/>
          </a:xfrm>
          <a:prstGeom prst="rect">
            <a:avLst/>
          </a:prstGeom>
          <a:noFill/>
          <a:ln>
            <a:noFill/>
          </a:ln>
        </p:spPr>
      </p:pic>
      <p:pic>
        <p:nvPicPr>
          <p:cNvPr id="178" name="Google Shape;178;p10"/>
          <p:cNvPicPr preferRelativeResize="0"/>
          <p:nvPr/>
        </p:nvPicPr>
        <p:blipFill rotWithShape="1">
          <a:blip r:embed="rId5">
            <a:alphaModFix/>
          </a:blip>
          <a:srcRect b="0" l="0" r="0" t="0"/>
          <a:stretch/>
        </p:blipFill>
        <p:spPr>
          <a:xfrm>
            <a:off x="8364527" y="2050114"/>
            <a:ext cx="2449532" cy="2937000"/>
          </a:xfrm>
          <a:prstGeom prst="rect">
            <a:avLst/>
          </a:prstGeom>
          <a:noFill/>
          <a:ln>
            <a:noFill/>
          </a:ln>
        </p:spPr>
      </p:pic>
      <p:pic>
        <p:nvPicPr>
          <p:cNvPr id="179" name="Google Shape;179;p10"/>
          <p:cNvPicPr preferRelativeResize="0"/>
          <p:nvPr/>
        </p:nvPicPr>
        <p:blipFill rotWithShape="1">
          <a:blip r:embed="rId6">
            <a:alphaModFix/>
          </a:blip>
          <a:srcRect b="0" l="0" r="0" t="0"/>
          <a:stretch/>
        </p:blipFill>
        <p:spPr>
          <a:xfrm>
            <a:off x="5638318" y="2014254"/>
            <a:ext cx="2627598" cy="29367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11"/>
          <p:cNvSpPr txBox="1"/>
          <p:nvPr/>
        </p:nvSpPr>
        <p:spPr>
          <a:xfrm>
            <a:off x="501385" y="379142"/>
            <a:ext cx="10609580" cy="63951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Índices jerárquicos</a:t>
            </a:r>
            <a:endParaRPr sz="3200">
              <a:solidFill>
                <a:srgbClr val="7F7F7F"/>
              </a:solidFill>
              <a:latin typeface="Arial"/>
              <a:ea typeface="Arial"/>
              <a:cs typeface="Arial"/>
              <a:sym typeface="Arial"/>
            </a:endParaRPr>
          </a:p>
        </p:txBody>
      </p:sp>
      <p:sp>
        <p:nvSpPr>
          <p:cNvPr id="185" name="Google Shape;185;p11"/>
          <p:cNvSpPr/>
          <p:nvPr/>
        </p:nvSpPr>
        <p:spPr>
          <a:xfrm>
            <a:off x="328665" y="1121629"/>
            <a:ext cx="7534124" cy="4954051"/>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6" name="Google Shape;186;p11"/>
          <p:cNvPicPr preferRelativeResize="0"/>
          <p:nvPr/>
        </p:nvPicPr>
        <p:blipFill rotWithShape="1">
          <a:blip r:embed="rId4">
            <a:alphaModFix/>
          </a:blip>
          <a:srcRect b="0" l="0" r="0" t="0"/>
          <a:stretch/>
        </p:blipFill>
        <p:spPr>
          <a:xfrm>
            <a:off x="501385" y="1471652"/>
            <a:ext cx="3366944" cy="4139496"/>
          </a:xfrm>
          <a:prstGeom prst="rect">
            <a:avLst/>
          </a:prstGeom>
          <a:noFill/>
          <a:ln>
            <a:noFill/>
          </a:ln>
        </p:spPr>
      </p:pic>
      <p:pic>
        <p:nvPicPr>
          <p:cNvPr id="187" name="Google Shape;187;p11"/>
          <p:cNvPicPr preferRelativeResize="0"/>
          <p:nvPr/>
        </p:nvPicPr>
        <p:blipFill rotWithShape="1">
          <a:blip r:embed="rId5">
            <a:alphaModFix/>
          </a:blip>
          <a:srcRect b="0" l="0" r="0" t="0"/>
          <a:stretch/>
        </p:blipFill>
        <p:spPr>
          <a:xfrm>
            <a:off x="4012149" y="1471652"/>
            <a:ext cx="3632149" cy="4151028"/>
          </a:xfrm>
          <a:prstGeom prst="rect">
            <a:avLst/>
          </a:prstGeom>
          <a:noFill/>
          <a:ln>
            <a:noFill/>
          </a:ln>
        </p:spPr>
      </p:pic>
      <p:pic>
        <p:nvPicPr>
          <p:cNvPr id="188" name="Google Shape;188;p11"/>
          <p:cNvPicPr preferRelativeResize="0"/>
          <p:nvPr/>
        </p:nvPicPr>
        <p:blipFill rotWithShape="1">
          <a:blip r:embed="rId6">
            <a:alphaModFix/>
          </a:blip>
          <a:srcRect b="0" l="0" r="0" t="0"/>
          <a:stretch/>
        </p:blipFill>
        <p:spPr>
          <a:xfrm>
            <a:off x="8592835" y="1937722"/>
            <a:ext cx="2953438" cy="29534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12"/>
          <p:cNvSpPr/>
          <p:nvPr/>
        </p:nvSpPr>
        <p:spPr>
          <a:xfrm>
            <a:off x="5680952" y="875490"/>
            <a:ext cx="4039819" cy="431908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12"/>
          <p:cNvSpPr txBox="1"/>
          <p:nvPr/>
        </p:nvSpPr>
        <p:spPr>
          <a:xfrm>
            <a:off x="1036526" y="4186508"/>
            <a:ext cx="3749484"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600">
                <a:solidFill>
                  <a:srgbClr val="7F7F7F"/>
                </a:solidFill>
                <a:latin typeface="Arial"/>
                <a:ea typeface="Arial"/>
                <a:cs typeface="Arial"/>
                <a:sym typeface="Arial"/>
              </a:rPr>
              <a:t>Agrupamiento</a:t>
            </a:r>
            <a:endParaRPr/>
          </a:p>
        </p:txBody>
      </p:sp>
      <p:pic>
        <p:nvPicPr>
          <p:cNvPr id="195" name="Google Shape;195;p12"/>
          <p:cNvPicPr preferRelativeResize="0"/>
          <p:nvPr/>
        </p:nvPicPr>
        <p:blipFill rotWithShape="1">
          <a:blip r:embed="rId4">
            <a:alphaModFix/>
          </a:blip>
          <a:srcRect b="0" l="0" r="0" t="0"/>
          <a:stretch/>
        </p:blipFill>
        <p:spPr>
          <a:xfrm>
            <a:off x="5920474" y="1230873"/>
            <a:ext cx="3560774" cy="3560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13"/>
          <p:cNvSpPr/>
          <p:nvPr/>
        </p:nvSpPr>
        <p:spPr>
          <a:xfrm>
            <a:off x="588887" y="1239941"/>
            <a:ext cx="10756775" cy="1249803"/>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3"/>
          <p:cNvSpPr txBox="1"/>
          <p:nvPr/>
        </p:nvSpPr>
        <p:spPr>
          <a:xfrm>
            <a:off x="823589" y="231877"/>
            <a:ext cx="1078230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Qué es Agrupamiento</a:t>
            </a:r>
            <a:endParaRPr sz="3200">
              <a:solidFill>
                <a:srgbClr val="7F7F7F"/>
              </a:solidFill>
              <a:latin typeface="Arial"/>
              <a:ea typeface="Arial"/>
              <a:cs typeface="Arial"/>
              <a:sym typeface="Arial"/>
            </a:endParaRPr>
          </a:p>
        </p:txBody>
      </p:sp>
      <p:sp>
        <p:nvSpPr>
          <p:cNvPr id="202" name="Google Shape;202;p13"/>
          <p:cNvSpPr txBox="1"/>
          <p:nvPr/>
        </p:nvSpPr>
        <p:spPr>
          <a:xfrm>
            <a:off x="823589" y="1262676"/>
            <a:ext cx="10287376" cy="1204331"/>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lang="es-ES" sz="1600">
                <a:solidFill>
                  <a:schemeClr val="lt1"/>
                </a:solidFill>
                <a:latin typeface="Calibri"/>
                <a:ea typeface="Calibri"/>
                <a:cs typeface="Calibri"/>
                <a:sym typeface="Calibri"/>
              </a:rPr>
              <a:t>El agrupamiento es una operación en la que los datos se dividen en grupos basados en algún criterio común y luego se aplican operaciones o transformaciones a cada grupo por separado. Es una técnica fundamental en el análisis de datos y se utiliza ampliamente en diferentes áreas, como la estadística, la ciencia de datos y la ingeniería.</a:t>
            </a:r>
            <a:endParaRPr/>
          </a:p>
        </p:txBody>
      </p:sp>
      <p:sp>
        <p:nvSpPr>
          <p:cNvPr id="203" name="Google Shape;203;p13"/>
          <p:cNvSpPr/>
          <p:nvPr/>
        </p:nvSpPr>
        <p:spPr>
          <a:xfrm>
            <a:off x="588887" y="2704036"/>
            <a:ext cx="10756775" cy="3583873"/>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andas GroupBy - GeeksforGeeks" id="204" name="Google Shape;204;p13"/>
          <p:cNvPicPr preferRelativeResize="0"/>
          <p:nvPr/>
        </p:nvPicPr>
        <p:blipFill rotWithShape="1">
          <a:blip r:embed="rId4">
            <a:alphaModFix/>
          </a:blip>
          <a:srcRect b="8646" l="3243" r="4858" t="4890"/>
          <a:stretch/>
        </p:blipFill>
        <p:spPr>
          <a:xfrm>
            <a:off x="823589" y="2810053"/>
            <a:ext cx="7404523" cy="3371837"/>
          </a:xfrm>
          <a:prstGeom prst="rect">
            <a:avLst/>
          </a:prstGeom>
          <a:noFill/>
          <a:ln>
            <a:noFill/>
          </a:ln>
        </p:spPr>
      </p:pic>
      <p:sp>
        <p:nvSpPr>
          <p:cNvPr id="205" name="Google Shape;205;p13"/>
          <p:cNvSpPr txBox="1"/>
          <p:nvPr/>
        </p:nvSpPr>
        <p:spPr>
          <a:xfrm>
            <a:off x="8580163" y="3171658"/>
            <a:ext cx="2648150"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Arial"/>
                <a:ea typeface="Arial"/>
                <a:cs typeface="Arial"/>
                <a:sym typeface="Arial"/>
              </a:rPr>
              <a:t>¿Cuál es el promedio de edad de los jugadores de Boston Celtics?</a:t>
            </a:r>
            <a:endParaRPr sz="1400">
              <a:solidFill>
                <a:srgbClr val="7F7F7F"/>
              </a:solidFill>
              <a:latin typeface="Calibri"/>
              <a:ea typeface="Calibri"/>
              <a:cs typeface="Calibri"/>
              <a:sym typeface="Calibri"/>
            </a:endParaRPr>
          </a:p>
        </p:txBody>
      </p:sp>
      <p:sp>
        <p:nvSpPr>
          <p:cNvPr id="206" name="Google Shape;206;p13"/>
          <p:cNvSpPr txBox="1"/>
          <p:nvPr/>
        </p:nvSpPr>
        <p:spPr>
          <a:xfrm>
            <a:off x="8580163" y="4318198"/>
            <a:ext cx="2648150"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Calibri"/>
                <a:ea typeface="Calibri"/>
                <a:cs typeface="Calibri"/>
                <a:sym typeface="Calibri"/>
              </a:rPr>
              <a:t>¿Cuál es el peso máximo de los jugadores de Utah Jazz?</a:t>
            </a:r>
            <a:endParaRPr sz="1400">
              <a:solidFill>
                <a:srgbClr val="7F7F7F"/>
              </a:solidFill>
              <a:latin typeface="Calibri"/>
              <a:ea typeface="Calibri"/>
              <a:cs typeface="Calibri"/>
              <a:sym typeface="Calibri"/>
            </a:endParaRPr>
          </a:p>
        </p:txBody>
      </p:sp>
      <p:sp>
        <p:nvSpPr>
          <p:cNvPr id="207" name="Google Shape;207;p13"/>
          <p:cNvSpPr txBox="1"/>
          <p:nvPr/>
        </p:nvSpPr>
        <p:spPr>
          <a:xfrm>
            <a:off x="8580163" y="5280925"/>
            <a:ext cx="2648150"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Calibri"/>
                <a:ea typeface="Calibri"/>
                <a:cs typeface="Calibri"/>
                <a:sym typeface="Calibri"/>
              </a:rPr>
              <a:t>¿Cuál la edad mínima de los jugadores de Brooklyn Nets?</a:t>
            </a:r>
            <a:endParaRPr sz="1400">
              <a:solidFill>
                <a:srgbClr val="7F7F7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14"/>
          <p:cNvSpPr/>
          <p:nvPr/>
        </p:nvSpPr>
        <p:spPr>
          <a:xfrm>
            <a:off x="328665" y="1192641"/>
            <a:ext cx="11016997" cy="4497945"/>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14"/>
          <p:cNvSpPr/>
          <p:nvPr/>
        </p:nvSpPr>
        <p:spPr>
          <a:xfrm>
            <a:off x="6906826" y="1192641"/>
            <a:ext cx="4767309" cy="4497945"/>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14"/>
          <p:cNvSpPr txBox="1"/>
          <p:nvPr/>
        </p:nvSpPr>
        <p:spPr>
          <a:xfrm>
            <a:off x="865761" y="340467"/>
            <a:ext cx="10245203" cy="685181"/>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Calibri"/>
                <a:ea typeface="Calibri"/>
                <a:cs typeface="Calibri"/>
                <a:sym typeface="Calibri"/>
              </a:rPr>
              <a:t>Qué es Agrupamiento</a:t>
            </a:r>
            <a:endParaRPr sz="3200">
              <a:solidFill>
                <a:srgbClr val="7F7F7F"/>
              </a:solidFill>
              <a:latin typeface="Calibri"/>
              <a:ea typeface="Calibri"/>
              <a:cs typeface="Calibri"/>
              <a:sym typeface="Calibri"/>
            </a:endParaRPr>
          </a:p>
        </p:txBody>
      </p:sp>
      <p:sp>
        <p:nvSpPr>
          <p:cNvPr id="215" name="Google Shape;215;p14"/>
          <p:cNvSpPr txBox="1"/>
          <p:nvPr/>
        </p:nvSpPr>
        <p:spPr>
          <a:xfrm>
            <a:off x="865762" y="1539571"/>
            <a:ext cx="5588304" cy="3778857"/>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lang="es-ES" sz="1600">
                <a:solidFill>
                  <a:schemeClr val="lt1"/>
                </a:solidFill>
                <a:latin typeface="Calibri"/>
                <a:ea typeface="Calibri"/>
                <a:cs typeface="Calibri"/>
                <a:sym typeface="Calibri"/>
              </a:rPr>
              <a:t>En el contexto de Pandas, el agrupamiento se realiza utilizando el método groupby(), que divide un DataFrame en grupos basados en los valores de una o más columnas. Luego, se pueden aplicar funciones de agregación, como sumas, medias, conteos, etc., a cada grupo por separado utilizando métodos como sum(), mean(), count(), etc.</a:t>
            </a:r>
            <a:endParaRPr/>
          </a:p>
          <a:p>
            <a:pPr indent="0" lvl="0" marL="0" marR="0" rtl="0" algn="just">
              <a:lnSpc>
                <a:spcPct val="100000"/>
              </a:lnSpc>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None/>
            </a:pPr>
            <a:r>
              <a:rPr lang="es-ES" sz="1600">
                <a:solidFill>
                  <a:schemeClr val="lt1"/>
                </a:solidFill>
                <a:latin typeface="Calibri"/>
                <a:ea typeface="Calibri"/>
                <a:cs typeface="Calibri"/>
                <a:sym typeface="Calibri"/>
              </a:rPr>
              <a:t>El agrupamiento es útil para resumir y analizar datos de manera más eficiente, ya que permite examinar las características de subconjuntos específicos de datos de forma separada. Por ejemplo, se puede agrupar un conjunto de datos de ventas por categoría de producto y luego calcular la suma de ventas para cada categoría por separado. Esto proporciona información útil sobre el rendimiento de cada categoría de producto individualmente.</a:t>
            </a:r>
            <a:endParaRPr/>
          </a:p>
        </p:txBody>
      </p:sp>
      <p:pic>
        <p:nvPicPr>
          <p:cNvPr id="216" name="Google Shape;216;p14"/>
          <p:cNvPicPr preferRelativeResize="0"/>
          <p:nvPr/>
        </p:nvPicPr>
        <p:blipFill rotWithShape="1">
          <a:blip r:embed="rId4">
            <a:alphaModFix/>
          </a:blip>
          <a:srcRect b="4466" l="5566" r="5902" t="4531"/>
          <a:stretch/>
        </p:blipFill>
        <p:spPr>
          <a:xfrm>
            <a:off x="7332955" y="1710600"/>
            <a:ext cx="4103129" cy="32853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15"/>
          <p:cNvSpPr txBox="1"/>
          <p:nvPr/>
        </p:nvSpPr>
        <p:spPr>
          <a:xfrm>
            <a:off x="2169267" y="207306"/>
            <a:ext cx="5302224" cy="685181"/>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Agrupamiento</a:t>
            </a:r>
            <a:endParaRPr sz="3200">
              <a:solidFill>
                <a:srgbClr val="7F7F7F"/>
              </a:solidFill>
              <a:latin typeface="Arial"/>
              <a:ea typeface="Arial"/>
              <a:cs typeface="Arial"/>
              <a:sym typeface="Arial"/>
            </a:endParaRPr>
          </a:p>
        </p:txBody>
      </p:sp>
      <p:sp>
        <p:nvSpPr>
          <p:cNvPr id="222" name="Google Shape;222;p15"/>
          <p:cNvSpPr/>
          <p:nvPr/>
        </p:nvSpPr>
        <p:spPr>
          <a:xfrm>
            <a:off x="1612716" y="1077493"/>
            <a:ext cx="5858775" cy="5279171"/>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3" name="Google Shape;223;p15"/>
          <p:cNvPicPr preferRelativeResize="0"/>
          <p:nvPr>
            <p:ph idx="4294967295" type="body"/>
          </p:nvPr>
        </p:nvPicPr>
        <p:blipFill rotWithShape="1">
          <a:blip r:embed="rId4">
            <a:alphaModFix/>
          </a:blip>
          <a:srcRect b="0" l="0" r="0" t="0"/>
          <a:stretch/>
        </p:blipFill>
        <p:spPr>
          <a:xfrm>
            <a:off x="2256356" y="1262497"/>
            <a:ext cx="4571494" cy="4909161"/>
          </a:xfrm>
          <a:prstGeom prst="rect">
            <a:avLst/>
          </a:prstGeom>
          <a:noFill/>
          <a:ln>
            <a:noFill/>
          </a:ln>
        </p:spPr>
      </p:pic>
      <p:pic>
        <p:nvPicPr>
          <p:cNvPr id="224" name="Google Shape;224;p15"/>
          <p:cNvPicPr preferRelativeResize="0"/>
          <p:nvPr/>
        </p:nvPicPr>
        <p:blipFill rotWithShape="1">
          <a:blip r:embed="rId5">
            <a:alphaModFix/>
          </a:blip>
          <a:srcRect b="0" l="0" r="0" t="0"/>
          <a:stretch/>
        </p:blipFill>
        <p:spPr>
          <a:xfrm>
            <a:off x="7931515" y="1917188"/>
            <a:ext cx="3286455" cy="32864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16"/>
          <p:cNvSpPr txBox="1"/>
          <p:nvPr/>
        </p:nvSpPr>
        <p:spPr>
          <a:xfrm>
            <a:off x="1263237" y="284114"/>
            <a:ext cx="4043100" cy="1008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Agrupamiento</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p:txBody>
      </p:sp>
      <p:sp>
        <p:nvSpPr>
          <p:cNvPr id="230" name="Google Shape;230;p16"/>
          <p:cNvSpPr/>
          <p:nvPr/>
        </p:nvSpPr>
        <p:spPr>
          <a:xfrm>
            <a:off x="1263225" y="1306475"/>
            <a:ext cx="5421600" cy="5082900"/>
          </a:xfrm>
          <a:prstGeom prst="roundRect">
            <a:avLst>
              <a:gd fmla="val 2971" name="adj"/>
            </a:avLst>
          </a:prstGeom>
          <a:solidFill>
            <a:srgbClr val="741B47"/>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1" name="Google Shape;231;p16"/>
          <p:cNvPicPr preferRelativeResize="0"/>
          <p:nvPr/>
        </p:nvPicPr>
        <p:blipFill rotWithShape="1">
          <a:blip r:embed="rId4">
            <a:alphaModFix/>
          </a:blip>
          <a:srcRect b="0" l="0" r="0" t="0"/>
          <a:stretch/>
        </p:blipFill>
        <p:spPr>
          <a:xfrm>
            <a:off x="7673075" y="1874875"/>
            <a:ext cx="3747800" cy="3747800"/>
          </a:xfrm>
          <a:prstGeom prst="rect">
            <a:avLst/>
          </a:prstGeom>
          <a:noFill/>
          <a:ln>
            <a:noFill/>
          </a:ln>
        </p:spPr>
      </p:pic>
      <p:sp>
        <p:nvSpPr>
          <p:cNvPr id="232" name="Google Shape;232;p16"/>
          <p:cNvSpPr txBox="1"/>
          <p:nvPr/>
        </p:nvSpPr>
        <p:spPr>
          <a:xfrm>
            <a:off x="1383975" y="1391700"/>
            <a:ext cx="49269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ES" sz="1500">
                <a:solidFill>
                  <a:schemeClr val="lt1"/>
                </a:solidFill>
                <a:latin typeface="Arial"/>
                <a:ea typeface="Arial"/>
                <a:cs typeface="Arial"/>
                <a:sym typeface="Arial"/>
              </a:rPr>
              <a:t>En primer lugar, cargaremos el set de datos.</a:t>
            </a:r>
            <a:endParaRPr sz="1100"/>
          </a:p>
        </p:txBody>
      </p:sp>
      <p:sp>
        <p:nvSpPr>
          <p:cNvPr id="233" name="Google Shape;233;p16"/>
          <p:cNvSpPr/>
          <p:nvPr/>
        </p:nvSpPr>
        <p:spPr>
          <a:xfrm>
            <a:off x="1263225" y="1762775"/>
            <a:ext cx="5421600" cy="462660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4" name="Google Shape;234;p16"/>
          <p:cNvPicPr preferRelativeResize="0"/>
          <p:nvPr/>
        </p:nvPicPr>
        <p:blipFill rotWithShape="1">
          <a:blip r:embed="rId5">
            <a:alphaModFix/>
          </a:blip>
          <a:srcRect b="0" l="0" r="0" t="0"/>
          <a:stretch/>
        </p:blipFill>
        <p:spPr>
          <a:xfrm>
            <a:off x="1821424" y="1967432"/>
            <a:ext cx="3580137" cy="859704"/>
          </a:xfrm>
          <a:prstGeom prst="rect">
            <a:avLst/>
          </a:prstGeom>
          <a:noFill/>
          <a:ln>
            <a:noFill/>
          </a:ln>
        </p:spPr>
      </p:pic>
      <p:pic>
        <p:nvPicPr>
          <p:cNvPr id="235" name="Google Shape;235;p16"/>
          <p:cNvPicPr preferRelativeResize="0"/>
          <p:nvPr/>
        </p:nvPicPr>
        <p:blipFill rotWithShape="1">
          <a:blip r:embed="rId6">
            <a:alphaModFix/>
          </a:blip>
          <a:srcRect b="0" l="0" r="0" t="0"/>
          <a:stretch/>
        </p:blipFill>
        <p:spPr>
          <a:xfrm>
            <a:off x="1859187" y="2926704"/>
            <a:ext cx="3534268" cy="32580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17"/>
          <p:cNvSpPr/>
          <p:nvPr/>
        </p:nvSpPr>
        <p:spPr>
          <a:xfrm>
            <a:off x="588875" y="1041975"/>
            <a:ext cx="10756800" cy="822900"/>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17"/>
          <p:cNvSpPr txBox="1"/>
          <p:nvPr/>
        </p:nvSpPr>
        <p:spPr>
          <a:xfrm>
            <a:off x="1711507" y="282297"/>
            <a:ext cx="9775507" cy="76890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00000"/>
              </a:lnSpc>
              <a:spcBef>
                <a:spcPts val="0"/>
              </a:spcBef>
              <a:spcAft>
                <a:spcPts val="0"/>
              </a:spcAft>
              <a:buNone/>
            </a:pPr>
            <a:r>
              <a:rPr lang="es-ES" sz="3200">
                <a:solidFill>
                  <a:srgbClr val="7F7F7F"/>
                </a:solidFill>
                <a:latin typeface="Calibri"/>
                <a:ea typeface="Calibri"/>
                <a:cs typeface="Calibri"/>
                <a:sym typeface="Calibri"/>
              </a:rPr>
              <a:t>Agrupando datos</a:t>
            </a:r>
            <a:endParaRPr/>
          </a:p>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p:txBody>
      </p:sp>
      <p:sp>
        <p:nvSpPr>
          <p:cNvPr id="242" name="Google Shape;242;p17"/>
          <p:cNvSpPr/>
          <p:nvPr/>
        </p:nvSpPr>
        <p:spPr>
          <a:xfrm>
            <a:off x="1711508" y="1980399"/>
            <a:ext cx="5923280" cy="435864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17"/>
          <p:cNvSpPr txBox="1"/>
          <p:nvPr/>
        </p:nvSpPr>
        <p:spPr>
          <a:xfrm>
            <a:off x="1946407" y="3548954"/>
            <a:ext cx="5533178" cy="369332"/>
          </a:xfrm>
          <a:prstGeom prst="rect">
            <a:avLst/>
          </a:prstGeom>
          <a:solidFill>
            <a:srgbClr val="F2F2F2"/>
          </a:solidFill>
          <a:ln cap="flat" cmpd="sng" w="9525">
            <a:solidFill>
              <a:srgbClr val="AEABA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595959"/>
                </a:solidFill>
                <a:latin typeface="Calibri"/>
                <a:ea typeface="Calibri"/>
                <a:cs typeface="Calibri"/>
                <a:sym typeface="Calibri"/>
              </a:rPr>
              <a:t>Ahora podemos realizar operaciones de agrupación</a:t>
            </a:r>
            <a:r>
              <a:rPr lang="es-ES" sz="1800">
                <a:solidFill>
                  <a:srgbClr val="7F7F7F"/>
                </a:solidFill>
                <a:latin typeface="Calibri"/>
                <a:ea typeface="Calibri"/>
                <a:cs typeface="Calibri"/>
                <a:sym typeface="Calibri"/>
              </a:rPr>
              <a:t>:</a:t>
            </a:r>
            <a:endParaRPr/>
          </a:p>
        </p:txBody>
      </p:sp>
      <p:pic>
        <p:nvPicPr>
          <p:cNvPr id="244" name="Google Shape;244;p17"/>
          <p:cNvPicPr preferRelativeResize="0"/>
          <p:nvPr/>
        </p:nvPicPr>
        <p:blipFill rotWithShape="1">
          <a:blip r:embed="rId4">
            <a:alphaModFix/>
          </a:blip>
          <a:srcRect b="0" l="0" r="0" t="0"/>
          <a:stretch/>
        </p:blipFill>
        <p:spPr>
          <a:xfrm>
            <a:off x="1946389" y="2195105"/>
            <a:ext cx="3934718" cy="1107933"/>
          </a:xfrm>
          <a:prstGeom prst="rect">
            <a:avLst/>
          </a:prstGeom>
          <a:noFill/>
          <a:ln>
            <a:noFill/>
          </a:ln>
        </p:spPr>
      </p:pic>
      <p:pic>
        <p:nvPicPr>
          <p:cNvPr id="245" name="Google Shape;245;p17"/>
          <p:cNvPicPr preferRelativeResize="0"/>
          <p:nvPr/>
        </p:nvPicPr>
        <p:blipFill rotWithShape="1">
          <a:blip r:embed="rId5">
            <a:alphaModFix/>
          </a:blip>
          <a:srcRect b="0" l="0" r="0" t="0"/>
          <a:stretch/>
        </p:blipFill>
        <p:spPr>
          <a:xfrm>
            <a:off x="1946407" y="3953422"/>
            <a:ext cx="2787313" cy="2082713"/>
          </a:xfrm>
          <a:prstGeom prst="rect">
            <a:avLst/>
          </a:prstGeom>
          <a:noFill/>
          <a:ln>
            <a:noFill/>
          </a:ln>
        </p:spPr>
      </p:pic>
      <p:pic>
        <p:nvPicPr>
          <p:cNvPr id="246" name="Google Shape;246;p17"/>
          <p:cNvPicPr preferRelativeResize="0"/>
          <p:nvPr/>
        </p:nvPicPr>
        <p:blipFill rotWithShape="1">
          <a:blip r:embed="rId6">
            <a:alphaModFix/>
          </a:blip>
          <a:srcRect b="0" l="0" r="0" t="0"/>
          <a:stretch/>
        </p:blipFill>
        <p:spPr>
          <a:xfrm>
            <a:off x="4733720" y="4016191"/>
            <a:ext cx="2745865" cy="2051627"/>
          </a:xfrm>
          <a:prstGeom prst="rect">
            <a:avLst/>
          </a:prstGeom>
          <a:noFill/>
          <a:ln>
            <a:noFill/>
          </a:ln>
        </p:spPr>
      </p:pic>
      <p:pic>
        <p:nvPicPr>
          <p:cNvPr id="247" name="Google Shape;247;p17"/>
          <p:cNvPicPr preferRelativeResize="0"/>
          <p:nvPr/>
        </p:nvPicPr>
        <p:blipFill rotWithShape="1">
          <a:blip r:embed="rId7">
            <a:alphaModFix/>
          </a:blip>
          <a:srcRect b="0" l="0" r="0" t="0"/>
          <a:stretch/>
        </p:blipFill>
        <p:spPr>
          <a:xfrm>
            <a:off x="8134626" y="2514601"/>
            <a:ext cx="2926975" cy="2926975"/>
          </a:xfrm>
          <a:prstGeom prst="rect">
            <a:avLst/>
          </a:prstGeom>
          <a:noFill/>
          <a:ln>
            <a:noFill/>
          </a:ln>
        </p:spPr>
      </p:pic>
      <p:sp>
        <p:nvSpPr>
          <p:cNvPr id="248" name="Google Shape;248;p17"/>
          <p:cNvSpPr txBox="1"/>
          <p:nvPr/>
        </p:nvSpPr>
        <p:spPr>
          <a:xfrm>
            <a:off x="1668559" y="1117052"/>
            <a:ext cx="8854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800">
                <a:solidFill>
                  <a:schemeClr val="lt1"/>
                </a:solidFill>
                <a:latin typeface="Arial"/>
                <a:ea typeface="Arial"/>
                <a:cs typeface="Arial"/>
                <a:sym typeface="Arial"/>
              </a:rPr>
              <a:t>Definiremos una agrupación de acuerdo a un criterio y se lo asignaremos a una variable: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18"/>
          <p:cNvSpPr/>
          <p:nvPr/>
        </p:nvSpPr>
        <p:spPr>
          <a:xfrm>
            <a:off x="621687" y="1228751"/>
            <a:ext cx="10756775" cy="685686"/>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18"/>
          <p:cNvSpPr txBox="1"/>
          <p:nvPr/>
        </p:nvSpPr>
        <p:spPr>
          <a:xfrm>
            <a:off x="2631440" y="476183"/>
            <a:ext cx="6924635" cy="66051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Forma abreviada</a:t>
            </a:r>
            <a:endParaRPr/>
          </a:p>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p:txBody>
      </p:sp>
      <p:sp>
        <p:nvSpPr>
          <p:cNvPr id="255" name="Google Shape;255;p18"/>
          <p:cNvSpPr/>
          <p:nvPr/>
        </p:nvSpPr>
        <p:spPr>
          <a:xfrm>
            <a:off x="2444075" y="2345691"/>
            <a:ext cx="7112000" cy="328168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6" name="Google Shape;256;p18"/>
          <p:cNvPicPr preferRelativeResize="0"/>
          <p:nvPr/>
        </p:nvPicPr>
        <p:blipFill rotWithShape="1">
          <a:blip r:embed="rId4">
            <a:alphaModFix/>
          </a:blip>
          <a:srcRect b="0" l="0" r="0" t="0"/>
          <a:stretch/>
        </p:blipFill>
        <p:spPr>
          <a:xfrm>
            <a:off x="2845449" y="2561512"/>
            <a:ext cx="3368635" cy="2919483"/>
          </a:xfrm>
          <a:prstGeom prst="rect">
            <a:avLst/>
          </a:prstGeom>
          <a:noFill/>
          <a:ln>
            <a:noFill/>
          </a:ln>
        </p:spPr>
      </p:pic>
      <p:cxnSp>
        <p:nvCxnSpPr>
          <p:cNvPr id="257" name="Google Shape;257;p18"/>
          <p:cNvCxnSpPr/>
          <p:nvPr/>
        </p:nvCxnSpPr>
        <p:spPr>
          <a:xfrm rot="10800000">
            <a:off x="5398851" y="4338536"/>
            <a:ext cx="933645" cy="140059"/>
          </a:xfrm>
          <a:prstGeom prst="straightConnector1">
            <a:avLst/>
          </a:prstGeom>
          <a:noFill/>
          <a:ln cap="flat" cmpd="sng" w="12700">
            <a:solidFill>
              <a:srgbClr val="3F3F3F"/>
            </a:solidFill>
            <a:prstDash val="solid"/>
            <a:miter lim="800000"/>
            <a:headEnd len="sm" w="sm" type="none"/>
            <a:tailEnd len="med" w="med" type="triangle"/>
          </a:ln>
        </p:spPr>
      </p:cxnSp>
      <p:sp>
        <p:nvSpPr>
          <p:cNvPr id="258" name="Google Shape;258;p18"/>
          <p:cNvSpPr txBox="1"/>
          <p:nvPr/>
        </p:nvSpPr>
        <p:spPr>
          <a:xfrm>
            <a:off x="6450907" y="4172801"/>
            <a:ext cx="2736304" cy="523220"/>
          </a:xfrm>
          <a:prstGeom prst="rect">
            <a:avLst/>
          </a:prstGeom>
          <a:solidFill>
            <a:srgbClr val="F2F2F2"/>
          </a:solid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595959"/>
                </a:solidFill>
                <a:latin typeface="Calibri"/>
                <a:ea typeface="Calibri"/>
                <a:cs typeface="Calibri"/>
                <a:sym typeface="Calibri"/>
              </a:rPr>
              <a:t>El resultado es un dataframe con los valores agrupados</a:t>
            </a:r>
            <a:endParaRPr/>
          </a:p>
        </p:txBody>
      </p:sp>
      <p:sp>
        <p:nvSpPr>
          <p:cNvPr id="259" name="Google Shape;259;p18"/>
          <p:cNvSpPr txBox="1"/>
          <p:nvPr/>
        </p:nvSpPr>
        <p:spPr>
          <a:xfrm>
            <a:off x="2355562" y="1383285"/>
            <a:ext cx="819068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800">
                <a:solidFill>
                  <a:schemeClr val="lt1"/>
                </a:solidFill>
                <a:latin typeface="Calibri"/>
                <a:ea typeface="Calibri"/>
                <a:cs typeface="Calibri"/>
                <a:sym typeface="Calibri"/>
              </a:rPr>
              <a:t>Forma abreviada de consultar una operación de agrupación en un dataframe: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19"/>
          <p:cNvSpPr/>
          <p:nvPr/>
        </p:nvSpPr>
        <p:spPr>
          <a:xfrm>
            <a:off x="829154" y="928201"/>
            <a:ext cx="10756775" cy="770830"/>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19"/>
          <p:cNvSpPr txBox="1"/>
          <p:nvPr/>
        </p:nvSpPr>
        <p:spPr>
          <a:xfrm>
            <a:off x="1674453" y="323741"/>
            <a:ext cx="10914570" cy="74903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Forma abreviada</a:t>
            </a:r>
            <a:endParaRPr/>
          </a:p>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p:txBody>
      </p:sp>
      <p:sp>
        <p:nvSpPr>
          <p:cNvPr id="266" name="Google Shape;266;p19"/>
          <p:cNvSpPr/>
          <p:nvPr/>
        </p:nvSpPr>
        <p:spPr>
          <a:xfrm>
            <a:off x="1589363" y="1788160"/>
            <a:ext cx="4322485" cy="474472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7" name="Google Shape;267;p19"/>
          <p:cNvPicPr preferRelativeResize="0"/>
          <p:nvPr/>
        </p:nvPicPr>
        <p:blipFill rotWithShape="1">
          <a:blip r:embed="rId4">
            <a:alphaModFix/>
          </a:blip>
          <a:srcRect b="0" l="0" r="0" t="0"/>
          <a:stretch/>
        </p:blipFill>
        <p:spPr>
          <a:xfrm>
            <a:off x="1674453" y="1942342"/>
            <a:ext cx="4077889" cy="4501409"/>
          </a:xfrm>
          <a:prstGeom prst="rect">
            <a:avLst/>
          </a:prstGeom>
          <a:noFill/>
          <a:ln>
            <a:noFill/>
          </a:ln>
        </p:spPr>
      </p:pic>
      <p:pic>
        <p:nvPicPr>
          <p:cNvPr id="268" name="Google Shape;268;p19"/>
          <p:cNvPicPr preferRelativeResize="0"/>
          <p:nvPr/>
        </p:nvPicPr>
        <p:blipFill rotWithShape="1">
          <a:blip r:embed="rId5">
            <a:alphaModFix/>
          </a:blip>
          <a:srcRect b="0" l="0" r="0" t="0"/>
          <a:stretch/>
        </p:blipFill>
        <p:spPr>
          <a:xfrm>
            <a:off x="7509078" y="2407920"/>
            <a:ext cx="2790397" cy="2790397"/>
          </a:xfrm>
          <a:prstGeom prst="rect">
            <a:avLst/>
          </a:prstGeom>
          <a:noFill/>
          <a:ln>
            <a:noFill/>
          </a:ln>
        </p:spPr>
      </p:pic>
      <p:sp>
        <p:nvSpPr>
          <p:cNvPr id="269" name="Google Shape;269;p19"/>
          <p:cNvSpPr txBox="1"/>
          <p:nvPr/>
        </p:nvSpPr>
        <p:spPr>
          <a:xfrm>
            <a:off x="1674453" y="990450"/>
            <a:ext cx="9066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800">
                <a:solidFill>
                  <a:schemeClr val="lt1"/>
                </a:solidFill>
                <a:latin typeface="Calibri"/>
                <a:ea typeface="Calibri"/>
                <a:cs typeface="Calibri"/>
                <a:sym typeface="Calibri"/>
              </a:rPr>
              <a:t>El resultado de una operación de agrupamiento es un dataframe, por lo tanto lo podemos operar como tal:</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2"/>
          <p:cNvSpPr/>
          <p:nvPr/>
        </p:nvSpPr>
        <p:spPr>
          <a:xfrm>
            <a:off x="6546714" y="1070903"/>
            <a:ext cx="4039819" cy="431908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2"/>
          <p:cNvSpPr txBox="1"/>
          <p:nvPr/>
        </p:nvSpPr>
        <p:spPr>
          <a:xfrm>
            <a:off x="1007153" y="3450892"/>
            <a:ext cx="4741894"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Calibri"/>
                <a:ea typeface="Calibri"/>
                <a:cs typeface="Calibri"/>
                <a:sym typeface="Calibri"/>
              </a:rPr>
              <a:t>Agrupamiento de Datos</a:t>
            </a:r>
            <a:endParaRPr/>
          </a:p>
        </p:txBody>
      </p:sp>
      <p:pic>
        <p:nvPicPr>
          <p:cNvPr id="99" name="Google Shape;99;p2"/>
          <p:cNvPicPr preferRelativeResize="0"/>
          <p:nvPr/>
        </p:nvPicPr>
        <p:blipFill rotWithShape="1">
          <a:blip r:embed="rId4">
            <a:alphaModFix/>
          </a:blip>
          <a:srcRect b="0" l="0" r="0" t="0"/>
          <a:stretch/>
        </p:blipFill>
        <p:spPr>
          <a:xfrm>
            <a:off x="6838757" y="1609959"/>
            <a:ext cx="3240969" cy="32409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Google Shape;274;p20"/>
          <p:cNvSpPr/>
          <p:nvPr/>
        </p:nvSpPr>
        <p:spPr>
          <a:xfrm>
            <a:off x="6222423" y="1349090"/>
            <a:ext cx="3929400" cy="449370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20"/>
          <p:cNvSpPr/>
          <p:nvPr/>
        </p:nvSpPr>
        <p:spPr>
          <a:xfrm>
            <a:off x="6459094" y="1597375"/>
            <a:ext cx="3535800" cy="329400"/>
          </a:xfrm>
          <a:prstGeom prst="roundRect">
            <a:avLst>
              <a:gd fmla="val 2778" name="adj"/>
            </a:avLst>
          </a:prstGeom>
          <a:solidFill>
            <a:srgbClr val="F2F2F2"/>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20"/>
          <p:cNvSpPr/>
          <p:nvPr/>
        </p:nvSpPr>
        <p:spPr>
          <a:xfrm>
            <a:off x="2112572" y="1415860"/>
            <a:ext cx="3456300" cy="558300"/>
          </a:xfrm>
          <a:prstGeom prst="roundRect">
            <a:avLst>
              <a:gd fmla="val 2778" name="adj"/>
            </a:avLst>
          </a:prstGeom>
          <a:solidFill>
            <a:srgbClr val="F2F2F2"/>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20"/>
          <p:cNvSpPr txBox="1"/>
          <p:nvPr/>
        </p:nvSpPr>
        <p:spPr>
          <a:xfrm>
            <a:off x="2092198" y="65903"/>
            <a:ext cx="9196832"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Métodos de agregación</a:t>
            </a:r>
            <a:endParaRPr sz="3200">
              <a:solidFill>
                <a:srgbClr val="7F7F7F"/>
              </a:solidFill>
              <a:latin typeface="Arial"/>
              <a:ea typeface="Arial"/>
              <a:cs typeface="Arial"/>
              <a:sym typeface="Arial"/>
            </a:endParaRPr>
          </a:p>
        </p:txBody>
      </p:sp>
      <p:sp>
        <p:nvSpPr>
          <p:cNvPr id="278" name="Google Shape;278;p20"/>
          <p:cNvSpPr/>
          <p:nvPr/>
        </p:nvSpPr>
        <p:spPr>
          <a:xfrm>
            <a:off x="1859335" y="1349090"/>
            <a:ext cx="3929400" cy="449370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9" name="Google Shape;279;p20"/>
          <p:cNvPicPr preferRelativeResize="0"/>
          <p:nvPr/>
        </p:nvPicPr>
        <p:blipFill rotWithShape="1">
          <a:blip r:embed="rId4">
            <a:alphaModFix/>
          </a:blip>
          <a:srcRect b="0" l="0" r="0" t="0"/>
          <a:stretch/>
        </p:blipFill>
        <p:spPr>
          <a:xfrm>
            <a:off x="2293387" y="2184951"/>
            <a:ext cx="3094625" cy="3172325"/>
          </a:xfrm>
          <a:prstGeom prst="rect">
            <a:avLst/>
          </a:prstGeom>
          <a:noFill/>
          <a:ln>
            <a:noFill/>
          </a:ln>
        </p:spPr>
      </p:pic>
      <p:pic>
        <p:nvPicPr>
          <p:cNvPr id="280" name="Google Shape;280;p20"/>
          <p:cNvPicPr preferRelativeResize="0"/>
          <p:nvPr/>
        </p:nvPicPr>
        <p:blipFill rotWithShape="1">
          <a:blip r:embed="rId5">
            <a:alphaModFix/>
          </a:blip>
          <a:srcRect b="0" l="0" r="0" t="0"/>
          <a:stretch/>
        </p:blipFill>
        <p:spPr>
          <a:xfrm>
            <a:off x="6615039" y="2093225"/>
            <a:ext cx="3223913" cy="3172325"/>
          </a:xfrm>
          <a:prstGeom prst="rect">
            <a:avLst/>
          </a:prstGeom>
          <a:noFill/>
          <a:ln>
            <a:noFill/>
          </a:ln>
        </p:spPr>
      </p:pic>
      <p:sp>
        <p:nvSpPr>
          <p:cNvPr id="281" name="Google Shape;281;p20"/>
          <p:cNvSpPr txBox="1"/>
          <p:nvPr/>
        </p:nvSpPr>
        <p:spPr>
          <a:xfrm>
            <a:off x="2364848" y="1618943"/>
            <a:ext cx="2951700" cy="30780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400">
                <a:solidFill>
                  <a:srgbClr val="7F7F7F"/>
                </a:solidFill>
                <a:latin typeface="Calibri"/>
                <a:ea typeface="Calibri"/>
                <a:cs typeface="Calibri"/>
                <a:sym typeface="Calibri"/>
              </a:rPr>
              <a:t>Agrupar y buscar el valor mínimo:</a:t>
            </a:r>
            <a:endParaRPr/>
          </a:p>
        </p:txBody>
      </p:sp>
      <p:sp>
        <p:nvSpPr>
          <p:cNvPr id="282" name="Google Shape;282;p20"/>
          <p:cNvSpPr txBox="1"/>
          <p:nvPr/>
        </p:nvSpPr>
        <p:spPr>
          <a:xfrm>
            <a:off x="6711369" y="1608158"/>
            <a:ext cx="2951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rgbClr val="7F7F7F"/>
                </a:solidFill>
                <a:latin typeface="Calibri"/>
                <a:ea typeface="Calibri"/>
                <a:cs typeface="Calibri"/>
                <a:sym typeface="Calibri"/>
              </a:rPr>
              <a:t>Agrupar y buscar el valor máximo: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21"/>
          <p:cNvSpPr/>
          <p:nvPr/>
        </p:nvSpPr>
        <p:spPr>
          <a:xfrm>
            <a:off x="6209304" y="1241149"/>
            <a:ext cx="3935280" cy="4153811"/>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21"/>
          <p:cNvSpPr txBox="1"/>
          <p:nvPr/>
        </p:nvSpPr>
        <p:spPr>
          <a:xfrm>
            <a:off x="2150936" y="65903"/>
            <a:ext cx="7415759"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Métodos de agregación</a:t>
            </a:r>
            <a:endParaRPr sz="3200">
              <a:solidFill>
                <a:srgbClr val="7F7F7F"/>
              </a:solidFill>
              <a:latin typeface="Arial"/>
              <a:ea typeface="Arial"/>
              <a:cs typeface="Arial"/>
              <a:sym typeface="Arial"/>
            </a:endParaRPr>
          </a:p>
        </p:txBody>
      </p:sp>
      <p:sp>
        <p:nvSpPr>
          <p:cNvPr id="289" name="Google Shape;289;p21"/>
          <p:cNvSpPr/>
          <p:nvPr/>
        </p:nvSpPr>
        <p:spPr>
          <a:xfrm>
            <a:off x="1838960" y="1241149"/>
            <a:ext cx="3935280" cy="4153811"/>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21"/>
          <p:cNvSpPr txBox="1"/>
          <p:nvPr/>
        </p:nvSpPr>
        <p:spPr>
          <a:xfrm>
            <a:off x="2150937" y="1514913"/>
            <a:ext cx="3227064" cy="307777"/>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rgbClr val="7F7F7F"/>
                </a:solidFill>
                <a:latin typeface="Arial"/>
                <a:ea typeface="Arial"/>
                <a:cs typeface="Arial"/>
                <a:sym typeface="Arial"/>
              </a:rPr>
              <a:t>Media de un grupo:</a:t>
            </a:r>
            <a:endParaRPr/>
          </a:p>
        </p:txBody>
      </p:sp>
      <p:sp>
        <p:nvSpPr>
          <p:cNvPr id="291" name="Google Shape;291;p21"/>
          <p:cNvSpPr txBox="1"/>
          <p:nvPr/>
        </p:nvSpPr>
        <p:spPr>
          <a:xfrm>
            <a:off x="6482965" y="1554281"/>
            <a:ext cx="3382584" cy="307777"/>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rgbClr val="7F7F7F"/>
                </a:solidFill>
                <a:latin typeface="Arial"/>
                <a:ea typeface="Arial"/>
                <a:cs typeface="Arial"/>
                <a:sym typeface="Arial"/>
              </a:rPr>
              <a:t>Desviación estándar de un grupo:</a:t>
            </a:r>
            <a:endParaRPr/>
          </a:p>
        </p:txBody>
      </p:sp>
      <p:pic>
        <p:nvPicPr>
          <p:cNvPr id="292" name="Google Shape;292;p21"/>
          <p:cNvPicPr preferRelativeResize="0"/>
          <p:nvPr/>
        </p:nvPicPr>
        <p:blipFill rotWithShape="1">
          <a:blip r:embed="rId4">
            <a:alphaModFix/>
          </a:blip>
          <a:srcRect b="0" l="0" r="0" t="0"/>
          <a:stretch/>
        </p:blipFill>
        <p:spPr>
          <a:xfrm>
            <a:off x="2150937" y="1989874"/>
            <a:ext cx="3227063" cy="3123382"/>
          </a:xfrm>
          <a:prstGeom prst="rect">
            <a:avLst/>
          </a:prstGeom>
          <a:noFill/>
          <a:ln>
            <a:noFill/>
          </a:ln>
        </p:spPr>
      </p:pic>
      <p:pic>
        <p:nvPicPr>
          <p:cNvPr id="293" name="Google Shape;293;p21"/>
          <p:cNvPicPr preferRelativeResize="0"/>
          <p:nvPr/>
        </p:nvPicPr>
        <p:blipFill rotWithShape="1">
          <a:blip r:embed="rId5">
            <a:alphaModFix/>
          </a:blip>
          <a:srcRect b="0" l="0" r="0" t="0"/>
          <a:stretch/>
        </p:blipFill>
        <p:spPr>
          <a:xfrm>
            <a:off x="6482965" y="1989874"/>
            <a:ext cx="3382584" cy="312338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22"/>
          <p:cNvSpPr txBox="1"/>
          <p:nvPr/>
        </p:nvSpPr>
        <p:spPr>
          <a:xfrm>
            <a:off x="2115295" y="75630"/>
            <a:ext cx="7841506"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Métodos de agregación</a:t>
            </a:r>
            <a:endParaRPr sz="3200">
              <a:solidFill>
                <a:srgbClr val="7F7F7F"/>
              </a:solidFill>
              <a:latin typeface="Arial"/>
              <a:ea typeface="Arial"/>
              <a:cs typeface="Arial"/>
              <a:sym typeface="Arial"/>
            </a:endParaRPr>
          </a:p>
        </p:txBody>
      </p:sp>
      <p:sp>
        <p:nvSpPr>
          <p:cNvPr id="299" name="Google Shape;299;p22"/>
          <p:cNvSpPr/>
          <p:nvPr/>
        </p:nvSpPr>
        <p:spPr>
          <a:xfrm>
            <a:off x="1838960" y="1241149"/>
            <a:ext cx="8117840" cy="4153811"/>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22"/>
          <p:cNvSpPr txBox="1"/>
          <p:nvPr/>
        </p:nvSpPr>
        <p:spPr>
          <a:xfrm>
            <a:off x="2217906" y="1527384"/>
            <a:ext cx="3044330" cy="307777"/>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rgbClr val="7F7F7F"/>
                </a:solidFill>
                <a:latin typeface="Calibri"/>
                <a:ea typeface="Calibri"/>
                <a:cs typeface="Calibri"/>
                <a:sym typeface="Calibri"/>
              </a:rPr>
              <a:t>Media de un grupo:</a:t>
            </a:r>
            <a:endParaRPr/>
          </a:p>
        </p:txBody>
      </p:sp>
      <p:sp>
        <p:nvSpPr>
          <p:cNvPr id="301" name="Google Shape;301;p22"/>
          <p:cNvSpPr txBox="1"/>
          <p:nvPr/>
        </p:nvSpPr>
        <p:spPr>
          <a:xfrm>
            <a:off x="5897880" y="1527384"/>
            <a:ext cx="3829895" cy="307777"/>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rgbClr val="7F7F7F"/>
                </a:solidFill>
                <a:latin typeface="Calibri"/>
                <a:ea typeface="Calibri"/>
                <a:cs typeface="Calibri"/>
                <a:sym typeface="Calibri"/>
              </a:rPr>
              <a:t>Quantil de un grupo:</a:t>
            </a:r>
            <a:endParaRPr/>
          </a:p>
        </p:txBody>
      </p:sp>
      <p:pic>
        <p:nvPicPr>
          <p:cNvPr id="302" name="Google Shape;302;p22"/>
          <p:cNvPicPr preferRelativeResize="0"/>
          <p:nvPr/>
        </p:nvPicPr>
        <p:blipFill rotWithShape="1">
          <a:blip r:embed="rId4">
            <a:alphaModFix/>
          </a:blip>
          <a:srcRect b="0" l="0" r="0" t="0"/>
          <a:stretch/>
        </p:blipFill>
        <p:spPr>
          <a:xfrm>
            <a:off x="2115295" y="1835161"/>
            <a:ext cx="3146941" cy="3280855"/>
          </a:xfrm>
          <a:prstGeom prst="rect">
            <a:avLst/>
          </a:prstGeom>
          <a:noFill/>
          <a:ln>
            <a:noFill/>
          </a:ln>
        </p:spPr>
      </p:pic>
      <p:pic>
        <p:nvPicPr>
          <p:cNvPr id="303" name="Google Shape;303;p22"/>
          <p:cNvPicPr preferRelativeResize="0"/>
          <p:nvPr/>
        </p:nvPicPr>
        <p:blipFill rotWithShape="1">
          <a:blip r:embed="rId5">
            <a:alphaModFix/>
          </a:blip>
          <a:srcRect b="0" l="0" r="0" t="0"/>
          <a:stretch/>
        </p:blipFill>
        <p:spPr>
          <a:xfrm>
            <a:off x="5897880" y="1888727"/>
            <a:ext cx="3829895" cy="32272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23"/>
          <p:cNvSpPr/>
          <p:nvPr/>
        </p:nvSpPr>
        <p:spPr>
          <a:xfrm>
            <a:off x="-266822" y="1563891"/>
            <a:ext cx="13064247" cy="484554"/>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23"/>
          <p:cNvSpPr txBox="1"/>
          <p:nvPr/>
        </p:nvSpPr>
        <p:spPr>
          <a:xfrm>
            <a:off x="674025" y="782517"/>
            <a:ext cx="10782300" cy="4727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Describiendo un grupo</a:t>
            </a:r>
            <a:endParaRPr/>
          </a:p>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p:txBody>
      </p:sp>
      <p:sp>
        <p:nvSpPr>
          <p:cNvPr id="310" name="Google Shape;310;p23"/>
          <p:cNvSpPr/>
          <p:nvPr/>
        </p:nvSpPr>
        <p:spPr>
          <a:xfrm>
            <a:off x="530953" y="2357020"/>
            <a:ext cx="11196320" cy="3280051"/>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1" name="Google Shape;311;p23"/>
          <p:cNvPicPr preferRelativeResize="0"/>
          <p:nvPr/>
        </p:nvPicPr>
        <p:blipFill rotWithShape="1">
          <a:blip r:embed="rId4">
            <a:alphaModFix/>
          </a:blip>
          <a:srcRect b="0" l="0" r="0" t="0"/>
          <a:stretch/>
        </p:blipFill>
        <p:spPr>
          <a:xfrm>
            <a:off x="674025" y="2473045"/>
            <a:ext cx="10888792" cy="3048000"/>
          </a:xfrm>
          <a:prstGeom prst="rect">
            <a:avLst/>
          </a:prstGeom>
          <a:noFill/>
          <a:ln>
            <a:noFill/>
          </a:ln>
        </p:spPr>
      </p:pic>
      <p:sp>
        <p:nvSpPr>
          <p:cNvPr id="312" name="Google Shape;312;p23"/>
          <p:cNvSpPr txBox="1"/>
          <p:nvPr/>
        </p:nvSpPr>
        <p:spPr>
          <a:xfrm>
            <a:off x="693481" y="1621502"/>
            <a:ext cx="104475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800">
                <a:solidFill>
                  <a:schemeClr val="lt1"/>
                </a:solidFill>
                <a:latin typeface="Arial"/>
                <a:ea typeface="Arial"/>
                <a:cs typeface="Arial"/>
                <a:sym typeface="Arial"/>
              </a:rPr>
              <a:t>Se puede obtener de forma rápida la información de sumarización de un grupo: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p24"/>
          <p:cNvSpPr/>
          <p:nvPr/>
        </p:nvSpPr>
        <p:spPr>
          <a:xfrm>
            <a:off x="-75792" y="1114543"/>
            <a:ext cx="13064247" cy="484554"/>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24"/>
          <p:cNvSpPr txBox="1"/>
          <p:nvPr/>
        </p:nvSpPr>
        <p:spPr>
          <a:xfrm>
            <a:off x="975651" y="193277"/>
            <a:ext cx="10782300" cy="74903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Agrupamiento por más de un nivel</a:t>
            </a:r>
            <a:endParaRPr/>
          </a:p>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p:txBody>
      </p:sp>
      <p:sp>
        <p:nvSpPr>
          <p:cNvPr id="319" name="Google Shape;319;p24"/>
          <p:cNvSpPr/>
          <p:nvPr/>
        </p:nvSpPr>
        <p:spPr>
          <a:xfrm>
            <a:off x="778213" y="1815426"/>
            <a:ext cx="7270958" cy="4448451"/>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0" name="Google Shape;320;p24"/>
          <p:cNvPicPr preferRelativeResize="0"/>
          <p:nvPr/>
        </p:nvPicPr>
        <p:blipFill rotWithShape="1">
          <a:blip r:embed="rId4">
            <a:alphaModFix/>
          </a:blip>
          <a:srcRect b="0" l="0" r="0" t="0"/>
          <a:stretch/>
        </p:blipFill>
        <p:spPr>
          <a:xfrm>
            <a:off x="975651" y="1918020"/>
            <a:ext cx="3387015" cy="4209225"/>
          </a:xfrm>
          <a:prstGeom prst="rect">
            <a:avLst/>
          </a:prstGeom>
          <a:noFill/>
          <a:ln>
            <a:noFill/>
          </a:ln>
        </p:spPr>
      </p:pic>
      <p:pic>
        <p:nvPicPr>
          <p:cNvPr id="321" name="Google Shape;321;p24"/>
          <p:cNvPicPr preferRelativeResize="0"/>
          <p:nvPr/>
        </p:nvPicPr>
        <p:blipFill rotWithShape="1">
          <a:blip r:embed="rId5">
            <a:alphaModFix/>
          </a:blip>
          <a:srcRect b="0" l="0" r="0" t="0"/>
          <a:stretch/>
        </p:blipFill>
        <p:spPr>
          <a:xfrm>
            <a:off x="4587700" y="1918020"/>
            <a:ext cx="3333986" cy="4242169"/>
          </a:xfrm>
          <a:prstGeom prst="rect">
            <a:avLst/>
          </a:prstGeom>
          <a:noFill/>
          <a:ln>
            <a:noFill/>
          </a:ln>
        </p:spPr>
      </p:pic>
      <p:pic>
        <p:nvPicPr>
          <p:cNvPr id="322" name="Google Shape;322;p24"/>
          <p:cNvPicPr preferRelativeResize="0"/>
          <p:nvPr/>
        </p:nvPicPr>
        <p:blipFill rotWithShape="1">
          <a:blip r:embed="rId6">
            <a:alphaModFix/>
          </a:blip>
          <a:srcRect b="0" l="0" r="0" t="0"/>
          <a:stretch/>
        </p:blipFill>
        <p:spPr>
          <a:xfrm>
            <a:off x="8525815" y="2189479"/>
            <a:ext cx="3056585" cy="3056585"/>
          </a:xfrm>
          <a:prstGeom prst="rect">
            <a:avLst/>
          </a:prstGeom>
          <a:noFill/>
          <a:ln>
            <a:noFill/>
          </a:ln>
        </p:spPr>
      </p:pic>
      <p:sp>
        <p:nvSpPr>
          <p:cNvPr id="323" name="Google Shape;323;p24"/>
          <p:cNvSpPr txBox="1"/>
          <p:nvPr/>
        </p:nvSpPr>
        <p:spPr>
          <a:xfrm>
            <a:off x="1018102" y="1182301"/>
            <a:ext cx="110019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800">
                <a:solidFill>
                  <a:schemeClr val="lt1"/>
                </a:solidFill>
                <a:latin typeface="Arial"/>
                <a:ea typeface="Arial"/>
                <a:cs typeface="Arial"/>
                <a:sym typeface="Arial"/>
              </a:rPr>
              <a:t>Podemos establecer más de una variable de agrupamiento (índice).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25"/>
          <p:cNvSpPr txBox="1"/>
          <p:nvPr/>
        </p:nvSpPr>
        <p:spPr>
          <a:xfrm>
            <a:off x="789039" y="3631109"/>
            <a:ext cx="4152612"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600">
                <a:solidFill>
                  <a:srgbClr val="7F7F7F"/>
                </a:solidFill>
                <a:latin typeface="Arial"/>
                <a:ea typeface="Arial"/>
                <a:cs typeface="Arial"/>
                <a:sym typeface="Arial"/>
              </a:rPr>
              <a:t>Tablas Pivoteadas</a:t>
            </a:r>
            <a:endParaRPr/>
          </a:p>
        </p:txBody>
      </p:sp>
      <p:sp>
        <p:nvSpPr>
          <p:cNvPr id="329" name="Google Shape;329;p25"/>
          <p:cNvSpPr/>
          <p:nvPr/>
        </p:nvSpPr>
        <p:spPr>
          <a:xfrm>
            <a:off x="6400799" y="924128"/>
            <a:ext cx="4039819" cy="431908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0" name="Google Shape;330;p25"/>
          <p:cNvPicPr preferRelativeResize="0"/>
          <p:nvPr/>
        </p:nvPicPr>
        <p:blipFill rotWithShape="1">
          <a:blip r:embed="rId4">
            <a:alphaModFix/>
          </a:blip>
          <a:srcRect b="0" l="0" r="0" t="0"/>
          <a:stretch/>
        </p:blipFill>
        <p:spPr>
          <a:xfrm>
            <a:off x="6640321" y="1279511"/>
            <a:ext cx="3560774" cy="3560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4" name="Shape 334"/>
        <p:cNvGrpSpPr/>
        <p:nvPr/>
      </p:nvGrpSpPr>
      <p:grpSpPr>
        <a:xfrm>
          <a:off x="0" y="0"/>
          <a:ext cx="0" cy="0"/>
          <a:chOff x="0" y="0"/>
          <a:chExt cx="0" cy="0"/>
        </a:xfrm>
      </p:grpSpPr>
      <p:sp>
        <p:nvSpPr>
          <p:cNvPr id="335" name="Google Shape;335;p26"/>
          <p:cNvSpPr/>
          <p:nvPr/>
        </p:nvSpPr>
        <p:spPr>
          <a:xfrm>
            <a:off x="-75792" y="1128409"/>
            <a:ext cx="13064247" cy="1400781"/>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26"/>
          <p:cNvSpPr txBox="1"/>
          <p:nvPr/>
        </p:nvSpPr>
        <p:spPr>
          <a:xfrm>
            <a:off x="1481810" y="202331"/>
            <a:ext cx="8668362"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Qué es una tabla Pivoteada</a:t>
            </a:r>
            <a:endParaRPr sz="3200">
              <a:solidFill>
                <a:srgbClr val="7F7F7F"/>
              </a:solidFill>
              <a:latin typeface="Arial"/>
              <a:ea typeface="Arial"/>
              <a:cs typeface="Arial"/>
              <a:sym typeface="Arial"/>
            </a:endParaRPr>
          </a:p>
        </p:txBody>
      </p:sp>
      <p:sp>
        <p:nvSpPr>
          <p:cNvPr id="337" name="Google Shape;337;p26"/>
          <p:cNvSpPr txBox="1"/>
          <p:nvPr/>
        </p:nvSpPr>
        <p:spPr>
          <a:xfrm>
            <a:off x="1556426" y="1210393"/>
            <a:ext cx="8853774" cy="1204331"/>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lang="es-ES" sz="1600">
                <a:solidFill>
                  <a:schemeClr val="lt1"/>
                </a:solidFill>
                <a:latin typeface="Calibri"/>
                <a:ea typeface="Calibri"/>
                <a:cs typeface="Calibri"/>
                <a:sym typeface="Calibri"/>
              </a:rPr>
              <a:t>La característica principal de una tabla pivote es que permite reorganizar y resumir datos de una manera más estructurada y legible. Esto se logra al pivotar (rotar) los datos originales de modo que los valores de una columna se conviertan en las columnas de la tabla pivotada y los valores de otra columna se conviertan en las filas, con operaciones de agregación aplicadas a esos valores.</a:t>
            </a:r>
            <a:endParaRPr/>
          </a:p>
        </p:txBody>
      </p:sp>
      <p:sp>
        <p:nvSpPr>
          <p:cNvPr id="338" name="Google Shape;338;p26"/>
          <p:cNvSpPr/>
          <p:nvPr/>
        </p:nvSpPr>
        <p:spPr>
          <a:xfrm>
            <a:off x="1392659" y="2713935"/>
            <a:ext cx="9017541" cy="3229666"/>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9" name="Google Shape;339;p26"/>
          <p:cNvPicPr preferRelativeResize="0"/>
          <p:nvPr/>
        </p:nvPicPr>
        <p:blipFill rotWithShape="1">
          <a:blip r:embed="rId4">
            <a:alphaModFix/>
          </a:blip>
          <a:srcRect b="0" l="0" r="0" t="0"/>
          <a:stretch/>
        </p:blipFill>
        <p:spPr>
          <a:xfrm>
            <a:off x="1652686" y="3025382"/>
            <a:ext cx="8497486" cy="26102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3" name="Shape 343"/>
        <p:cNvGrpSpPr/>
        <p:nvPr/>
      </p:nvGrpSpPr>
      <p:grpSpPr>
        <a:xfrm>
          <a:off x="0" y="0"/>
          <a:ext cx="0" cy="0"/>
          <a:chOff x="0" y="0"/>
          <a:chExt cx="0" cy="0"/>
        </a:xfrm>
      </p:grpSpPr>
      <p:sp>
        <p:nvSpPr>
          <p:cNvPr id="344" name="Google Shape;344;p27"/>
          <p:cNvSpPr/>
          <p:nvPr/>
        </p:nvSpPr>
        <p:spPr>
          <a:xfrm>
            <a:off x="-75792" y="1128409"/>
            <a:ext cx="13064247" cy="626875"/>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27"/>
          <p:cNvSpPr txBox="1"/>
          <p:nvPr/>
        </p:nvSpPr>
        <p:spPr>
          <a:xfrm>
            <a:off x="1397323" y="186183"/>
            <a:ext cx="9348283" cy="836579"/>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Pivotes</a:t>
            </a:r>
            <a:endParaRPr sz="3200">
              <a:solidFill>
                <a:srgbClr val="7F7F7F"/>
              </a:solidFill>
              <a:latin typeface="Arial"/>
              <a:ea typeface="Arial"/>
              <a:cs typeface="Arial"/>
              <a:sym typeface="Arial"/>
            </a:endParaRPr>
          </a:p>
          <a:p>
            <a:pPr indent="0" lvl="0" marL="0" marR="0" rtl="0" algn="just">
              <a:lnSpc>
                <a:spcPct val="100000"/>
              </a:lnSpc>
              <a:spcBef>
                <a:spcPts val="0"/>
              </a:spcBef>
              <a:spcAft>
                <a:spcPts val="0"/>
              </a:spcAft>
              <a:buNone/>
            </a:pPr>
            <a:r>
              <a:t/>
            </a:r>
            <a:endParaRPr sz="3200">
              <a:solidFill>
                <a:srgbClr val="7F7F7F"/>
              </a:solidFill>
              <a:latin typeface="Arial"/>
              <a:ea typeface="Arial"/>
              <a:cs typeface="Arial"/>
              <a:sym typeface="Arial"/>
            </a:endParaRPr>
          </a:p>
        </p:txBody>
      </p:sp>
      <p:sp>
        <p:nvSpPr>
          <p:cNvPr id="346" name="Google Shape;346;p27"/>
          <p:cNvSpPr/>
          <p:nvPr/>
        </p:nvSpPr>
        <p:spPr>
          <a:xfrm>
            <a:off x="1397323" y="2047114"/>
            <a:ext cx="6144729" cy="4487785"/>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47" name="Google Shape;347;p27"/>
          <p:cNvPicPr preferRelativeResize="0"/>
          <p:nvPr/>
        </p:nvPicPr>
        <p:blipFill rotWithShape="1">
          <a:blip r:embed="rId4">
            <a:alphaModFix/>
          </a:blip>
          <a:srcRect b="0" l="0" r="0" t="0"/>
          <a:stretch/>
        </p:blipFill>
        <p:spPr>
          <a:xfrm>
            <a:off x="2189435" y="2164369"/>
            <a:ext cx="4560503" cy="4069208"/>
          </a:xfrm>
          <a:prstGeom prst="rect">
            <a:avLst/>
          </a:prstGeom>
          <a:noFill/>
          <a:ln>
            <a:noFill/>
          </a:ln>
        </p:spPr>
      </p:pic>
      <p:pic>
        <p:nvPicPr>
          <p:cNvPr id="348" name="Google Shape;348;p27"/>
          <p:cNvPicPr preferRelativeResize="0"/>
          <p:nvPr/>
        </p:nvPicPr>
        <p:blipFill rotWithShape="1">
          <a:blip r:embed="rId5">
            <a:alphaModFix/>
          </a:blip>
          <a:srcRect b="0" l="0" r="0" t="0"/>
          <a:stretch/>
        </p:blipFill>
        <p:spPr>
          <a:xfrm>
            <a:off x="8035374" y="2716965"/>
            <a:ext cx="2964015" cy="2964015"/>
          </a:xfrm>
          <a:prstGeom prst="rect">
            <a:avLst/>
          </a:prstGeom>
          <a:noFill/>
          <a:ln>
            <a:noFill/>
          </a:ln>
        </p:spPr>
      </p:pic>
      <p:sp>
        <p:nvSpPr>
          <p:cNvPr id="349" name="Google Shape;349;p27"/>
          <p:cNvSpPr txBox="1"/>
          <p:nvPr/>
        </p:nvSpPr>
        <p:spPr>
          <a:xfrm>
            <a:off x="1397323" y="1108953"/>
            <a:ext cx="9602066"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Permite hacer tablas definiendo pivotes, similares a las tablas dinámicas de Excel. Para esto, tomemos el siguiente dataframe: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28"/>
          <p:cNvSpPr/>
          <p:nvPr/>
        </p:nvSpPr>
        <p:spPr>
          <a:xfrm>
            <a:off x="2271949" y="1916717"/>
            <a:ext cx="8239760" cy="4429009"/>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55" name="Google Shape;355;p28"/>
          <p:cNvPicPr preferRelativeResize="0"/>
          <p:nvPr/>
        </p:nvPicPr>
        <p:blipFill rotWithShape="1">
          <a:blip r:embed="rId4">
            <a:alphaModFix/>
          </a:blip>
          <a:srcRect b="0" l="0" r="0" t="0"/>
          <a:stretch/>
        </p:blipFill>
        <p:spPr>
          <a:xfrm>
            <a:off x="2566309" y="3506800"/>
            <a:ext cx="7144747" cy="2572109"/>
          </a:xfrm>
          <a:prstGeom prst="rect">
            <a:avLst/>
          </a:prstGeom>
          <a:noFill/>
          <a:ln>
            <a:noFill/>
          </a:ln>
        </p:spPr>
      </p:pic>
      <p:cxnSp>
        <p:nvCxnSpPr>
          <p:cNvPr id="356" name="Google Shape;356;p28"/>
          <p:cNvCxnSpPr/>
          <p:nvPr/>
        </p:nvCxnSpPr>
        <p:spPr>
          <a:xfrm>
            <a:off x="3525512" y="2964285"/>
            <a:ext cx="668954" cy="476075"/>
          </a:xfrm>
          <a:prstGeom prst="straightConnector1">
            <a:avLst/>
          </a:prstGeom>
          <a:noFill/>
          <a:ln cap="flat" cmpd="sng" w="9525">
            <a:solidFill>
              <a:schemeClr val="accent1"/>
            </a:solidFill>
            <a:prstDash val="solid"/>
            <a:miter lim="800000"/>
            <a:headEnd len="sm" w="sm" type="none"/>
            <a:tailEnd len="med" w="med" type="triangle"/>
          </a:ln>
        </p:spPr>
      </p:cxnSp>
      <p:sp>
        <p:nvSpPr>
          <p:cNvPr id="357" name="Google Shape;357;p28"/>
          <p:cNvSpPr txBox="1"/>
          <p:nvPr/>
        </p:nvSpPr>
        <p:spPr>
          <a:xfrm>
            <a:off x="2769428" y="2394498"/>
            <a:ext cx="1440161" cy="52322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7F7F7F"/>
                </a:solidFill>
                <a:latin typeface="Arial"/>
                <a:ea typeface="Arial"/>
                <a:cs typeface="Arial"/>
                <a:sym typeface="Arial"/>
              </a:rPr>
              <a:t>Columna con el valor a operar</a:t>
            </a:r>
            <a:endParaRPr/>
          </a:p>
        </p:txBody>
      </p:sp>
      <p:cxnSp>
        <p:nvCxnSpPr>
          <p:cNvPr id="358" name="Google Shape;358;p28"/>
          <p:cNvCxnSpPr/>
          <p:nvPr/>
        </p:nvCxnSpPr>
        <p:spPr>
          <a:xfrm>
            <a:off x="5427147" y="2964285"/>
            <a:ext cx="0" cy="540851"/>
          </a:xfrm>
          <a:prstGeom prst="straightConnector1">
            <a:avLst/>
          </a:prstGeom>
          <a:noFill/>
          <a:ln cap="flat" cmpd="sng" w="9525">
            <a:solidFill>
              <a:schemeClr val="accent1"/>
            </a:solidFill>
            <a:prstDash val="solid"/>
            <a:miter lim="800000"/>
            <a:headEnd len="sm" w="sm" type="none"/>
            <a:tailEnd len="med" w="med" type="triangle"/>
          </a:ln>
        </p:spPr>
      </p:cxnSp>
      <p:sp>
        <p:nvSpPr>
          <p:cNvPr id="359" name="Google Shape;359;p28"/>
          <p:cNvSpPr txBox="1"/>
          <p:nvPr/>
        </p:nvSpPr>
        <p:spPr>
          <a:xfrm>
            <a:off x="4707067" y="2178248"/>
            <a:ext cx="1440161" cy="738664"/>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7F7F7F"/>
                </a:solidFill>
                <a:latin typeface="Arial"/>
                <a:ea typeface="Arial"/>
                <a:cs typeface="Arial"/>
                <a:sym typeface="Arial"/>
              </a:rPr>
              <a:t>Columnas que compondrán el índice</a:t>
            </a:r>
            <a:endParaRPr/>
          </a:p>
        </p:txBody>
      </p:sp>
      <p:cxnSp>
        <p:nvCxnSpPr>
          <p:cNvPr id="360" name="Google Shape;360;p28"/>
          <p:cNvCxnSpPr/>
          <p:nvPr/>
        </p:nvCxnSpPr>
        <p:spPr>
          <a:xfrm flipH="1">
            <a:off x="6570732" y="2986770"/>
            <a:ext cx="216023" cy="453591"/>
          </a:xfrm>
          <a:prstGeom prst="straightConnector1">
            <a:avLst/>
          </a:prstGeom>
          <a:noFill/>
          <a:ln cap="flat" cmpd="sng" w="9525">
            <a:solidFill>
              <a:schemeClr val="accent1"/>
            </a:solidFill>
            <a:prstDash val="solid"/>
            <a:miter lim="800000"/>
            <a:headEnd len="sm" w="sm" type="none"/>
            <a:tailEnd len="med" w="med" type="triangle"/>
          </a:ln>
        </p:spPr>
      </p:cxnSp>
      <p:sp>
        <p:nvSpPr>
          <p:cNvPr id="361" name="Google Shape;361;p28"/>
          <p:cNvSpPr txBox="1"/>
          <p:nvPr/>
        </p:nvSpPr>
        <p:spPr>
          <a:xfrm>
            <a:off x="6248485" y="2178248"/>
            <a:ext cx="1440161" cy="738664"/>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7F7F7F"/>
                </a:solidFill>
                <a:latin typeface="Arial"/>
                <a:ea typeface="Arial"/>
                <a:cs typeface="Arial"/>
                <a:sym typeface="Arial"/>
              </a:rPr>
              <a:t>Columnas que quedarán como tales</a:t>
            </a:r>
            <a:endParaRPr/>
          </a:p>
        </p:txBody>
      </p:sp>
      <p:sp>
        <p:nvSpPr>
          <p:cNvPr id="362" name="Google Shape;362;p28"/>
          <p:cNvSpPr txBox="1"/>
          <p:nvPr/>
        </p:nvSpPr>
        <p:spPr>
          <a:xfrm>
            <a:off x="7930338" y="2386258"/>
            <a:ext cx="1440161" cy="52322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7F7F7F"/>
                </a:solidFill>
                <a:latin typeface="Arial"/>
                <a:ea typeface="Arial"/>
                <a:cs typeface="Arial"/>
                <a:sym typeface="Arial"/>
              </a:rPr>
              <a:t>Función de agregación</a:t>
            </a:r>
            <a:endParaRPr/>
          </a:p>
        </p:txBody>
      </p:sp>
      <p:cxnSp>
        <p:nvCxnSpPr>
          <p:cNvPr id="363" name="Google Shape;363;p28"/>
          <p:cNvCxnSpPr/>
          <p:nvPr/>
        </p:nvCxnSpPr>
        <p:spPr>
          <a:xfrm flipH="1">
            <a:off x="7930339" y="3008002"/>
            <a:ext cx="553261" cy="497134"/>
          </a:xfrm>
          <a:prstGeom prst="straightConnector1">
            <a:avLst/>
          </a:prstGeom>
          <a:noFill/>
          <a:ln cap="flat" cmpd="sng" w="9525">
            <a:solidFill>
              <a:schemeClr val="accent1"/>
            </a:solidFill>
            <a:prstDash val="solid"/>
            <a:miter lim="800000"/>
            <a:headEnd len="sm" w="sm" type="none"/>
            <a:tailEnd len="med" w="med" type="triangle"/>
          </a:ln>
        </p:spPr>
      </p:cxnSp>
      <p:cxnSp>
        <p:nvCxnSpPr>
          <p:cNvPr id="364" name="Google Shape;364;p28"/>
          <p:cNvCxnSpPr/>
          <p:nvPr/>
        </p:nvCxnSpPr>
        <p:spPr>
          <a:xfrm flipH="1" rot="10800000">
            <a:off x="8614982" y="4131222"/>
            <a:ext cx="382406" cy="367520"/>
          </a:xfrm>
          <a:prstGeom prst="straightConnector1">
            <a:avLst/>
          </a:prstGeom>
          <a:noFill/>
          <a:ln cap="flat" cmpd="sng" w="9525">
            <a:solidFill>
              <a:schemeClr val="accent1"/>
            </a:solidFill>
            <a:prstDash val="solid"/>
            <a:miter lim="800000"/>
            <a:headEnd len="sm" w="sm" type="none"/>
            <a:tailEnd len="med" w="med" type="triangle"/>
          </a:ln>
        </p:spPr>
      </p:cxnSp>
      <p:sp>
        <p:nvSpPr>
          <p:cNvPr id="365" name="Google Shape;365;p28"/>
          <p:cNvSpPr txBox="1"/>
          <p:nvPr/>
        </p:nvSpPr>
        <p:spPr>
          <a:xfrm>
            <a:off x="7688646" y="4669070"/>
            <a:ext cx="1440161" cy="307777"/>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7F7F7F"/>
                </a:solidFill>
                <a:latin typeface="Arial"/>
                <a:ea typeface="Arial"/>
                <a:cs typeface="Arial"/>
                <a:sym typeface="Arial"/>
              </a:rPr>
              <a:t>Rellena valores</a:t>
            </a:r>
            <a:endParaRPr/>
          </a:p>
        </p:txBody>
      </p:sp>
      <p:sp>
        <p:nvSpPr>
          <p:cNvPr id="366" name="Google Shape;366;p28"/>
          <p:cNvSpPr/>
          <p:nvPr/>
        </p:nvSpPr>
        <p:spPr>
          <a:xfrm>
            <a:off x="5482182" y="5492240"/>
            <a:ext cx="4615129" cy="720078"/>
          </a:xfrm>
          <a:prstGeom prst="roundRect">
            <a:avLst>
              <a:gd fmla="val 16667" name="adj"/>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28"/>
          <p:cNvSpPr txBox="1"/>
          <p:nvPr/>
        </p:nvSpPr>
        <p:spPr>
          <a:xfrm>
            <a:off x="5975489" y="5605103"/>
            <a:ext cx="41764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7F7F7F"/>
                </a:solidFill>
                <a:latin typeface="Calibri"/>
                <a:ea typeface="Calibri"/>
                <a:cs typeface="Calibri"/>
                <a:sym typeface="Calibri"/>
              </a:rPr>
              <a:t>Puede aplicarse funciones de agregación tales como sum, count, mean, min, max</a:t>
            </a:r>
            <a:endParaRPr sz="1400">
              <a:solidFill>
                <a:srgbClr val="7F7F7F"/>
              </a:solidFill>
              <a:latin typeface="Calibri"/>
              <a:ea typeface="Calibri"/>
              <a:cs typeface="Calibri"/>
              <a:sym typeface="Calibri"/>
            </a:endParaRPr>
          </a:p>
        </p:txBody>
      </p:sp>
      <p:pic>
        <p:nvPicPr>
          <p:cNvPr id="368" name="Google Shape;368;p28"/>
          <p:cNvPicPr preferRelativeResize="0"/>
          <p:nvPr/>
        </p:nvPicPr>
        <p:blipFill rotWithShape="1">
          <a:blip r:embed="rId5">
            <a:alphaModFix/>
          </a:blip>
          <a:srcRect b="0" l="0" r="0" t="0"/>
          <a:stretch/>
        </p:blipFill>
        <p:spPr>
          <a:xfrm>
            <a:off x="5556389" y="5579857"/>
            <a:ext cx="419100" cy="504825"/>
          </a:xfrm>
          <a:prstGeom prst="rect">
            <a:avLst/>
          </a:prstGeom>
          <a:noFill/>
          <a:ln>
            <a:noFill/>
          </a:ln>
        </p:spPr>
      </p:pic>
      <p:sp>
        <p:nvSpPr>
          <p:cNvPr id="369" name="Google Shape;369;p28"/>
          <p:cNvSpPr/>
          <p:nvPr/>
        </p:nvSpPr>
        <p:spPr>
          <a:xfrm>
            <a:off x="-75792" y="1128409"/>
            <a:ext cx="13064247" cy="626875"/>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28"/>
          <p:cNvSpPr txBox="1"/>
          <p:nvPr/>
        </p:nvSpPr>
        <p:spPr>
          <a:xfrm>
            <a:off x="2271941" y="258552"/>
            <a:ext cx="7322100" cy="8607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Pivotes</a:t>
            </a:r>
            <a:endParaRPr sz="3200">
              <a:solidFill>
                <a:srgbClr val="7F7F7F"/>
              </a:solidFill>
              <a:latin typeface="Arial"/>
              <a:ea typeface="Arial"/>
              <a:cs typeface="Arial"/>
              <a:sym typeface="Arial"/>
            </a:endParaRPr>
          </a:p>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p:txBody>
      </p:sp>
      <p:sp>
        <p:nvSpPr>
          <p:cNvPr id="371" name="Google Shape;371;p28"/>
          <p:cNvSpPr txBox="1"/>
          <p:nvPr/>
        </p:nvSpPr>
        <p:spPr>
          <a:xfrm>
            <a:off x="2302604" y="1252738"/>
            <a:ext cx="8307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800">
                <a:solidFill>
                  <a:schemeClr val="lt1"/>
                </a:solidFill>
                <a:latin typeface="Calibri"/>
                <a:ea typeface="Calibri"/>
                <a:cs typeface="Calibri"/>
                <a:sym typeface="Calibri"/>
              </a:rPr>
              <a:t>Ahora apliquemos la función pivot_table():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29"/>
          <p:cNvSpPr txBox="1"/>
          <p:nvPr/>
        </p:nvSpPr>
        <p:spPr>
          <a:xfrm>
            <a:off x="1073644" y="280102"/>
            <a:ext cx="10782300" cy="531221"/>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Pivotes</a:t>
            </a:r>
            <a:endParaRPr sz="3200">
              <a:solidFill>
                <a:srgbClr val="7F7F7F"/>
              </a:solidFill>
              <a:latin typeface="Arial"/>
              <a:ea typeface="Arial"/>
              <a:cs typeface="Arial"/>
              <a:sym typeface="Arial"/>
            </a:endParaRPr>
          </a:p>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p:txBody>
      </p:sp>
      <p:sp>
        <p:nvSpPr>
          <p:cNvPr id="377" name="Google Shape;377;p29"/>
          <p:cNvSpPr/>
          <p:nvPr/>
        </p:nvSpPr>
        <p:spPr>
          <a:xfrm>
            <a:off x="906542" y="2178995"/>
            <a:ext cx="10487660" cy="3438747"/>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78" name="Google Shape;378;p29"/>
          <p:cNvPicPr preferRelativeResize="0"/>
          <p:nvPr/>
        </p:nvPicPr>
        <p:blipFill rotWithShape="1">
          <a:blip r:embed="rId4">
            <a:alphaModFix/>
          </a:blip>
          <a:srcRect b="0" l="0" r="0" t="0"/>
          <a:stretch/>
        </p:blipFill>
        <p:spPr>
          <a:xfrm>
            <a:off x="1022784" y="2340744"/>
            <a:ext cx="10255175" cy="3205481"/>
          </a:xfrm>
          <a:prstGeom prst="rect">
            <a:avLst/>
          </a:prstGeom>
          <a:noFill/>
          <a:ln>
            <a:noFill/>
          </a:ln>
        </p:spPr>
      </p:pic>
      <p:sp>
        <p:nvSpPr>
          <p:cNvPr id="379" name="Google Shape;379;p29"/>
          <p:cNvSpPr/>
          <p:nvPr/>
        </p:nvSpPr>
        <p:spPr>
          <a:xfrm>
            <a:off x="-1946" y="1157808"/>
            <a:ext cx="13064247" cy="626875"/>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380" name="Google Shape;380;p29"/>
          <p:cNvSpPr txBox="1"/>
          <p:nvPr/>
        </p:nvSpPr>
        <p:spPr>
          <a:xfrm>
            <a:off x="1073644" y="1205635"/>
            <a:ext cx="10204315" cy="46487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ES" sz="1800">
                <a:solidFill>
                  <a:schemeClr val="lt1"/>
                </a:solidFill>
                <a:latin typeface="Calibri"/>
                <a:ea typeface="Calibri"/>
                <a:cs typeface="Calibri"/>
                <a:sym typeface="Calibri"/>
              </a:rPr>
              <a:t>En este caso, se especifica un listado de columnas en el campo values: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3"/>
          <p:cNvSpPr/>
          <p:nvPr/>
        </p:nvSpPr>
        <p:spPr>
          <a:xfrm>
            <a:off x="865762" y="1449279"/>
            <a:ext cx="5612858" cy="3959442"/>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3"/>
          <p:cNvSpPr txBox="1"/>
          <p:nvPr/>
        </p:nvSpPr>
        <p:spPr>
          <a:xfrm>
            <a:off x="2184066" y="1501475"/>
            <a:ext cx="3392099" cy="3397926"/>
          </a:xfrm>
          <a:prstGeom prst="rect">
            <a:avLst/>
          </a:prstGeom>
          <a:noFill/>
          <a:ln>
            <a:noFill/>
          </a:ln>
        </p:spPr>
        <p:txBody>
          <a:bodyPr anchorCtr="0" anchor="ctr" bIns="45700" lIns="91425" spcFirstLastPara="1" rIns="91425" wrap="square" tIns="45700">
            <a:noAutofit/>
          </a:bodyPr>
          <a:lstStyle/>
          <a:p>
            <a:pPr indent="0" lvl="0" marL="0" marR="0" rtl="0" algn="just">
              <a:lnSpc>
                <a:spcPct val="200000"/>
              </a:lnSpc>
              <a:spcBef>
                <a:spcPts val="0"/>
              </a:spcBef>
              <a:spcAft>
                <a:spcPts val="0"/>
              </a:spcAft>
              <a:buNone/>
            </a:pPr>
            <a:r>
              <a:rPr lang="es-ES" sz="2000">
                <a:solidFill>
                  <a:schemeClr val="lt1"/>
                </a:solidFill>
                <a:latin typeface="Calibri"/>
                <a:ea typeface="Calibri"/>
                <a:cs typeface="Calibri"/>
                <a:sym typeface="Calibri"/>
              </a:rPr>
              <a:t>Índices y Multi-índices.</a:t>
            </a:r>
            <a:endParaRPr sz="2000">
              <a:solidFill>
                <a:schemeClr val="lt1"/>
              </a:solidFill>
              <a:latin typeface="Calibri"/>
              <a:ea typeface="Calibri"/>
              <a:cs typeface="Calibri"/>
              <a:sym typeface="Calibri"/>
            </a:endParaRPr>
          </a:p>
          <a:p>
            <a:pPr indent="0" lvl="0" marL="0" marR="0" rtl="0" algn="just">
              <a:lnSpc>
                <a:spcPct val="200000"/>
              </a:lnSpc>
              <a:spcBef>
                <a:spcPts val="0"/>
              </a:spcBef>
              <a:spcAft>
                <a:spcPts val="0"/>
              </a:spcAft>
              <a:buNone/>
            </a:pPr>
            <a:r>
              <a:rPr lang="es-ES" sz="2000">
                <a:solidFill>
                  <a:schemeClr val="lt1"/>
                </a:solidFill>
                <a:latin typeface="Calibri"/>
                <a:ea typeface="Calibri"/>
                <a:cs typeface="Calibri"/>
                <a:sym typeface="Calibri"/>
              </a:rPr>
              <a:t>Agrupamiento.</a:t>
            </a:r>
            <a:endParaRPr sz="2000">
              <a:solidFill>
                <a:schemeClr val="lt1"/>
              </a:solidFill>
              <a:latin typeface="Calibri"/>
              <a:ea typeface="Calibri"/>
              <a:cs typeface="Calibri"/>
              <a:sym typeface="Calibri"/>
            </a:endParaRPr>
          </a:p>
          <a:p>
            <a:pPr indent="0" lvl="0" marL="0" marR="0" rtl="0" algn="just">
              <a:lnSpc>
                <a:spcPct val="200000"/>
              </a:lnSpc>
              <a:spcBef>
                <a:spcPts val="0"/>
              </a:spcBef>
              <a:spcAft>
                <a:spcPts val="0"/>
              </a:spcAft>
              <a:buNone/>
            </a:pPr>
            <a:r>
              <a:rPr lang="es-ES" sz="2000">
                <a:solidFill>
                  <a:schemeClr val="lt1"/>
                </a:solidFill>
                <a:latin typeface="Calibri"/>
                <a:ea typeface="Calibri"/>
                <a:cs typeface="Calibri"/>
                <a:sym typeface="Calibri"/>
              </a:rPr>
              <a:t>Pivoteo de tablas.</a:t>
            </a:r>
            <a:endParaRPr sz="2000">
              <a:solidFill>
                <a:schemeClr val="lt1"/>
              </a:solidFill>
              <a:latin typeface="Calibri"/>
              <a:ea typeface="Calibri"/>
              <a:cs typeface="Calibri"/>
              <a:sym typeface="Calibri"/>
            </a:endParaRPr>
          </a:p>
          <a:p>
            <a:pPr indent="0" lvl="0" marL="0" marR="0" rtl="0" algn="just">
              <a:lnSpc>
                <a:spcPct val="200000"/>
              </a:lnSpc>
              <a:spcBef>
                <a:spcPts val="0"/>
              </a:spcBef>
              <a:spcAft>
                <a:spcPts val="0"/>
              </a:spcAft>
              <a:buNone/>
            </a:pPr>
            <a:r>
              <a:rPr lang="es-ES" sz="2000">
                <a:solidFill>
                  <a:schemeClr val="lt1"/>
                </a:solidFill>
                <a:latin typeface="Calibri"/>
                <a:ea typeface="Calibri"/>
                <a:cs typeface="Calibri"/>
                <a:sym typeface="Calibri"/>
              </a:rPr>
              <a:t>Despivoteo de tablas.</a:t>
            </a:r>
            <a:endParaRPr sz="2000">
              <a:solidFill>
                <a:schemeClr val="lt1"/>
              </a:solidFill>
              <a:latin typeface="Calibri"/>
              <a:ea typeface="Calibri"/>
              <a:cs typeface="Calibri"/>
              <a:sym typeface="Calibri"/>
            </a:endParaRPr>
          </a:p>
        </p:txBody>
      </p:sp>
      <p:sp>
        <p:nvSpPr>
          <p:cNvPr id="106" name="Google Shape;106;p3"/>
          <p:cNvSpPr txBox="1"/>
          <p:nvPr/>
        </p:nvSpPr>
        <p:spPr>
          <a:xfrm>
            <a:off x="1947431" y="390696"/>
            <a:ext cx="11193702"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Calibri"/>
                <a:ea typeface="Calibri"/>
                <a:cs typeface="Calibri"/>
                <a:sym typeface="Calibri"/>
              </a:rPr>
              <a:t>¿Qué exploraremos?</a:t>
            </a:r>
            <a:endParaRPr sz="1600">
              <a:solidFill>
                <a:srgbClr val="7F7F7F"/>
              </a:solidFill>
              <a:latin typeface="Calibri"/>
              <a:ea typeface="Calibri"/>
              <a:cs typeface="Calibri"/>
              <a:sym typeface="Calibri"/>
            </a:endParaRPr>
          </a:p>
        </p:txBody>
      </p:sp>
      <p:pic>
        <p:nvPicPr>
          <p:cNvPr id="107" name="Google Shape;107;p3"/>
          <p:cNvPicPr preferRelativeResize="0"/>
          <p:nvPr/>
        </p:nvPicPr>
        <p:blipFill rotWithShape="1">
          <a:blip r:embed="rId4">
            <a:alphaModFix/>
          </a:blip>
          <a:srcRect b="0" l="0" r="0" t="0"/>
          <a:stretch/>
        </p:blipFill>
        <p:spPr>
          <a:xfrm>
            <a:off x="1593637" y="2169268"/>
            <a:ext cx="334856" cy="334856"/>
          </a:xfrm>
          <a:prstGeom prst="rect">
            <a:avLst/>
          </a:prstGeom>
          <a:noFill/>
          <a:ln>
            <a:noFill/>
          </a:ln>
        </p:spPr>
      </p:pic>
      <p:pic>
        <p:nvPicPr>
          <p:cNvPr id="108" name="Google Shape;108;p3"/>
          <p:cNvPicPr preferRelativeResize="0"/>
          <p:nvPr/>
        </p:nvPicPr>
        <p:blipFill rotWithShape="1">
          <a:blip r:embed="rId5">
            <a:alphaModFix/>
          </a:blip>
          <a:srcRect b="0" l="0" r="0" t="0"/>
          <a:stretch/>
        </p:blipFill>
        <p:spPr>
          <a:xfrm>
            <a:off x="7206495" y="1597475"/>
            <a:ext cx="3590532" cy="3590532"/>
          </a:xfrm>
          <a:prstGeom prst="rect">
            <a:avLst/>
          </a:prstGeom>
          <a:noFill/>
          <a:ln>
            <a:noFill/>
          </a:ln>
        </p:spPr>
      </p:pic>
      <p:pic>
        <p:nvPicPr>
          <p:cNvPr id="109" name="Google Shape;109;p3"/>
          <p:cNvPicPr preferRelativeResize="0"/>
          <p:nvPr/>
        </p:nvPicPr>
        <p:blipFill rotWithShape="1">
          <a:blip r:embed="rId4">
            <a:alphaModFix/>
          </a:blip>
          <a:srcRect b="0" l="0" r="0" t="0"/>
          <a:stretch/>
        </p:blipFill>
        <p:spPr>
          <a:xfrm>
            <a:off x="1593637" y="2783295"/>
            <a:ext cx="334856" cy="334856"/>
          </a:xfrm>
          <a:prstGeom prst="rect">
            <a:avLst/>
          </a:prstGeom>
          <a:noFill/>
          <a:ln>
            <a:noFill/>
          </a:ln>
        </p:spPr>
      </p:pic>
      <p:pic>
        <p:nvPicPr>
          <p:cNvPr id="110" name="Google Shape;110;p3"/>
          <p:cNvPicPr preferRelativeResize="0"/>
          <p:nvPr/>
        </p:nvPicPr>
        <p:blipFill rotWithShape="1">
          <a:blip r:embed="rId4">
            <a:alphaModFix/>
          </a:blip>
          <a:srcRect b="0" l="0" r="0" t="0"/>
          <a:stretch/>
        </p:blipFill>
        <p:spPr>
          <a:xfrm>
            <a:off x="1593637" y="4012810"/>
            <a:ext cx="334856" cy="334856"/>
          </a:xfrm>
          <a:prstGeom prst="rect">
            <a:avLst/>
          </a:prstGeom>
          <a:noFill/>
          <a:ln>
            <a:noFill/>
          </a:ln>
        </p:spPr>
      </p:pic>
      <p:pic>
        <p:nvPicPr>
          <p:cNvPr id="111" name="Google Shape;111;p3"/>
          <p:cNvPicPr preferRelativeResize="0"/>
          <p:nvPr/>
        </p:nvPicPr>
        <p:blipFill rotWithShape="1">
          <a:blip r:embed="rId4">
            <a:alphaModFix/>
          </a:blip>
          <a:srcRect b="0" l="0" r="0" t="0"/>
          <a:stretch/>
        </p:blipFill>
        <p:spPr>
          <a:xfrm>
            <a:off x="1593637" y="3392741"/>
            <a:ext cx="334856" cy="3348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p30"/>
          <p:cNvSpPr/>
          <p:nvPr/>
        </p:nvSpPr>
        <p:spPr>
          <a:xfrm>
            <a:off x="0" y="1336180"/>
            <a:ext cx="13064247" cy="720773"/>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30"/>
          <p:cNvSpPr txBox="1"/>
          <p:nvPr/>
        </p:nvSpPr>
        <p:spPr>
          <a:xfrm>
            <a:off x="1741239" y="424638"/>
            <a:ext cx="8577900" cy="7878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Pivotes</a:t>
            </a:r>
            <a:endParaRPr sz="3200">
              <a:solidFill>
                <a:srgbClr val="7F7F7F"/>
              </a:solidFill>
              <a:latin typeface="Arial"/>
              <a:ea typeface="Arial"/>
              <a:cs typeface="Arial"/>
              <a:sym typeface="Arial"/>
            </a:endParaRPr>
          </a:p>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p:txBody>
      </p:sp>
      <p:sp>
        <p:nvSpPr>
          <p:cNvPr id="387" name="Google Shape;387;p30"/>
          <p:cNvSpPr/>
          <p:nvPr/>
        </p:nvSpPr>
        <p:spPr>
          <a:xfrm>
            <a:off x="1741251" y="2180555"/>
            <a:ext cx="8815854" cy="384048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88" name="Google Shape;388;p30"/>
          <p:cNvPicPr preferRelativeResize="0"/>
          <p:nvPr/>
        </p:nvPicPr>
        <p:blipFill rotWithShape="1">
          <a:blip r:embed="rId4">
            <a:alphaModFix/>
          </a:blip>
          <a:srcRect b="0" l="0" r="0" t="0"/>
          <a:stretch/>
        </p:blipFill>
        <p:spPr>
          <a:xfrm>
            <a:off x="1979139" y="2304156"/>
            <a:ext cx="8340078" cy="3593277"/>
          </a:xfrm>
          <a:prstGeom prst="rect">
            <a:avLst/>
          </a:prstGeom>
          <a:noFill/>
          <a:ln>
            <a:noFill/>
          </a:ln>
        </p:spPr>
      </p:pic>
      <p:sp>
        <p:nvSpPr>
          <p:cNvPr id="389" name="Google Shape;389;p30"/>
          <p:cNvSpPr txBox="1"/>
          <p:nvPr/>
        </p:nvSpPr>
        <p:spPr>
          <a:xfrm>
            <a:off x="1741275" y="1375200"/>
            <a:ext cx="8577900" cy="646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Si no se especifican columnas, entonces el reporte es similar a uno de agrupación (groupby)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3" name="Shape 393"/>
        <p:cNvGrpSpPr/>
        <p:nvPr/>
      </p:nvGrpSpPr>
      <p:grpSpPr>
        <a:xfrm>
          <a:off x="0" y="0"/>
          <a:ext cx="0" cy="0"/>
          <a:chOff x="0" y="0"/>
          <a:chExt cx="0" cy="0"/>
        </a:xfrm>
      </p:grpSpPr>
      <p:sp>
        <p:nvSpPr>
          <p:cNvPr id="394" name="Google Shape;394;p31"/>
          <p:cNvSpPr/>
          <p:nvPr/>
        </p:nvSpPr>
        <p:spPr>
          <a:xfrm>
            <a:off x="6458378" y="1264596"/>
            <a:ext cx="4039819" cy="431908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5" name="Google Shape;395;p31"/>
          <p:cNvSpPr txBox="1"/>
          <p:nvPr/>
        </p:nvSpPr>
        <p:spPr>
          <a:xfrm>
            <a:off x="925226" y="3584057"/>
            <a:ext cx="4726544"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600">
                <a:solidFill>
                  <a:srgbClr val="7F7F7F"/>
                </a:solidFill>
                <a:latin typeface="Arial"/>
                <a:ea typeface="Arial"/>
                <a:cs typeface="Arial"/>
                <a:sym typeface="Arial"/>
              </a:rPr>
              <a:t>Despivoteo de Tablas</a:t>
            </a:r>
            <a:endParaRPr/>
          </a:p>
        </p:txBody>
      </p:sp>
      <p:pic>
        <p:nvPicPr>
          <p:cNvPr id="396" name="Google Shape;396;p31"/>
          <p:cNvPicPr preferRelativeResize="0"/>
          <p:nvPr/>
        </p:nvPicPr>
        <p:blipFill rotWithShape="1">
          <a:blip r:embed="rId4">
            <a:alphaModFix/>
          </a:blip>
          <a:srcRect b="0" l="0" r="0" t="0"/>
          <a:stretch/>
        </p:blipFill>
        <p:spPr>
          <a:xfrm>
            <a:off x="6733137" y="1678986"/>
            <a:ext cx="3490300" cy="349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0" name="Shape 400"/>
        <p:cNvGrpSpPr/>
        <p:nvPr/>
      </p:nvGrpSpPr>
      <p:grpSpPr>
        <a:xfrm>
          <a:off x="0" y="0"/>
          <a:ext cx="0" cy="0"/>
          <a:chOff x="0" y="0"/>
          <a:chExt cx="0" cy="0"/>
        </a:xfrm>
      </p:grpSpPr>
      <p:sp>
        <p:nvSpPr>
          <p:cNvPr id="401" name="Google Shape;401;p32"/>
          <p:cNvSpPr/>
          <p:nvPr/>
        </p:nvSpPr>
        <p:spPr>
          <a:xfrm>
            <a:off x="0" y="1124899"/>
            <a:ext cx="13064247" cy="1348028"/>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32"/>
          <p:cNvSpPr txBox="1"/>
          <p:nvPr/>
        </p:nvSpPr>
        <p:spPr>
          <a:xfrm>
            <a:off x="1459150" y="1048700"/>
            <a:ext cx="9118200" cy="12042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None/>
            </a:pPr>
            <a:r>
              <a:rPr lang="es-ES" sz="1600">
                <a:solidFill>
                  <a:schemeClr val="lt1"/>
                </a:solidFill>
                <a:latin typeface="Calibri"/>
                <a:ea typeface="Calibri"/>
                <a:cs typeface="Calibri"/>
                <a:sym typeface="Calibri"/>
              </a:rPr>
              <a:t>El "despivoteo", también conocido como "despivotar" o "despivotado", es el proceso inverso a la creación de una tabla pivotada. Mientras que una tabla pivotada organiza los datos de manera estructurada para facilitar el análisis y la visualización, el despivoteo se refiere a la acción de revertir esta transformación y volver a los datos en su formato original o en un formato diferente</a:t>
            </a:r>
            <a:endParaRPr/>
          </a:p>
        </p:txBody>
      </p:sp>
      <p:sp>
        <p:nvSpPr>
          <p:cNvPr id="403" name="Google Shape;403;p32"/>
          <p:cNvSpPr/>
          <p:nvPr/>
        </p:nvSpPr>
        <p:spPr>
          <a:xfrm>
            <a:off x="1459148" y="2772383"/>
            <a:ext cx="9075907" cy="3447319"/>
          </a:xfrm>
          <a:prstGeom prst="roundRect">
            <a:avLst>
              <a:gd fmla="val 2971" name="adj"/>
            </a:avLst>
          </a:prstGeom>
          <a:solidFill>
            <a:schemeClr val="lt1"/>
          </a:solid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4" name="Google Shape;404;p32"/>
          <p:cNvPicPr preferRelativeResize="0"/>
          <p:nvPr/>
        </p:nvPicPr>
        <p:blipFill rotWithShape="1">
          <a:blip r:embed="rId4">
            <a:alphaModFix/>
          </a:blip>
          <a:srcRect b="0" l="0" r="0" t="0"/>
          <a:stretch/>
        </p:blipFill>
        <p:spPr>
          <a:xfrm>
            <a:off x="1724542" y="3090926"/>
            <a:ext cx="8545118" cy="2829320"/>
          </a:xfrm>
          <a:prstGeom prst="rect">
            <a:avLst/>
          </a:prstGeom>
          <a:noFill/>
          <a:ln>
            <a:noFill/>
          </a:ln>
        </p:spPr>
      </p:pic>
      <p:sp>
        <p:nvSpPr>
          <p:cNvPr id="405" name="Google Shape;405;p32"/>
          <p:cNvSpPr txBox="1"/>
          <p:nvPr/>
        </p:nvSpPr>
        <p:spPr>
          <a:xfrm>
            <a:off x="1595337" y="136290"/>
            <a:ext cx="9515628"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Qué es Despivoteo</a:t>
            </a:r>
            <a:endParaRPr sz="32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9" name="Shape 409"/>
        <p:cNvGrpSpPr/>
        <p:nvPr/>
      </p:nvGrpSpPr>
      <p:grpSpPr>
        <a:xfrm>
          <a:off x="0" y="0"/>
          <a:ext cx="0" cy="0"/>
          <a:chOff x="0" y="0"/>
          <a:chExt cx="0" cy="0"/>
        </a:xfrm>
      </p:grpSpPr>
      <p:sp>
        <p:nvSpPr>
          <p:cNvPr id="410" name="Google Shape;410;p33"/>
          <p:cNvSpPr/>
          <p:nvPr/>
        </p:nvSpPr>
        <p:spPr>
          <a:xfrm>
            <a:off x="1798650" y="1142600"/>
            <a:ext cx="8430000" cy="1008000"/>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33"/>
          <p:cNvSpPr txBox="1"/>
          <p:nvPr/>
        </p:nvSpPr>
        <p:spPr>
          <a:xfrm>
            <a:off x="614094" y="462709"/>
            <a:ext cx="10238100" cy="1008000"/>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Despivoteo</a:t>
            </a:r>
            <a:endParaRPr sz="3200">
              <a:solidFill>
                <a:srgbClr val="7F7F7F"/>
              </a:solidFill>
              <a:latin typeface="Arial"/>
              <a:ea typeface="Arial"/>
              <a:cs typeface="Arial"/>
              <a:sym typeface="Arial"/>
            </a:endParaRPr>
          </a:p>
          <a:p>
            <a:pPr indent="0" lvl="0" marL="0" marR="0" rtl="0" algn="just">
              <a:lnSpc>
                <a:spcPct val="100000"/>
              </a:lnSpc>
              <a:spcBef>
                <a:spcPts val="0"/>
              </a:spcBef>
              <a:spcAft>
                <a:spcPts val="0"/>
              </a:spcAft>
              <a:buNone/>
            </a:pPr>
            <a:r>
              <a:t/>
            </a:r>
            <a:endParaRPr sz="3200">
              <a:solidFill>
                <a:srgbClr val="7F7F7F"/>
              </a:solidFill>
              <a:latin typeface="Arial"/>
              <a:ea typeface="Arial"/>
              <a:cs typeface="Arial"/>
              <a:sym typeface="Arial"/>
            </a:endParaRPr>
          </a:p>
        </p:txBody>
      </p:sp>
      <p:sp>
        <p:nvSpPr>
          <p:cNvPr id="412" name="Google Shape;412;p33"/>
          <p:cNvSpPr/>
          <p:nvPr/>
        </p:nvSpPr>
        <p:spPr>
          <a:xfrm>
            <a:off x="1801425" y="2269025"/>
            <a:ext cx="8430000" cy="384060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13" name="Google Shape;413;p33"/>
          <p:cNvPicPr preferRelativeResize="0"/>
          <p:nvPr/>
        </p:nvPicPr>
        <p:blipFill rotWithShape="1">
          <a:blip r:embed="rId4">
            <a:alphaModFix/>
          </a:blip>
          <a:srcRect b="0" l="0" r="0" t="0"/>
          <a:stretch/>
        </p:blipFill>
        <p:spPr>
          <a:xfrm>
            <a:off x="2560319" y="2386170"/>
            <a:ext cx="6345651" cy="3606214"/>
          </a:xfrm>
          <a:prstGeom prst="rect">
            <a:avLst/>
          </a:prstGeom>
          <a:noFill/>
          <a:ln>
            <a:noFill/>
          </a:ln>
        </p:spPr>
      </p:pic>
      <p:sp>
        <p:nvSpPr>
          <p:cNvPr id="414" name="Google Shape;414;p33"/>
          <p:cNvSpPr txBox="1"/>
          <p:nvPr/>
        </p:nvSpPr>
        <p:spPr>
          <a:xfrm>
            <a:off x="2156175" y="1275550"/>
            <a:ext cx="7720500" cy="646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Arial"/>
                <a:ea typeface="Arial"/>
                <a:cs typeface="Arial"/>
                <a:sym typeface="Arial"/>
              </a:rPr>
              <a:t>A veces, se requiere despivotear una tabla que ya viene con una forma de pivote para dejarla al estilo “planilla”.</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34"/>
          <p:cNvSpPr/>
          <p:nvPr/>
        </p:nvSpPr>
        <p:spPr>
          <a:xfrm>
            <a:off x="7706806" y="1517924"/>
            <a:ext cx="3732922" cy="3001452"/>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420" name="Google Shape;420;p34"/>
          <p:cNvSpPr txBox="1"/>
          <p:nvPr/>
        </p:nvSpPr>
        <p:spPr>
          <a:xfrm>
            <a:off x="1051019" y="688459"/>
            <a:ext cx="10238011"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Despivoteo</a:t>
            </a:r>
            <a:endParaRPr sz="3200">
              <a:solidFill>
                <a:srgbClr val="7F7F7F"/>
              </a:solidFill>
              <a:latin typeface="Arial"/>
              <a:ea typeface="Arial"/>
              <a:cs typeface="Arial"/>
              <a:sym typeface="Arial"/>
            </a:endParaRPr>
          </a:p>
          <a:p>
            <a:pPr indent="0" lvl="0" marL="0" marR="0" rtl="0" algn="just">
              <a:lnSpc>
                <a:spcPct val="100000"/>
              </a:lnSpc>
              <a:spcBef>
                <a:spcPts val="0"/>
              </a:spcBef>
              <a:spcAft>
                <a:spcPts val="0"/>
              </a:spcAft>
              <a:buNone/>
            </a:pPr>
            <a:r>
              <a:t/>
            </a:r>
            <a:endParaRPr sz="3200">
              <a:solidFill>
                <a:srgbClr val="7F7F7F"/>
              </a:solidFill>
              <a:latin typeface="Arial"/>
              <a:ea typeface="Arial"/>
              <a:cs typeface="Arial"/>
              <a:sym typeface="Arial"/>
            </a:endParaRPr>
          </a:p>
        </p:txBody>
      </p:sp>
      <p:sp>
        <p:nvSpPr>
          <p:cNvPr id="421" name="Google Shape;421;p34"/>
          <p:cNvSpPr/>
          <p:nvPr/>
        </p:nvSpPr>
        <p:spPr>
          <a:xfrm>
            <a:off x="783517" y="1491507"/>
            <a:ext cx="7386320" cy="481584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22" name="Google Shape;422;p34"/>
          <p:cNvPicPr preferRelativeResize="0"/>
          <p:nvPr/>
        </p:nvPicPr>
        <p:blipFill rotWithShape="1">
          <a:blip r:embed="rId4">
            <a:alphaModFix/>
          </a:blip>
          <a:srcRect b="0" l="0" r="0" t="0"/>
          <a:stretch/>
        </p:blipFill>
        <p:spPr>
          <a:xfrm>
            <a:off x="980514" y="1613108"/>
            <a:ext cx="6992326" cy="4572638"/>
          </a:xfrm>
          <a:prstGeom prst="rect">
            <a:avLst/>
          </a:prstGeom>
          <a:noFill/>
          <a:ln>
            <a:noFill/>
          </a:ln>
        </p:spPr>
      </p:pic>
      <p:sp>
        <p:nvSpPr>
          <p:cNvPr id="423" name="Google Shape;423;p34"/>
          <p:cNvSpPr txBox="1"/>
          <p:nvPr/>
        </p:nvSpPr>
        <p:spPr>
          <a:xfrm>
            <a:off x="8515950" y="2556985"/>
            <a:ext cx="2485335"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Aplicamos previamente algunas técnicas de limpieza de datos.</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7" name="Shape 427"/>
        <p:cNvGrpSpPr/>
        <p:nvPr/>
      </p:nvGrpSpPr>
      <p:grpSpPr>
        <a:xfrm>
          <a:off x="0" y="0"/>
          <a:ext cx="0" cy="0"/>
          <a:chOff x="0" y="0"/>
          <a:chExt cx="0" cy="0"/>
        </a:xfrm>
      </p:grpSpPr>
      <p:sp>
        <p:nvSpPr>
          <p:cNvPr id="428" name="Google Shape;428;p35"/>
          <p:cNvSpPr/>
          <p:nvPr/>
        </p:nvSpPr>
        <p:spPr>
          <a:xfrm>
            <a:off x="1365475" y="866150"/>
            <a:ext cx="8743200" cy="5625000"/>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429" name="Google Shape;429;p35"/>
          <p:cNvSpPr txBox="1"/>
          <p:nvPr/>
        </p:nvSpPr>
        <p:spPr>
          <a:xfrm>
            <a:off x="533525" y="468900"/>
            <a:ext cx="10238100" cy="697500"/>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Despivoteo</a:t>
            </a:r>
            <a:endParaRPr sz="3200">
              <a:solidFill>
                <a:srgbClr val="7F7F7F"/>
              </a:solidFill>
              <a:latin typeface="Arial"/>
              <a:ea typeface="Arial"/>
              <a:cs typeface="Arial"/>
              <a:sym typeface="Arial"/>
            </a:endParaRPr>
          </a:p>
          <a:p>
            <a:pPr indent="0" lvl="0" marL="0" marR="0" rtl="0" algn="just">
              <a:lnSpc>
                <a:spcPct val="100000"/>
              </a:lnSpc>
              <a:spcBef>
                <a:spcPts val="0"/>
              </a:spcBef>
              <a:spcAft>
                <a:spcPts val="0"/>
              </a:spcAft>
              <a:buNone/>
            </a:pPr>
            <a:r>
              <a:t/>
            </a:r>
            <a:endParaRPr sz="3200">
              <a:solidFill>
                <a:srgbClr val="7F7F7F"/>
              </a:solidFill>
              <a:latin typeface="Arial"/>
              <a:ea typeface="Arial"/>
              <a:cs typeface="Arial"/>
              <a:sym typeface="Arial"/>
            </a:endParaRPr>
          </a:p>
        </p:txBody>
      </p:sp>
      <p:sp>
        <p:nvSpPr>
          <p:cNvPr id="430" name="Google Shape;430;p35"/>
          <p:cNvSpPr/>
          <p:nvPr/>
        </p:nvSpPr>
        <p:spPr>
          <a:xfrm>
            <a:off x="1409875" y="1299325"/>
            <a:ext cx="8647800" cy="5149200"/>
          </a:xfrm>
          <a:prstGeom prst="roundRect">
            <a:avLst>
              <a:gd fmla="val 1315"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31" name="Google Shape;431;p35"/>
          <p:cNvCxnSpPr/>
          <p:nvPr/>
        </p:nvCxnSpPr>
        <p:spPr>
          <a:xfrm>
            <a:off x="2505973" y="2193253"/>
            <a:ext cx="624300" cy="412500"/>
          </a:xfrm>
          <a:prstGeom prst="straightConnector1">
            <a:avLst/>
          </a:prstGeom>
          <a:noFill/>
          <a:ln cap="flat" cmpd="sng" w="9525">
            <a:solidFill>
              <a:srgbClr val="3F3F3F"/>
            </a:solidFill>
            <a:prstDash val="solid"/>
            <a:miter lim="800000"/>
            <a:headEnd len="sm" w="sm" type="none"/>
            <a:tailEnd len="med" w="med" type="triangle"/>
          </a:ln>
        </p:spPr>
      </p:cxnSp>
      <p:sp>
        <p:nvSpPr>
          <p:cNvPr id="432" name="Google Shape;432;p35"/>
          <p:cNvSpPr txBox="1"/>
          <p:nvPr/>
        </p:nvSpPr>
        <p:spPr>
          <a:xfrm>
            <a:off x="1794725" y="1981388"/>
            <a:ext cx="1440300" cy="27690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rgbClr val="7F7F7F"/>
                </a:solidFill>
              </a:rPr>
              <a:t>Columna ‘’llave”</a:t>
            </a:r>
            <a:endParaRPr sz="1200"/>
          </a:p>
        </p:txBody>
      </p:sp>
      <p:cxnSp>
        <p:nvCxnSpPr>
          <p:cNvPr id="433" name="Google Shape;433;p35"/>
          <p:cNvCxnSpPr/>
          <p:nvPr/>
        </p:nvCxnSpPr>
        <p:spPr>
          <a:xfrm>
            <a:off x="4629063" y="2120139"/>
            <a:ext cx="0" cy="540900"/>
          </a:xfrm>
          <a:prstGeom prst="straightConnector1">
            <a:avLst/>
          </a:prstGeom>
          <a:noFill/>
          <a:ln cap="flat" cmpd="sng" w="9525">
            <a:solidFill>
              <a:srgbClr val="3F3F3F"/>
            </a:solidFill>
            <a:prstDash val="solid"/>
            <a:miter lim="800000"/>
            <a:headEnd len="sm" w="sm" type="none"/>
            <a:tailEnd len="med" w="med" type="triangle"/>
          </a:ln>
        </p:spPr>
      </p:cxnSp>
      <p:sp>
        <p:nvSpPr>
          <p:cNvPr id="434" name="Google Shape;434;p35"/>
          <p:cNvSpPr txBox="1"/>
          <p:nvPr/>
        </p:nvSpPr>
        <p:spPr>
          <a:xfrm>
            <a:off x="3908916" y="1731561"/>
            <a:ext cx="1440300" cy="46170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rgbClr val="7F7F7F"/>
                </a:solidFill>
              </a:rPr>
              <a:t>Etiqueta columna despivoteada</a:t>
            </a:r>
            <a:endParaRPr sz="1200">
              <a:solidFill>
                <a:srgbClr val="7F7F7F"/>
              </a:solidFill>
            </a:endParaRPr>
          </a:p>
        </p:txBody>
      </p:sp>
      <p:sp>
        <p:nvSpPr>
          <p:cNvPr id="435" name="Google Shape;435;p35"/>
          <p:cNvSpPr txBox="1"/>
          <p:nvPr/>
        </p:nvSpPr>
        <p:spPr>
          <a:xfrm>
            <a:off x="6386655" y="1555957"/>
            <a:ext cx="1440300" cy="64650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rgbClr val="7F7F7F"/>
                </a:solidFill>
              </a:rPr>
              <a:t>Etiqueta para la columna con datos</a:t>
            </a:r>
            <a:endParaRPr sz="1200"/>
          </a:p>
        </p:txBody>
      </p:sp>
      <p:cxnSp>
        <p:nvCxnSpPr>
          <p:cNvPr id="436" name="Google Shape;436;p35"/>
          <p:cNvCxnSpPr/>
          <p:nvPr/>
        </p:nvCxnSpPr>
        <p:spPr>
          <a:xfrm flipH="1">
            <a:off x="6474769" y="2193253"/>
            <a:ext cx="406200" cy="463800"/>
          </a:xfrm>
          <a:prstGeom prst="straightConnector1">
            <a:avLst/>
          </a:prstGeom>
          <a:noFill/>
          <a:ln cap="flat" cmpd="sng" w="9525">
            <a:solidFill>
              <a:srgbClr val="3F3F3F"/>
            </a:solidFill>
            <a:prstDash val="solid"/>
            <a:miter lim="800000"/>
            <a:headEnd len="sm" w="sm" type="none"/>
            <a:tailEnd len="med" w="med" type="triangle"/>
          </a:ln>
        </p:spPr>
      </p:cxnSp>
      <p:pic>
        <p:nvPicPr>
          <p:cNvPr id="437" name="Google Shape;437;p35"/>
          <p:cNvPicPr preferRelativeResize="0"/>
          <p:nvPr/>
        </p:nvPicPr>
        <p:blipFill rotWithShape="1">
          <a:blip r:embed="rId4">
            <a:alphaModFix/>
          </a:blip>
          <a:srcRect b="0" l="0" r="0" t="0"/>
          <a:stretch/>
        </p:blipFill>
        <p:spPr>
          <a:xfrm>
            <a:off x="1997039" y="2683736"/>
            <a:ext cx="5087060" cy="3648584"/>
          </a:xfrm>
          <a:prstGeom prst="rect">
            <a:avLst/>
          </a:prstGeom>
          <a:noFill/>
          <a:ln>
            <a:noFill/>
          </a:ln>
        </p:spPr>
      </p:pic>
      <p:sp>
        <p:nvSpPr>
          <p:cNvPr id="438" name="Google Shape;438;p35"/>
          <p:cNvSpPr txBox="1"/>
          <p:nvPr/>
        </p:nvSpPr>
        <p:spPr>
          <a:xfrm>
            <a:off x="1496848" y="930025"/>
            <a:ext cx="47802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La función melt() permite “despivotear” la tabla.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2" name="Shape 442"/>
        <p:cNvGrpSpPr/>
        <p:nvPr/>
      </p:nvGrpSpPr>
      <p:grpSpPr>
        <a:xfrm>
          <a:off x="0" y="0"/>
          <a:ext cx="0" cy="0"/>
          <a:chOff x="0" y="0"/>
          <a:chExt cx="0" cy="0"/>
        </a:xfrm>
      </p:grpSpPr>
      <p:sp>
        <p:nvSpPr>
          <p:cNvPr id="443" name="Google Shape;443;p36"/>
          <p:cNvSpPr/>
          <p:nvPr/>
        </p:nvSpPr>
        <p:spPr>
          <a:xfrm>
            <a:off x="-749030" y="3132234"/>
            <a:ext cx="7964307" cy="894946"/>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Google Shape;444;p36"/>
          <p:cNvSpPr txBox="1"/>
          <p:nvPr/>
        </p:nvSpPr>
        <p:spPr>
          <a:xfrm>
            <a:off x="2768633" y="2835053"/>
            <a:ext cx="4446644" cy="14893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600">
                <a:solidFill>
                  <a:schemeClr val="lt1"/>
                </a:solidFill>
                <a:latin typeface="Arial"/>
                <a:ea typeface="Arial"/>
                <a:cs typeface="Arial"/>
                <a:sym typeface="Arial"/>
              </a:rPr>
              <a:t>Dudas y consultas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5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8" name="Shape 448"/>
        <p:cNvGrpSpPr/>
        <p:nvPr/>
      </p:nvGrpSpPr>
      <p:grpSpPr>
        <a:xfrm>
          <a:off x="0" y="0"/>
          <a:ext cx="0" cy="0"/>
          <a:chOff x="0" y="0"/>
          <a:chExt cx="0" cy="0"/>
        </a:xfrm>
      </p:grpSpPr>
      <p:sp>
        <p:nvSpPr>
          <p:cNvPr id="449" name="Google Shape;449;p37"/>
          <p:cNvSpPr txBox="1"/>
          <p:nvPr/>
        </p:nvSpPr>
        <p:spPr>
          <a:xfrm>
            <a:off x="462603" y="2924969"/>
            <a:ext cx="10782300" cy="10080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s-ES" sz="3600">
                <a:solidFill>
                  <a:srgbClr val="7F7F7F"/>
                </a:solidFill>
                <a:latin typeface="Arial"/>
                <a:ea typeface="Arial"/>
                <a:cs typeface="Arial"/>
                <a:sym typeface="Arial"/>
              </a:rPr>
              <a:t>Fin presentación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500"/>
                                        <p:tgtEl>
                                          <p:spTgt spid="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4"/>
          <p:cNvSpPr/>
          <p:nvPr/>
        </p:nvSpPr>
        <p:spPr>
          <a:xfrm>
            <a:off x="6820223" y="1090358"/>
            <a:ext cx="4039819" cy="4319080"/>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4"/>
          <p:cNvSpPr txBox="1"/>
          <p:nvPr/>
        </p:nvSpPr>
        <p:spPr>
          <a:xfrm>
            <a:off x="995587" y="3712604"/>
            <a:ext cx="4918831"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600">
                <a:solidFill>
                  <a:srgbClr val="7F7F7F"/>
                </a:solidFill>
                <a:latin typeface="Arial"/>
                <a:ea typeface="Arial"/>
                <a:cs typeface="Arial"/>
                <a:sym typeface="Arial"/>
              </a:rPr>
              <a:t>Índices  y Multi-índices</a:t>
            </a:r>
            <a:endParaRPr/>
          </a:p>
        </p:txBody>
      </p:sp>
      <p:pic>
        <p:nvPicPr>
          <p:cNvPr id="118" name="Google Shape;118;p4"/>
          <p:cNvPicPr preferRelativeResize="0"/>
          <p:nvPr/>
        </p:nvPicPr>
        <p:blipFill rotWithShape="1">
          <a:blip r:embed="rId4">
            <a:alphaModFix/>
          </a:blip>
          <a:srcRect b="0" l="0" r="0" t="0"/>
          <a:stretch/>
        </p:blipFill>
        <p:spPr>
          <a:xfrm>
            <a:off x="7182783" y="1518264"/>
            <a:ext cx="3314700" cy="3314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5"/>
          <p:cNvSpPr/>
          <p:nvPr/>
        </p:nvSpPr>
        <p:spPr>
          <a:xfrm>
            <a:off x="875488" y="1239941"/>
            <a:ext cx="10408598" cy="1249803"/>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5"/>
          <p:cNvSpPr txBox="1"/>
          <p:nvPr/>
        </p:nvSpPr>
        <p:spPr>
          <a:xfrm>
            <a:off x="1140137" y="1239941"/>
            <a:ext cx="9879298" cy="1204331"/>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lang="es-ES" sz="1600">
                <a:solidFill>
                  <a:schemeClr val="lt1"/>
                </a:solidFill>
                <a:latin typeface="Calibri"/>
                <a:ea typeface="Calibri"/>
                <a:cs typeface="Calibri"/>
                <a:sym typeface="Calibri"/>
              </a:rPr>
              <a:t>En un DataFrame de Pandas, el índice es una estructura que permite </a:t>
            </a:r>
            <a:r>
              <a:rPr b="1" lang="es-ES" sz="1600">
                <a:solidFill>
                  <a:schemeClr val="lt1"/>
                </a:solidFill>
                <a:latin typeface="Calibri"/>
                <a:ea typeface="Calibri"/>
                <a:cs typeface="Calibri"/>
                <a:sym typeface="Calibri"/>
              </a:rPr>
              <a:t>etiquetar y acceder a las filas de manera eficiente</a:t>
            </a:r>
            <a:r>
              <a:rPr lang="es-ES" sz="1600">
                <a:solidFill>
                  <a:schemeClr val="lt1"/>
                </a:solidFill>
                <a:latin typeface="Calibri"/>
                <a:ea typeface="Calibri"/>
                <a:cs typeface="Calibri"/>
                <a:sym typeface="Calibri"/>
              </a:rPr>
              <a:t>. Es similar a la columna de etiquetas de una tabla en una base de datos relacional. Cada fila del DataFrame tiene una etiqueta única asociada en el índice, lo que facilita la identificación y recuperación de datos.</a:t>
            </a:r>
            <a:endParaRPr/>
          </a:p>
        </p:txBody>
      </p:sp>
      <p:sp>
        <p:nvSpPr>
          <p:cNvPr id="125" name="Google Shape;125;p5"/>
          <p:cNvSpPr txBox="1"/>
          <p:nvPr/>
        </p:nvSpPr>
        <p:spPr>
          <a:xfrm>
            <a:off x="1005954" y="231879"/>
            <a:ext cx="10782301"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Qué es un índice</a:t>
            </a:r>
            <a:endParaRPr sz="3200">
              <a:solidFill>
                <a:srgbClr val="7F7F7F"/>
              </a:solidFill>
              <a:latin typeface="Arial"/>
              <a:ea typeface="Arial"/>
              <a:cs typeface="Arial"/>
              <a:sym typeface="Arial"/>
            </a:endParaRPr>
          </a:p>
        </p:txBody>
      </p:sp>
      <p:sp>
        <p:nvSpPr>
          <p:cNvPr id="126" name="Google Shape;126;p5"/>
          <p:cNvSpPr/>
          <p:nvPr/>
        </p:nvSpPr>
        <p:spPr>
          <a:xfrm>
            <a:off x="875488" y="2781744"/>
            <a:ext cx="10408597" cy="3414775"/>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Delete Rows &amp; Columns in DataFrames using Pandas Drop" id="127" name="Google Shape;127;p5"/>
          <p:cNvPicPr preferRelativeResize="0"/>
          <p:nvPr/>
        </p:nvPicPr>
        <p:blipFill rotWithShape="1">
          <a:blip r:embed="rId4">
            <a:alphaModFix/>
          </a:blip>
          <a:srcRect b="0" l="0" r="0" t="0"/>
          <a:stretch/>
        </p:blipFill>
        <p:spPr>
          <a:xfrm>
            <a:off x="1156335" y="2913383"/>
            <a:ext cx="9879298" cy="3151496"/>
          </a:xfrm>
          <a:prstGeom prst="rect">
            <a:avLst/>
          </a:prstGeom>
          <a:noFill/>
          <a:ln cap="flat" cmpd="sng" w="9525">
            <a:solidFill>
              <a:srgbClr val="660033"/>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6"/>
          <p:cNvSpPr/>
          <p:nvPr/>
        </p:nvSpPr>
        <p:spPr>
          <a:xfrm>
            <a:off x="865762" y="1449279"/>
            <a:ext cx="5612858" cy="3959442"/>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6"/>
          <p:cNvSpPr/>
          <p:nvPr/>
        </p:nvSpPr>
        <p:spPr>
          <a:xfrm>
            <a:off x="6478620" y="1449279"/>
            <a:ext cx="4819245" cy="3959442"/>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6"/>
          <p:cNvSpPr txBox="1"/>
          <p:nvPr/>
        </p:nvSpPr>
        <p:spPr>
          <a:xfrm>
            <a:off x="1215957" y="396759"/>
            <a:ext cx="10004087"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Qué es un índice</a:t>
            </a:r>
            <a:endParaRPr sz="3200">
              <a:solidFill>
                <a:srgbClr val="7F7F7F"/>
              </a:solidFill>
              <a:latin typeface="Arial"/>
              <a:ea typeface="Arial"/>
              <a:cs typeface="Arial"/>
              <a:sym typeface="Arial"/>
            </a:endParaRPr>
          </a:p>
        </p:txBody>
      </p:sp>
      <p:sp>
        <p:nvSpPr>
          <p:cNvPr id="135" name="Google Shape;135;p6"/>
          <p:cNvSpPr txBox="1"/>
          <p:nvPr/>
        </p:nvSpPr>
        <p:spPr>
          <a:xfrm>
            <a:off x="1293779" y="1726004"/>
            <a:ext cx="4756825" cy="340599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lang="es-ES" sz="1600">
                <a:solidFill>
                  <a:schemeClr val="lt1"/>
                </a:solidFill>
                <a:latin typeface="Calibri"/>
                <a:ea typeface="Calibri"/>
                <a:cs typeface="Calibri"/>
                <a:sym typeface="Calibri"/>
              </a:rPr>
              <a:t>El índice puede ser una secuencia de números enteros (por defecto), etiquetas personalizadas, fechas u otros tipos de datos que proporcionen una identificación única para cada fila del DataFrame. Además, el índice también puede ser jerárquico, lo que significa que puede tener múltiples niveles de etiquetas.</a:t>
            </a:r>
            <a:endParaRPr/>
          </a:p>
          <a:p>
            <a:pPr indent="0" lvl="0" marL="0" marR="0" rtl="0" algn="just">
              <a:lnSpc>
                <a:spcPct val="100000"/>
              </a:lnSpc>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None/>
            </a:pPr>
            <a:r>
              <a:rPr lang="es-ES" sz="1600">
                <a:solidFill>
                  <a:schemeClr val="lt1"/>
                </a:solidFill>
                <a:latin typeface="Calibri"/>
                <a:ea typeface="Calibri"/>
                <a:cs typeface="Calibri"/>
                <a:sym typeface="Calibri"/>
              </a:rPr>
              <a:t>El uso del índice en un DataFrame permite realizar operaciones de selección, indexación y alineación de datos de manera eficiente, lo que hace que trabajar con conjuntos de datos sea más intuitivo y poderoso en Pandas.</a:t>
            </a:r>
            <a:endParaRPr/>
          </a:p>
        </p:txBody>
      </p:sp>
      <p:pic>
        <p:nvPicPr>
          <p:cNvPr descr="Working with Multi-Index Pandas DataFrames | by Wei-Meng Lee | Towards Data  Science" id="136" name="Google Shape;136;p6"/>
          <p:cNvPicPr preferRelativeResize="0"/>
          <p:nvPr/>
        </p:nvPicPr>
        <p:blipFill rotWithShape="1">
          <a:blip r:embed="rId4">
            <a:alphaModFix/>
          </a:blip>
          <a:srcRect b="0" l="0" r="0" t="0"/>
          <a:stretch/>
        </p:blipFill>
        <p:spPr>
          <a:xfrm>
            <a:off x="6731115" y="1681546"/>
            <a:ext cx="4345431" cy="32855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7"/>
          <p:cNvSpPr txBox="1"/>
          <p:nvPr/>
        </p:nvSpPr>
        <p:spPr>
          <a:xfrm>
            <a:off x="742809" y="17587"/>
            <a:ext cx="10368156"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Índices jerárquicos</a:t>
            </a:r>
            <a:endParaRPr sz="3200">
              <a:solidFill>
                <a:srgbClr val="7F7F7F"/>
              </a:solidFill>
              <a:latin typeface="Arial"/>
              <a:ea typeface="Arial"/>
              <a:cs typeface="Arial"/>
              <a:sym typeface="Arial"/>
            </a:endParaRPr>
          </a:p>
        </p:txBody>
      </p:sp>
      <p:sp>
        <p:nvSpPr>
          <p:cNvPr id="142" name="Google Shape;142;p7"/>
          <p:cNvSpPr/>
          <p:nvPr/>
        </p:nvSpPr>
        <p:spPr>
          <a:xfrm>
            <a:off x="544749" y="1025649"/>
            <a:ext cx="11031166" cy="5305787"/>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7"/>
          <p:cNvSpPr txBox="1"/>
          <p:nvPr/>
        </p:nvSpPr>
        <p:spPr>
          <a:xfrm>
            <a:off x="4326924" y="1298720"/>
            <a:ext cx="4382366" cy="46166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200">
                <a:solidFill>
                  <a:srgbClr val="7F7F7F"/>
                </a:solidFill>
                <a:latin typeface="Calibri"/>
                <a:ea typeface="Calibri"/>
                <a:cs typeface="Calibri"/>
                <a:sym typeface="Calibri"/>
              </a:rPr>
              <a:t>Un índice jerárquico permite tener múltiples niveles de indexación en un mismo eje.</a:t>
            </a:r>
            <a:endParaRPr/>
          </a:p>
        </p:txBody>
      </p:sp>
      <p:pic>
        <p:nvPicPr>
          <p:cNvPr id="144" name="Google Shape;144;p7"/>
          <p:cNvPicPr preferRelativeResize="0"/>
          <p:nvPr/>
        </p:nvPicPr>
        <p:blipFill rotWithShape="1">
          <a:blip r:embed="rId4">
            <a:alphaModFix/>
          </a:blip>
          <a:srcRect b="0" l="0" r="0" t="0"/>
          <a:stretch/>
        </p:blipFill>
        <p:spPr>
          <a:xfrm>
            <a:off x="742809" y="1759883"/>
            <a:ext cx="2343477" cy="2010056"/>
          </a:xfrm>
          <a:prstGeom prst="rect">
            <a:avLst/>
          </a:prstGeom>
          <a:noFill/>
          <a:ln>
            <a:noFill/>
          </a:ln>
        </p:spPr>
      </p:pic>
      <p:pic>
        <p:nvPicPr>
          <p:cNvPr id="145" name="Google Shape;145;p7"/>
          <p:cNvPicPr preferRelativeResize="0"/>
          <p:nvPr/>
        </p:nvPicPr>
        <p:blipFill rotWithShape="1">
          <a:blip r:embed="rId5">
            <a:alphaModFix/>
          </a:blip>
          <a:srcRect b="0" l="0" r="0" t="0"/>
          <a:stretch/>
        </p:blipFill>
        <p:spPr>
          <a:xfrm>
            <a:off x="4253524" y="1849162"/>
            <a:ext cx="4512559" cy="4318470"/>
          </a:xfrm>
          <a:prstGeom prst="rect">
            <a:avLst/>
          </a:prstGeom>
          <a:noFill/>
          <a:ln>
            <a:noFill/>
          </a:ln>
        </p:spPr>
      </p:pic>
      <p:pic>
        <p:nvPicPr>
          <p:cNvPr id="146" name="Google Shape;146;p7"/>
          <p:cNvPicPr preferRelativeResize="0"/>
          <p:nvPr/>
        </p:nvPicPr>
        <p:blipFill rotWithShape="1">
          <a:blip r:embed="rId6">
            <a:alphaModFix/>
          </a:blip>
          <a:srcRect b="0" l="0" r="0" t="0"/>
          <a:stretch/>
        </p:blipFill>
        <p:spPr>
          <a:xfrm>
            <a:off x="9228249" y="3576470"/>
            <a:ext cx="2114845" cy="2591162"/>
          </a:xfrm>
          <a:prstGeom prst="rect">
            <a:avLst/>
          </a:prstGeom>
          <a:noFill/>
          <a:ln>
            <a:noFill/>
          </a:ln>
        </p:spPr>
      </p:pic>
      <p:sp>
        <p:nvSpPr>
          <p:cNvPr id="147" name="Google Shape;147;p7"/>
          <p:cNvSpPr/>
          <p:nvPr/>
        </p:nvSpPr>
        <p:spPr>
          <a:xfrm>
            <a:off x="3530695" y="3082957"/>
            <a:ext cx="581891" cy="235527"/>
          </a:xfrm>
          <a:prstGeom prst="rightArrow">
            <a:avLst>
              <a:gd fmla="val 50000" name="adj1"/>
              <a:gd fmla="val 50000" name="adj2"/>
            </a:avLst>
          </a:prstGeom>
          <a:solidFill>
            <a:srgbClr val="660033"/>
          </a:solid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7"/>
          <p:cNvSpPr/>
          <p:nvPr/>
        </p:nvSpPr>
        <p:spPr>
          <a:xfrm>
            <a:off x="8418344" y="5452850"/>
            <a:ext cx="581891" cy="235527"/>
          </a:xfrm>
          <a:prstGeom prst="rightArrow">
            <a:avLst>
              <a:gd fmla="val 50000" name="adj1"/>
              <a:gd fmla="val 50000" name="adj2"/>
            </a:avLst>
          </a:prstGeom>
          <a:solidFill>
            <a:srgbClr val="660033"/>
          </a:solid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8"/>
          <p:cNvSpPr txBox="1"/>
          <p:nvPr/>
        </p:nvSpPr>
        <p:spPr>
          <a:xfrm>
            <a:off x="2562837" y="17587"/>
            <a:ext cx="8548127"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Índices jerárquicos</a:t>
            </a:r>
            <a:endParaRPr sz="3200">
              <a:solidFill>
                <a:srgbClr val="7F7F7F"/>
              </a:solidFill>
              <a:latin typeface="Arial"/>
              <a:ea typeface="Arial"/>
              <a:cs typeface="Arial"/>
              <a:sym typeface="Arial"/>
            </a:endParaRPr>
          </a:p>
        </p:txBody>
      </p:sp>
      <p:sp>
        <p:nvSpPr>
          <p:cNvPr id="154" name="Google Shape;154;p8"/>
          <p:cNvSpPr/>
          <p:nvPr/>
        </p:nvSpPr>
        <p:spPr>
          <a:xfrm>
            <a:off x="1815615" y="1040022"/>
            <a:ext cx="8592194" cy="5337445"/>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5" name="Google Shape;155;p8"/>
          <p:cNvPicPr preferRelativeResize="0"/>
          <p:nvPr/>
        </p:nvPicPr>
        <p:blipFill rotWithShape="1">
          <a:blip r:embed="rId4">
            <a:alphaModFix/>
          </a:blip>
          <a:srcRect b="68846" l="0" r="0" t="0"/>
          <a:stretch/>
        </p:blipFill>
        <p:spPr>
          <a:xfrm>
            <a:off x="2562838" y="1747787"/>
            <a:ext cx="3712925" cy="1267149"/>
          </a:xfrm>
          <a:prstGeom prst="rect">
            <a:avLst/>
          </a:prstGeom>
          <a:noFill/>
          <a:ln>
            <a:noFill/>
          </a:ln>
        </p:spPr>
      </p:pic>
      <p:pic>
        <p:nvPicPr>
          <p:cNvPr id="156" name="Google Shape;156;p8"/>
          <p:cNvPicPr preferRelativeResize="0"/>
          <p:nvPr/>
        </p:nvPicPr>
        <p:blipFill rotWithShape="1">
          <a:blip r:embed="rId4">
            <a:alphaModFix/>
          </a:blip>
          <a:srcRect b="0" l="0" r="45471" t="30820"/>
          <a:stretch/>
        </p:blipFill>
        <p:spPr>
          <a:xfrm>
            <a:off x="7514478" y="1142488"/>
            <a:ext cx="1754147" cy="2437945"/>
          </a:xfrm>
          <a:prstGeom prst="rect">
            <a:avLst/>
          </a:prstGeom>
          <a:noFill/>
          <a:ln>
            <a:noFill/>
          </a:ln>
        </p:spPr>
      </p:pic>
      <p:sp>
        <p:nvSpPr>
          <p:cNvPr id="157" name="Google Shape;157;p8"/>
          <p:cNvSpPr/>
          <p:nvPr/>
        </p:nvSpPr>
        <p:spPr>
          <a:xfrm>
            <a:off x="6791267" y="2251022"/>
            <a:ext cx="366322" cy="241221"/>
          </a:xfrm>
          <a:prstGeom prst="rightArrow">
            <a:avLst>
              <a:gd fmla="val 50000" name="adj1"/>
              <a:gd fmla="val 50000" name="adj2"/>
            </a:avLst>
          </a:prstGeom>
          <a:solidFill>
            <a:srgbClr val="660033"/>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8" name="Google Shape;158;p8"/>
          <p:cNvPicPr preferRelativeResize="0"/>
          <p:nvPr/>
        </p:nvPicPr>
        <p:blipFill rotWithShape="1">
          <a:blip r:embed="rId5">
            <a:alphaModFix/>
          </a:blip>
          <a:srcRect b="0" l="0" r="0" t="0"/>
          <a:stretch/>
        </p:blipFill>
        <p:spPr>
          <a:xfrm>
            <a:off x="2428933" y="4217790"/>
            <a:ext cx="3880846" cy="1268738"/>
          </a:xfrm>
          <a:prstGeom prst="rect">
            <a:avLst/>
          </a:prstGeom>
          <a:noFill/>
          <a:ln>
            <a:noFill/>
          </a:ln>
        </p:spPr>
      </p:pic>
      <p:pic>
        <p:nvPicPr>
          <p:cNvPr id="159" name="Google Shape;159;p8"/>
          <p:cNvPicPr preferRelativeResize="0"/>
          <p:nvPr/>
        </p:nvPicPr>
        <p:blipFill rotWithShape="1">
          <a:blip r:embed="rId6">
            <a:alphaModFix/>
          </a:blip>
          <a:srcRect b="0" l="0" r="0" t="0"/>
          <a:stretch/>
        </p:blipFill>
        <p:spPr>
          <a:xfrm>
            <a:off x="7588973" y="3682899"/>
            <a:ext cx="1679652" cy="2489636"/>
          </a:xfrm>
          <a:prstGeom prst="rect">
            <a:avLst/>
          </a:prstGeom>
          <a:noFill/>
          <a:ln>
            <a:noFill/>
          </a:ln>
        </p:spPr>
      </p:pic>
      <p:sp>
        <p:nvSpPr>
          <p:cNvPr id="160" name="Google Shape;160;p8"/>
          <p:cNvSpPr/>
          <p:nvPr/>
        </p:nvSpPr>
        <p:spPr>
          <a:xfrm>
            <a:off x="6791267" y="4731548"/>
            <a:ext cx="366322" cy="241221"/>
          </a:xfrm>
          <a:prstGeom prst="rightArrow">
            <a:avLst>
              <a:gd fmla="val 50000" name="adj1"/>
              <a:gd fmla="val 50000" name="adj2"/>
            </a:avLst>
          </a:prstGeom>
          <a:solidFill>
            <a:srgbClr val="660033"/>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9"/>
          <p:cNvSpPr/>
          <p:nvPr/>
        </p:nvSpPr>
        <p:spPr>
          <a:xfrm>
            <a:off x="1631576" y="1246093"/>
            <a:ext cx="8773979" cy="4580965"/>
          </a:xfrm>
          <a:prstGeom prst="roundRect">
            <a:avLst>
              <a:gd fmla="val 2971" name="adj"/>
            </a:avLst>
          </a:prstGeom>
          <a:solidFill>
            <a:schemeClr val="lt1"/>
          </a:solidFill>
          <a:ln cap="flat" cmpd="sng" w="38100">
            <a:solidFill>
              <a:srgbClr val="66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6" name="Google Shape;166;p9"/>
          <p:cNvPicPr preferRelativeResize="0"/>
          <p:nvPr/>
        </p:nvPicPr>
        <p:blipFill rotWithShape="1">
          <a:blip r:embed="rId4">
            <a:alphaModFix/>
          </a:blip>
          <a:srcRect b="79661" l="0" r="0" t="0"/>
          <a:stretch/>
        </p:blipFill>
        <p:spPr>
          <a:xfrm>
            <a:off x="2197304" y="3985334"/>
            <a:ext cx="3509305" cy="972147"/>
          </a:xfrm>
          <a:prstGeom prst="rect">
            <a:avLst/>
          </a:prstGeom>
          <a:noFill/>
          <a:ln>
            <a:noFill/>
          </a:ln>
        </p:spPr>
      </p:pic>
      <p:pic>
        <p:nvPicPr>
          <p:cNvPr id="167" name="Google Shape;167;p9"/>
          <p:cNvPicPr preferRelativeResize="0"/>
          <p:nvPr/>
        </p:nvPicPr>
        <p:blipFill rotWithShape="1">
          <a:blip r:embed="rId4">
            <a:alphaModFix/>
          </a:blip>
          <a:srcRect b="0" l="0" r="23776" t="21105"/>
          <a:stretch/>
        </p:blipFill>
        <p:spPr>
          <a:xfrm>
            <a:off x="7294964" y="3085136"/>
            <a:ext cx="1734940" cy="2445855"/>
          </a:xfrm>
          <a:prstGeom prst="rect">
            <a:avLst/>
          </a:prstGeom>
          <a:noFill/>
          <a:ln>
            <a:noFill/>
          </a:ln>
        </p:spPr>
      </p:pic>
      <p:sp>
        <p:nvSpPr>
          <p:cNvPr id="168" name="Google Shape;168;p9"/>
          <p:cNvSpPr/>
          <p:nvPr/>
        </p:nvSpPr>
        <p:spPr>
          <a:xfrm>
            <a:off x="6050664" y="4308064"/>
            <a:ext cx="443346" cy="243446"/>
          </a:xfrm>
          <a:prstGeom prst="rightArrow">
            <a:avLst>
              <a:gd fmla="val 50000" name="adj1"/>
              <a:gd fmla="val 50000" name="adj2"/>
            </a:avLst>
          </a:prstGeom>
          <a:solidFill>
            <a:srgbClr val="660033"/>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9" name="Google Shape;169;p9"/>
          <p:cNvPicPr preferRelativeResize="0"/>
          <p:nvPr/>
        </p:nvPicPr>
        <p:blipFill rotWithShape="1">
          <a:blip r:embed="rId5">
            <a:alphaModFix/>
          </a:blip>
          <a:srcRect b="0" l="0" r="0" t="0"/>
          <a:stretch/>
        </p:blipFill>
        <p:spPr>
          <a:xfrm>
            <a:off x="2028657" y="1466894"/>
            <a:ext cx="7773485" cy="1133633"/>
          </a:xfrm>
          <a:prstGeom prst="rect">
            <a:avLst/>
          </a:prstGeom>
          <a:noFill/>
          <a:ln>
            <a:noFill/>
          </a:ln>
        </p:spPr>
      </p:pic>
      <p:sp>
        <p:nvSpPr>
          <p:cNvPr id="170" name="Google Shape;170;p9"/>
          <p:cNvSpPr txBox="1"/>
          <p:nvPr/>
        </p:nvSpPr>
        <p:spPr>
          <a:xfrm>
            <a:off x="2028657" y="238031"/>
            <a:ext cx="8548127"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Índices jerárquicos</a:t>
            </a:r>
            <a:endParaRPr sz="32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2023-01-03T12:28:26Z</dcterms:created>
  <dc:creator>Kibernum</dc:creator>
</cp:coreProperties>
</file>