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9144000" cx="16256000"/>
  <p:notesSz cx="6858000" cy="9144000"/>
  <p:embeddedFontLst>
    <p:embeddedFont>
      <p:font typeface="Cabin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Cabin-bold.fntdata"/><Relationship Id="rId10" Type="http://schemas.openxmlformats.org/officeDocument/2006/relationships/slide" Target="slides/slide2.xml"/><Relationship Id="rId32" Type="http://schemas.openxmlformats.org/officeDocument/2006/relationships/font" Target="fonts/Cabin-regular.fntdata"/><Relationship Id="rId13" Type="http://schemas.openxmlformats.org/officeDocument/2006/relationships/slide" Target="slides/slide5.xml"/><Relationship Id="rId35" Type="http://schemas.openxmlformats.org/officeDocument/2006/relationships/font" Target="fonts/Cabin-boldItalic.fntdata"/><Relationship Id="rId12" Type="http://schemas.openxmlformats.org/officeDocument/2006/relationships/slide" Target="slides/slide4.xml"/><Relationship Id="rId34" Type="http://schemas.openxmlformats.org/officeDocument/2006/relationships/font" Target="fonts/Cabin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 4 章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759700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9262" y="79116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2166600" y="3968750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9626600" y="660400"/>
            <a:ext cx="5854700" cy="1473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416800" y="1143000"/>
            <a:ext cx="2052636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定义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lang="en-US" sz="7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调用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587650" y="2603500"/>
            <a:ext cx="13500000" cy="52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一旦我们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定义了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一个功能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我们可以多次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调用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或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请求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它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</a:p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这就是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储存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重复使用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模式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13" name="Shape 313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cap="rnd" cmpd="sng" w="889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当我们调用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时，可以以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作为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输入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的目的是，在</a:t>
            </a:r>
            <a:r>
              <a:rPr lang="en-US" sz="36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不同的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情景下，我们可以用同样的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执行不同的操作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写在括号里，紧跟在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名后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4635500" y="70612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49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1498261" y="81661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cxnSp>
        <p:nvCxnSpPr>
          <p:cNvPr id="322" name="Shape 322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084825" y="2063250"/>
            <a:ext cx="6843900" cy="509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7493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属于变量，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用于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定义(def)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。它是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</a:rPr>
              <a:t>“句柄”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，通过它，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内的代码可以使用</a:t>
            </a:r>
            <a:r>
              <a:rPr lang="en-US" sz="36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，调用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。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0052050" y="1241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)Hola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)Bonjour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值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57675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就是根据输入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的自变量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，做一些计算，然后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调用表达式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值，即计算结果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.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关键字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用以此目的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6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486475" y="311225"/>
            <a:ext cx="8463599" cy="18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返回值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155700" y="2418975"/>
            <a:ext cx="67223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多效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就是有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结果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或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值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语句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终止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执行并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此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的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结果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n-US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b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71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  <a:r>
              <a:rPr b="0" i="0" lang="en-US" sz="7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71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lang="en-US" sz="71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返回值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b="0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cap="rnd" cmpd="sng" w="889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3" name="Shape 353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55" name="Shape 355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6" name="Shape 356"/>
          <p:cNvSpPr txBox="1"/>
          <p:nvPr/>
        </p:nvSpPr>
        <p:spPr>
          <a:xfrm>
            <a:off x="2049451" y="6502400"/>
            <a:ext cx="1778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cxnSp>
        <p:nvCxnSpPr>
          <p:cNvPr id="357" name="Shape 357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8" name="Shape 358"/>
          <p:cNvSpPr txBox="1"/>
          <p:nvPr/>
        </p:nvSpPr>
        <p:spPr>
          <a:xfrm>
            <a:off x="11231561" y="29083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</a:p>
        </p:txBody>
      </p:sp>
      <p:cxnSp>
        <p:nvCxnSpPr>
          <p:cNvPr id="359" name="Shape 359"/>
          <p:cNvCxnSpPr/>
          <p:nvPr/>
        </p:nvCxnSpPr>
        <p:spPr>
          <a:xfrm flipH="1" rot="10800000">
            <a:off x="9904575" y="3297099"/>
            <a:ext cx="1049100" cy="107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0" name="Shape 360"/>
          <p:cNvSpPr txBox="1"/>
          <p:nvPr/>
        </p:nvSpPr>
        <p:spPr>
          <a:xfrm>
            <a:off x="12576262" y="6737350"/>
            <a:ext cx="1625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返回值</a:t>
            </a:r>
          </a:p>
        </p:txBody>
      </p:sp>
      <p:cxnSp>
        <p:nvCxnSpPr>
          <p:cNvPr id="361" name="Shape 361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多重</a:t>
            </a:r>
            <a:r>
              <a:rPr lang="en-US" sz="7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  <a:r>
              <a:rPr b="0" i="0" lang="en-US" sz="7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我们在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中可以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定义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一个以上的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当我们调用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时，简单加上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即可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参数和自变量的个数和次序须互相匹配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966100" y="3923300"/>
            <a:ext cx="54810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无返回值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功能：不带返回值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“多效”功能：带返回值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“无果”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储存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重用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步骤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270250" cy="380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程序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</a:t>
            </a:r>
            <a:r>
              <a:rPr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</a:t>
            </a:r>
            <a:r>
              <a:rPr lang="en-US" sz="25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cap="rnd" cmpd="sng" w="508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'Hello'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'Fun'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 flipH="1">
            <a:off x="3527425" y="3790950"/>
            <a:ext cx="809624" cy="132238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5" name="Shape 225"/>
          <p:cNvCxnSpPr/>
          <p:nvPr/>
        </p:nvCxnSpPr>
        <p:spPr>
          <a:xfrm flipH="1" rot="10800000">
            <a:off x="3559175" y="4832350"/>
            <a:ext cx="2100261" cy="893762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3598998" y="3030587"/>
            <a:ext cx="1074600" cy="577799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7" name="Shape 227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</a:rPr>
              <a:t>”：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我们可以重复调用这段代码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31" name="Shape 231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155700" y="3048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To function or not to function...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1162050" y="26034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划分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段落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便于抓住关键和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>
                <a:solidFill>
                  <a:schemeClr val="lt1"/>
                </a:solidFill>
              </a:rPr>
              <a:t>命名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避免重复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一旦创建后可以反复使用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如果程序很长或非常复杂，可以先分成多个逻辑块 然后按功能分类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建立一个你会经常使用的功能库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还可以分享给大家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2971500" y="2032475"/>
            <a:ext cx="10706100" cy="479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重写第2章练习题，计算工资额，1.5倍的加班费。但需要创建一个名为</a:t>
            </a: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的功能带有两个参数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 hours and  rate).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小结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7872650" y="3038500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Result(带返回值的功能)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Void (不带返回值的功能) 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为什么使用功能?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1060450" y="3053625"/>
            <a:ext cx="63708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内置功能</a:t>
            </a:r>
          </a:p>
          <a:p>
            <a:pPr indent="-3618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类型转换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(int, float)</a:t>
            </a:r>
          </a:p>
          <a:p>
            <a:pPr indent="-361886" lvl="1" marL="9779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字符串转换</a:t>
            </a: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参数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Python的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可分为两大类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内置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是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自带的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raw_input(), type(), float(), int() ...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是由我们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自定义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并使用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所有的内置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名也是Python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保留字符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即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.,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我们不能用其作变量名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功能定义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就是根据输入的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，做一些计算，然后返回一个或多个结果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我们用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这个保留字符来定义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我们通过功能名，括号和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来调用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请求这个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032000" y="1714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 </a:t>
            </a:r>
            <a:r>
              <a:rPr b="0" i="0" lang="en-US" sz="49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564561" y="571500"/>
            <a:ext cx="1976437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自变量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478200" y="1644637"/>
            <a:ext cx="4991099" cy="990599"/>
          </a:xfrm>
          <a:prstGeom prst="rect">
            <a:avLst/>
          </a:prstGeom>
          <a:noFill/>
          <a:ln cap="rnd" cmpd="sng" w="254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Shape 252"/>
          <p:cNvCxnSpPr/>
          <p:nvPr/>
        </p:nvCxnSpPr>
        <p:spPr>
          <a:xfrm flipH="1" rot="10800000">
            <a:off x="7005636" y="971550"/>
            <a:ext cx="1439862" cy="522286"/>
          </a:xfrm>
          <a:prstGeom prst="straightConnector1">
            <a:avLst/>
          </a:prstGeom>
          <a:noFill/>
          <a:ln cap="rnd" cmpd="sng" w="762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3" name="Shape 253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5" name="Shape 255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结果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7" name="Shape 257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赋值</a:t>
            </a:r>
          </a:p>
        </p:txBody>
      </p:sp>
      <p:cxnSp>
        <p:nvCxnSpPr>
          <p:cNvPr id="258" name="Shape 258"/>
          <p:cNvCxnSpPr/>
          <p:nvPr/>
        </p:nvCxnSpPr>
        <p:spPr>
          <a:xfrm flipH="1" rot="10800000">
            <a:off x="4054475" y="2633662"/>
            <a:ext cx="204786" cy="841374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求最大值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642725" y="6000750"/>
            <a:ext cx="17652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1873150"/>
            <a:ext cx="50018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是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一段存储的代码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可以供我们重复使用。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功能以自变量为输入并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返回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结果。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写了这段代码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类型转换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826400" y="2964850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当我们在一个表达式里同时使用整数和浮点数，整数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隐式（自动）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转换为浮点数</a:t>
            </a:r>
          </a:p>
          <a:p>
            <a:pPr indent="-371094" lvl="0" marL="749300" rtl="0">
              <a:spcBef>
                <a:spcPts val="0"/>
              </a:spcBef>
              <a:buSzPct val="100000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你也可以使用内置功能 int() and float()人为转换。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155700" y="546100"/>
            <a:ext cx="60323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字符串转换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字符串可以用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转换成整数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如果字符串里不全是数字，返回</a:t>
            </a: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错误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信息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5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5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b="0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建立自己的功能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774700" y="2603500"/>
            <a:ext cx="14629500" cy="349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我们用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这个关键字来命名一个新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功能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，可选参数用括号表示</a:t>
            </a:r>
            <a:b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</a:br>
          </a:p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功能本身需要缩排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已定义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的功能</a:t>
            </a:r>
            <a:r>
              <a:rPr i="1"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并不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自动执行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