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y="9144000" cx="16256000"/>
  <p:notesSz cx="6858000" cy="9144000"/>
  <p:embeddedFontLst>
    <p:embeddedFont>
      <p:font typeface="Cabin"/>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Cabin-bold.fntdata"/><Relationship Id="rId61" Type="http://schemas.openxmlformats.org/officeDocument/2006/relationships/font" Target="fonts/Cabin-regular.fntdata"/><Relationship Id="rId20" Type="http://schemas.openxmlformats.org/officeDocument/2006/relationships/slide" Target="slides/slide12.xml"/><Relationship Id="rId64" Type="http://schemas.openxmlformats.org/officeDocument/2006/relationships/font" Target="fonts/Cabin-boldItalic.fntdata"/><Relationship Id="rId63" Type="http://schemas.openxmlformats.org/officeDocument/2006/relationships/font" Target="fonts/Cabin-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7" name="Shape 3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4" name="Shape 3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5" name="Shape 4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9" name="Shape 4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0" name="Shape 4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1" name="Shape 5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8" name="Shape 5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3" name="Shape 5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51" name="Shape 5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4" name="Shape 5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5" name="Shape 5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3" name="Shape 5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2" name="Shape 6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1" name="Shape 6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9" name="Shape 6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8" name="Shape 6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47" name="Shape 6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1" name="Shape 6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7" name="Shape 6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5" name="Shape 6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4" name="Shape 6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2" name="Shape 7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0" name="Shape 7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8" name="Shape 7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5" name="Shape 7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33" name="Shape 7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1" name="Shape 7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8" name="Shape 7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55" name="Shape 7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8" name="Shape 48"/>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1" name="Shape 51"/>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1" name="Shape 71"/>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8" name="Shape 78"/>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4" name="Shape 8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5.jp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循环和迭代</a:t>
            </a:r>
          </a:p>
        </p:txBody>
      </p:sp>
      <p:sp>
        <p:nvSpPr>
          <p:cNvPr id="204" name="Shape 204"/>
          <p:cNvSpPr txBox="1"/>
          <p:nvPr/>
        </p:nvSpPr>
        <p:spPr>
          <a:xfrm>
            <a:off x="3970175" y="7759700"/>
            <a:ext cx="83747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5" name="Shape 205"/>
          <p:cNvPicPr preferRelativeResize="0"/>
          <p:nvPr/>
        </p:nvPicPr>
        <p:blipFill rotWithShape="1">
          <a:blip r:embed="rId4">
            <a:alphaModFix/>
          </a:blip>
          <a:srcRect b="0" l="0" r="0" t="0"/>
          <a:stretch/>
        </p:blipFill>
        <p:spPr>
          <a:xfrm>
            <a:off x="13740562" y="8089875"/>
            <a:ext cx="1968599" cy="668400"/>
          </a:xfrm>
          <a:prstGeom prst="rect">
            <a:avLst/>
          </a:prstGeom>
          <a:noFill/>
          <a:ln>
            <a:noFill/>
          </a:ln>
        </p:spPr>
      </p:pic>
      <p:pic>
        <p:nvPicPr>
          <p:cNvPr id="206" name="Shape 206"/>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
        <p:nvSpPr>
          <p:cNvPr id="207" name="Shape 207"/>
          <p:cNvSpPr txBox="1"/>
          <p:nvPr/>
        </p:nvSpPr>
        <p:spPr>
          <a:xfrm>
            <a:off x="1155700" y="4711700"/>
            <a:ext cx="13932000" cy="1549499"/>
          </a:xfrm>
          <a:prstGeom prst="rect">
            <a:avLst/>
          </a:prstGeom>
          <a:noFill/>
          <a:ln>
            <a:noFill/>
          </a:ln>
        </p:spPr>
        <p:txBody>
          <a:bodyPr anchorCtr="0" anchor="t" bIns="38100" lIns="38100" rIns="38100" tIns="38100">
            <a:noAutofit/>
          </a:bodyPr>
          <a:lstStyle/>
          <a:p>
            <a:pPr lvl="0" rtl="0" algn="ctr">
              <a:spcBef>
                <a:spcPts val="0"/>
              </a:spcBef>
              <a:buNone/>
            </a:pPr>
            <a:r>
              <a:rPr lang="en-US" sz="4800">
                <a:solidFill>
                  <a:srgbClr val="FFFFFF"/>
                </a:solidFill>
                <a:latin typeface="Cabin"/>
                <a:ea typeface="Cabin"/>
                <a:cs typeface="Cabin"/>
                <a:sym typeface="Cabin"/>
              </a:rPr>
              <a:t>第5章</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cxnSp>
        <p:nvCxnSpPr>
          <p:cNvPr id="351" name="Shape 351"/>
          <p:cNvCxnSpPr/>
          <p:nvPr/>
        </p:nvCxnSpPr>
        <p:spPr>
          <a:xfrm rot="10800000">
            <a:off x="10991736" y="938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52" name="Shape 352"/>
          <p:cNvSpPr/>
          <p:nvPr/>
        </p:nvSpPr>
        <p:spPr>
          <a:xfrm>
            <a:off x="9575800" y="1498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53" name="Shape 353"/>
          <p:cNvCxnSpPr/>
          <p:nvPr/>
        </p:nvCxnSpPr>
        <p:spPr>
          <a:xfrm rot="10800000">
            <a:off x="10995700" y="2681850"/>
            <a:ext cx="30299" cy="4058099"/>
          </a:xfrm>
          <a:prstGeom prst="straightConnector1">
            <a:avLst/>
          </a:prstGeom>
          <a:noFill/>
          <a:ln cap="rnd" cmpd="sng" w="76200">
            <a:solidFill>
              <a:srgbClr val="1155CC"/>
            </a:solidFill>
            <a:prstDash val="solid"/>
            <a:miter/>
            <a:headEnd len="med" w="med" type="none"/>
            <a:tailEnd len="med" w="med" type="stealth"/>
          </a:ln>
        </p:spPr>
      </p:cxnSp>
      <p:cxnSp>
        <p:nvCxnSpPr>
          <p:cNvPr id="354" name="Shape 354"/>
          <p:cNvCxnSpPr/>
          <p:nvPr/>
        </p:nvCxnSpPr>
        <p:spPr>
          <a:xfrm rot="10800000">
            <a:off x="12433275" y="2127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55" name="Shape 355"/>
          <p:cNvCxnSpPr/>
          <p:nvPr/>
        </p:nvCxnSpPr>
        <p:spPr>
          <a:xfrm>
            <a:off x="10991725" y="6788150"/>
            <a:ext cx="2178300" cy="3299"/>
          </a:xfrm>
          <a:prstGeom prst="straightConnector1">
            <a:avLst/>
          </a:prstGeom>
          <a:noFill/>
          <a:ln cap="rnd" cmpd="sng" w="76200">
            <a:solidFill>
              <a:srgbClr val="1155CC"/>
            </a:solidFill>
            <a:prstDash val="solid"/>
            <a:miter/>
            <a:headEnd len="med" w="med" type="none"/>
            <a:tailEnd len="med" w="med" type="none"/>
          </a:ln>
        </p:spPr>
      </p:cxnSp>
      <p:cxnSp>
        <p:nvCxnSpPr>
          <p:cNvPr id="356" name="Shape 356"/>
          <p:cNvCxnSpPr/>
          <p:nvPr/>
        </p:nvCxnSpPr>
        <p:spPr>
          <a:xfrm flipH="1">
            <a:off x="9220174" y="2143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57" name="Shape 357"/>
          <p:cNvCxnSpPr/>
          <p:nvPr/>
        </p:nvCxnSpPr>
        <p:spPr>
          <a:xfrm flipH="1" rot="10800000">
            <a:off x="10917236" y="727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58" name="Shape 358"/>
          <p:cNvCxnSpPr/>
          <p:nvPr/>
        </p:nvCxnSpPr>
        <p:spPr>
          <a:xfrm flipH="1" rot="10800000">
            <a:off x="9220186" y="2133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59" name="Shape 359"/>
          <p:cNvCxnSpPr/>
          <p:nvPr/>
        </p:nvCxnSpPr>
        <p:spPr>
          <a:xfrm>
            <a:off x="9161461" y="7288211"/>
            <a:ext cx="1752600" cy="0"/>
          </a:xfrm>
          <a:prstGeom prst="straightConnector1">
            <a:avLst/>
          </a:prstGeom>
          <a:noFill/>
          <a:ln cap="rnd" cmpd="sng" w="76200">
            <a:solidFill>
              <a:srgbClr val="1155CC"/>
            </a:solidFill>
            <a:prstDash val="solid"/>
            <a:miter/>
            <a:headEnd len="med" w="med" type="none"/>
            <a:tailEnd len="med" w="med" type="none"/>
          </a:ln>
        </p:spPr>
      </p:cxnSp>
      <p:sp>
        <p:nvSpPr>
          <p:cNvPr id="360" name="Shape 360"/>
          <p:cNvSpPr txBox="1"/>
          <p:nvPr/>
        </p:nvSpPr>
        <p:spPr>
          <a:xfrm>
            <a:off x="8696325" y="1384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61" name="Shape 361"/>
          <p:cNvSpPr txBox="1"/>
          <p:nvPr/>
        </p:nvSpPr>
        <p:spPr>
          <a:xfrm>
            <a:off x="9474200" y="788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62" name="Shape 362"/>
          <p:cNvSpPr txBox="1"/>
          <p:nvPr/>
        </p:nvSpPr>
        <p:spPr>
          <a:xfrm>
            <a:off x="13295312" y="18288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cxnSp>
        <p:nvCxnSpPr>
          <p:cNvPr id="363" name="Shape 363"/>
          <p:cNvCxnSpPr/>
          <p:nvPr/>
        </p:nvCxnSpPr>
        <p:spPr>
          <a:xfrm flipH="1" rot="10800000">
            <a:off x="11563350" y="1304775"/>
            <a:ext cx="3002099" cy="285899"/>
          </a:xfrm>
          <a:prstGeom prst="straightConnector1">
            <a:avLst/>
          </a:prstGeom>
          <a:noFill/>
          <a:ln cap="rnd" cmpd="sng" w="76200">
            <a:solidFill>
              <a:srgbClr val="FFFF00"/>
            </a:solidFill>
            <a:prstDash val="solid"/>
            <a:miter/>
            <a:headEnd len="med" w="med" type="stealth"/>
            <a:tailEnd len="med" w="med" type="none"/>
          </a:ln>
        </p:spPr>
      </p:cxnSp>
      <p:sp>
        <p:nvSpPr>
          <p:cNvPr id="364" name="Shape 364"/>
          <p:cNvSpPr txBox="1"/>
          <p:nvPr/>
        </p:nvSpPr>
        <p:spPr>
          <a:xfrm>
            <a:off x="2057400" y="2355850"/>
            <a:ext cx="62909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65" name="Shape 365"/>
          <p:cNvCxnSpPr/>
          <p:nvPr/>
        </p:nvCxnSpPr>
        <p:spPr>
          <a:xfrm flipH="1">
            <a:off x="1703325" y="3029550"/>
            <a:ext cx="265199" cy="837599"/>
          </a:xfrm>
          <a:prstGeom prst="straightConnector1">
            <a:avLst/>
          </a:prstGeom>
          <a:noFill/>
          <a:ln cap="rnd" cmpd="sng" w="50800">
            <a:solidFill>
              <a:srgbClr val="FFFF00"/>
            </a:solidFill>
            <a:prstDash val="solid"/>
            <a:miter/>
            <a:headEnd len="med" w="med" type="stealth"/>
            <a:tailEnd len="med" w="med" type="none"/>
          </a:ln>
        </p:spPr>
      </p:cxnSp>
      <p:cxnSp>
        <p:nvCxnSpPr>
          <p:cNvPr id="366" name="Shape 366"/>
          <p:cNvCxnSpPr/>
          <p:nvPr/>
        </p:nvCxnSpPr>
        <p:spPr>
          <a:xfrm>
            <a:off x="1717225" y="3909050"/>
            <a:ext cx="1237200" cy="464399"/>
          </a:xfrm>
          <a:prstGeom prst="straightConnector1">
            <a:avLst/>
          </a:prstGeom>
          <a:noFill/>
          <a:ln cap="rnd" cmpd="sng" w="50800">
            <a:solidFill>
              <a:srgbClr val="FFFF00"/>
            </a:solidFill>
            <a:prstDash val="solid"/>
            <a:miter/>
            <a:headEnd len="med" w="med" type="stealth"/>
            <a:tailEnd len="med" w="med" type="none"/>
          </a:ln>
        </p:spPr>
      </p:cxnSp>
      <p:cxnSp>
        <p:nvCxnSpPr>
          <p:cNvPr id="367" name="Shape 367"/>
          <p:cNvCxnSpPr/>
          <p:nvPr/>
        </p:nvCxnSpPr>
        <p:spPr>
          <a:xfrm rot="10800000">
            <a:off x="13261975" y="2127225"/>
            <a:ext cx="0" cy="4708499"/>
          </a:xfrm>
          <a:prstGeom prst="straightConnector1">
            <a:avLst/>
          </a:prstGeom>
          <a:noFill/>
          <a:ln cap="rnd" cmpd="sng" w="76200">
            <a:solidFill>
              <a:srgbClr val="1155CC"/>
            </a:solidFill>
            <a:prstDash val="solid"/>
            <a:miter/>
            <a:headEnd len="med" w="med" type="none"/>
            <a:tailEnd len="med" w="med" type="none"/>
          </a:ln>
        </p:spPr>
      </p:cxnSp>
      <p:sp>
        <p:nvSpPr>
          <p:cNvPr id="368" name="Shape 368"/>
          <p:cNvSpPr txBox="1"/>
          <p:nvPr/>
        </p:nvSpPr>
        <p:spPr>
          <a:xfrm>
            <a:off x="11696700" y="572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69" name="Shape 369"/>
          <p:cNvCxnSpPr/>
          <p:nvPr/>
        </p:nvCxnSpPr>
        <p:spPr>
          <a:xfrm>
            <a:off x="14546262" y="1285875"/>
            <a:ext cx="846000" cy="2917799"/>
          </a:xfrm>
          <a:prstGeom prst="straightConnector1">
            <a:avLst/>
          </a:prstGeom>
          <a:noFill/>
          <a:ln cap="rnd" cmpd="sng" w="76200">
            <a:solidFill>
              <a:srgbClr val="FFFF00"/>
            </a:solidFill>
            <a:prstDash val="solid"/>
            <a:miter/>
            <a:headEnd len="med" w="med" type="stealth"/>
            <a:tailEnd len="med" w="med" type="none"/>
          </a:ln>
        </p:spPr>
      </p:cxnSp>
      <p:cxnSp>
        <p:nvCxnSpPr>
          <p:cNvPr id="370" name="Shape 370"/>
          <p:cNvCxnSpPr/>
          <p:nvPr/>
        </p:nvCxnSpPr>
        <p:spPr>
          <a:xfrm rot="10800000">
            <a:off x="13196748" y="3490937"/>
            <a:ext cx="1401899" cy="822300"/>
          </a:xfrm>
          <a:prstGeom prst="straightConnector1">
            <a:avLst/>
          </a:prstGeom>
          <a:noFill/>
          <a:ln cap="rnd" cmpd="sng" w="76200">
            <a:solidFill>
              <a:srgbClr val="1155CC"/>
            </a:solidFill>
            <a:prstDash val="solid"/>
            <a:miter/>
            <a:headEnd len="med" w="med" type="none"/>
            <a:tailEnd len="med" w="med" type="none"/>
          </a:ln>
        </p:spPr>
      </p:cxnSp>
      <p:sp>
        <p:nvSpPr>
          <p:cNvPr id="371" name="Shape 371"/>
          <p:cNvSpPr txBox="1"/>
          <p:nvPr/>
        </p:nvSpPr>
        <p:spPr>
          <a:xfrm>
            <a:off x="11684000" y="2824112"/>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72" name="Shape 372"/>
          <p:cNvSpPr txBox="1"/>
          <p:nvPr/>
        </p:nvSpPr>
        <p:spPr>
          <a:xfrm>
            <a:off x="13500100" y="4254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continue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不定循环</a:t>
            </a:r>
          </a:p>
        </p:txBody>
      </p:sp>
      <p:sp>
        <p:nvSpPr>
          <p:cNvPr id="378" name="Shape 378"/>
          <p:cNvSpPr txBox="1"/>
          <p:nvPr>
            <p:ph idx="1" type="body"/>
          </p:nvPr>
        </p:nvSpPr>
        <p:spPr>
          <a:xfrm>
            <a:off x="1155700" y="21463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循环之所以被称为</a:t>
            </a:r>
            <a:r>
              <a:rPr b="0" i="0" lang="en-US" sz="3600" u="none" cap="none" strike="noStrike">
                <a:solidFill>
                  <a:schemeClr val="lt1"/>
                </a:solidFill>
                <a:latin typeface="Cabin"/>
                <a:ea typeface="Cabin"/>
                <a:cs typeface="Cabin"/>
                <a:sym typeface="Cabin"/>
              </a:rPr>
              <a:t> </a:t>
            </a:r>
            <a:r>
              <a:rPr lang="en-US" sz="3600">
                <a:solidFill>
                  <a:srgbClr val="FF00FF"/>
                </a:solidFill>
                <a:latin typeface="Cabin"/>
                <a:ea typeface="Cabin"/>
                <a:cs typeface="Cabin"/>
                <a:sym typeface="Cabin"/>
              </a:rPr>
              <a:t>“不定循环”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是因为他们不断执行直到一个判定条件变为</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非</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直到目前我们所见的循环都可以轻易得检验出他们是否终将结束或者陷入</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“无限死循环”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有时候会比较难断定一个循环是否将结束</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384" name="Shape 384"/>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通常我们拥有</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一个文件的每一行</a:t>
            </a:r>
            <a:r>
              <a:rPr b="0" i="0" lang="en-US" sz="3600" u="none" cap="none" strike="noStrike">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事实上是事物的</a:t>
            </a:r>
            <a:r>
              <a:rPr b="0" i="0" lang="en-US" sz="3600" u="none" cap="none" strike="noStrike">
                <a:solidFill>
                  <a:schemeClr val="lt1"/>
                </a:solidFill>
                <a:latin typeface="Cabin"/>
                <a:ea typeface="Cabin"/>
                <a:cs typeface="Cabin"/>
                <a:sym typeface="Cabin"/>
              </a:rPr>
              <a:t> </a:t>
            </a:r>
            <a:r>
              <a:rPr lang="en-US" sz="3600">
                <a:solidFill>
                  <a:srgbClr val="FFFF00"/>
                </a:solidFill>
                <a:latin typeface="Cabin"/>
                <a:ea typeface="Cabin"/>
                <a:cs typeface="Cabin"/>
                <a:sym typeface="Cabin"/>
              </a:rPr>
              <a:t>有限集合</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这些循环被称为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因为他们运行次数为一个切确的数字</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我们称之为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“定循环为了集合的每一个成员迭代一次”</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0" name="Shape 390"/>
          <p:cNvSpPr txBox="1"/>
          <p:nvPr/>
        </p:nvSpPr>
        <p:spPr>
          <a:xfrm>
            <a:off x="1926625" y="3414325"/>
            <a:ext cx="7524599" cy="25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for</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in</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[5, 4, 3, 2, 1]</a:t>
            </a:r>
            <a:r>
              <a:rPr i="0" lang="en-US" sz="3600" u="none" cap="none" strike="noStrike">
                <a:solidFill>
                  <a:srgbClr val="00FF00"/>
                </a:solidFill>
                <a:latin typeface="Courier New"/>
                <a:ea typeface="Courier New"/>
                <a:cs typeface="Courier New"/>
                <a:sym typeface="Courier New"/>
              </a:rPr>
              <a:t> </a:t>
            </a:r>
            <a:r>
              <a:rPr i="0" lang="en-US" sz="3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'Blastoff!'</a:t>
            </a:r>
          </a:p>
        </p:txBody>
      </p:sp>
      <p:sp>
        <p:nvSpPr>
          <p:cNvPr id="391" name="Shape 391"/>
          <p:cNvSpPr txBox="1"/>
          <p:nvPr/>
        </p:nvSpPr>
        <p:spPr>
          <a:xfrm>
            <a:off x="11091861" y="3003550"/>
            <a:ext cx="2384424" cy="4902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Blastoff!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7" name="Shape 397"/>
          <p:cNvSpPr txBox="1"/>
          <p:nvPr/>
        </p:nvSpPr>
        <p:spPr>
          <a:xfrm>
            <a:off x="698125" y="4144325"/>
            <a:ext cx="92139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friends</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7F00"/>
                </a:solidFill>
                <a:latin typeface="Courier New"/>
                <a:ea typeface="Courier New"/>
                <a:cs typeface="Courier New"/>
                <a:sym typeface="Courier New"/>
              </a:rPr>
              <a:t>['Joseph', 'Glenn', 'Sally']</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friends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'Happy New Year:'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98" name="Shape 398"/>
          <p:cNvSpPr txBox="1"/>
          <p:nvPr/>
        </p:nvSpPr>
        <p:spPr>
          <a:xfrm>
            <a:off x="10607875" y="3551825"/>
            <a:ext cx="5447100" cy="309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Joseph</a:t>
            </a:r>
            <a:br>
              <a:rPr b="0" i="0" lang="en-US" sz="3600" u="none" cap="none" strike="noStrike">
                <a:solidFill>
                  <a:srgbClr val="FF00FF"/>
                </a:solidFill>
                <a:latin typeface="Cabin"/>
                <a:ea typeface="Cabin"/>
                <a:cs typeface="Cabin"/>
                <a:sym typeface="Cabin"/>
              </a:rPr>
            </a:br>
            <a:r>
              <a:rPr b="0" i="0" lang="en-US" sz="3600" u="none" cap="none" strike="noStrike">
                <a:solidFill>
                  <a:srgbClr val="FF00FF"/>
                </a:solidFill>
                <a:latin typeface="Cabin"/>
                <a:ea typeface="Cabin"/>
                <a:cs typeface="Cabin"/>
                <a:sym typeface="Cabin"/>
              </a:rPr>
              <a:t>Happy New Year: Glenn</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Sally</a:t>
            </a:r>
          </a:p>
          <a:p>
            <a:pPr indent="0" lvl="0" marL="0" marR="0" rtl="0" algn="l">
              <a:lnSpc>
                <a:spcPct val="100000"/>
              </a:lnSpc>
              <a:spcBef>
                <a:spcPts val="0"/>
              </a:spcBef>
              <a:spcAft>
                <a:spcPts val="0"/>
              </a:spcAft>
              <a:buClr>
                <a:srgbClr val="FF00FF"/>
              </a:buClr>
              <a:buFont typeface="Cabin"/>
              <a:buNone/>
            </a:pPr>
            <a:r>
              <a:t/>
            </a:r>
            <a:endParaRPr sz="3600">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Done!</a:t>
            </a:r>
          </a:p>
        </p:txBody>
      </p:sp>
      <p:cxnSp>
        <p:nvCxnSpPr>
          <p:cNvPr id="399" name="Shape 399"/>
          <p:cNvCxnSpPr/>
          <p:nvPr/>
        </p:nvCxnSpPr>
        <p:spPr>
          <a:xfrm flipH="1">
            <a:off x="8809849" y="4534150"/>
            <a:ext cx="1609200" cy="1018500"/>
          </a:xfrm>
          <a:prstGeom prst="straightConnector1">
            <a:avLst/>
          </a:prstGeom>
          <a:noFill/>
          <a:ln cap="rnd" cmpd="sng" w="50800">
            <a:solidFill>
              <a:srgbClr val="FFFF00"/>
            </a:solidFill>
            <a:prstDash val="solid"/>
            <a:miter/>
            <a:headEnd len="med" w="med" type="stealth"/>
            <a:tailEnd len="med" w="med" type="none"/>
          </a:ln>
        </p:spPr>
      </p:cxnSp>
      <p:cxnSp>
        <p:nvCxnSpPr>
          <p:cNvPr id="400" name="Shape 400"/>
          <p:cNvCxnSpPr/>
          <p:nvPr/>
        </p:nvCxnSpPr>
        <p:spPr>
          <a:xfrm rot="10800000">
            <a:off x="3870499" y="5989100"/>
            <a:ext cx="6599100" cy="226799"/>
          </a:xfrm>
          <a:prstGeom prst="straightConnector1">
            <a:avLst/>
          </a:prstGeom>
          <a:noFill/>
          <a:ln cap="rnd" cmpd="sng" w="50800">
            <a:solidFill>
              <a:srgbClr val="FFFF00"/>
            </a:solidFill>
            <a:prstDash val="solid"/>
            <a:miter/>
            <a:headEnd len="med" w="med" type="stealth"/>
            <a:tailEnd len="med" w="med" type="none"/>
          </a:ln>
        </p:spPr>
      </p:cxnSp>
      <p:cxnSp>
        <p:nvCxnSpPr>
          <p:cNvPr id="401" name="Shape 401"/>
          <p:cNvCxnSpPr/>
          <p:nvPr/>
        </p:nvCxnSpPr>
        <p:spPr>
          <a:xfrm flipH="1">
            <a:off x="8830249" y="4024100"/>
            <a:ext cx="1588800" cy="1406400"/>
          </a:xfrm>
          <a:prstGeom prst="straightConnector1">
            <a:avLst/>
          </a:prstGeom>
          <a:noFill/>
          <a:ln cap="rnd" cmpd="sng" w="50800">
            <a:solidFill>
              <a:srgbClr val="FFFF00"/>
            </a:solidFill>
            <a:prstDash val="solid"/>
            <a:miter/>
            <a:headEnd len="med" w="med" type="stealth"/>
            <a:tailEnd len="med" w="med" type="none"/>
          </a:ln>
        </p:spPr>
      </p:cxnSp>
      <p:cxnSp>
        <p:nvCxnSpPr>
          <p:cNvPr id="402" name="Shape 402"/>
          <p:cNvCxnSpPr/>
          <p:nvPr/>
        </p:nvCxnSpPr>
        <p:spPr>
          <a:xfrm flipH="1">
            <a:off x="8809749" y="4997400"/>
            <a:ext cx="1690800" cy="636900"/>
          </a:xfrm>
          <a:prstGeom prst="straightConnector1">
            <a:avLst/>
          </a:prstGeom>
          <a:noFill/>
          <a:ln cap="rnd" cmpd="sng" w="50800">
            <a:solidFill>
              <a:srgbClr val="FFFF00"/>
            </a:solidFill>
            <a:prstDash val="solid"/>
            <a:miter/>
            <a:headEnd len="med" w="med" type="stealth"/>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029725" y="0"/>
            <a:ext cx="9575700" cy="2006700"/>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408" name="Shape 408"/>
          <p:cNvSpPr txBox="1"/>
          <p:nvPr/>
        </p:nvSpPr>
        <p:spPr>
          <a:xfrm>
            <a:off x="8786700" y="3290525"/>
            <a:ext cx="5106600" cy="1660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for</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in</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[5, 4, 3, 2, 1]</a:t>
            </a:r>
            <a:r>
              <a:rPr b="0" i="0" lang="en-US" sz="2400" u="none" cap="none" strike="noStrike">
                <a:solidFill>
                  <a:srgbClr val="00FF00"/>
                </a:solidFill>
                <a:latin typeface="Courier New"/>
                <a:ea typeface="Courier New"/>
                <a:cs typeface="Courier New"/>
                <a:sym typeface="Courier New"/>
              </a:rPr>
              <a:t> </a:t>
            </a:r>
            <a:r>
              <a:rPr b="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'Blastoff!'</a:t>
            </a:r>
          </a:p>
        </p:txBody>
      </p:sp>
      <p:sp>
        <p:nvSpPr>
          <p:cNvPr id="409" name="Shape 409"/>
          <p:cNvSpPr txBox="1"/>
          <p:nvPr/>
        </p:nvSpPr>
        <p:spPr>
          <a:xfrm>
            <a:off x="14170825" y="2825675"/>
            <a:ext cx="16599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Blastoff!</a:t>
            </a:r>
          </a:p>
        </p:txBody>
      </p:sp>
      <p:cxnSp>
        <p:nvCxnSpPr>
          <p:cNvPr id="410" name="Shape 410"/>
          <p:cNvCxnSpPr/>
          <p:nvPr/>
        </p:nvCxnSpPr>
        <p:spPr>
          <a:xfrm rot="10800000">
            <a:off x="3041537" y="1954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11" name="Shape 411"/>
          <p:cNvSpPr/>
          <p:nvPr/>
        </p:nvSpPr>
        <p:spPr>
          <a:xfrm>
            <a:off x="1625600" y="2514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12" name="Shape 412"/>
          <p:cNvCxnSpPr/>
          <p:nvPr/>
        </p:nvCxnSpPr>
        <p:spPr>
          <a:xfrm rot="10800000">
            <a:off x="3060712" y="3784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13" name="Shape 413"/>
          <p:cNvCxnSpPr/>
          <p:nvPr/>
        </p:nvCxnSpPr>
        <p:spPr>
          <a:xfrm rot="10800000">
            <a:off x="6274237" y="3524225"/>
            <a:ext cx="26999" cy="650999"/>
          </a:xfrm>
          <a:prstGeom prst="straightConnector1">
            <a:avLst/>
          </a:prstGeom>
          <a:noFill/>
          <a:ln cap="rnd" cmpd="sng" w="76200">
            <a:solidFill>
              <a:srgbClr val="1155CC"/>
            </a:solidFill>
            <a:prstDash val="solid"/>
            <a:miter/>
            <a:headEnd len="med" w="med" type="stealth"/>
            <a:tailEnd len="med" w="med" type="none"/>
          </a:ln>
        </p:spPr>
      </p:cxnSp>
      <p:cxnSp>
        <p:nvCxnSpPr>
          <p:cNvPr id="414" name="Shape 414"/>
          <p:cNvCxnSpPr/>
          <p:nvPr/>
        </p:nvCxnSpPr>
        <p:spPr>
          <a:xfrm flipH="1">
            <a:off x="6296423" y="394657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15" name="Shape 415"/>
          <p:cNvCxnSpPr/>
          <p:nvPr/>
        </p:nvCxnSpPr>
        <p:spPr>
          <a:xfrm>
            <a:off x="3068637" y="5268912"/>
            <a:ext cx="3225899" cy="27600"/>
          </a:xfrm>
          <a:prstGeom prst="straightConnector1">
            <a:avLst/>
          </a:prstGeom>
          <a:noFill/>
          <a:ln cap="rnd" cmpd="sng" w="76200">
            <a:solidFill>
              <a:srgbClr val="1155CC"/>
            </a:solidFill>
            <a:prstDash val="solid"/>
            <a:miter/>
            <a:headEnd len="med" w="med" type="none"/>
            <a:tailEnd len="med" w="med" type="none"/>
          </a:ln>
        </p:spPr>
      </p:cxnSp>
      <p:cxnSp>
        <p:nvCxnSpPr>
          <p:cNvPr id="416" name="Shape 416"/>
          <p:cNvCxnSpPr/>
          <p:nvPr/>
        </p:nvCxnSpPr>
        <p:spPr>
          <a:xfrm flipH="1">
            <a:off x="1269974" y="3159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17" name="Shape 417"/>
          <p:cNvCxnSpPr/>
          <p:nvPr/>
        </p:nvCxnSpPr>
        <p:spPr>
          <a:xfrm flipH="1" rot="10800000">
            <a:off x="3055937" y="600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18" name="Shape 418"/>
          <p:cNvCxnSpPr/>
          <p:nvPr/>
        </p:nvCxnSpPr>
        <p:spPr>
          <a:xfrm rot="10800000">
            <a:off x="1300036" y="3213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19" name="Shape 419"/>
          <p:cNvCxnSpPr/>
          <p:nvPr/>
        </p:nvCxnSpPr>
        <p:spPr>
          <a:xfrm>
            <a:off x="1300161" y="6018212"/>
            <a:ext cx="1752600" cy="0"/>
          </a:xfrm>
          <a:prstGeom prst="straightConnector1">
            <a:avLst/>
          </a:prstGeom>
          <a:noFill/>
          <a:ln cap="rnd" cmpd="sng" w="76200">
            <a:solidFill>
              <a:srgbClr val="1155CC"/>
            </a:solidFill>
            <a:prstDash val="solid"/>
            <a:miter/>
            <a:headEnd len="med" w="med" type="none"/>
            <a:tailEnd len="med" w="med" type="none"/>
          </a:ln>
        </p:spPr>
      </p:cxnSp>
      <p:sp>
        <p:nvSpPr>
          <p:cNvPr id="420" name="Shape 420"/>
          <p:cNvSpPr txBox="1"/>
          <p:nvPr/>
        </p:nvSpPr>
        <p:spPr>
          <a:xfrm>
            <a:off x="744537" y="2400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21" name="Shape 421"/>
          <p:cNvSpPr txBox="1"/>
          <p:nvPr/>
        </p:nvSpPr>
        <p:spPr>
          <a:xfrm>
            <a:off x="1422400" y="6578600"/>
            <a:ext cx="32892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 off!'</a:t>
            </a:r>
          </a:p>
        </p:txBody>
      </p:sp>
      <p:sp>
        <p:nvSpPr>
          <p:cNvPr id="422" name="Shape 422"/>
          <p:cNvSpPr txBox="1"/>
          <p:nvPr/>
        </p:nvSpPr>
        <p:spPr>
          <a:xfrm>
            <a:off x="4991100" y="4064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23" name="Shape 423"/>
          <p:cNvSpPr txBox="1"/>
          <p:nvPr/>
        </p:nvSpPr>
        <p:spPr>
          <a:xfrm>
            <a:off x="4165600" y="23368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24" name="Shape 424"/>
          <p:cNvSpPr txBox="1"/>
          <p:nvPr/>
        </p:nvSpPr>
        <p:spPr>
          <a:xfrm>
            <a:off x="4950100" y="2781300"/>
            <a:ext cx="31146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变更i到下一个值</a:t>
            </a:r>
          </a:p>
        </p:txBody>
      </p:sp>
      <p:sp>
        <p:nvSpPr>
          <p:cNvPr id="425" name="Shape 425"/>
          <p:cNvSpPr txBox="1"/>
          <p:nvPr/>
        </p:nvSpPr>
        <p:spPr>
          <a:xfrm>
            <a:off x="5508625" y="7048500"/>
            <a:ext cx="101346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定循环</a:t>
            </a:r>
            <a:r>
              <a:rPr b="0" i="0" lang="en-US" sz="3200" u="none" cap="none" strike="noStrike">
                <a:solidFill>
                  <a:schemeClr val="lt1"/>
                </a:solidFill>
                <a:latin typeface="Cabin"/>
                <a:ea typeface="Cabin"/>
                <a:cs typeface="Cabin"/>
                <a:sym typeface="Cabin"/>
              </a:rPr>
              <a:t> (for </a:t>
            </a: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含有表达性的 </a:t>
            </a:r>
            <a:r>
              <a:rPr lang="en-US" sz="3200">
                <a:solidFill>
                  <a:srgbClr val="00FF00"/>
                </a:solidFill>
                <a:latin typeface="Cabin"/>
                <a:ea typeface="Cabin"/>
                <a:cs typeface="Cabin"/>
                <a:sym typeface="Cabin"/>
              </a:rPr>
              <a:t>迭代变量</a:t>
            </a:r>
            <a:r>
              <a:rPr b="0" i="0" lang="en-US" sz="3200" u="none" cap="none" strike="noStrike">
                <a:solidFill>
                  <a:srgbClr val="FF0000"/>
                </a:solidFill>
                <a:latin typeface="Cabin"/>
                <a:ea typeface="Cabin"/>
                <a:cs typeface="Cabin"/>
                <a:sym typeface="Cabin"/>
              </a:rPr>
              <a:t> </a:t>
            </a:r>
            <a:r>
              <a:rPr lang="en-US" sz="3200">
                <a:solidFill>
                  <a:schemeClr val="lt1"/>
                </a:solidFill>
                <a:latin typeface="Cabin"/>
                <a:ea typeface="Cabin"/>
                <a:cs typeface="Cabin"/>
                <a:sym typeface="Cabin"/>
              </a:rPr>
              <a:t>在每次循环时值都会变化</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沿数列变化或遍历集合</a:t>
            </a:r>
          </a:p>
        </p:txBody>
      </p:sp>
      <p:cxnSp>
        <p:nvCxnSpPr>
          <p:cNvPr id="426" name="Shape 426"/>
          <p:cNvCxnSpPr/>
          <p:nvPr/>
        </p:nvCxnSpPr>
        <p:spPr>
          <a:xfrm>
            <a:off x="4559325" y="3159125"/>
            <a:ext cx="396900" cy="3299"/>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1162050" y="152400"/>
            <a:ext cx="13932000" cy="22001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 </a:t>
            </a:r>
            <a:r>
              <a:rPr b="0" i="0" lang="en-US" sz="7600" u="none" cap="none" strike="noStrike">
                <a:solidFill>
                  <a:srgbClr val="FFFF00"/>
                </a:solidFill>
                <a:latin typeface="Cabin"/>
                <a:ea typeface="Cabin"/>
                <a:cs typeface="Cabin"/>
                <a:sym typeface="Cabin"/>
              </a:rPr>
              <a:t>In（之中）</a:t>
            </a:r>
            <a:r>
              <a:rPr lang="en-US" sz="7600">
                <a:solidFill>
                  <a:schemeClr val="lt1"/>
                </a:solidFill>
                <a:latin typeface="Cabin"/>
                <a:ea typeface="Cabin"/>
                <a:cs typeface="Cabin"/>
                <a:sym typeface="Cabin"/>
              </a:rPr>
              <a:t>…</a:t>
            </a:r>
            <a:r>
              <a:rPr b="0" i="0" lang="en-US" sz="7600" u="none" cap="none" strike="noStrike">
                <a:solidFill>
                  <a:schemeClr val="lt1"/>
                </a:solidFill>
                <a:latin typeface="Cabin"/>
                <a:ea typeface="Cabin"/>
                <a:cs typeface="Cabin"/>
                <a:sym typeface="Cabin"/>
              </a:rPr>
              <a:t> </a:t>
            </a:r>
          </a:p>
        </p:txBody>
      </p:sp>
      <p:sp>
        <p:nvSpPr>
          <p:cNvPr id="432" name="Shape 432"/>
          <p:cNvSpPr txBox="1"/>
          <p:nvPr>
            <p:ph idx="1" type="body"/>
          </p:nvPr>
        </p:nvSpPr>
        <p:spPr>
          <a:xfrm>
            <a:off x="955275" y="2540000"/>
            <a:ext cx="5981699" cy="57023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lang="en-US" sz="3400">
                <a:solidFill>
                  <a:srgbClr val="00FF00"/>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b="0" i="0" lang="en-US" sz="3400" u="none" cap="none" strike="noStrike">
                <a:solidFill>
                  <a:schemeClr val="lt1"/>
                </a:solidFill>
                <a:latin typeface="Arial"/>
                <a:ea typeface="Arial"/>
                <a:cs typeface="Arial"/>
                <a:sym typeface="Arial"/>
              </a:rPr>
              <a:t>“</a:t>
            </a:r>
            <a:r>
              <a:rPr lang="en-US" sz="3400">
                <a:solidFill>
                  <a:schemeClr val="lt1"/>
                </a:solidFill>
                <a:latin typeface="Cabin"/>
                <a:ea typeface="Cabin"/>
                <a:cs typeface="Cabin"/>
                <a:sym typeface="Cabin"/>
              </a:rPr>
              <a:t>迭代</a:t>
            </a:r>
            <a:r>
              <a:rPr b="0" i="0" lang="en-US" sz="3400" u="none" cap="none" strike="noStrike">
                <a:solidFill>
                  <a:schemeClr val="lt1"/>
                </a:solidFill>
                <a:latin typeface="Arial"/>
                <a:ea typeface="Arial"/>
                <a:cs typeface="Arial"/>
                <a:sym typeface="Arial"/>
              </a:rPr>
              <a:t>”</a:t>
            </a:r>
            <a:r>
              <a:rPr b="0" i="0" lang="en-US" sz="3400" u="none" cap="none" strike="noStrike">
                <a:solidFill>
                  <a:srgbClr val="FF7F00"/>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a:t>
            </a:r>
            <a:r>
              <a:rPr lang="en-US" sz="3400">
                <a:solidFill>
                  <a:schemeClr val="lt1"/>
                </a:solidFill>
                <a:latin typeface="Cabin"/>
                <a:ea typeface="Cabin"/>
                <a:cs typeface="Cabin"/>
                <a:sym typeface="Cabin"/>
              </a:rPr>
              <a:t>排列过的集合</a:t>
            </a:r>
            <a:r>
              <a:rPr b="0" i="0" lang="en-US" sz="3400" u="none" cap="none" strike="noStrike">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rgbClr val="FF00FF"/>
                </a:solidFill>
                <a:latin typeface="Cabin"/>
                <a:ea typeface="Cabin"/>
                <a:cs typeface="Cabin"/>
                <a:sym typeface="Cabin"/>
              </a:rPr>
              <a:t>块</a:t>
            </a:r>
            <a:r>
              <a:rPr b="0" i="0" lang="en-US" sz="3400" u="none" cap="none" strike="noStrike">
                <a:solidFill>
                  <a:srgbClr val="FF00FF"/>
                </a:solidFill>
                <a:latin typeface="Cabin"/>
                <a:ea typeface="Cabin"/>
                <a:cs typeface="Cabin"/>
                <a:sym typeface="Cabin"/>
              </a:rPr>
              <a:t> (</a:t>
            </a:r>
            <a:r>
              <a:rPr lang="en-US" sz="3400">
                <a:solidFill>
                  <a:srgbClr val="FF00FF"/>
                </a:solidFill>
                <a:latin typeface="Cabin"/>
                <a:ea typeface="Cabin"/>
                <a:cs typeface="Cabin"/>
                <a:sym typeface="Cabin"/>
              </a:rPr>
              <a:t>主体</a:t>
            </a:r>
            <a:r>
              <a:rPr b="0" i="0" lang="en-US" sz="3400" u="none" cap="none" strike="noStrike">
                <a:solidFill>
                  <a:srgbClr val="FF00FF"/>
                </a:solidFill>
                <a:latin typeface="Cabin"/>
                <a:ea typeface="Cabin"/>
                <a:cs typeface="Cabin"/>
                <a:sym typeface="Cabin"/>
              </a:rPr>
              <a:t>)</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a:t>
            </a:r>
            <a:r>
              <a:rPr b="0" i="0" lang="en-US" sz="3400" u="none" cap="none" strike="noStrike">
                <a:solidFill>
                  <a:schemeClr val="lt1"/>
                </a:solidFill>
                <a:latin typeface="Cabin"/>
                <a:ea typeface="Cabin"/>
                <a:cs typeface="Cabin"/>
                <a:sym typeface="Cabin"/>
              </a:rPr>
              <a:t>每一个值执行一次</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accent1"/>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33" name="Shape 433"/>
          <p:cNvSpPr txBox="1"/>
          <p:nvPr/>
        </p:nvSpPr>
        <p:spPr>
          <a:xfrm>
            <a:off x="8140700" y="5265725"/>
            <a:ext cx="6364200" cy="1332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 print i</a:t>
            </a:r>
          </a:p>
        </p:txBody>
      </p:sp>
      <p:sp>
        <p:nvSpPr>
          <p:cNvPr id="434" name="Shape 434"/>
          <p:cNvSpPr txBox="1"/>
          <p:nvPr/>
        </p:nvSpPr>
        <p:spPr>
          <a:xfrm>
            <a:off x="7366000" y="3911600"/>
            <a:ext cx="3255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lang="en-US" sz="3600">
                <a:solidFill>
                  <a:srgbClr val="00FF00"/>
                </a:solidFill>
                <a:latin typeface="Cabin"/>
                <a:ea typeface="Cabin"/>
                <a:cs typeface="Cabin"/>
                <a:sym typeface="Cabin"/>
              </a:rPr>
              <a:t>迭代变量</a:t>
            </a:r>
          </a:p>
        </p:txBody>
      </p:sp>
      <p:sp>
        <p:nvSpPr>
          <p:cNvPr id="435" name="Shape 435"/>
          <p:cNvSpPr txBox="1"/>
          <p:nvPr/>
        </p:nvSpPr>
        <p:spPr>
          <a:xfrm>
            <a:off x="11071225" y="3517900"/>
            <a:ext cx="46863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五个元素的数列</a:t>
            </a:r>
          </a:p>
        </p:txBody>
      </p:sp>
      <p:cxnSp>
        <p:nvCxnSpPr>
          <p:cNvPr id="436" name="Shape 436"/>
          <p:cNvCxnSpPr/>
          <p:nvPr/>
        </p:nvCxnSpPr>
        <p:spPr>
          <a:xfrm rot="10800000">
            <a:off x="9064625" y="4516436"/>
            <a:ext cx="34924" cy="677861"/>
          </a:xfrm>
          <a:prstGeom prst="straightConnector1">
            <a:avLst/>
          </a:prstGeom>
          <a:noFill/>
          <a:ln cap="rnd" cmpd="sng" w="63500">
            <a:solidFill>
              <a:srgbClr val="00FF00"/>
            </a:solidFill>
            <a:prstDash val="solid"/>
            <a:miter/>
            <a:headEnd len="med" w="med" type="stealth"/>
            <a:tailEnd len="med" w="med" type="none"/>
          </a:ln>
        </p:spPr>
      </p:cxnSp>
      <p:cxnSp>
        <p:nvCxnSpPr>
          <p:cNvPr id="437" name="Shape 437"/>
          <p:cNvCxnSpPr/>
          <p:nvPr/>
        </p:nvCxnSpPr>
        <p:spPr>
          <a:xfrm flipH="1" rot="10800000">
            <a:off x="11964986" y="4187537"/>
            <a:ext cx="794999" cy="1078200"/>
          </a:xfrm>
          <a:prstGeom prst="straightConnector1">
            <a:avLst/>
          </a:prstGeom>
          <a:noFill/>
          <a:ln cap="rnd" cmpd="sng" w="63500">
            <a:solidFill>
              <a:srgbClr val="FF7F00"/>
            </a:solidFill>
            <a:prstDash val="solid"/>
            <a:miter/>
            <a:headEnd len="med" w="med" type="stealth"/>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cxnSp>
        <p:nvCxnSpPr>
          <p:cNvPr id="442" name="Shape 442"/>
          <p:cNvCxnSpPr/>
          <p:nvPr/>
        </p:nvCxnSpPr>
        <p:spPr>
          <a:xfrm rot="10800000">
            <a:off x="31431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43" name="Shape 443"/>
          <p:cNvSpPr/>
          <p:nvPr/>
        </p:nvSpPr>
        <p:spPr>
          <a:xfrm>
            <a:off x="17272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44" name="Shape 444"/>
          <p:cNvCxnSpPr/>
          <p:nvPr/>
        </p:nvCxnSpPr>
        <p:spPr>
          <a:xfrm rot="10800000">
            <a:off x="31623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45" name="Shape 445"/>
          <p:cNvCxnSpPr/>
          <p:nvPr/>
        </p:nvCxnSpPr>
        <p:spPr>
          <a:xfrm flipH="1" rot="10800000">
            <a:off x="6472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46" name="Shape 446"/>
          <p:cNvCxnSpPr/>
          <p:nvPr/>
        </p:nvCxnSpPr>
        <p:spPr>
          <a:xfrm flipH="1">
            <a:off x="6469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47" name="Shape 447"/>
          <p:cNvCxnSpPr/>
          <p:nvPr/>
        </p:nvCxnSpPr>
        <p:spPr>
          <a:xfrm flipH="1" rot="10800000">
            <a:off x="3170237" y="4502112"/>
            <a:ext cx="3328200" cy="4799"/>
          </a:xfrm>
          <a:prstGeom prst="straightConnector1">
            <a:avLst/>
          </a:prstGeom>
          <a:noFill/>
          <a:ln cap="rnd" cmpd="sng" w="76200">
            <a:solidFill>
              <a:srgbClr val="1155CC"/>
            </a:solidFill>
            <a:prstDash val="solid"/>
            <a:miter/>
            <a:headEnd len="med" w="med" type="none"/>
            <a:tailEnd len="med" w="med" type="none"/>
          </a:ln>
        </p:spPr>
      </p:cxnSp>
      <p:cxnSp>
        <p:nvCxnSpPr>
          <p:cNvPr id="448" name="Shape 448"/>
          <p:cNvCxnSpPr/>
          <p:nvPr/>
        </p:nvCxnSpPr>
        <p:spPr>
          <a:xfrm flipH="1">
            <a:off x="13715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49" name="Shape 449"/>
          <p:cNvCxnSpPr/>
          <p:nvPr/>
        </p:nvCxnSpPr>
        <p:spPr>
          <a:xfrm flipH="1" rot="10800000">
            <a:off x="31575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50" name="Shape 450"/>
          <p:cNvCxnSpPr/>
          <p:nvPr/>
        </p:nvCxnSpPr>
        <p:spPr>
          <a:xfrm rot="10800000">
            <a:off x="14016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51" name="Shape 451"/>
          <p:cNvCxnSpPr/>
          <p:nvPr/>
        </p:nvCxnSpPr>
        <p:spPr>
          <a:xfrm>
            <a:off x="14017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52" name="Shape 452"/>
          <p:cNvSpPr txBox="1"/>
          <p:nvPr/>
        </p:nvSpPr>
        <p:spPr>
          <a:xfrm>
            <a:off x="8461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53" name="Shape 453"/>
          <p:cNvSpPr txBox="1"/>
          <p:nvPr/>
        </p:nvSpPr>
        <p:spPr>
          <a:xfrm>
            <a:off x="5016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54" name="Shape 454"/>
          <p:cNvSpPr txBox="1"/>
          <p:nvPr/>
        </p:nvSpPr>
        <p:spPr>
          <a:xfrm>
            <a:off x="4206150" y="13971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55" name="Shape 455"/>
          <p:cNvSpPr txBox="1"/>
          <p:nvPr/>
        </p:nvSpPr>
        <p:spPr>
          <a:xfrm>
            <a:off x="5016500" y="2019300"/>
            <a:ext cx="29973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更改</a:t>
            </a:r>
            <a:r>
              <a:rPr b="0" i="0" lang="en-US" sz="3000" u="none" cap="none" strike="noStrike">
                <a:solidFill>
                  <a:srgbClr val="FF0000"/>
                </a:solidFill>
                <a:latin typeface="Cabin"/>
                <a:ea typeface="Cabin"/>
                <a:cs typeface="Cabin"/>
                <a:sym typeface="Cabin"/>
              </a:rPr>
              <a:t> i </a:t>
            </a:r>
            <a:r>
              <a:rPr lang="en-US" sz="3000">
                <a:solidFill>
                  <a:srgbClr val="FF0000"/>
                </a:solidFill>
                <a:latin typeface="Cabin"/>
                <a:ea typeface="Cabin"/>
                <a:cs typeface="Cabin"/>
                <a:sym typeface="Cabin"/>
              </a:rPr>
              <a:t>到下一个值</a:t>
            </a:r>
          </a:p>
        </p:txBody>
      </p:sp>
      <p:sp>
        <p:nvSpPr>
          <p:cNvPr id="456" name="Shape 456"/>
          <p:cNvSpPr txBox="1"/>
          <p:nvPr/>
        </p:nvSpPr>
        <p:spPr>
          <a:xfrm>
            <a:off x="8356600" y="1714500"/>
            <a:ext cx="7162799" cy="5702299"/>
          </a:xfrm>
          <a:prstGeom prst="rect">
            <a:avLst/>
          </a:prstGeom>
          <a:noFill/>
          <a:ln>
            <a:noFill/>
          </a:ln>
        </p:spPr>
        <p:txBody>
          <a:bodyPr anchorCtr="0" anchor="ctr" bIns="38100" lIns="38100" rIns="38100" tIns="38100">
            <a:noAutofit/>
          </a:bodyPr>
          <a:lstStyle/>
          <a:p>
            <a:pPr indent="-320294" lvl="0" marL="495300" rtl="0">
              <a:spcBef>
                <a:spcPts val="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lang="en-US" sz="3400">
                <a:solidFill>
                  <a:schemeClr val="lt1"/>
                </a:solidFill>
              </a:rPr>
              <a:t>“</a:t>
            </a:r>
            <a:r>
              <a:rPr lang="en-US" sz="3400">
                <a:solidFill>
                  <a:schemeClr val="lt1"/>
                </a:solidFill>
                <a:latin typeface="Cabin"/>
                <a:ea typeface="Cabin"/>
                <a:cs typeface="Cabin"/>
                <a:sym typeface="Cabin"/>
              </a:rPr>
              <a:t>迭代</a:t>
            </a:r>
            <a:r>
              <a:rPr lang="en-US" sz="3400">
                <a:solidFill>
                  <a:schemeClr val="lt1"/>
                </a:solidFill>
              </a:rPr>
              <a:t>”</a:t>
            </a:r>
            <a:r>
              <a:rPr lang="en-US" sz="3400">
                <a:solidFill>
                  <a:srgbClr val="FF7F00"/>
                </a:solidFill>
                <a:latin typeface="Cabin"/>
                <a:ea typeface="Cabin"/>
                <a:cs typeface="Cabin"/>
                <a:sym typeface="Cabin"/>
              </a:rPr>
              <a:t> </a:t>
            </a:r>
            <a:r>
              <a:rPr lang="en-US" sz="3400">
                <a:solidFill>
                  <a:schemeClr val="lt1"/>
                </a:solidFill>
                <a:latin typeface="Cabin"/>
                <a:ea typeface="Cabin"/>
                <a:cs typeface="Cabin"/>
                <a:sym typeface="Cabin"/>
              </a:rPr>
              <a:t>(排列过的集合)</a:t>
            </a:r>
          </a:p>
          <a:p>
            <a:pPr indent="-320294" lvl="0" marL="495300" rtl="0">
              <a:spcBef>
                <a:spcPts val="3500"/>
              </a:spcBef>
              <a:buClr>
                <a:schemeClr val="lt1"/>
              </a:buClr>
              <a:buSzPct val="100000"/>
              <a:buFont typeface="Cabin"/>
              <a:buChar char="•"/>
            </a:pPr>
            <a:r>
              <a:rPr lang="en-US" sz="3400">
                <a:solidFill>
                  <a:srgbClr val="FF00FF"/>
                </a:solidFill>
                <a:latin typeface="Cabin"/>
                <a:ea typeface="Cabin"/>
                <a:cs typeface="Cabin"/>
                <a:sym typeface="Cabin"/>
              </a:rPr>
              <a:t>块 (主体)</a:t>
            </a:r>
            <a:r>
              <a:rPr lang="en-US" sz="3400">
                <a:solidFill>
                  <a:schemeClr val="lt1"/>
                </a:solidFill>
                <a:latin typeface="Cabin"/>
                <a:ea typeface="Cabin"/>
                <a:cs typeface="Cabin"/>
                <a:sym typeface="Cabin"/>
              </a:rPr>
              <a:t> 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的每一个值执行一次</a:t>
            </a:r>
          </a:p>
          <a:p>
            <a:pPr indent="-320294" lvl="0" marL="495300" rtl="0">
              <a:spcBef>
                <a:spcPts val="350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57" name="Shape 457"/>
          <p:cNvSpPr txBox="1"/>
          <p:nvPr/>
        </p:nvSpPr>
        <p:spPr>
          <a:xfrm>
            <a:off x="1400175" y="6704000"/>
            <a:ext cx="6537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 </a:t>
            </a:r>
            <a:r>
              <a:rPr lang="en-US" sz="3000">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58" name="Shape 458"/>
          <p:cNvCxnSpPr/>
          <p:nvPr/>
        </p:nvCxnSpPr>
        <p:spPr>
          <a:xfrm>
            <a:off x="4635525" y="2397125"/>
            <a:ext cx="396900" cy="3299"/>
          </a:xfrm>
          <a:prstGeom prst="straightConnector1">
            <a:avLst/>
          </a:prstGeom>
          <a:noFill/>
          <a:ln cap="rnd" cmpd="sng" w="76200">
            <a:solidFill>
              <a:srgbClr val="1155CC"/>
            </a:solidFill>
            <a:prstDash val="solid"/>
            <a:miter/>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cxnSp>
        <p:nvCxnSpPr>
          <p:cNvPr id="463" name="Shape 463"/>
          <p:cNvCxnSpPr/>
          <p:nvPr/>
        </p:nvCxnSpPr>
        <p:spPr>
          <a:xfrm rot="10800000">
            <a:off x="34479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64" name="Shape 464"/>
          <p:cNvSpPr/>
          <p:nvPr/>
        </p:nvSpPr>
        <p:spPr>
          <a:xfrm>
            <a:off x="20320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65" name="Shape 465"/>
          <p:cNvCxnSpPr/>
          <p:nvPr/>
        </p:nvCxnSpPr>
        <p:spPr>
          <a:xfrm rot="10800000">
            <a:off x="34671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66" name="Shape 466"/>
          <p:cNvCxnSpPr/>
          <p:nvPr/>
        </p:nvCxnSpPr>
        <p:spPr>
          <a:xfrm flipH="1" rot="10800000">
            <a:off x="6853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67" name="Shape 467"/>
          <p:cNvCxnSpPr/>
          <p:nvPr/>
        </p:nvCxnSpPr>
        <p:spPr>
          <a:xfrm flipH="1">
            <a:off x="6850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68" name="Shape 468"/>
          <p:cNvCxnSpPr/>
          <p:nvPr/>
        </p:nvCxnSpPr>
        <p:spPr>
          <a:xfrm>
            <a:off x="3475037" y="4513212"/>
            <a:ext cx="3395100" cy="29400"/>
          </a:xfrm>
          <a:prstGeom prst="straightConnector1">
            <a:avLst/>
          </a:prstGeom>
          <a:noFill/>
          <a:ln cap="rnd" cmpd="sng" w="76200">
            <a:solidFill>
              <a:srgbClr val="1155CC"/>
            </a:solidFill>
            <a:prstDash val="solid"/>
            <a:miter/>
            <a:headEnd len="med" w="med" type="none"/>
            <a:tailEnd len="med" w="med" type="none"/>
          </a:ln>
        </p:spPr>
      </p:cxnSp>
      <p:cxnSp>
        <p:nvCxnSpPr>
          <p:cNvPr id="469" name="Shape 469"/>
          <p:cNvCxnSpPr/>
          <p:nvPr/>
        </p:nvCxnSpPr>
        <p:spPr>
          <a:xfrm flipH="1">
            <a:off x="16763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70" name="Shape 470"/>
          <p:cNvCxnSpPr/>
          <p:nvPr/>
        </p:nvCxnSpPr>
        <p:spPr>
          <a:xfrm flipH="1" rot="10800000">
            <a:off x="34623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71" name="Shape 471"/>
          <p:cNvCxnSpPr/>
          <p:nvPr/>
        </p:nvCxnSpPr>
        <p:spPr>
          <a:xfrm rot="10800000">
            <a:off x="17064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72" name="Shape 472"/>
          <p:cNvCxnSpPr/>
          <p:nvPr/>
        </p:nvCxnSpPr>
        <p:spPr>
          <a:xfrm>
            <a:off x="17065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73" name="Shape 473"/>
          <p:cNvSpPr txBox="1"/>
          <p:nvPr/>
        </p:nvSpPr>
        <p:spPr>
          <a:xfrm>
            <a:off x="11509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74" name="Shape 474"/>
          <p:cNvSpPr txBox="1"/>
          <p:nvPr/>
        </p:nvSpPr>
        <p:spPr>
          <a:xfrm>
            <a:off x="5397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5" name="Shape 475"/>
          <p:cNvSpPr txBox="1"/>
          <p:nvPr/>
        </p:nvSpPr>
        <p:spPr>
          <a:xfrm>
            <a:off x="4407600" y="14717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76" name="Shape 476"/>
          <p:cNvSpPr txBox="1"/>
          <p:nvPr/>
        </p:nvSpPr>
        <p:spPr>
          <a:xfrm>
            <a:off x="5397500" y="2019300"/>
            <a:ext cx="2997300" cy="749399"/>
          </a:xfrm>
          <a:prstGeom prst="rect">
            <a:avLst/>
          </a:prstGeom>
          <a:solidFill>
            <a:srgbClr val="FFFF00"/>
          </a:solidFill>
          <a:ln>
            <a:noFill/>
          </a:ln>
        </p:spPr>
        <p:txBody>
          <a:bodyPr anchorCtr="0" anchor="ctr" bIns="0" lIns="0" rIns="0" tIns="0">
            <a:noAutofit/>
          </a:bodyPr>
          <a:lstStyle/>
          <a:p>
            <a:pPr lvl="0" rtl="0" algn="ctr">
              <a:spcBef>
                <a:spcPts val="0"/>
              </a:spcBef>
              <a:buClr>
                <a:srgbClr val="FF0000"/>
              </a:buClr>
              <a:buSzPct val="25000"/>
              <a:buFont typeface="Cabin"/>
              <a:buNone/>
            </a:pPr>
            <a:r>
              <a:rPr lang="en-US" sz="3000">
                <a:solidFill>
                  <a:srgbClr val="FF0000"/>
                </a:solidFill>
                <a:latin typeface="Cabin"/>
                <a:ea typeface="Cabin"/>
                <a:cs typeface="Cabin"/>
                <a:sym typeface="Cabin"/>
              </a:rPr>
              <a:t>更改 i 到下一个值</a:t>
            </a:r>
          </a:p>
        </p:txBody>
      </p:sp>
      <p:cxnSp>
        <p:nvCxnSpPr>
          <p:cNvPr id="477" name="Shape 477"/>
          <p:cNvCxnSpPr/>
          <p:nvPr/>
        </p:nvCxnSpPr>
        <p:spPr>
          <a:xfrm flipH="1" rot="10800000">
            <a:off x="13185775" y="915987"/>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78" name="Shape 478"/>
          <p:cNvSpPr txBox="1"/>
          <p:nvPr/>
        </p:nvSpPr>
        <p:spPr>
          <a:xfrm>
            <a:off x="11703050" y="12319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9" name="Shape 479"/>
          <p:cNvSpPr txBox="1"/>
          <p:nvPr/>
        </p:nvSpPr>
        <p:spPr>
          <a:xfrm>
            <a:off x="11703050" y="381000"/>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5</a:t>
            </a:r>
          </a:p>
        </p:txBody>
      </p:sp>
      <p:cxnSp>
        <p:nvCxnSpPr>
          <p:cNvPr id="480" name="Shape 480"/>
          <p:cNvCxnSpPr/>
          <p:nvPr/>
        </p:nvCxnSpPr>
        <p:spPr>
          <a:xfrm flipH="1" rot="10800000">
            <a:off x="13181012" y="1825625"/>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1" name="Shape 481"/>
          <p:cNvCxnSpPr/>
          <p:nvPr/>
        </p:nvCxnSpPr>
        <p:spPr>
          <a:xfrm flipH="1" rot="10800000">
            <a:off x="13181012" y="2630486"/>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2" name="Shape 482"/>
          <p:cNvSpPr txBox="1"/>
          <p:nvPr/>
        </p:nvSpPr>
        <p:spPr>
          <a:xfrm>
            <a:off x="11703050" y="29464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3" name="Shape 483"/>
          <p:cNvSpPr txBox="1"/>
          <p:nvPr/>
        </p:nvSpPr>
        <p:spPr>
          <a:xfrm>
            <a:off x="11703050" y="2093911"/>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4</a:t>
            </a:r>
          </a:p>
        </p:txBody>
      </p:sp>
      <p:cxnSp>
        <p:nvCxnSpPr>
          <p:cNvPr id="484" name="Shape 484"/>
          <p:cNvCxnSpPr/>
          <p:nvPr/>
        </p:nvCxnSpPr>
        <p:spPr>
          <a:xfrm flipH="1" rot="10800000">
            <a:off x="13181012" y="3459162"/>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5" name="Shape 485"/>
          <p:cNvCxnSpPr/>
          <p:nvPr/>
        </p:nvCxnSpPr>
        <p:spPr>
          <a:xfrm flipH="1" rot="10800000">
            <a:off x="13181012" y="4310062"/>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6" name="Shape 486"/>
          <p:cNvSpPr txBox="1"/>
          <p:nvPr/>
        </p:nvSpPr>
        <p:spPr>
          <a:xfrm>
            <a:off x="11703050" y="4625975"/>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7" name="Shape 487"/>
          <p:cNvSpPr txBox="1"/>
          <p:nvPr/>
        </p:nvSpPr>
        <p:spPr>
          <a:xfrm>
            <a:off x="11703050" y="3773487"/>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3</a:t>
            </a:r>
          </a:p>
        </p:txBody>
      </p:sp>
      <p:cxnSp>
        <p:nvCxnSpPr>
          <p:cNvPr id="488" name="Shape 488"/>
          <p:cNvCxnSpPr/>
          <p:nvPr/>
        </p:nvCxnSpPr>
        <p:spPr>
          <a:xfrm flipH="1" rot="10800000">
            <a:off x="13181012" y="5208587"/>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9" name="Shape 489"/>
          <p:cNvCxnSpPr/>
          <p:nvPr/>
        </p:nvCxnSpPr>
        <p:spPr>
          <a:xfrm flipH="1" rot="10800000">
            <a:off x="13181012" y="6107111"/>
            <a:ext cx="12699" cy="306386"/>
          </a:xfrm>
          <a:prstGeom prst="straightConnector1">
            <a:avLst/>
          </a:prstGeom>
          <a:noFill/>
          <a:ln cap="rnd" cmpd="sng" w="50800">
            <a:solidFill>
              <a:srgbClr val="1155CC"/>
            </a:solidFill>
            <a:prstDash val="solid"/>
            <a:miter/>
            <a:headEnd len="med" w="med" type="stealth"/>
            <a:tailEnd len="med" w="med" type="none"/>
          </a:ln>
        </p:spPr>
      </p:cxnSp>
      <p:sp>
        <p:nvSpPr>
          <p:cNvPr id="490" name="Shape 490"/>
          <p:cNvSpPr txBox="1"/>
          <p:nvPr/>
        </p:nvSpPr>
        <p:spPr>
          <a:xfrm>
            <a:off x="11703050" y="6421437"/>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1" name="Shape 491"/>
          <p:cNvSpPr txBox="1"/>
          <p:nvPr/>
        </p:nvSpPr>
        <p:spPr>
          <a:xfrm>
            <a:off x="11703050" y="5570537"/>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2</a:t>
            </a:r>
          </a:p>
        </p:txBody>
      </p:sp>
      <p:cxnSp>
        <p:nvCxnSpPr>
          <p:cNvPr id="492" name="Shape 492"/>
          <p:cNvCxnSpPr/>
          <p:nvPr/>
        </p:nvCxnSpPr>
        <p:spPr>
          <a:xfrm flipH="1" rot="10800000">
            <a:off x="13181012" y="6934200"/>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93" name="Shape 493"/>
          <p:cNvCxnSpPr/>
          <p:nvPr/>
        </p:nvCxnSpPr>
        <p:spPr>
          <a:xfrm flipH="1" rot="10800000">
            <a:off x="13181012" y="7808911"/>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94" name="Shape 494"/>
          <p:cNvSpPr txBox="1"/>
          <p:nvPr/>
        </p:nvSpPr>
        <p:spPr>
          <a:xfrm>
            <a:off x="11703050" y="8124825"/>
            <a:ext cx="2984500" cy="534987"/>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5" name="Shape 495"/>
          <p:cNvSpPr txBox="1"/>
          <p:nvPr/>
        </p:nvSpPr>
        <p:spPr>
          <a:xfrm>
            <a:off x="11703050" y="7272336"/>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1</a:t>
            </a:r>
          </a:p>
        </p:txBody>
      </p:sp>
      <p:sp>
        <p:nvSpPr>
          <p:cNvPr id="496" name="Shape 496"/>
          <p:cNvSpPr txBox="1"/>
          <p:nvPr/>
        </p:nvSpPr>
        <p:spPr>
          <a:xfrm>
            <a:off x="4481375" y="6254750"/>
            <a:ext cx="6268200"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97" name="Shape 497"/>
          <p:cNvCxnSpPr>
            <a:endCxn id="476" idx="1"/>
          </p:cNvCxnSpPr>
          <p:nvPr/>
        </p:nvCxnSpPr>
        <p:spPr>
          <a:xfrm flipH="1" rot="10800000">
            <a:off x="4919600" y="2393999"/>
            <a:ext cx="477900" cy="3000"/>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503" name="Shape 503"/>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通常我们拥有 </a:t>
            </a:r>
            <a:r>
              <a:rPr lang="en-US" sz="3600">
                <a:solidFill>
                  <a:srgbClr val="FF7F00"/>
                </a:solidFill>
                <a:latin typeface="Cabin"/>
                <a:ea typeface="Cabin"/>
                <a:cs typeface="Cabin"/>
                <a:sym typeface="Cabin"/>
              </a:rPr>
              <a:t>一个文件的每一行</a:t>
            </a:r>
            <a:r>
              <a:rPr lang="en-US" sz="3600">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lang="en-US" sz="3600">
                <a:solidFill>
                  <a:schemeClr val="lt1"/>
                </a:solidFill>
                <a:latin typeface="Cabin"/>
                <a:ea typeface="Cabin"/>
                <a:cs typeface="Cabin"/>
                <a:sym typeface="Cabin"/>
              </a:rPr>
              <a:t>- 事实上是事物的 </a:t>
            </a:r>
            <a:r>
              <a:rPr lang="en-US" sz="3600">
                <a:solidFill>
                  <a:srgbClr val="FFFF00"/>
                </a:solidFill>
                <a:latin typeface="Cabin"/>
                <a:ea typeface="Cabin"/>
                <a:cs typeface="Cabin"/>
                <a:sym typeface="Cabin"/>
              </a:rPr>
              <a:t>有限集合</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这些循环被称为 </a:t>
            </a:r>
            <a:r>
              <a:rPr lang="en-US" sz="3600">
                <a:solidFill>
                  <a:schemeClr val="accent1"/>
                </a:solidFill>
                <a:latin typeface="Cabin"/>
                <a:ea typeface="Cabin"/>
                <a:cs typeface="Cabin"/>
                <a:sym typeface="Cabin"/>
              </a:rPr>
              <a:t>“定循环”</a:t>
            </a:r>
            <a:r>
              <a:rPr lang="en-US" sz="3600">
                <a:solidFill>
                  <a:schemeClr val="lt1"/>
                </a:solidFill>
                <a:latin typeface="Cabin"/>
                <a:ea typeface="Cabin"/>
                <a:cs typeface="Cabin"/>
                <a:sym typeface="Cabin"/>
              </a:rPr>
              <a:t> 因为他们运行次数为一个切确的数字</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我们称之为 </a:t>
            </a:r>
            <a:r>
              <a:rPr lang="en-US" sz="3600">
                <a:solidFill>
                  <a:schemeClr val="accent1"/>
                </a:solidFill>
                <a:latin typeface="Cabin"/>
                <a:ea typeface="Cabin"/>
                <a:cs typeface="Cabin"/>
                <a:sym typeface="Cabin"/>
              </a:rPr>
              <a:t>“定循环为了集合的每一个成员迭代一次”</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7638525" y="152350"/>
            <a:ext cx="7810499" cy="1663800"/>
          </a:xfrm>
          <a:prstGeom prst="rect">
            <a:avLst/>
          </a:prstGeom>
          <a:noFill/>
          <a:ln cap="flat" cmpd="sng" w="9525">
            <a:solidFill>
              <a:schemeClr val="lt1"/>
            </a:solidFill>
            <a:prstDash val="solid"/>
            <a:round/>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200"/>
              <a:t>重</a:t>
            </a:r>
            <a:r>
              <a:rPr lang="en-US" sz="7200">
                <a:solidFill>
                  <a:schemeClr val="lt1"/>
                </a:solidFill>
                <a:latin typeface="Cabin"/>
                <a:ea typeface="Cabin"/>
                <a:cs typeface="Cabin"/>
                <a:sym typeface="Cabin"/>
              </a:rPr>
              <a:t>循环步骤</a:t>
            </a:r>
          </a:p>
        </p:txBody>
      </p:sp>
      <p:sp>
        <p:nvSpPr>
          <p:cNvPr id="213" name="Shape 213"/>
          <p:cNvSpPr txBox="1"/>
          <p:nvPr/>
        </p:nvSpPr>
        <p:spPr>
          <a:xfrm>
            <a:off x="7558075" y="2184400"/>
            <a:ext cx="41043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00FF00"/>
                </a:solidFill>
                <a:latin typeface="Courier New"/>
                <a:ea typeface="Courier New"/>
                <a:cs typeface="Courier New"/>
                <a:sym typeface="Courier New"/>
              </a:rPr>
              <a:t>n</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'Blastoff!'</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p>
        </p:txBody>
      </p:sp>
      <p:cxnSp>
        <p:nvCxnSpPr>
          <p:cNvPr id="214" name="Shape 214"/>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cxnSp>
        <p:nvCxnSpPr>
          <p:cNvPr id="215" name="Shape 215"/>
          <p:cNvCxnSpPr/>
          <p:nvPr/>
        </p:nvCxnSpPr>
        <p:spPr>
          <a:xfrm flipH="1">
            <a:off x="10891836" y="3554412"/>
            <a:ext cx="1958974" cy="512762"/>
          </a:xfrm>
          <a:prstGeom prst="straightConnector1">
            <a:avLst/>
          </a:prstGeom>
          <a:noFill/>
          <a:ln cap="rnd" cmpd="sng" w="50800">
            <a:solidFill>
              <a:srgbClr val="FF7F00"/>
            </a:solidFill>
            <a:prstDash val="solid"/>
            <a:miter/>
            <a:headEnd len="med" w="med" type="stealth"/>
            <a:tailEnd len="med" w="med" type="none"/>
          </a:ln>
        </p:spPr>
      </p:cxnSp>
      <p:sp>
        <p:nvSpPr>
          <p:cNvPr id="216" name="Shape 216"/>
          <p:cNvSpPr/>
          <p:nvPr/>
        </p:nvSpPr>
        <p:spPr>
          <a:xfrm>
            <a:off x="1422400" y="19050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17" name="Shape 21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18" name="Shape 218"/>
          <p:cNvCxnSpPr/>
          <p:nvPr/>
        </p:nvCxnSpPr>
        <p:spPr>
          <a:xfrm rot="10800000">
            <a:off x="4279899" y="2533649"/>
            <a:ext cx="777875" cy="15875"/>
          </a:xfrm>
          <a:prstGeom prst="straightConnector1">
            <a:avLst/>
          </a:prstGeom>
          <a:noFill/>
          <a:ln cap="rnd" cmpd="sng" w="76200">
            <a:solidFill>
              <a:srgbClr val="1155CC"/>
            </a:solidFill>
            <a:prstDash val="solid"/>
            <a:miter/>
            <a:headEnd len="med" w="med" type="none"/>
            <a:tailEnd len="med" w="med" type="none"/>
          </a:ln>
        </p:spPr>
      </p:cxnSp>
      <p:cxnSp>
        <p:nvCxnSpPr>
          <p:cNvPr id="219" name="Shape 21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0" name="Shape 22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21" name="Shape 22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22" name="Shape 222"/>
          <p:cNvCxnSpPr/>
          <p:nvPr/>
        </p:nvCxnSpPr>
        <p:spPr>
          <a:xfrm flipH="1">
            <a:off x="1066800" y="2549525"/>
            <a:ext cx="396874" cy="3174"/>
          </a:xfrm>
          <a:prstGeom prst="straightConnector1">
            <a:avLst/>
          </a:prstGeom>
          <a:noFill/>
          <a:ln cap="rnd" cmpd="sng" w="76200">
            <a:solidFill>
              <a:srgbClr val="0000FF"/>
            </a:solidFill>
            <a:prstDash val="solid"/>
            <a:miter/>
            <a:headEnd len="med" w="med" type="none"/>
            <a:tailEnd len="med" w="med" type="stealth"/>
          </a:ln>
        </p:spPr>
      </p:cxnSp>
      <p:cxnSp>
        <p:nvCxnSpPr>
          <p:cNvPr id="223" name="Shape 22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4" name="Shape 22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25" name="Shape 22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cxnSp>
        <p:nvCxnSpPr>
          <p:cNvPr id="226" name="Shape 226"/>
          <p:cNvCxnSpPr/>
          <p:nvPr/>
        </p:nvCxnSpPr>
        <p:spPr>
          <a:xfrm rot="10800000">
            <a:off x="10872786" y="4448174"/>
            <a:ext cx="2035175" cy="1101725"/>
          </a:xfrm>
          <a:prstGeom prst="straightConnector1">
            <a:avLst/>
          </a:prstGeom>
          <a:noFill/>
          <a:ln cap="rnd" cmpd="sng" w="50800">
            <a:solidFill>
              <a:srgbClr val="FF7F00"/>
            </a:solidFill>
            <a:prstDash val="solid"/>
            <a:miter/>
            <a:headEnd len="med" w="med" type="stealth"/>
            <a:tailEnd len="med" w="med" type="none"/>
          </a:ln>
        </p:spPr>
      </p:cxnSp>
      <p:sp>
        <p:nvSpPr>
          <p:cNvPr id="227" name="Shape 227"/>
          <p:cNvSpPr txBox="1"/>
          <p:nvPr/>
        </p:nvSpPr>
        <p:spPr>
          <a:xfrm>
            <a:off x="5024425" y="7124700"/>
            <a:ext cx="106187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重复的步骤</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含有每一个循环都会变化的 </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通常这些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是一个连续数列</a:t>
            </a:r>
            <a:r>
              <a:rPr b="0" i="0" lang="en-US" sz="3200" u="none" cap="none" strike="noStrike">
                <a:solidFill>
                  <a:schemeClr val="lt1"/>
                </a:solidFill>
                <a:latin typeface="Cabin"/>
                <a:ea typeface="Cabin"/>
                <a:cs typeface="Cabin"/>
                <a:sym typeface="Cabin"/>
              </a:rPr>
              <a:t>.</a:t>
            </a:r>
          </a:p>
        </p:txBody>
      </p:sp>
      <p:sp>
        <p:nvSpPr>
          <p:cNvPr id="228" name="Shape 228"/>
          <p:cNvSpPr txBox="1"/>
          <p:nvPr/>
        </p:nvSpPr>
        <p:spPr>
          <a:xfrm>
            <a:off x="542925" y="1790700"/>
            <a:ext cx="7239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29" name="Shape 229"/>
          <p:cNvSpPr txBox="1"/>
          <p:nvPr/>
        </p:nvSpPr>
        <p:spPr>
          <a:xfrm>
            <a:off x="1397000" y="6553200"/>
            <a:ext cx="2921000" cy="7492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'Blastoff'</a:t>
            </a:r>
          </a:p>
        </p:txBody>
      </p:sp>
      <p:sp>
        <p:nvSpPr>
          <p:cNvPr id="230" name="Shape 230"/>
          <p:cNvSpPr txBox="1"/>
          <p:nvPr/>
        </p:nvSpPr>
        <p:spPr>
          <a:xfrm>
            <a:off x="4659312" y="1790700"/>
            <a:ext cx="72548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31" name="Shape 231"/>
          <p:cNvSpPr txBox="1"/>
          <p:nvPr/>
        </p:nvSpPr>
        <p:spPr>
          <a:xfrm>
            <a:off x="1397000" y="6096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32" name="Shape 232"/>
          <p:cNvSpPr txBox="1"/>
          <p:nvPr/>
        </p:nvSpPr>
        <p:spPr>
          <a:xfrm>
            <a:off x="3581400" y="318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n</a:t>
            </a:r>
          </a:p>
        </p:txBody>
      </p:sp>
      <p:sp>
        <p:nvSpPr>
          <p:cNvPr id="233" name="Shape 233"/>
          <p:cNvSpPr txBox="1"/>
          <p:nvPr/>
        </p:nvSpPr>
        <p:spPr>
          <a:xfrm>
            <a:off x="13073061" y="2019300"/>
            <a:ext cx="1727099"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Blastoff! </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0</a:t>
            </a:r>
          </a:p>
        </p:txBody>
      </p:sp>
      <p:sp>
        <p:nvSpPr>
          <p:cNvPr id="234" name="Shape 234"/>
          <p:cNvSpPr txBox="1"/>
          <p:nvPr/>
        </p:nvSpPr>
        <p:spPr>
          <a:xfrm>
            <a:off x="3568700" y="44069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i="0" lang="en-US" sz="3500" u="none" cap="none" strike="noStrike">
                <a:solidFill>
                  <a:schemeClr val="lt1"/>
                </a:solidFill>
                <a:latin typeface="Cabin"/>
                <a:ea typeface="Cabin"/>
                <a:cs typeface="Cabin"/>
                <a:sym typeface="Cabin"/>
              </a:rPr>
              <a:t>n = n -1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162000" y="1486000"/>
            <a:ext cx="13932000" cy="59885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循环范式 </a:t>
            </a:r>
            <a:r>
              <a:rPr b="0" i="0" lang="en-US" sz="7600" u="none" cap="none" strike="noStrike">
                <a:solidFill>
                  <a:srgbClr val="00FF00"/>
                </a:solidFill>
                <a:latin typeface="Cabin"/>
                <a:ea typeface="Cabin"/>
                <a:cs typeface="Cabin"/>
                <a:sym typeface="Cabin"/>
              </a:rPr>
              <a:t>:</a:t>
            </a:r>
            <a:br>
              <a:rPr b="0" i="0" lang="en-US" sz="7600" u="none" cap="none" strike="noStrike">
                <a:solidFill>
                  <a:srgbClr val="00FF00"/>
                </a:solidFill>
                <a:latin typeface="Cabin"/>
                <a:ea typeface="Cabin"/>
                <a:cs typeface="Cabin"/>
                <a:sym typeface="Cabin"/>
              </a:rPr>
            </a:br>
            <a:r>
              <a:rPr lang="en-US" sz="7600">
                <a:solidFill>
                  <a:srgbClr val="00FF00"/>
                </a:solidFill>
                <a:latin typeface="Cabin"/>
                <a:ea typeface="Cabin"/>
                <a:cs typeface="Cabin"/>
                <a:sym typeface="Cabin"/>
              </a:rPr>
              <a:t>在循环中我们做什么</a:t>
            </a:r>
          </a:p>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lang="en-US" sz="4800">
                <a:solidFill>
                  <a:schemeClr val="lt1"/>
                </a:solidFill>
                <a:latin typeface="Cabin"/>
                <a:ea typeface="Cabin"/>
                <a:cs typeface="Cabin"/>
                <a:sym typeface="Cabin"/>
              </a:rPr>
              <a:t>注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尽管这些例子都很简单</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这些样板可以应用在各种循环中</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运行</a:t>
            </a:r>
            <a:r>
              <a:rPr b="0" i="0" lang="en-US" sz="7600" u="none" cap="none" strike="noStrike">
                <a:solidFill>
                  <a:srgbClr val="00FF00"/>
                </a:solidFill>
                <a:latin typeface="Cabin"/>
                <a:ea typeface="Cabin"/>
                <a:cs typeface="Cabin"/>
                <a:sym typeface="Cabin"/>
              </a:rPr>
              <a:t> </a:t>
            </a:r>
            <a:r>
              <a:rPr b="0" i="0" lang="en-US" sz="7600" u="none" cap="none" strike="noStrike">
                <a:solidFill>
                  <a:srgbClr val="00FF00"/>
                </a:solidFill>
                <a:latin typeface="Arial"/>
                <a:ea typeface="Arial"/>
                <a:cs typeface="Arial"/>
                <a:sym typeface="Arial"/>
              </a:rPr>
              <a:t>“</a:t>
            </a:r>
            <a:r>
              <a:rPr lang="en-US" sz="7600">
                <a:solidFill>
                  <a:srgbClr val="00FF00"/>
                </a:solidFill>
                <a:latin typeface="Cabin"/>
                <a:ea typeface="Cabin"/>
                <a:cs typeface="Cabin"/>
                <a:sym typeface="Cabin"/>
              </a:rPr>
              <a:t>智能</a:t>
            </a:r>
            <a:r>
              <a:rPr b="0" i="0" lang="en-US" sz="7600" u="none" cap="none" strike="noStrike">
                <a:solidFill>
                  <a:srgbClr val="00FF00"/>
                </a:solidFill>
                <a:latin typeface="Arial"/>
                <a:ea typeface="Arial"/>
                <a:cs typeface="Arial"/>
                <a:sym typeface="Arial"/>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循环</a:t>
            </a:r>
          </a:p>
        </p:txBody>
      </p:sp>
      <p:sp>
        <p:nvSpPr>
          <p:cNvPr id="514" name="Shape 514"/>
          <p:cNvSpPr txBox="1"/>
          <p:nvPr>
            <p:ph idx="1" type="body"/>
          </p:nvPr>
        </p:nvSpPr>
        <p:spPr>
          <a:xfrm>
            <a:off x="1155700" y="2761975"/>
            <a:ext cx="6942599" cy="3356100"/>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lang="en-US" sz="3600">
                <a:solidFill>
                  <a:schemeClr val="lt1"/>
                </a:solidFill>
                <a:latin typeface="Cabin"/>
                <a:ea typeface="Cabin"/>
                <a:cs typeface="Cabin"/>
                <a:sym typeface="Cabin"/>
              </a:rPr>
              <a:t>秘诀在于当你纠结于写每次只查看一个输入的代码时，</a:t>
            </a:r>
            <a:r>
              <a:rPr b="0" i="0" lang="en-US" sz="3600" u="none" cap="none" strike="noStrike">
                <a:solidFill>
                  <a:schemeClr val="lt1"/>
                </a:solidFill>
                <a:latin typeface="Cabin"/>
                <a:ea typeface="Cabin"/>
                <a:cs typeface="Cabin"/>
                <a:sym typeface="Cabin"/>
              </a:rPr>
              <a:t> 去</a:t>
            </a:r>
            <a:r>
              <a:rPr b="0" i="0" lang="en-US" sz="3600" u="none" cap="none" strike="noStrike">
                <a:solidFill>
                  <a:schemeClr val="lt1"/>
                </a:solidFill>
                <a:latin typeface="Arial"/>
                <a:ea typeface="Arial"/>
                <a:cs typeface="Arial"/>
                <a:sym typeface="Arial"/>
              </a:rPr>
              <a:t>“</a:t>
            </a:r>
            <a:r>
              <a:rPr lang="en-US" sz="3600">
                <a:solidFill>
                  <a:schemeClr val="lt1"/>
                </a:solidFill>
                <a:latin typeface="Cabin"/>
                <a:ea typeface="Cabin"/>
                <a:cs typeface="Cabin"/>
                <a:sym typeface="Cabin"/>
              </a:rPr>
              <a:t>了解</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整个循环</a:t>
            </a:r>
          </a:p>
        </p:txBody>
      </p:sp>
      <p:sp>
        <p:nvSpPr>
          <p:cNvPr id="515" name="Shape 515"/>
          <p:cNvSpPr txBox="1"/>
          <p:nvPr/>
        </p:nvSpPr>
        <p:spPr>
          <a:xfrm>
            <a:off x="9245600" y="2628900"/>
            <a:ext cx="5080000" cy="11811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初始化一些变量</a:t>
            </a:r>
          </a:p>
        </p:txBody>
      </p:sp>
      <p:sp>
        <p:nvSpPr>
          <p:cNvPr id="516" name="Shape 516"/>
          <p:cNvSpPr txBox="1"/>
          <p:nvPr/>
        </p:nvSpPr>
        <p:spPr>
          <a:xfrm>
            <a:off x="9867900" y="4584700"/>
            <a:ext cx="4406900" cy="228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对于每一个输入，进行查找或操作，更新一个变量</a:t>
            </a:r>
          </a:p>
        </p:txBody>
      </p:sp>
      <p:sp>
        <p:nvSpPr>
          <p:cNvPr id="517" name="Shape 517"/>
          <p:cNvSpPr txBox="1"/>
          <p:nvPr/>
        </p:nvSpPr>
        <p:spPr>
          <a:xfrm>
            <a:off x="9159875" y="3911600"/>
            <a:ext cx="524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对于数据之中每一项</a:t>
            </a:r>
            <a:r>
              <a:rPr b="0" i="0" lang="en-US" sz="3600" u="none" cap="none" strike="noStrike">
                <a:solidFill>
                  <a:srgbClr val="FFFF00"/>
                </a:solidFill>
                <a:latin typeface="Cabin"/>
                <a:ea typeface="Cabin"/>
                <a:cs typeface="Cabin"/>
                <a:sym typeface="Cabin"/>
              </a:rPr>
              <a:t>:</a:t>
            </a:r>
          </a:p>
        </p:txBody>
      </p:sp>
      <p:sp>
        <p:nvSpPr>
          <p:cNvPr id="518" name="Shape 518"/>
          <p:cNvSpPr txBox="1"/>
          <p:nvPr/>
        </p:nvSpPr>
        <p:spPr>
          <a:xfrm>
            <a:off x="9245600" y="7213600"/>
            <a:ext cx="5080000" cy="101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查看这些变量</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遍历一个集合</a:t>
            </a:r>
          </a:p>
        </p:txBody>
      </p:sp>
      <p:sp>
        <p:nvSpPr>
          <p:cNvPr id="524" name="Shape 524"/>
          <p:cNvSpPr txBox="1"/>
          <p:nvPr/>
        </p:nvSpPr>
        <p:spPr>
          <a:xfrm>
            <a:off x="1420525" y="3244325"/>
            <a:ext cx="7774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525" name="Shape 525"/>
          <p:cNvSpPr txBox="1"/>
          <p:nvPr/>
        </p:nvSpPr>
        <p:spPr>
          <a:xfrm>
            <a:off x="10034586" y="2657475"/>
            <a:ext cx="4052886"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python basicloop.py</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After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36" name="Shape 5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42" name="Shape 54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48" name="Shape 54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54" name="Shape 55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60" name="Shape 56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66" name="Shape 56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988300" y="241300"/>
            <a:ext cx="6883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一个无限循环</a:t>
            </a:r>
          </a:p>
        </p:txBody>
      </p:sp>
      <p:sp>
        <p:nvSpPr>
          <p:cNvPr id="240" name="Shape 240"/>
          <p:cNvSpPr txBox="1"/>
          <p:nvPr/>
        </p:nvSpPr>
        <p:spPr>
          <a:xfrm>
            <a:off x="8853467" y="3181350"/>
            <a:ext cx="45902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41" name="Shape 241"/>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42" name="Shape 242"/>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omic Sans MS"/>
                <a:ea typeface="Comic Sans MS"/>
                <a:cs typeface="Comic Sans MS"/>
                <a:sym typeface="Comic Sans MS"/>
              </a:rPr>
              <a:t>n &gt; 0 ?</a:t>
            </a:r>
          </a:p>
        </p:txBody>
      </p:sp>
      <p:cxnSp>
        <p:nvCxnSpPr>
          <p:cNvPr id="243" name="Shape 243"/>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44" name="Shape 244"/>
          <p:cNvCxnSpPr/>
          <p:nvPr/>
        </p:nvCxnSpPr>
        <p:spPr>
          <a:xfrm rot="10800000">
            <a:off x="4203675" y="2533524"/>
            <a:ext cx="819299" cy="7800"/>
          </a:xfrm>
          <a:prstGeom prst="straightConnector1">
            <a:avLst/>
          </a:prstGeom>
          <a:noFill/>
          <a:ln cap="rnd" cmpd="sng" w="76200">
            <a:solidFill>
              <a:srgbClr val="1155CC"/>
            </a:solidFill>
            <a:prstDash val="solid"/>
            <a:miter/>
            <a:headEnd len="med" w="med" type="none"/>
            <a:tailEnd len="med" w="med" type="none"/>
          </a:ln>
        </p:spPr>
      </p:cxnSp>
      <p:cxnSp>
        <p:nvCxnSpPr>
          <p:cNvPr id="245" name="Shape 245"/>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46" name="Shape 246"/>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47" name="Shape 247"/>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48" name="Shape 248"/>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49" name="Shape 249"/>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50" name="Shape 250"/>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51" name="Shape 251"/>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52" name="Shape 252"/>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53" name="Shape 253"/>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54" name="Shape 254"/>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55" name="Shape 255"/>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56" name="Shape 256"/>
          <p:cNvSpPr txBox="1"/>
          <p:nvPr/>
        </p:nvSpPr>
        <p:spPr>
          <a:xfrm>
            <a:off x="3586162" y="3187700"/>
            <a:ext cx="2909887" cy="747711"/>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57" name="Shape 257"/>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'Rinse'</a:t>
            </a:r>
          </a:p>
        </p:txBody>
      </p:sp>
      <p:sp>
        <p:nvSpPr>
          <p:cNvPr id="258" name="Shape 258"/>
          <p:cNvSpPr txBox="1"/>
          <p:nvPr/>
        </p:nvSpPr>
        <p:spPr>
          <a:xfrm>
            <a:off x="8295899" y="7412450"/>
            <a:ext cx="5705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这个循环错在哪里 </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77" name="Shape 57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78" name="Shape 578"/>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79" name="Shape 579"/>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80" name="Shape 580"/>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81" name="Shape 581"/>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82" name="Shape 58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88" name="Shape 588"/>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89" name="Shape 589"/>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a:t>
            </a:r>
          </a:p>
        </p:txBody>
      </p:sp>
      <p:sp>
        <p:nvSpPr>
          <p:cNvPr id="590" name="Shape 59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96" name="Shape 596"/>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97" name="Shape 597"/>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98" name="Shape 598"/>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3</a:t>
            </a:r>
          </a:p>
        </p:txBody>
      </p:sp>
      <p:sp>
        <p:nvSpPr>
          <p:cNvPr id="599" name="Shape 599"/>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05" name="Shape 605"/>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06" name="Shape 606"/>
          <p:cNvSpPr txBox="1"/>
          <p:nvPr/>
        </p:nvSpPr>
        <p:spPr>
          <a:xfrm>
            <a:off x="6642100" y="6259500"/>
            <a:ext cx="13842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07" name="Shape 60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08" name="Shape 60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14" name="Shape 614"/>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15" name="Shape 615"/>
          <p:cNvSpPr txBox="1"/>
          <p:nvPr/>
        </p:nvSpPr>
        <p:spPr>
          <a:xfrm>
            <a:off x="6642100" y="6259500"/>
            <a:ext cx="23108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16" name="Shape 616"/>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17" name="Shape 61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23" name="Shape 623"/>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24" name="Shape 624"/>
          <p:cNvSpPr txBox="1"/>
          <p:nvPr/>
        </p:nvSpPr>
        <p:spPr>
          <a:xfrm>
            <a:off x="6642100" y="6259500"/>
            <a:ext cx="19586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25" name="Shape 62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26" name="Shape 62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32" name="Shape 632"/>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33" name="Shape 633"/>
          <p:cNvSpPr txBox="1"/>
          <p:nvPr/>
        </p:nvSpPr>
        <p:spPr>
          <a:xfrm>
            <a:off x="6642100" y="6259500"/>
            <a:ext cx="2181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34" name="Shape 634"/>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35" name="Shape 635"/>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41" name="Shape 64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42" name="Shape 642"/>
          <p:cNvSpPr txBox="1"/>
          <p:nvPr/>
        </p:nvSpPr>
        <p:spPr>
          <a:xfrm>
            <a:off x="6642100" y="6259500"/>
            <a:ext cx="23033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43" name="Shape 643"/>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44" name="Shape 64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650" name="Shape 65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51" name="Shape 65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52" name="Shape 652"/>
          <p:cNvSpPr txBox="1"/>
          <p:nvPr/>
        </p:nvSpPr>
        <p:spPr>
          <a:xfrm>
            <a:off x="6642100" y="6259500"/>
            <a:ext cx="20699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53" name="Shape 653"/>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54" name="Shape 654"/>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55" name="Shape 65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56" name="Shape 656"/>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57" name="Shape 657"/>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58" name="Shape 65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924800" y="241300"/>
            <a:ext cx="65912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另一个循环</a:t>
            </a:r>
          </a:p>
        </p:txBody>
      </p:sp>
      <p:sp>
        <p:nvSpPr>
          <p:cNvPr id="264" name="Shape 264"/>
          <p:cNvSpPr txBox="1"/>
          <p:nvPr/>
        </p:nvSpPr>
        <p:spPr>
          <a:xfrm>
            <a:off x="8853467" y="3181350"/>
            <a:ext cx="46829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65" name="Shape 265"/>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66" name="Shape 266"/>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67" name="Shape 26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68" name="Shape 268"/>
          <p:cNvCxnSpPr/>
          <p:nvPr/>
        </p:nvCxnSpPr>
        <p:spPr>
          <a:xfrm rot="10800000">
            <a:off x="4203675" y="25336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269" name="Shape 26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0" name="Shape 27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71" name="Shape 27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72" name="Shape 272"/>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73" name="Shape 27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4" name="Shape 27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75" name="Shape 27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76" name="Shape 276"/>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77" name="Shape 277"/>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78" name="Shape 278"/>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79" name="Shape 279"/>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0</a:t>
            </a:r>
          </a:p>
        </p:txBody>
      </p:sp>
      <p:sp>
        <p:nvSpPr>
          <p:cNvPr id="280" name="Shape 280"/>
          <p:cNvSpPr txBox="1"/>
          <p:nvPr/>
        </p:nvSpPr>
        <p:spPr>
          <a:xfrm>
            <a:off x="3581400" y="31877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81" name="Shape 281"/>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i="0" lang="en-US" sz="3500" u="none" cap="none" strike="noStrike">
                <a:solidFill>
                  <a:schemeClr val="lt1"/>
                </a:solidFill>
                <a:latin typeface="Cabin"/>
                <a:ea typeface="Cabin"/>
                <a:cs typeface="Cabin"/>
                <a:sym typeface="Cabin"/>
              </a:rPr>
              <a:t>print</a:t>
            </a:r>
            <a:r>
              <a:rPr b="0" i="0" lang="en-US" sz="3500" u="none" cap="none" strike="noStrike">
                <a:solidFill>
                  <a:schemeClr val="lt1"/>
                </a:solidFill>
                <a:latin typeface="Cabin"/>
                <a:ea typeface="Cabin"/>
                <a:cs typeface="Cabin"/>
                <a:sym typeface="Cabin"/>
              </a:rPr>
              <a:t> </a:t>
            </a:r>
            <a:r>
              <a:rPr b="0" i="0" lang="en-US" sz="3500" u="none" cap="none" strike="noStrike">
                <a:solidFill>
                  <a:srgbClr val="FF0000"/>
                </a:solidFill>
                <a:latin typeface="Cabin"/>
                <a:ea typeface="Cabin"/>
                <a:cs typeface="Cabin"/>
                <a:sym typeface="Cabin"/>
              </a:rPr>
              <a:t>'Rinse'</a:t>
            </a:r>
          </a:p>
        </p:txBody>
      </p:sp>
      <p:sp>
        <p:nvSpPr>
          <p:cNvPr id="282" name="Shape 282"/>
          <p:cNvSpPr txBox="1"/>
          <p:nvPr/>
        </p:nvSpPr>
        <p:spPr>
          <a:xfrm>
            <a:off x="10069511" y="7289800"/>
            <a:ext cx="468312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这个循环做什么</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寻找 </a:t>
            </a:r>
            <a:r>
              <a:rPr lang="en-US" sz="7600">
                <a:solidFill>
                  <a:srgbClr val="00FF00"/>
                </a:solidFill>
                <a:latin typeface="Cabin"/>
                <a:ea typeface="Cabin"/>
                <a:cs typeface="Cabin"/>
                <a:sym typeface="Cabin"/>
              </a:rPr>
              <a:t>最大 </a:t>
            </a:r>
            <a:r>
              <a:rPr lang="en-US" sz="7600">
                <a:solidFill>
                  <a:schemeClr val="lt1"/>
                </a:solidFill>
                <a:latin typeface="Cabin"/>
                <a:ea typeface="Cabin"/>
                <a:cs typeface="Cabin"/>
                <a:sym typeface="Cabin"/>
              </a:rPr>
              <a:t>值</a:t>
            </a:r>
          </a:p>
        </p:txBody>
      </p:sp>
      <p:sp>
        <p:nvSpPr>
          <p:cNvPr id="664" name="Shape 664"/>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a:t>
            </a:r>
            <a:r>
              <a:rPr lang="en-US" sz="2600">
                <a:solidFill>
                  <a:srgbClr val="FF00FF"/>
                </a:solidFill>
                <a:latin typeface="Courier New"/>
                <a:ea typeface="Courier New"/>
                <a:cs typeface="Courier New"/>
                <a:sym typeface="Courier New"/>
              </a:rPr>
              <a:t>e_num</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lang="en-US" sz="2600">
                <a:solidFill>
                  <a:srgbClr val="FF00FF"/>
                </a:solidFill>
                <a:latin typeface="Courier New"/>
                <a:ea typeface="Courier New"/>
                <a:cs typeface="Courier New"/>
                <a:sym typeface="Courier New"/>
              </a:rPr>
              <a:t>   if the_num &gt; </a:t>
            </a:r>
            <a:r>
              <a:rPr lang="en-US" sz="2600">
                <a:solidFill>
                  <a:srgbClr val="00FF00"/>
                </a:solidFill>
                <a:latin typeface="Courier New"/>
                <a:ea typeface="Courier New"/>
                <a:cs typeface="Courier New"/>
                <a:sym typeface="Courier New"/>
              </a:rPr>
              <a:t>largest_so_far</a:t>
            </a:r>
            <a:r>
              <a:rPr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 =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a:t>
            </a:r>
            <a:r>
              <a:rPr b="0" i="0" lang="en-US" sz="2600" u="none" cap="none" strike="noStrike">
                <a:solidFill>
                  <a:srgbClr val="FF00FF"/>
                </a:solidFill>
                <a:latin typeface="Courier New"/>
                <a:ea typeface="Courier New"/>
                <a:cs typeface="Courier New"/>
                <a:sym typeface="Courier New"/>
              </a:rPr>
              <a:t>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lang="en-US" sz="2600">
                <a:solidFill>
                  <a:srgbClr val="00FF00"/>
                </a:solidFill>
                <a:latin typeface="Courier New"/>
                <a:ea typeface="Courier New"/>
                <a:cs typeface="Courier New"/>
                <a:sym typeface="Courier New"/>
              </a:rPr>
              <a:t>largest_so_far</a:t>
            </a:r>
          </a:p>
        </p:txBody>
      </p:sp>
      <p:sp>
        <p:nvSpPr>
          <p:cNvPr id="665" name="Shape 665"/>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666" name="Shape 666"/>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我们让一个 </a:t>
            </a:r>
            <a:r>
              <a:rPr lang="en-US" sz="3000">
                <a:solidFill>
                  <a:schemeClr val="accent1"/>
                </a:solidFill>
                <a:latin typeface="Cabin"/>
                <a:ea typeface="Cabin"/>
                <a:cs typeface="Cabin"/>
                <a:sym typeface="Cabin"/>
              </a:rPr>
              <a:t>变量</a:t>
            </a:r>
            <a:r>
              <a:rPr lang="en-US" sz="3000">
                <a:solidFill>
                  <a:schemeClr val="lt1"/>
                </a:solidFill>
                <a:latin typeface="Cabin"/>
                <a:ea typeface="Cabin"/>
                <a:cs typeface="Cabin"/>
                <a:sym typeface="Cabin"/>
              </a:rPr>
              <a:t> 其值为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 如果当前 </a:t>
            </a:r>
            <a:r>
              <a:rPr lang="en-US" sz="3000">
                <a:solidFill>
                  <a:srgbClr val="FF00FF"/>
                </a:solidFill>
                <a:latin typeface="Cabin"/>
                <a:ea typeface="Cabin"/>
                <a:cs typeface="Cabin"/>
                <a:sym typeface="Cabin"/>
              </a:rPr>
              <a:t>我们所查看的值</a:t>
            </a:r>
            <a:r>
              <a:rPr lang="en-US" sz="3000">
                <a:solidFill>
                  <a:schemeClr val="lt1"/>
                </a:solidFill>
                <a:latin typeface="Cabin"/>
                <a:ea typeface="Cabin"/>
                <a:cs typeface="Cabin"/>
                <a:sym typeface="Cabin"/>
              </a:rPr>
              <a:t> 更大, 这就是新的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循环中计数</a:t>
            </a:r>
          </a:p>
        </p:txBody>
      </p:sp>
      <p:sp>
        <p:nvSpPr>
          <p:cNvPr id="672" name="Shape 672"/>
          <p:cNvSpPr txBox="1"/>
          <p:nvPr/>
        </p:nvSpPr>
        <p:spPr>
          <a:xfrm>
            <a:off x="1741475" y="26495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 = zork + 1</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zork</a:t>
            </a:r>
          </a:p>
        </p:txBody>
      </p:sp>
      <p:sp>
        <p:nvSpPr>
          <p:cNvPr id="673" name="Shape 673"/>
          <p:cNvSpPr txBox="1"/>
          <p:nvPr/>
        </p:nvSpPr>
        <p:spPr>
          <a:xfrm>
            <a:off x="10261600" y="2362200"/>
            <a:ext cx="4219499" cy="4674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p>
        </p:txBody>
      </p:sp>
      <p:sp>
        <p:nvSpPr>
          <p:cNvPr id="674" name="Shape 674"/>
          <p:cNvSpPr txBox="1"/>
          <p:nvPr/>
        </p:nvSpPr>
        <p:spPr>
          <a:xfrm>
            <a:off x="1216025" y="7651750"/>
            <a:ext cx="140714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计量</a:t>
            </a:r>
            <a:r>
              <a:rPr lang="en-US" sz="3200">
                <a:solidFill>
                  <a:schemeClr val="lt1"/>
                </a:solidFill>
                <a:latin typeface="Cabin"/>
                <a:ea typeface="Cabin"/>
                <a:cs typeface="Cabin"/>
                <a:sym typeface="Cabin"/>
              </a:rPr>
              <a:t>一个循环我们执行了多少次</a:t>
            </a:r>
            <a:r>
              <a:rPr b="0" i="0" lang="en-US" sz="3200" u="none" cap="none" strike="noStrike">
                <a:solidFill>
                  <a:schemeClr val="lt1"/>
                </a:solidFill>
                <a:latin typeface="Cabin"/>
                <a:ea typeface="Cabin"/>
                <a:cs typeface="Cabin"/>
                <a:sym typeface="Cabin"/>
              </a:rPr>
              <a:t>,</a:t>
            </a:r>
            <a:r>
              <a:rPr lang="en-US" sz="3200">
                <a:solidFill>
                  <a:schemeClr val="lt1"/>
                </a:solidFill>
                <a:latin typeface="Cabin"/>
                <a:ea typeface="Cabin"/>
                <a:cs typeface="Cabin"/>
                <a:sym typeface="Cabin"/>
              </a:rPr>
              <a:t> 我们引入一个</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计数变量从0值开始 </a:t>
            </a:r>
            <a:r>
              <a:rPr lang="en-US" sz="3200">
                <a:solidFill>
                  <a:schemeClr val="lt1"/>
                </a:solidFill>
                <a:latin typeface="Cabin"/>
                <a:ea typeface="Cabin"/>
                <a:cs typeface="Cabin"/>
                <a:sym typeface="Cabin"/>
              </a:rPr>
              <a:t>并且我们每次</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执行循环时都加一</a:t>
            </a:r>
            <a:r>
              <a:rPr b="0" i="0" lang="en-US" sz="3200" u="none" cap="none" strike="noStrike">
                <a:solidFill>
                  <a:srgbClr val="00FFFF"/>
                </a:solidFill>
                <a:latin typeface="Cabin"/>
                <a:ea typeface="Cabin"/>
                <a:cs typeface="Cabin"/>
                <a:sym typeface="Cabin"/>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循环中求和</a:t>
            </a:r>
          </a:p>
        </p:txBody>
      </p:sp>
      <p:sp>
        <p:nvSpPr>
          <p:cNvPr id="680" name="Shape 680"/>
          <p:cNvSpPr txBox="1"/>
          <p:nvPr/>
        </p:nvSpPr>
        <p:spPr>
          <a:xfrm>
            <a:off x="1741475" y="2649525"/>
            <a:ext cx="75069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 = zork +</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zork</a:t>
            </a:r>
          </a:p>
        </p:txBody>
      </p:sp>
      <p:sp>
        <p:nvSpPr>
          <p:cNvPr id="681" name="Shape 681"/>
          <p:cNvSpPr txBox="1"/>
          <p:nvPr/>
        </p:nvSpPr>
        <p:spPr>
          <a:xfrm>
            <a:off x="10261600" y="22098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r>
              <a:rPr b="0" i="0" lang="en-US" sz="3000" u="none" cap="none" strike="noStrike">
                <a:solidFill>
                  <a:srgbClr val="FF7F00"/>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154</a:t>
            </a:r>
          </a:p>
        </p:txBody>
      </p:sp>
      <p:sp>
        <p:nvSpPr>
          <p:cNvPr id="682" name="Shape 682"/>
          <p:cNvSpPr txBox="1"/>
          <p:nvPr/>
        </p:nvSpPr>
        <p:spPr>
          <a:xfrm>
            <a:off x="1050925" y="7651750"/>
            <a:ext cx="14643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累加</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一个我们在一个循环中遇到的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我们引入一个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从0开始的求和变量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并且我们每次循环时将</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加入求和变量</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a:t>za</a:t>
            </a:r>
          </a:p>
        </p:txBody>
      </p:sp>
      <p:sp>
        <p:nvSpPr>
          <p:cNvPr id="688" name="Shape 688"/>
          <p:cNvSpPr txBox="1"/>
          <p:nvPr/>
        </p:nvSpPr>
        <p:spPr>
          <a:xfrm>
            <a:off x="838550" y="2717875"/>
            <a:ext cx="7984200" cy="4061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count = 0</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sum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count = count + 1</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a:t>
            </a:r>
            <a:r>
              <a:rPr b="0" i="0" lang="en-US" sz="2600" u="none" cap="none" strike="noStrike">
                <a:solidFill>
                  <a:schemeClr val="lt1"/>
                </a:solidFill>
                <a:latin typeface="Courier New"/>
                <a:ea typeface="Courier New"/>
                <a:cs typeface="Courier New"/>
                <a:sym typeface="Courier New"/>
              </a:rPr>
              <a:t>sum = sum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rgbClr val="FF7F00"/>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sum / count</a:t>
            </a:r>
          </a:p>
        </p:txBody>
      </p:sp>
      <p:sp>
        <p:nvSpPr>
          <p:cNvPr id="689" name="Shape 689"/>
          <p:cNvSpPr txBox="1"/>
          <p:nvPr/>
        </p:nvSpPr>
        <p:spPr>
          <a:xfrm>
            <a:off x="10034575" y="2441575"/>
            <a:ext cx="4540199" cy="4746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averageloop.py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FF"/>
                </a:solidFill>
                <a:latin typeface="Cabin"/>
                <a:ea typeface="Cabin"/>
                <a:cs typeface="Cabin"/>
                <a:sym typeface="Cabin"/>
              </a:rPr>
              <a:t>0</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25</a:t>
            </a:r>
          </a:p>
        </p:txBody>
      </p:sp>
      <p:sp>
        <p:nvSpPr>
          <p:cNvPr id="690" name="Shape 690"/>
          <p:cNvSpPr txBox="1"/>
          <p:nvPr/>
        </p:nvSpPr>
        <p:spPr>
          <a:xfrm>
            <a:off x="2981325" y="7778750"/>
            <a:ext cx="110870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一个</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平均值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仅需要结合</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和</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求和</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方法并且 </a:t>
            </a:r>
            <a:r>
              <a:rPr lang="en-US" sz="3200">
                <a:solidFill>
                  <a:srgbClr val="FFFF00"/>
                </a:solidFill>
                <a:latin typeface="Cabin"/>
                <a:ea typeface="Cabin"/>
                <a:cs typeface="Cabin"/>
                <a:sym typeface="Cabin"/>
              </a:rPr>
              <a:t>在循环结束时进行除法运算</a:t>
            </a:r>
            <a:r>
              <a:rPr b="0" i="0" lang="en-US" sz="3200" u="none" cap="none" strike="noStrike">
                <a:solidFill>
                  <a:schemeClr val="lt1"/>
                </a:solidFill>
                <a:latin typeface="Cabin"/>
                <a:ea typeface="Cabin"/>
                <a:cs typeface="Cabin"/>
                <a:sym typeface="Cabin"/>
              </a:rPr>
              <a:t>.</a:t>
            </a:r>
          </a:p>
        </p:txBody>
      </p:sp>
      <p:sp>
        <p:nvSpPr>
          <p:cNvPr id="691" name="Shape 69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在循环中求和</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在循环中过滤</a:t>
            </a:r>
          </a:p>
        </p:txBody>
      </p:sp>
      <p:sp>
        <p:nvSpPr>
          <p:cNvPr id="697" name="Shape 697"/>
          <p:cNvSpPr txBox="1"/>
          <p:nvPr/>
        </p:nvSpPr>
        <p:spPr>
          <a:xfrm>
            <a:off x="1703375" y="3219450"/>
            <a:ext cx="7687500"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r>
              <a:rPr b="0" i="0" lang="en-US" sz="2600" u="none" cap="none" strike="noStrike">
                <a:solidFill>
                  <a:srgbClr val="00FFFF"/>
                </a:solidFill>
                <a:latin typeface="Courier New"/>
                <a:ea typeface="Courier New"/>
                <a:cs typeface="Courier New"/>
                <a:sym typeface="Courier New"/>
              </a:rPr>
              <a:t> &gt; 20:</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print 'Large number',value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698" name="Shape 698"/>
          <p:cNvSpPr txBox="1"/>
          <p:nvPr/>
        </p:nvSpPr>
        <p:spPr>
          <a:xfrm>
            <a:off x="10034586" y="3321050"/>
            <a:ext cx="37448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74</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a:t>
            </a:r>
          </a:p>
        </p:txBody>
      </p:sp>
      <p:sp>
        <p:nvSpPr>
          <p:cNvPr id="699" name="Shape 699"/>
          <p:cNvSpPr txBox="1"/>
          <p:nvPr/>
        </p:nvSpPr>
        <p:spPr>
          <a:xfrm>
            <a:off x="2740025" y="7575550"/>
            <a:ext cx="110870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在 </a:t>
            </a:r>
            <a:r>
              <a:rPr lang="en-US" sz="3600">
                <a:solidFill>
                  <a:srgbClr val="FF00FF"/>
                </a:solidFill>
                <a:latin typeface="Cabin"/>
                <a:ea typeface="Cabin"/>
                <a:cs typeface="Cabin"/>
                <a:sym typeface="Cabin"/>
              </a:rPr>
              <a:t>循环</a:t>
            </a:r>
            <a:r>
              <a:rPr lang="en-US" sz="3600">
                <a:solidFill>
                  <a:schemeClr val="lt1"/>
                </a:solidFill>
                <a:latin typeface="Cabin"/>
                <a:ea typeface="Cabin"/>
                <a:cs typeface="Cabin"/>
                <a:sym typeface="Cabin"/>
              </a:rPr>
              <a:t> 中我们使用一个</a:t>
            </a:r>
            <a:r>
              <a:rPr b="0" i="0" lang="en-US" sz="3600" u="none" cap="none" strike="noStrike">
                <a:solidFill>
                  <a:schemeClr val="lt1"/>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if </a:t>
            </a:r>
            <a:r>
              <a:rPr lang="en-US" sz="3600">
                <a:solidFill>
                  <a:srgbClr val="00FFFF"/>
                </a:solidFill>
                <a:latin typeface="Cabin"/>
                <a:ea typeface="Cabin"/>
                <a:cs typeface="Cabin"/>
                <a:sym typeface="Cabin"/>
              </a:rPr>
              <a:t>指令</a:t>
            </a:r>
            <a:r>
              <a:rPr b="0" i="0" lang="en-US" sz="3600" u="none" cap="none" strike="noStrike">
                <a:solidFill>
                  <a:srgbClr val="00FFFF"/>
                </a:solidFill>
                <a:latin typeface="Cabin"/>
                <a:ea typeface="Cabin"/>
                <a:cs typeface="Cabin"/>
                <a:sym typeface="Cabin"/>
              </a:rPr>
              <a:t> </a:t>
            </a:r>
            <a:r>
              <a:rPr lang="en-US" sz="3600">
                <a:solidFill>
                  <a:schemeClr val="lt1"/>
                </a:solidFill>
                <a:latin typeface="Cabin"/>
                <a:ea typeface="Cabin"/>
                <a:cs typeface="Cabin"/>
                <a:sym typeface="Cabin"/>
              </a:rPr>
              <a:t>去捕捉</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 过滤我们所寻找的值</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运用</a:t>
            </a:r>
            <a:r>
              <a:rPr b="0" i="0" lang="en-US" sz="7600" u="none" cap="none" strike="noStrike">
                <a:solidFill>
                  <a:srgbClr val="00FF00"/>
                </a:solidFill>
                <a:latin typeface="Cabin"/>
                <a:ea typeface="Cabin"/>
                <a:cs typeface="Cabin"/>
                <a:sym typeface="Cabin"/>
              </a:rPr>
              <a:t> </a:t>
            </a:r>
            <a:r>
              <a:rPr lang="en-US" sz="7600">
                <a:solidFill>
                  <a:srgbClr val="FFFF00"/>
                </a:solidFill>
                <a:latin typeface="Cabin"/>
                <a:ea typeface="Cabin"/>
                <a:cs typeface="Cabin"/>
                <a:sym typeface="Cabin"/>
              </a:rPr>
              <a:t>布尔</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变量去搜索</a:t>
            </a:r>
          </a:p>
        </p:txBody>
      </p:sp>
      <p:sp>
        <p:nvSpPr>
          <p:cNvPr id="705" name="Shape 705"/>
          <p:cNvSpPr txBox="1"/>
          <p:nvPr/>
        </p:nvSpPr>
        <p:spPr>
          <a:xfrm>
            <a:off x="1703375" y="2970200"/>
            <a:ext cx="77078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found = </a:t>
            </a:r>
            <a:r>
              <a:rPr b="0" i="0" lang="en-US" sz="2600" u="none" cap="none" strike="noStrike">
                <a:solidFill>
                  <a:srgbClr val="FFFF00"/>
                </a:solidFill>
                <a:latin typeface="Courier New"/>
                <a:ea typeface="Courier New"/>
                <a:cs typeface="Courier New"/>
                <a:sym typeface="Courier New"/>
              </a:rPr>
              <a:t>False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found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FF00FF"/>
                </a:solidFill>
                <a:latin typeface="Courier New"/>
                <a:ea typeface="Courier New"/>
                <a:cs typeface="Courier New"/>
                <a:sym typeface="Courier New"/>
              </a:rPr>
              <a:t> value == 3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        found = </a:t>
            </a:r>
            <a:r>
              <a:rPr b="0" i="0" lang="en-US" sz="2600" u="none" cap="none" strike="noStrike">
                <a:solidFill>
                  <a:srgbClr val="FFFF00"/>
                </a:solidFill>
                <a:latin typeface="Courier New"/>
                <a:ea typeface="Courier New"/>
                <a:cs typeface="Courier New"/>
                <a:sym typeface="Courier New"/>
              </a:rPr>
              <a:t>True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found</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found</a:t>
            </a:r>
          </a:p>
        </p:txBody>
      </p:sp>
      <p:sp>
        <p:nvSpPr>
          <p:cNvPr id="706" name="Shape 706"/>
          <p:cNvSpPr txBox="1"/>
          <p:nvPr/>
        </p:nvSpPr>
        <p:spPr>
          <a:xfrm>
            <a:off x="10034586" y="2365375"/>
            <a:ext cx="37448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False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True</a:t>
            </a:r>
          </a:p>
        </p:txBody>
      </p:sp>
      <p:sp>
        <p:nvSpPr>
          <p:cNvPr id="707" name="Shape 707"/>
          <p:cNvSpPr txBox="1"/>
          <p:nvPr/>
        </p:nvSpPr>
        <p:spPr>
          <a:xfrm>
            <a:off x="968100" y="7712825"/>
            <a:ext cx="141195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如果我们只是想搜索并</a:t>
            </a:r>
            <a:r>
              <a:rPr b="0" i="0" lang="en-US" sz="3200" u="none" cap="none" strike="noStrike">
                <a:solidFill>
                  <a:srgbClr val="FF0000"/>
                </a:solidFill>
                <a:latin typeface="Cabin"/>
                <a:ea typeface="Cabin"/>
                <a:cs typeface="Cabin"/>
                <a:sym typeface="Cabin"/>
              </a:rPr>
              <a:t> </a:t>
            </a:r>
            <a:r>
              <a:rPr lang="en-US" sz="3200">
                <a:solidFill>
                  <a:srgbClr val="00FF00"/>
                </a:solidFill>
                <a:latin typeface="Cabin"/>
                <a:ea typeface="Cabin"/>
                <a:cs typeface="Cabin"/>
                <a:sym typeface="Cabin"/>
              </a:rPr>
              <a:t>知道一个值是否出现</a:t>
            </a:r>
            <a:r>
              <a:rPr lang="en-US" sz="3200">
                <a:solidFill>
                  <a:schemeClr val="lt1"/>
                </a:solidFill>
                <a:latin typeface="Cabin"/>
                <a:ea typeface="Cabin"/>
                <a:cs typeface="Cabin"/>
                <a:sym typeface="Cabin"/>
              </a:rPr>
              <a:t>, 我们使用一个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其起始值为</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假</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且一旦我们 </a:t>
            </a:r>
            <a:r>
              <a:rPr lang="en-US" sz="3200">
                <a:solidFill>
                  <a:srgbClr val="00FF00"/>
                </a:solidFill>
                <a:latin typeface="Cabin"/>
                <a:ea typeface="Cabin"/>
                <a:cs typeface="Cabin"/>
                <a:sym typeface="Cabin"/>
              </a:rPr>
              <a:t>找到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搜索值变量就被设为 </a:t>
            </a:r>
            <a:r>
              <a:rPr lang="en-US" sz="3200">
                <a:solidFill>
                  <a:srgbClr val="FFFF00"/>
                </a:solidFill>
                <a:latin typeface="Cabin"/>
                <a:ea typeface="Cabin"/>
                <a:cs typeface="Cabin"/>
                <a:sym typeface="Cabin"/>
              </a:rPr>
              <a:t>真</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如何找到最小值</a:t>
            </a:r>
          </a:p>
        </p:txBody>
      </p:sp>
      <p:sp>
        <p:nvSpPr>
          <p:cNvPr id="713" name="Shape 713"/>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&gt; </a:t>
            </a:r>
            <a:r>
              <a:rPr b="1" lang="en-US" sz="2600">
                <a:solidFill>
                  <a:srgbClr val="00FF00"/>
                </a:solidFill>
                <a:latin typeface="Courier New"/>
                <a:ea typeface="Courier New"/>
                <a:cs typeface="Courier New"/>
                <a:sym typeface="Courier New"/>
              </a:rPr>
              <a:t>largest_so_far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largest_so_far</a:t>
            </a:r>
          </a:p>
        </p:txBody>
      </p:sp>
      <p:sp>
        <p:nvSpPr>
          <p:cNvPr id="714" name="Shape 714"/>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715" name="Shape 715"/>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我们如何修改这一代码让它去搜索最小值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1" name="Shape 721"/>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2" name="Shape 722"/>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rgbClr val="00FF00"/>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8" name="Shape 728"/>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9" name="Shape 729"/>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smallbad</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-1</a:t>
            </a:r>
          </a:p>
        </p:txBody>
      </p:sp>
      <p:sp>
        <p:nvSpPr>
          <p:cNvPr id="730" name="Shape 730"/>
          <p:cNvSpPr txBox="1"/>
          <p:nvPr/>
        </p:nvSpPr>
        <p:spPr>
          <a:xfrm>
            <a:off x="906525" y="7194550"/>
            <a:ext cx="14757599" cy="1609799"/>
          </a:xfrm>
          <a:prstGeom prst="rect">
            <a:avLst/>
          </a:prstGeom>
          <a:noFill/>
          <a:ln>
            <a:noFill/>
          </a:ln>
        </p:spPr>
        <p:txBody>
          <a:bodyPr anchorCtr="0" anchor="ctr" bIns="0" lIns="0" rIns="0" tIns="0">
            <a:noAutofit/>
          </a:bodyPr>
          <a:lstStyle/>
          <a:p>
            <a:pPr lvl="0" rtl="0" algn="ctr">
              <a:lnSpc>
                <a:spcPct val="115000"/>
              </a:lnSpc>
              <a:spcBef>
                <a:spcPts val="0"/>
              </a:spcBef>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chemeClr val="accent1"/>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nvSpPr>
        <p:spPr>
          <a:xfrm>
            <a:off x="1459175" y="2133500"/>
            <a:ext cx="7748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chemeClr val="lt1"/>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00"/>
                </a:solidFill>
                <a:latin typeface="Courier New"/>
                <a:ea typeface="Courier New"/>
                <a:cs typeface="Courier New"/>
                <a:sym typeface="Courier New"/>
              </a:rPr>
              <a:t> smallest </a:t>
            </a:r>
            <a:r>
              <a:rPr b="0" lang="en-US" sz="2600" u="none" cap="none" strike="noStrike">
                <a:solidFill>
                  <a:srgbClr val="FFFF00"/>
                </a:solidFill>
                <a:latin typeface="Courier New"/>
                <a:ea typeface="Courier New"/>
                <a:cs typeface="Courier New"/>
                <a:sym typeface="Courier New"/>
              </a:rPr>
              <a:t>is</a:t>
            </a:r>
            <a:r>
              <a:rPr b="0" i="0" lang="en-US" sz="2600" u="none" cap="none" strike="noStrike">
                <a:solidFill>
                  <a:srgbClr val="00FF00"/>
                </a:solidFill>
                <a:latin typeface="Courier New"/>
                <a:ea typeface="Courier New"/>
                <a:cs typeface="Courier New"/>
                <a:sym typeface="Courier New"/>
              </a:rPr>
              <a:t> None</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 </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rgbClr val="FF00FF"/>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rgbClr val="FF00FF"/>
                </a:solidFill>
                <a:latin typeface="Courier New"/>
                <a:ea typeface="Courier New"/>
                <a:cs typeface="Courier New"/>
                <a:sym typeface="Courier New"/>
              </a:rPr>
              <a:t> :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a:t>
            </a:r>
            <a:r>
              <a:rPr b="0" i="0" lang="en-US" sz="2600" u="none" cap="none" strike="noStrike">
                <a:solidFill>
                  <a:srgbClr val="FF00FF"/>
                </a:solidFill>
                <a:latin typeface="Courier New"/>
                <a:ea typeface="Courier New"/>
                <a:cs typeface="Courier New"/>
                <a:sym typeface="Courier New"/>
              </a:rPr>
              <a:t> =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
        <p:nvSpPr>
          <p:cNvPr id="736" name="Shape 736"/>
          <p:cNvSpPr txBox="1"/>
          <p:nvPr/>
        </p:nvSpPr>
        <p:spPr>
          <a:xfrm>
            <a:off x="10225086" y="2327275"/>
            <a:ext cx="3797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smallest.py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3</a:t>
            </a:r>
          </a:p>
        </p:txBody>
      </p:sp>
      <p:sp>
        <p:nvSpPr>
          <p:cNvPr id="737" name="Shape 737"/>
          <p:cNvSpPr txBox="1"/>
          <p:nvPr/>
        </p:nvSpPr>
        <p:spPr>
          <a:xfrm>
            <a:off x="695325" y="7702550"/>
            <a:ext cx="14859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我们仍然有一个变量</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第一次进入循环时</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FFFF00"/>
                </a:solidFill>
                <a:latin typeface="Cabin"/>
                <a:ea typeface="Cabin"/>
                <a:cs typeface="Cabin"/>
                <a:sym typeface="Cabin"/>
              </a:rPr>
              <a:t>None 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所以我们取第一个</a:t>
            </a:r>
            <a:r>
              <a:rPr b="0" i="0" lang="en-US" sz="3200" u="none" cap="none" strike="noStrike">
                <a:solidFill>
                  <a:schemeClr val="lt1"/>
                </a:solidFill>
                <a:latin typeface="Cabin"/>
                <a:ea typeface="Cabin"/>
                <a:cs typeface="Cabin"/>
                <a:sym typeface="Cabin"/>
              </a:rPr>
              <a:t> </a:t>
            </a:r>
            <a:r>
              <a:rPr lang="en-US" sz="3200">
                <a:solidFill>
                  <a:srgbClr val="FF00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lang="en-US" sz="3200">
                <a:solidFill>
                  <a:schemeClr val="lt1"/>
                </a:solidFill>
                <a:latin typeface="Cabin"/>
                <a:ea typeface="Cabin"/>
                <a:cs typeface="Cabin"/>
                <a:sym typeface="Cabin"/>
              </a:rPr>
              <a:t> </a:t>
            </a:r>
            <a:r>
              <a:rPr b="0" i="0" lang="en-US" sz="3200" u="none" cap="none" strike="noStrike">
                <a:solidFill>
                  <a:schemeClr val="lt1"/>
                </a:solidFill>
                <a:latin typeface="Cabin"/>
                <a:ea typeface="Cabin"/>
                <a:cs typeface="Cabin"/>
                <a:sym typeface="Cabin"/>
              </a:rPr>
              <a:t>的值</a:t>
            </a:r>
            <a:r>
              <a:rPr lang="en-US" sz="3200">
                <a:solidFill>
                  <a:schemeClr val="lt1"/>
                </a:solidFill>
                <a:latin typeface="Cabin"/>
                <a:ea typeface="Cabin"/>
                <a:cs typeface="Cabin"/>
                <a:sym typeface="Cabin"/>
              </a:rPr>
              <a:t>.</a:t>
            </a:r>
          </a:p>
        </p:txBody>
      </p:sp>
      <p:sp>
        <p:nvSpPr>
          <p:cNvPr id="738" name="Shape 73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找 </a:t>
            </a:r>
            <a:r>
              <a:rPr lang="en-US" sz="7600">
                <a:solidFill>
                  <a:srgbClr val="00FF00"/>
                </a:solidFill>
                <a:latin typeface="Cabin"/>
                <a:ea typeface="Cabin"/>
                <a:cs typeface="Cabin"/>
                <a:sym typeface="Cabin"/>
              </a:rPr>
              <a:t>最小 </a:t>
            </a:r>
            <a:r>
              <a:rPr lang="en-US" sz="7600">
                <a:solidFill>
                  <a:schemeClr val="lt1"/>
                </a:solidFill>
                <a:latin typeface="Cabin"/>
                <a:ea typeface="Cabin"/>
                <a:cs typeface="Cabin"/>
                <a:sym typeface="Cabin"/>
              </a:rPr>
              <a:t>值</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
        <p:nvSpPr>
          <p:cNvPr id="288" name="Shape 288"/>
          <p:cNvSpPr txBox="1"/>
          <p:nvPr>
            <p:ph idx="1" type="body"/>
          </p:nvPr>
        </p:nvSpPr>
        <p:spPr>
          <a:xfrm>
            <a:off x="1282700" y="2235200"/>
            <a:ext cx="140715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289" name="Shape 289"/>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290" name="Shape 290"/>
          <p:cNvSpPr txBox="1"/>
          <p:nvPr/>
        </p:nvSpPr>
        <p:spPr>
          <a:xfrm>
            <a:off x="3774650" y="5304525"/>
            <a:ext cx="64305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a:t>
            </a:r>
            <a:r>
              <a:rPr b="0" i="0" lang="en-US" sz="7600" u="none" cap="none" strike="noStrike">
                <a:solidFill>
                  <a:srgbClr val="FF00FF"/>
                </a:solidFill>
                <a:latin typeface="Cabin"/>
                <a:ea typeface="Cabin"/>
                <a:cs typeface="Cabin"/>
                <a:sym typeface="Cabin"/>
              </a:rPr>
              <a:t>is</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和</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a:t>
            </a:r>
            <a:r>
              <a:rPr b="0" i="0" lang="en-US" sz="7600" u="none" cap="none" strike="noStrike">
                <a:solidFill>
                  <a:srgbClr val="FF7F00"/>
                </a:solidFill>
                <a:latin typeface="Cabin"/>
                <a:ea typeface="Cabin"/>
                <a:cs typeface="Cabin"/>
                <a:sym typeface="Cabin"/>
              </a:rPr>
              <a:t>is not</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运算符</a:t>
            </a:r>
          </a:p>
        </p:txBody>
      </p:sp>
      <p:sp>
        <p:nvSpPr>
          <p:cNvPr id="744" name="Shape 744"/>
          <p:cNvSpPr txBox="1"/>
          <p:nvPr>
            <p:ph idx="1" type="body"/>
          </p:nvPr>
        </p:nvSpPr>
        <p:spPr>
          <a:xfrm>
            <a:off x="8140700" y="2603500"/>
            <a:ext cx="6946899" cy="57022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Python </a:t>
            </a:r>
            <a:r>
              <a:rPr lang="en-US" sz="3400">
                <a:solidFill>
                  <a:schemeClr val="lt1"/>
                </a:solidFill>
                <a:latin typeface="Cabin"/>
                <a:ea typeface="Cabin"/>
                <a:cs typeface="Cabin"/>
                <a:sym typeface="Cabin"/>
              </a:rPr>
              <a:t>有一个 </a:t>
            </a:r>
            <a:r>
              <a:rPr b="0" i="0" lang="en-US" sz="3400" u="none" cap="none" strike="noStrike">
                <a:solidFill>
                  <a:srgbClr val="FF00FF"/>
                </a:solidFill>
                <a:latin typeface="Cabin"/>
                <a:ea typeface="Cabin"/>
                <a:cs typeface="Cabin"/>
                <a:sym typeface="Cabin"/>
              </a:rPr>
              <a:t>is</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运算符用于逻辑表达式</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意味着</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a:t>
            </a:r>
            <a:r>
              <a:rPr lang="en-US" sz="3400">
                <a:solidFill>
                  <a:srgbClr val="FF00FF"/>
                </a:solidFill>
                <a:latin typeface="Cabin"/>
                <a:ea typeface="Cabin"/>
                <a:cs typeface="Cabin"/>
                <a:sym typeface="Cabin"/>
              </a:rPr>
              <a:t>和...一样</a:t>
            </a:r>
            <a:r>
              <a:rPr lang="en-US" sz="3400">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类似于</a:t>
            </a:r>
            <a:r>
              <a:rPr b="0" i="0" lang="en-US" sz="3400" u="none" cap="none" strike="noStrike">
                <a:solidFill>
                  <a:schemeClr val="lt1"/>
                </a:solidFill>
                <a:latin typeface="Cabin"/>
                <a:ea typeface="Cabin"/>
                <a:cs typeface="Cabin"/>
                <a:sym typeface="Cabin"/>
              </a:rPr>
              <a:t> </a:t>
            </a:r>
            <a:r>
              <a:rPr b="0" i="0" lang="en-US" sz="3400" u="none" cap="none" strike="noStrike">
                <a:solidFill>
                  <a:srgbClr val="00FFFF"/>
                </a:solidFill>
                <a:latin typeface="Cabin"/>
                <a:ea typeface="Cabin"/>
                <a:cs typeface="Cabin"/>
                <a:sym typeface="Cabin"/>
              </a:rPr>
              <a:t>== </a:t>
            </a:r>
            <a:r>
              <a:rPr lang="en-US" sz="3400">
                <a:solidFill>
                  <a:schemeClr val="lt1"/>
                </a:solidFill>
                <a:latin typeface="Cabin"/>
                <a:ea typeface="Cabin"/>
                <a:cs typeface="Cabin"/>
                <a:sym typeface="Cabin"/>
              </a:rPr>
              <a:t>但更强</a:t>
            </a:r>
          </a:p>
          <a:p>
            <a:pPr indent="-358394"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rgbClr val="FF7F00"/>
                </a:solidFill>
                <a:latin typeface="Cabin"/>
                <a:ea typeface="Cabin"/>
                <a:cs typeface="Cabin"/>
                <a:sym typeface="Cabin"/>
              </a:rPr>
              <a:t>is not</a:t>
            </a:r>
            <a:r>
              <a:rPr lang="en-US" sz="3400">
                <a:solidFill>
                  <a:schemeClr val="lt1"/>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也是一个逻辑运算符</a:t>
            </a:r>
          </a:p>
        </p:txBody>
      </p:sp>
      <p:sp>
        <p:nvSpPr>
          <p:cNvPr id="745" name="Shape 745"/>
          <p:cNvSpPr txBox="1"/>
          <p:nvPr/>
        </p:nvSpPr>
        <p:spPr>
          <a:xfrm>
            <a:off x="874425" y="2962250"/>
            <a:ext cx="7742400"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a:t>
            </a:r>
            <a:r>
              <a:rPr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[3, 41, 12, 9,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is</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chemeClr val="lt1"/>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1234725" y="3184825"/>
            <a:ext cx="6903300" cy="5159099"/>
          </a:xfrm>
          <a:prstGeom prst="rect">
            <a:avLst/>
          </a:prstGeom>
          <a:noFill/>
          <a:ln>
            <a:noFill/>
          </a:ln>
        </p:spPr>
        <p:txBody>
          <a:bodyPr anchorCtr="0" anchor="t" bIns="38100" lIns="38100" rIns="38100" tIns="38100">
            <a:noAutofit/>
          </a:bodyPr>
          <a:lstStyle/>
          <a:p>
            <a:pPr indent="-39446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While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不定的</a:t>
            </a:r>
            <a:r>
              <a:rPr b="0" i="0" lang="en-US" sz="3600" u="none" cap="none" strike="noStrike">
                <a:solidFill>
                  <a:schemeClr val="lt1"/>
                </a:solidFill>
                <a:latin typeface="Cabin"/>
                <a:ea typeface="Cabin"/>
                <a:cs typeface="Cabin"/>
                <a:sym typeface="Cabin"/>
              </a:rPr>
              <a:t>)</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无限循环</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break</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continue</a:t>
            </a:r>
          </a:p>
        </p:txBody>
      </p:sp>
      <p:sp>
        <p:nvSpPr>
          <p:cNvPr id="751" name="Shape 751"/>
          <p:cNvSpPr txBox="1"/>
          <p:nvPr>
            <p:ph idx="1" type="body"/>
          </p:nvPr>
        </p:nvSpPr>
        <p:spPr>
          <a:xfrm>
            <a:off x="8359600" y="2755900"/>
            <a:ext cx="6903300" cy="5702399"/>
          </a:xfrm>
          <a:prstGeom prst="rect">
            <a:avLst/>
          </a:prstGeom>
          <a:noFill/>
          <a:ln>
            <a:noFill/>
          </a:ln>
        </p:spPr>
        <p:txBody>
          <a:bodyPr anchorCtr="0" anchor="t" bIns="38100" lIns="38100" rIns="38100" tIns="38100">
            <a:noAutofit/>
          </a:bodyPr>
          <a:lstStyle/>
          <a:p>
            <a:pPr indent="-394462"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迭代变量</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循环用例</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最大最小值</a:t>
            </a:r>
          </a:p>
        </p:txBody>
      </p:sp>
      <p:sp>
        <p:nvSpPr>
          <p:cNvPr id="752" name="Shape 752"/>
          <p:cNvSpPr txBox="1"/>
          <p:nvPr>
            <p:ph type="title"/>
          </p:nvPr>
        </p:nvSpPr>
        <p:spPr>
          <a:xfrm>
            <a:off x="927100" y="241300"/>
            <a:ext cx="13480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目录</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758" name="Shape 758"/>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and Translators here </a:t>
            </a:r>
          </a:p>
        </p:txBody>
      </p:sp>
      <p:pic>
        <p:nvPicPr>
          <p:cNvPr id="759" name="Shape 759"/>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760" name="Shape 760"/>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761" name="Shape 761"/>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3774650" y="5304525"/>
            <a:ext cx="68741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296" name="Shape 296"/>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f</a:t>
            </a:r>
            <a:r>
              <a:rPr b="0" i="0" lang="en-US" sz="3600" u="none" cap="none" strike="noStrike">
                <a:solidFill>
                  <a:schemeClr val="lt1"/>
                </a:solidFill>
                <a:latin typeface="Cabin"/>
                <a:ea typeface="Cabin"/>
                <a:cs typeface="Cabin"/>
                <a:sym typeface="Cabin"/>
              </a:rPr>
              <a:t>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297" name="Shape 297"/>
          <p:cNvCxnSpPr/>
          <p:nvPr/>
        </p:nvCxnSpPr>
        <p:spPr>
          <a:xfrm rot="10800000">
            <a:off x="3082749" y="7565975"/>
            <a:ext cx="522900" cy="643499"/>
          </a:xfrm>
          <a:prstGeom prst="straightConnector1">
            <a:avLst/>
          </a:prstGeom>
          <a:noFill/>
          <a:ln cap="rnd" cmpd="sng" w="50800">
            <a:solidFill>
              <a:srgbClr val="FFFF00"/>
            </a:solidFill>
            <a:prstDash val="solid"/>
            <a:miter/>
            <a:headEnd len="med" w="med" type="stealth"/>
            <a:tailEnd len="med" w="med" type="none"/>
          </a:ln>
        </p:spPr>
      </p:cxnSp>
      <p:cxnSp>
        <p:nvCxnSpPr>
          <p:cNvPr id="298" name="Shape 298"/>
          <p:cNvCxnSpPr/>
          <p:nvPr/>
        </p:nvCxnSpPr>
        <p:spPr>
          <a:xfrm flipH="1" rot="10800000">
            <a:off x="3025775" y="7310661"/>
            <a:ext cx="2035499" cy="237900"/>
          </a:xfrm>
          <a:prstGeom prst="straightConnector1">
            <a:avLst/>
          </a:prstGeom>
          <a:noFill/>
          <a:ln cap="rnd" cmpd="sng" w="50800">
            <a:solidFill>
              <a:srgbClr val="FFFF00"/>
            </a:solidFill>
            <a:prstDash val="solid"/>
            <a:miter/>
            <a:headEnd len="med" w="med" type="stealth"/>
            <a:tailEnd len="med" w="med" type="none"/>
          </a:ln>
        </p:spPr>
      </p:cxnSp>
      <p:sp>
        <p:nvSpPr>
          <p:cNvPr id="299" name="Shape 299"/>
          <p:cNvSpPr txBox="1"/>
          <p:nvPr>
            <p:ph idx="1" type="body"/>
          </p:nvPr>
        </p:nvSpPr>
        <p:spPr>
          <a:xfrm>
            <a:off x="1282700" y="2235200"/>
            <a:ext cx="140714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300" name="Shape 300"/>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cxnSp>
        <p:nvCxnSpPr>
          <p:cNvPr id="305" name="Shape 305"/>
          <p:cNvCxnSpPr/>
          <p:nvPr/>
        </p:nvCxnSpPr>
        <p:spPr>
          <a:xfrm rot="10800000">
            <a:off x="11017136" y="557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06" name="Shape 306"/>
          <p:cNvSpPr/>
          <p:nvPr/>
        </p:nvSpPr>
        <p:spPr>
          <a:xfrm>
            <a:off x="9601200" y="1117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07" name="Shape 307"/>
          <p:cNvCxnSpPr/>
          <p:nvPr/>
        </p:nvCxnSpPr>
        <p:spPr>
          <a:xfrm flipH="1" rot="10800000">
            <a:off x="10939461" y="2425849"/>
            <a:ext cx="96899" cy="4019400"/>
          </a:xfrm>
          <a:prstGeom prst="straightConnector1">
            <a:avLst/>
          </a:prstGeom>
          <a:noFill/>
          <a:ln cap="rnd" cmpd="sng" w="76200">
            <a:solidFill>
              <a:srgbClr val="1155CC"/>
            </a:solidFill>
            <a:prstDash val="solid"/>
            <a:miter/>
            <a:headEnd len="med" w="med" type="none"/>
            <a:tailEnd len="med" w="med" type="stealth"/>
          </a:ln>
        </p:spPr>
      </p:cxnSp>
      <p:cxnSp>
        <p:nvCxnSpPr>
          <p:cNvPr id="308" name="Shape 308"/>
          <p:cNvCxnSpPr/>
          <p:nvPr/>
        </p:nvCxnSpPr>
        <p:spPr>
          <a:xfrm rot="10800000">
            <a:off x="12382475" y="1746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09" name="Shape 309"/>
          <p:cNvCxnSpPr/>
          <p:nvPr/>
        </p:nvCxnSpPr>
        <p:spPr>
          <a:xfrm rot="10800000">
            <a:off x="13190537" y="1746275"/>
            <a:ext cx="0" cy="4708499"/>
          </a:xfrm>
          <a:prstGeom prst="straightConnector1">
            <a:avLst/>
          </a:prstGeom>
          <a:noFill/>
          <a:ln cap="rnd" cmpd="sng" w="76200">
            <a:solidFill>
              <a:srgbClr val="1155CC"/>
            </a:solidFill>
            <a:prstDash val="solid"/>
            <a:miter/>
            <a:headEnd len="med" w="med" type="none"/>
            <a:tailEnd len="med" w="med" type="none"/>
          </a:ln>
        </p:spPr>
      </p:cxnSp>
      <p:cxnSp>
        <p:nvCxnSpPr>
          <p:cNvPr id="310" name="Shape 310"/>
          <p:cNvCxnSpPr/>
          <p:nvPr/>
        </p:nvCxnSpPr>
        <p:spPr>
          <a:xfrm>
            <a:off x="10955336" y="6411911"/>
            <a:ext cx="2187600" cy="14400"/>
          </a:xfrm>
          <a:prstGeom prst="straightConnector1">
            <a:avLst/>
          </a:prstGeom>
          <a:noFill/>
          <a:ln cap="rnd" cmpd="sng" w="76200">
            <a:solidFill>
              <a:srgbClr val="1155CC"/>
            </a:solidFill>
            <a:prstDash val="solid"/>
            <a:miter/>
            <a:headEnd len="med" w="med" type="none"/>
            <a:tailEnd len="med" w="med" type="none"/>
          </a:ln>
        </p:spPr>
      </p:cxnSp>
      <p:cxnSp>
        <p:nvCxnSpPr>
          <p:cNvPr id="311" name="Shape 311"/>
          <p:cNvCxnSpPr/>
          <p:nvPr/>
        </p:nvCxnSpPr>
        <p:spPr>
          <a:xfrm flipH="1">
            <a:off x="9245574" y="1762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12" name="Shape 312"/>
          <p:cNvCxnSpPr/>
          <p:nvPr/>
        </p:nvCxnSpPr>
        <p:spPr>
          <a:xfrm flipH="1" rot="10800000">
            <a:off x="10942636" y="6889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13" name="Shape 313"/>
          <p:cNvCxnSpPr/>
          <p:nvPr/>
        </p:nvCxnSpPr>
        <p:spPr>
          <a:xfrm flipH="1" rot="10800000">
            <a:off x="9202736" y="1752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14" name="Shape 314"/>
          <p:cNvCxnSpPr/>
          <p:nvPr/>
        </p:nvCxnSpPr>
        <p:spPr>
          <a:xfrm>
            <a:off x="9216150" y="6870200"/>
            <a:ext cx="1723200" cy="36899"/>
          </a:xfrm>
          <a:prstGeom prst="straightConnector1">
            <a:avLst/>
          </a:prstGeom>
          <a:noFill/>
          <a:ln cap="rnd" cmpd="sng" w="76200">
            <a:solidFill>
              <a:srgbClr val="1155CC"/>
            </a:solidFill>
            <a:prstDash val="solid"/>
            <a:miter/>
            <a:headEnd len="med" w="med" type="none"/>
            <a:tailEnd len="med" w="med" type="none"/>
          </a:ln>
        </p:spPr>
      </p:cxnSp>
      <p:sp>
        <p:nvSpPr>
          <p:cNvPr id="315" name="Shape 315"/>
          <p:cNvSpPr txBox="1"/>
          <p:nvPr/>
        </p:nvSpPr>
        <p:spPr>
          <a:xfrm>
            <a:off x="8721725" y="1003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16" name="Shape 316"/>
          <p:cNvSpPr txBox="1"/>
          <p:nvPr/>
        </p:nvSpPr>
        <p:spPr>
          <a:xfrm>
            <a:off x="9499600" y="7505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17" name="Shape 317"/>
          <p:cNvSpPr txBox="1"/>
          <p:nvPr/>
        </p:nvSpPr>
        <p:spPr>
          <a:xfrm>
            <a:off x="12838111" y="1003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318" name="Shape 318"/>
          <p:cNvSpPr txBox="1"/>
          <p:nvPr/>
        </p:nvSpPr>
        <p:spPr>
          <a:xfrm>
            <a:off x="11760200" y="24003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19" name="Shape 319"/>
          <p:cNvSpPr txBox="1"/>
          <p:nvPr/>
        </p:nvSpPr>
        <p:spPr>
          <a:xfrm>
            <a:off x="11709400" y="534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20" name="Shape 320"/>
          <p:cNvCxnSpPr/>
          <p:nvPr/>
        </p:nvCxnSpPr>
        <p:spPr>
          <a:xfrm rot="10800000">
            <a:off x="14816037" y="4603711"/>
            <a:ext cx="1016099" cy="1490699"/>
          </a:xfrm>
          <a:prstGeom prst="straightConnector1">
            <a:avLst/>
          </a:prstGeom>
          <a:noFill/>
          <a:ln cap="rnd" cmpd="sng" w="76200">
            <a:solidFill>
              <a:srgbClr val="FFFF00"/>
            </a:solidFill>
            <a:prstDash val="solid"/>
            <a:miter/>
            <a:headEnd len="med" w="med" type="stealth"/>
            <a:tailEnd len="med" w="med" type="none"/>
          </a:ln>
        </p:spPr>
      </p:cxnSp>
      <p:cxnSp>
        <p:nvCxnSpPr>
          <p:cNvPr id="321" name="Shape 321"/>
          <p:cNvCxnSpPr/>
          <p:nvPr/>
        </p:nvCxnSpPr>
        <p:spPr>
          <a:xfrm flipH="1" rot="10800000">
            <a:off x="11952286" y="6069111"/>
            <a:ext cx="3849600" cy="1346100"/>
          </a:xfrm>
          <a:prstGeom prst="straightConnector1">
            <a:avLst/>
          </a:prstGeom>
          <a:noFill/>
          <a:ln cap="rnd" cmpd="sng" w="76200">
            <a:solidFill>
              <a:srgbClr val="FFFF00"/>
            </a:solidFill>
            <a:prstDash val="solid"/>
            <a:miter/>
            <a:headEnd len="med" w="med" type="stealth"/>
            <a:tailEnd len="med" w="med" type="none"/>
          </a:ln>
        </p:spPr>
      </p:cxnSp>
      <p:sp>
        <p:nvSpPr>
          <p:cNvPr id="322" name="Shape 322"/>
          <p:cNvSpPr txBox="1"/>
          <p:nvPr/>
        </p:nvSpPr>
        <p:spPr>
          <a:xfrm>
            <a:off x="1752600" y="1195375"/>
            <a:ext cx="65580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23" name="Shape 323"/>
          <p:cNvCxnSpPr/>
          <p:nvPr/>
        </p:nvCxnSpPr>
        <p:spPr>
          <a:xfrm rot="10800000">
            <a:off x="1318899" y="3504149"/>
            <a:ext cx="348900" cy="544500"/>
          </a:xfrm>
          <a:prstGeom prst="straightConnector1">
            <a:avLst/>
          </a:prstGeom>
          <a:noFill/>
          <a:ln cap="rnd" cmpd="sng" w="50800">
            <a:solidFill>
              <a:srgbClr val="FFFF00"/>
            </a:solidFill>
            <a:prstDash val="solid"/>
            <a:miter/>
            <a:headEnd len="med" w="med" type="stealth"/>
            <a:tailEnd len="med" w="med" type="none"/>
          </a:ln>
        </p:spPr>
      </p:cxnSp>
      <p:cxnSp>
        <p:nvCxnSpPr>
          <p:cNvPr id="324" name="Shape 324"/>
          <p:cNvCxnSpPr/>
          <p:nvPr/>
        </p:nvCxnSpPr>
        <p:spPr>
          <a:xfrm flipH="1" rot="10800000">
            <a:off x="1312400" y="3085225"/>
            <a:ext cx="1787100" cy="377099"/>
          </a:xfrm>
          <a:prstGeom prst="straightConnector1">
            <a:avLst/>
          </a:prstGeom>
          <a:noFill/>
          <a:ln cap="rnd" cmpd="sng" w="50800">
            <a:solidFill>
              <a:srgbClr val="FFFF00"/>
            </a:solidFill>
            <a:prstDash val="solid"/>
            <a:miter/>
            <a:headEnd len="med" w="med" type="stealth"/>
            <a:tailEnd len="med" w="med" type="none"/>
          </a:ln>
        </p:spPr>
      </p:cxnSp>
      <p:cxnSp>
        <p:nvCxnSpPr>
          <p:cNvPr id="325" name="Shape 325"/>
          <p:cNvCxnSpPr/>
          <p:nvPr/>
        </p:nvCxnSpPr>
        <p:spPr>
          <a:xfrm rot="10800000">
            <a:off x="13209448" y="3186137"/>
            <a:ext cx="1401899" cy="822300"/>
          </a:xfrm>
          <a:prstGeom prst="straightConnector1">
            <a:avLst/>
          </a:prstGeom>
          <a:noFill/>
          <a:ln cap="rnd" cmpd="sng" w="76200">
            <a:solidFill>
              <a:srgbClr val="1155CC"/>
            </a:solidFill>
            <a:prstDash val="solid"/>
            <a:miter/>
            <a:headEnd len="med" w="med" type="none"/>
            <a:tailEnd len="med" w="med" type="none"/>
          </a:ln>
        </p:spPr>
      </p:cxnSp>
      <p:pic>
        <p:nvPicPr>
          <p:cNvPr id="326" name="Shape 326"/>
          <p:cNvPicPr preferRelativeResize="0"/>
          <p:nvPr/>
        </p:nvPicPr>
        <p:blipFill rotWithShape="1">
          <a:blip r:embed="rId3">
            <a:alphaModFix/>
          </a:blip>
          <a:srcRect b="0" l="0" r="0" t="0"/>
          <a:stretch/>
        </p:blipFill>
        <p:spPr>
          <a:xfrm>
            <a:off x="3238500" y="6126162"/>
            <a:ext cx="2184399" cy="2039937"/>
          </a:xfrm>
          <a:prstGeom prst="rect">
            <a:avLst/>
          </a:prstGeom>
          <a:noFill/>
          <a:ln>
            <a:noFill/>
          </a:ln>
        </p:spPr>
      </p:pic>
      <p:sp>
        <p:nvSpPr>
          <p:cNvPr id="327" name="Shape 327"/>
          <p:cNvSpPr txBox="1"/>
          <p:nvPr/>
        </p:nvSpPr>
        <p:spPr>
          <a:xfrm>
            <a:off x="587375" y="8337550"/>
            <a:ext cx="8360399"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2900" u="sng" cap="none" strike="noStrike">
                <a:solidFill>
                  <a:srgbClr val="FFFF00"/>
                </a:solidFill>
                <a:latin typeface="Cabin"/>
                <a:ea typeface="Cabin"/>
                <a:cs typeface="Cabin"/>
                <a:sym typeface="Cabin"/>
                <a:hlinkClick r:id="rId4"/>
              </a:rPr>
              <a:t>http://en.wikipedia.org/wiki/Transporter_(Star_Trek)</a:t>
            </a:r>
          </a:p>
        </p:txBody>
      </p:sp>
      <p:sp>
        <p:nvSpPr>
          <p:cNvPr id="328" name="Shape 328"/>
          <p:cNvSpPr txBox="1"/>
          <p:nvPr/>
        </p:nvSpPr>
        <p:spPr>
          <a:xfrm>
            <a:off x="13665200" y="3873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34" name="Shape 334"/>
          <p:cNvSpPr txBox="1"/>
          <p:nvPr/>
        </p:nvSpPr>
        <p:spPr>
          <a:xfrm>
            <a:off x="3098800" y="4146550"/>
            <a:ext cx="60323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35" name="Shape 335"/>
          <p:cNvSpPr txBox="1"/>
          <p:nvPr/>
        </p:nvSpPr>
        <p:spPr>
          <a:xfrm>
            <a:off x="10639425" y="4494212"/>
            <a:ext cx="35765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336" name="Shape 3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3098800" y="4146550"/>
            <a:ext cx="64995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42" name="Shape 342"/>
          <p:cNvSpPr txBox="1"/>
          <p:nvPr/>
        </p:nvSpPr>
        <p:spPr>
          <a:xfrm>
            <a:off x="11172825" y="4494212"/>
            <a:ext cx="3576637"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343" name="Shape 343"/>
          <p:cNvCxnSpPr/>
          <p:nvPr/>
        </p:nvCxnSpPr>
        <p:spPr>
          <a:xfrm flipH="1">
            <a:off x="2930400" y="4975800"/>
            <a:ext cx="150899" cy="719999"/>
          </a:xfrm>
          <a:prstGeom prst="straightConnector1">
            <a:avLst/>
          </a:prstGeom>
          <a:noFill/>
          <a:ln cap="rnd" cmpd="sng" w="50800">
            <a:solidFill>
              <a:srgbClr val="FFFF00"/>
            </a:solidFill>
            <a:prstDash val="solid"/>
            <a:miter/>
            <a:headEnd len="med" w="med" type="stealth"/>
            <a:tailEnd len="med" w="med" type="none"/>
          </a:ln>
        </p:spPr>
      </p:cxnSp>
      <p:cxnSp>
        <p:nvCxnSpPr>
          <p:cNvPr id="344" name="Shape 344"/>
          <p:cNvCxnSpPr/>
          <p:nvPr/>
        </p:nvCxnSpPr>
        <p:spPr>
          <a:xfrm>
            <a:off x="2874961" y="5695950"/>
            <a:ext cx="1907099" cy="440399"/>
          </a:xfrm>
          <a:prstGeom prst="straightConnector1">
            <a:avLst/>
          </a:prstGeom>
          <a:noFill/>
          <a:ln cap="rnd" cmpd="sng" w="50800">
            <a:solidFill>
              <a:srgbClr val="FFFF00"/>
            </a:solidFill>
            <a:prstDash val="solid"/>
            <a:miter/>
            <a:headEnd len="med" w="med" type="stealth"/>
            <a:tailEnd len="med" w="med" type="none"/>
          </a:ln>
        </p:spPr>
      </p:cxnSp>
      <p:sp>
        <p:nvSpPr>
          <p:cNvPr id="345" name="Shape 345"/>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46" name="Shape 34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theme/theme1.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