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82" r:id="rId3"/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Merriweather Sans"/>
      <p:regular r:id="rId52"/>
      <p:bold r:id="rId53"/>
      <p:italic r:id="rId54"/>
      <p:boldItalic r:id="rId55"/>
    </p:embeddedFont>
    <p:embeddedFont>
      <p:font typeface="Cabin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MerriweatherSans-bold.fntdata"/><Relationship Id="rId52" Type="http://schemas.openxmlformats.org/officeDocument/2006/relationships/font" Target="fonts/MerriweatherSans-regular.fntdata"/><Relationship Id="rId11" Type="http://schemas.openxmlformats.org/officeDocument/2006/relationships/slide" Target="slides/slide6.xml"/><Relationship Id="rId55" Type="http://schemas.openxmlformats.org/officeDocument/2006/relationships/font" Target="fonts/MerriweatherSans-boldItalic.fntdata"/><Relationship Id="rId10" Type="http://schemas.openxmlformats.org/officeDocument/2006/relationships/slide" Target="slides/slide5.xml"/><Relationship Id="rId54" Type="http://schemas.openxmlformats.org/officeDocument/2006/relationships/font" Target="fonts/MerriweatherSans-italic.fntdata"/><Relationship Id="rId13" Type="http://schemas.openxmlformats.org/officeDocument/2006/relationships/slide" Target="slides/slide8.xml"/><Relationship Id="rId57" Type="http://schemas.openxmlformats.org/officeDocument/2006/relationships/font" Target="fonts/Cabin-bold.fntdata"/><Relationship Id="rId12" Type="http://schemas.openxmlformats.org/officeDocument/2006/relationships/slide" Target="slides/slide7.xml"/><Relationship Id="rId56" Type="http://schemas.openxmlformats.org/officeDocument/2006/relationships/font" Target="fonts/Cabin-regular.fntdata"/><Relationship Id="rId15" Type="http://schemas.openxmlformats.org/officeDocument/2006/relationships/slide" Target="slides/slide10.xml"/><Relationship Id="rId59" Type="http://schemas.openxmlformats.org/officeDocument/2006/relationships/font" Target="fonts/Cabin-boldItalic.fntdata"/><Relationship Id="rId14" Type="http://schemas.openxmlformats.org/officeDocument/2006/relationships/slide" Target="slides/slide9.xml"/><Relationship Id="rId58" Type="http://schemas.openxmlformats.org/officeDocument/2006/relationships/font" Target="fonts/Cabin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889000" y="685800"/>
            <a:ext cx="5079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889000" y="685800"/>
            <a:ext cx="5079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889000" y="685800"/>
            <a:ext cx="5079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Merriweather Sans"/>
              <a:buNone/>
            </a:pPr>
            <a:r>
              <a:t/>
            </a:r>
            <a:endParaRPr b="0" i="0" sz="3000" u="none" cap="none" strike="noStrik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3000" u="none" cap="none" strike="noStrik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889000" y="685800"/>
            <a:ext cx="5080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889000" y="685800"/>
            <a:ext cx="5079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49085" y="2650127"/>
            <a:ext cx="7440385" cy="597625"/>
          </a:xfrm>
          <a:prstGeom prst="rect">
            <a:avLst/>
          </a:prstGeom>
          <a:noFill/>
          <a:ln>
            <a:noFill/>
          </a:ln>
        </p:spPr>
        <p:txBody>
          <a:bodyPr anchorCtr="0" anchor="t" bIns="37875" lIns="37875" rIns="37875" tIns="37875"/>
          <a:lstStyle>
            <a:lvl1pPr indent="0" lvl="0" marL="0" rtl="0" algn="ctr">
              <a:spcBef>
                <a:spcPts val="0"/>
              </a:spcBef>
              <a:buFont typeface="Cabin"/>
              <a:buNone/>
              <a:defRPr sz="2000"/>
            </a:lvl1pPr>
            <a:lvl2pPr indent="0" lvl="1" marL="0" rtl="0" algn="ctr">
              <a:spcBef>
                <a:spcPts val="0"/>
              </a:spcBef>
              <a:buFont typeface="Cabin"/>
              <a:buNone/>
              <a:defRPr sz="2000"/>
            </a:lvl2pPr>
            <a:lvl3pPr indent="0" lvl="2" marL="0" rtl="0" algn="ctr">
              <a:spcBef>
                <a:spcPts val="0"/>
              </a:spcBef>
              <a:buFont typeface="Cabin"/>
              <a:buNone/>
              <a:defRPr sz="2000"/>
            </a:lvl3pPr>
            <a:lvl4pPr indent="0" lvl="3" marL="0" rtl="0" algn="ctr">
              <a:spcBef>
                <a:spcPts val="0"/>
              </a:spcBef>
              <a:buFont typeface="Cabin"/>
              <a:buNone/>
              <a:defRPr sz="2000"/>
            </a:lvl4pPr>
            <a:lvl5pPr indent="0" lvl="4" marL="0" rtl="0" algn="ctr">
              <a:spcBef>
                <a:spcPts val="0"/>
              </a:spcBef>
              <a:buFont typeface="Cabin"/>
              <a:buNone/>
              <a:defRPr sz="20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140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140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140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140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140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copy 4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15900" lvl="0" marL="304800" rtl="0">
              <a:spcBef>
                <a:spcPts val="2100"/>
              </a:spcBef>
              <a:defRPr sz="2200"/>
            </a:lvl1pPr>
            <a:lvl2pPr indent="-215900" lvl="1" marL="431800" rtl="0">
              <a:spcBef>
                <a:spcPts val="2100"/>
              </a:spcBef>
              <a:defRPr sz="2200"/>
            </a:lvl2pPr>
            <a:lvl3pPr indent="-228600" lvl="2" marL="558800" rtl="0">
              <a:spcBef>
                <a:spcPts val="2100"/>
              </a:spcBef>
              <a:defRPr sz="2200"/>
            </a:lvl3pPr>
            <a:lvl4pPr indent="-215900" lvl="3" marL="673100" rtl="0">
              <a:spcBef>
                <a:spcPts val="2100"/>
              </a:spcBef>
              <a:defRPr sz="2200"/>
            </a:lvl4pPr>
            <a:lvl5pPr indent="-215900" lvl="4" marL="8001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copy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15900" lvl="0" marL="304800" rtl="0">
              <a:spcBef>
                <a:spcPts val="2100"/>
              </a:spcBef>
              <a:defRPr sz="2200"/>
            </a:lvl1pPr>
            <a:lvl2pPr indent="-215900" lvl="1" marL="431800" rtl="0">
              <a:spcBef>
                <a:spcPts val="2100"/>
              </a:spcBef>
              <a:defRPr sz="2200"/>
            </a:lvl2pPr>
            <a:lvl3pPr indent="-228600" lvl="2" marL="558800" rtl="0">
              <a:spcBef>
                <a:spcPts val="2100"/>
              </a:spcBef>
              <a:defRPr sz="2200"/>
            </a:lvl3pPr>
            <a:lvl4pPr indent="-215900" lvl="3" marL="673100" rtl="0">
              <a:spcBef>
                <a:spcPts val="2100"/>
              </a:spcBef>
              <a:defRPr sz="2200"/>
            </a:lvl4pPr>
            <a:lvl5pPr indent="-215900" lvl="4" marL="8001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15900" lvl="0" marL="304800" rtl="0">
              <a:spcBef>
                <a:spcPts val="2100"/>
              </a:spcBef>
              <a:defRPr sz="2200"/>
            </a:lvl1pPr>
            <a:lvl2pPr indent="-215900" lvl="1" marL="431800" rtl="0">
              <a:spcBef>
                <a:spcPts val="2100"/>
              </a:spcBef>
              <a:defRPr sz="2200"/>
            </a:lvl2pPr>
            <a:lvl3pPr indent="-228600" lvl="2" marL="558800" rtl="0">
              <a:spcBef>
                <a:spcPts val="2100"/>
              </a:spcBef>
              <a:defRPr sz="2200"/>
            </a:lvl3pPr>
            <a:lvl4pPr indent="-215900" lvl="3" marL="673100" rtl="0">
              <a:spcBef>
                <a:spcPts val="2100"/>
              </a:spcBef>
              <a:defRPr sz="2200"/>
            </a:lvl4pPr>
            <a:lvl5pPr indent="-215900" lvl="4" marL="8001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50081" y="135731"/>
            <a:ext cx="7836750" cy="129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2540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5207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7747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0287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50081" y="1464468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63500" lvl="0" marL="4064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63500" lvl="1" marL="5715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63500" lvl="2" marL="7366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63500" lvl="3" marL="9017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63500" lvl="4" marL="10668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63500" lvl="5" marL="13335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63500" lvl="6" marL="15875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63500" lvl="7" marL="18415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63500" lvl="8" marL="21082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- 2 Colum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t" bIns="37875" lIns="37875" rIns="37875" tIns="37875"/>
          <a:lstStyle>
            <a:lvl1pPr indent="-279400" lvl="0" marL="406400" rtl="0">
              <a:spcBef>
                <a:spcPts val="2200"/>
              </a:spcBef>
              <a:defRPr sz="1700"/>
            </a:lvl1pPr>
            <a:lvl2pPr indent="-279400" lvl="1" marL="596900" rtl="0">
              <a:spcBef>
                <a:spcPts val="2200"/>
              </a:spcBef>
              <a:defRPr sz="1700"/>
            </a:lvl2pPr>
            <a:lvl3pPr indent="-279400" lvl="2" marL="774700" rtl="0">
              <a:spcBef>
                <a:spcPts val="2200"/>
              </a:spcBef>
              <a:defRPr sz="1700"/>
            </a:lvl3pPr>
            <a:lvl4pPr indent="-279400" lvl="3" marL="965200" rtl="0">
              <a:spcBef>
                <a:spcPts val="2200"/>
              </a:spcBef>
              <a:defRPr sz="1700"/>
            </a:lvl4pPr>
            <a:lvl5pPr indent="-279400" lvl="4" marL="1143000" rtl="0">
              <a:spcBef>
                <a:spcPts val="2200"/>
              </a:spcBef>
              <a:defRPr sz="17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849085" y="666205"/>
            <a:ext cx="7440385" cy="3806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76200" lvl="0" marL="457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76200" lvl="1" marL="6477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76200" lvl="2" marL="825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76200" lvl="3" marL="101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76200" lvl="4" marL="1193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76200" lvl="5" marL="1346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76200" lvl="6" marL="14859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76200" lvl="7" marL="16383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63500" lvl="8" marL="1778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Top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49085" y="1567542"/>
            <a:ext cx="7440385" cy="200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Horizontal"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>
            <p:ph type="title"/>
          </p:nvPr>
        </p:nvSpPr>
        <p:spPr>
          <a:xfrm>
            <a:off x="849085" y="3884567"/>
            <a:ext cx="7440385" cy="896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Horizontal Reflec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49085" y="3884567"/>
            <a:ext cx="7440385" cy="896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Vertical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type="title"/>
          </p:nvPr>
        </p:nvSpPr>
        <p:spPr>
          <a:xfrm>
            <a:off x="849085" y="803365"/>
            <a:ext cx="4136571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37875" lIns="37875" rIns="37875" tIns="37875"/>
          <a:lstStyle>
            <a:lvl1pPr lvl="0" rtl="0">
              <a:spcBef>
                <a:spcPts val="0"/>
              </a:spcBef>
              <a:defRPr sz="39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849085" y="2586445"/>
            <a:ext cx="4136571" cy="17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37875" lIns="37875" rIns="37875" tIns="37875"/>
          <a:lstStyle>
            <a:lvl1pPr indent="0" lvl="0" marL="0" rtl="0" algn="ctr">
              <a:spcBef>
                <a:spcPts val="0"/>
              </a:spcBef>
              <a:buFont typeface="Cabin"/>
              <a:buNone/>
              <a:defRPr sz="2100"/>
            </a:lvl1pPr>
            <a:lvl2pPr indent="0" lvl="1" marL="0" rtl="0" algn="ctr">
              <a:spcBef>
                <a:spcPts val="0"/>
              </a:spcBef>
              <a:buFont typeface="Cabin"/>
              <a:buNone/>
              <a:defRPr sz="2100"/>
            </a:lvl2pPr>
            <a:lvl3pPr indent="0" lvl="2" marL="0" rtl="0" algn="ctr">
              <a:spcBef>
                <a:spcPts val="0"/>
              </a:spcBef>
              <a:buFont typeface="Cabin"/>
              <a:buNone/>
              <a:defRPr sz="2100"/>
            </a:lvl3pPr>
            <a:lvl4pPr indent="0" lvl="3" marL="0" rtl="0" algn="ctr">
              <a:spcBef>
                <a:spcPts val="0"/>
              </a:spcBef>
              <a:buFont typeface="Cabin"/>
              <a:buNone/>
              <a:defRPr sz="2100"/>
            </a:lvl4pPr>
            <a:lvl5pPr indent="0" lvl="4" marL="0" rtl="0" algn="ctr">
              <a:spcBef>
                <a:spcPts val="0"/>
              </a:spcBef>
              <a:buFont typeface="Cabin"/>
              <a:buNone/>
              <a:defRPr sz="21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Vertical Reflec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849085" y="803365"/>
            <a:ext cx="4136571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37875" lIns="37875" rIns="37875" tIns="37875"/>
          <a:lstStyle>
            <a:lvl1pPr lvl="0" rtl="0">
              <a:spcBef>
                <a:spcPts val="0"/>
              </a:spcBef>
              <a:defRPr sz="39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849085" y="2586445"/>
            <a:ext cx="4136571" cy="17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37875" lIns="37875" rIns="37875" tIns="37875"/>
          <a:lstStyle>
            <a:lvl1pPr indent="0" lvl="0" marL="0" rtl="0" algn="ctr">
              <a:spcBef>
                <a:spcPts val="0"/>
              </a:spcBef>
              <a:buFont typeface="Cabin"/>
              <a:buNone/>
              <a:defRPr sz="2100"/>
            </a:lvl1pPr>
            <a:lvl2pPr indent="0" lvl="1" marL="0" rtl="0" algn="ctr">
              <a:spcBef>
                <a:spcPts val="0"/>
              </a:spcBef>
              <a:buFont typeface="Cabin"/>
              <a:buNone/>
              <a:defRPr sz="2100"/>
            </a:lvl2pPr>
            <a:lvl3pPr indent="0" lvl="2" marL="0" rtl="0" algn="ctr">
              <a:spcBef>
                <a:spcPts val="0"/>
              </a:spcBef>
              <a:buFont typeface="Cabin"/>
              <a:buNone/>
              <a:defRPr sz="2100"/>
            </a:lvl3pPr>
            <a:lvl4pPr indent="0" lvl="3" marL="0" rtl="0" algn="ctr">
              <a:spcBef>
                <a:spcPts val="0"/>
              </a:spcBef>
              <a:buFont typeface="Cabin"/>
              <a:buNone/>
              <a:defRPr sz="2100"/>
            </a:lvl4pPr>
            <a:lvl5pPr indent="0" lvl="4" marL="0" rtl="0" algn="ctr">
              <a:spcBef>
                <a:spcPts val="0"/>
              </a:spcBef>
              <a:buFont typeface="Cabin"/>
              <a:buNone/>
              <a:defRPr sz="21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Bullets &amp; Photo"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849085" y="1459774"/>
            <a:ext cx="3624942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79400" lvl="0" marL="406400" rtl="0">
              <a:spcBef>
                <a:spcPts val="2200"/>
              </a:spcBef>
              <a:defRPr sz="1700"/>
            </a:lvl1pPr>
            <a:lvl2pPr indent="-279400" lvl="1" marL="596900" rtl="0">
              <a:spcBef>
                <a:spcPts val="2200"/>
              </a:spcBef>
              <a:defRPr sz="1700"/>
            </a:lvl2pPr>
            <a:lvl3pPr indent="-279400" lvl="2" marL="774700" rtl="0">
              <a:spcBef>
                <a:spcPts val="2200"/>
              </a:spcBef>
              <a:defRPr sz="1700"/>
            </a:lvl3pPr>
            <a:lvl4pPr indent="-279400" lvl="3" marL="965200" rtl="0">
              <a:spcBef>
                <a:spcPts val="2200"/>
              </a:spcBef>
              <a:defRPr sz="1700"/>
            </a:lvl4pPr>
            <a:lvl5pPr indent="-279400" lvl="4" marL="1143000" rtl="0">
              <a:spcBef>
                <a:spcPts val="2200"/>
              </a:spcBef>
              <a:defRPr sz="17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- Lef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849085" y="1459774"/>
            <a:ext cx="3624942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79400" lvl="0" marL="406400" rtl="0">
              <a:spcBef>
                <a:spcPts val="2200"/>
              </a:spcBef>
              <a:defRPr sz="1700"/>
            </a:lvl1pPr>
            <a:lvl2pPr indent="-279400" lvl="1" marL="596900" rtl="0">
              <a:spcBef>
                <a:spcPts val="2200"/>
              </a:spcBef>
              <a:defRPr sz="1700"/>
            </a:lvl2pPr>
            <a:lvl3pPr indent="-279400" lvl="2" marL="774700" rtl="0">
              <a:spcBef>
                <a:spcPts val="2200"/>
              </a:spcBef>
              <a:defRPr sz="1700"/>
            </a:lvl3pPr>
            <a:lvl4pPr indent="-279400" lvl="3" marL="965200" rtl="0">
              <a:spcBef>
                <a:spcPts val="2200"/>
              </a:spcBef>
              <a:defRPr sz="1700"/>
            </a:lvl4pPr>
            <a:lvl5pPr indent="-279400" lvl="4" marL="1143000" rtl="0">
              <a:spcBef>
                <a:spcPts val="2200"/>
              </a:spcBef>
              <a:defRPr sz="17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- Righ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5029200" y="1459774"/>
            <a:ext cx="3260271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79400" lvl="0" marL="406400" rtl="0">
              <a:spcBef>
                <a:spcPts val="2200"/>
              </a:spcBef>
              <a:defRPr sz="1700"/>
            </a:lvl1pPr>
            <a:lvl2pPr indent="-279400" lvl="1" marL="596900" rtl="0">
              <a:spcBef>
                <a:spcPts val="2200"/>
              </a:spcBef>
              <a:defRPr sz="1700"/>
            </a:lvl2pPr>
            <a:lvl3pPr indent="-279400" lvl="2" marL="774700" rtl="0">
              <a:spcBef>
                <a:spcPts val="2200"/>
              </a:spcBef>
              <a:defRPr sz="1700"/>
            </a:lvl3pPr>
            <a:lvl4pPr indent="-279400" lvl="3" marL="965200" rtl="0">
              <a:spcBef>
                <a:spcPts val="2200"/>
              </a:spcBef>
              <a:defRPr sz="1700"/>
            </a:lvl4pPr>
            <a:lvl5pPr indent="-279400" lvl="4" marL="1143000" rtl="0">
              <a:spcBef>
                <a:spcPts val="2200"/>
              </a:spcBef>
              <a:defRPr sz="17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647700" y="1562644"/>
            <a:ext cx="7837714" cy="200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cop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15900" lvl="0" marL="304800" rtl="0">
              <a:spcBef>
                <a:spcPts val="2100"/>
              </a:spcBef>
              <a:defRPr sz="2200"/>
            </a:lvl1pPr>
            <a:lvl2pPr indent="-215900" lvl="1" marL="431800" rtl="0">
              <a:spcBef>
                <a:spcPts val="2100"/>
              </a:spcBef>
              <a:defRPr sz="2200"/>
            </a:lvl2pPr>
            <a:lvl3pPr indent="-228600" lvl="2" marL="558800" rtl="0">
              <a:spcBef>
                <a:spcPts val="2100"/>
              </a:spcBef>
              <a:defRPr sz="2200"/>
            </a:lvl3pPr>
            <a:lvl4pPr indent="-215900" lvl="3" marL="673100" rtl="0">
              <a:spcBef>
                <a:spcPts val="2100"/>
              </a:spcBef>
              <a:defRPr sz="2200"/>
            </a:lvl4pPr>
            <a:lvl5pPr indent="-215900" lvl="4" marL="8001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copy 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15900" lvl="0" marL="304800" rtl="0">
              <a:spcBef>
                <a:spcPts val="2100"/>
              </a:spcBef>
              <a:defRPr sz="2200"/>
            </a:lvl1pPr>
            <a:lvl2pPr indent="-215900" lvl="1" marL="431800" rtl="0">
              <a:spcBef>
                <a:spcPts val="2100"/>
              </a:spcBef>
              <a:defRPr sz="2200"/>
            </a:lvl2pPr>
            <a:lvl3pPr indent="-228600" lvl="2" marL="558800" rtl="0">
              <a:spcBef>
                <a:spcPts val="2100"/>
              </a:spcBef>
              <a:defRPr sz="2200"/>
            </a:lvl3pPr>
            <a:lvl4pPr indent="-215900" lvl="3" marL="673100" rtl="0">
              <a:spcBef>
                <a:spcPts val="2100"/>
              </a:spcBef>
              <a:defRPr sz="2200"/>
            </a:lvl4pPr>
            <a:lvl5pPr indent="-215900" lvl="4" marL="8001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647700" y="1562644"/>
            <a:ext cx="7837714" cy="2008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 copy 3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lvl="0" rtl="0">
              <a:spcBef>
                <a:spcPts val="0"/>
              </a:spcBef>
              <a:defRPr sz="4600"/>
            </a:lvl1pPr>
            <a:lvl2pPr lvl="1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215900" lvl="0" marL="304800" rtl="0">
              <a:spcBef>
                <a:spcPts val="2100"/>
              </a:spcBef>
              <a:defRPr sz="2200"/>
            </a:lvl1pPr>
            <a:lvl2pPr indent="-215900" lvl="1" marL="431800" rtl="0">
              <a:spcBef>
                <a:spcPts val="2100"/>
              </a:spcBef>
              <a:defRPr sz="2200"/>
            </a:lvl2pPr>
            <a:lvl3pPr indent="-228600" lvl="2" marL="558800" rtl="0">
              <a:spcBef>
                <a:spcPts val="2100"/>
              </a:spcBef>
              <a:defRPr sz="2200"/>
            </a:lvl3pPr>
            <a:lvl4pPr indent="-215900" lvl="3" marL="673100" rtl="0">
              <a:spcBef>
                <a:spcPts val="2100"/>
              </a:spcBef>
              <a:defRPr sz="2200"/>
            </a:lvl4pPr>
            <a:lvl5pPr indent="-215900" lvl="4" marL="800100" rtl="0">
              <a:spcBef>
                <a:spcPts val="2100"/>
              </a:spcBef>
              <a:defRPr sz="2200"/>
            </a:lvl5pPr>
            <a:lvl6pPr lvl="5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4487805" y="4923064"/>
            <a:ext cx="157843" cy="151855"/>
          </a:xfrm>
          <a:prstGeom prst="rect">
            <a:avLst/>
          </a:prstGeom>
          <a:noFill/>
          <a:ln>
            <a:noFill/>
          </a:ln>
        </p:spPr>
        <p:txBody>
          <a:bodyPr anchorCtr="0" anchor="t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849085" y="666205"/>
            <a:ext cx="7440385" cy="3806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-76200" lvl="0" marL="457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76200" lvl="1" marL="6477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76200" lvl="2" marL="8255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76200" lvl="3" marL="101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76200" lvl="4" marL="1193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76200" lvl="5" marL="1346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76200" lvl="6" marL="14859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76200" lvl="7" marL="16383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63500" lvl="8" marL="1778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FFFFFF"/>
              </a:buClr>
              <a:buSzPct val="26086"/>
              <a:buFont typeface="Cabin"/>
              <a:buChar char="•"/>
              <a:defRPr b="0" i="0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7875" lIns="37875" rIns="37875" tIns="378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279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3810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469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571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660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7620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defRPr b="0" i="0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74028" y="4893673"/>
            <a:ext cx="190500" cy="1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26300" lIns="26300" rIns="26300" tIns="26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4294967295" type="ctrTitle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1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/>
          <p:nvPr>
            <p:ph idx="4294967295" type="subTitle"/>
          </p:nvPr>
        </p:nvSpPr>
        <p:spPr>
          <a:xfrm>
            <a:off x="849085" y="3333750"/>
            <a:ext cx="7440299" cy="1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Charles Severance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www.pythonlearn.com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1557209" y="312995"/>
            <a:ext cx="6233312" cy="4360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keys = ['Title', 'Director', 'Rating', 'Running Time']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'-----------'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movies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'-----------'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keys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for item in movies: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print '-----------'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18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for key in keys: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		print key,': ', </a:t>
            </a:r>
            <a:r>
              <a:rPr b="1" i="0" lang="en" sz="18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item[key]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Font typeface="Cabin"/>
              <a:buNone/>
            </a:pPr>
            <a:r>
              <a:t/>
            </a:r>
            <a:endParaRPr b="1" i="0" sz="1800" u="none" cap="none" strike="noStrike">
              <a:solidFill>
                <a:srgbClr val="FF2F9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print '-----------'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52400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19" name="Shape 219"/>
          <p:cNvCxnSpPr/>
          <p:nvPr/>
        </p:nvCxnSpPr>
        <p:spPr>
          <a:xfrm flipH="1" rot="10800000">
            <a:off x="4486140" y="1535805"/>
            <a:ext cx="837127" cy="376707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20" name="Shape 220"/>
          <p:cNvCxnSpPr/>
          <p:nvPr/>
        </p:nvCxnSpPr>
        <p:spPr>
          <a:xfrm flipH="1" rot="10800000">
            <a:off x="3670478" y="2067059"/>
            <a:ext cx="42930" cy="57954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cap="flat" cmpd="sng" w="76200">
            <a:solidFill>
              <a:srgbClr val="00F900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cap="flat" cmpd="sng" w="76200">
            <a:solidFill>
              <a:srgbClr val="FF9300"/>
            </a:solidFill>
            <a:prstDash val="solid"/>
            <a:miter/>
            <a:headEnd len="lg" w="lg" type="triangle"/>
            <a:tailEnd len="med" w="med" type="none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38" name="Shape 238"/>
          <p:cNvCxnSpPr/>
          <p:nvPr/>
        </p:nvCxnSpPr>
        <p:spPr>
          <a:xfrm flipH="1" rot="10800000">
            <a:off x="4486140" y="1535713"/>
            <a:ext cx="837000" cy="3767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39" name="Shape 239"/>
          <p:cNvCxnSpPr/>
          <p:nvPr/>
        </p:nvCxnSpPr>
        <p:spPr>
          <a:xfrm flipH="1" rot="10800000">
            <a:off x="3670478" y="2067008"/>
            <a:ext cx="42899" cy="579600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cap="flat" cmpd="sng" w="76200">
            <a:solidFill>
              <a:srgbClr val="00F900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cap="flat" cmpd="sng" w="76200">
            <a:solidFill>
              <a:srgbClr val="FF9300"/>
            </a:solidFill>
            <a:prstDash val="solid"/>
            <a:miter/>
            <a:headEnd len="lg" w="lg" type="triangle"/>
            <a:tailEnd len="med" w="med" type="none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57" name="Shape 257"/>
          <p:cNvCxnSpPr/>
          <p:nvPr/>
        </p:nvCxnSpPr>
        <p:spPr>
          <a:xfrm flipH="1" rot="10800000">
            <a:off x="4486140" y="1535713"/>
            <a:ext cx="837000" cy="3767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58" name="Shape 258"/>
          <p:cNvCxnSpPr/>
          <p:nvPr/>
        </p:nvCxnSpPr>
        <p:spPr>
          <a:xfrm flipH="1" rot="10800000">
            <a:off x="3670478" y="2067008"/>
            <a:ext cx="42899" cy="579600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cap="flat" cmpd="sng" w="76200">
            <a:solidFill>
              <a:srgbClr val="00F900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cap="flat" cmpd="sng" w="76200">
            <a:solidFill>
              <a:srgbClr val="FF9300"/>
            </a:solidFill>
            <a:prstDash val="solid"/>
            <a:miter/>
            <a:headEnd len="lg" w="lg" type="triangle"/>
            <a:tailEnd len="med" w="med" type="none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80" name="Shape 280"/>
          <p:cNvCxnSpPr/>
          <p:nvPr/>
        </p:nvCxnSpPr>
        <p:spPr>
          <a:xfrm flipH="1" rot="10800000">
            <a:off x="4486140" y="1535713"/>
            <a:ext cx="837000" cy="3767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81" name="Shape 281"/>
          <p:cNvCxnSpPr/>
          <p:nvPr/>
        </p:nvCxnSpPr>
        <p:spPr>
          <a:xfrm flipH="1" rot="10800000">
            <a:off x="3670478" y="2067008"/>
            <a:ext cx="42899" cy="579600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cap="flat" cmpd="sng" w="38100">
            <a:solidFill>
              <a:srgbClr val="FF40FF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cap="flat" cmpd="sng" w="76200">
            <a:solidFill>
              <a:srgbClr val="00F900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cap="flat" cmpd="sng" w="76200">
            <a:solidFill>
              <a:srgbClr val="FF9300"/>
            </a:solidFill>
            <a:prstDash val="solid"/>
            <a:miter/>
            <a:headEnd len="lg" w="lg" type="triangle"/>
            <a:tailEnd len="med" w="med" type="none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2752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template - Dog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Method or Message 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- A defined capability of a class - bark()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Field or attribute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- A bit of data in a class - length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Object or Instance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particular instance of a class - Lassie</a:t>
            </a: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849085" y="132261"/>
            <a:ext cx="5867399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Terminology: </a:t>
            </a:r>
            <a:r>
              <a:rPr b="0" i="0" lang="en" sz="47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624250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  <p:sp>
        <p:nvSpPr>
          <p:cNvPr id="301" name="Shape 301"/>
          <p:cNvSpPr/>
          <p:nvPr/>
        </p:nvSpPr>
        <p:spPr>
          <a:xfrm>
            <a:off x="729076" y="1540776"/>
            <a:ext cx="7930242" cy="2698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Defines the abstract characteristics of a thing (object), including the thing's characteristics (its attributes, </a:t>
            </a:r>
            <a:r>
              <a:rPr b="0" i="0" lang="en" sz="2300" u="none" cap="none" strike="noStrike">
                <a:solidFill>
                  <a:srgbClr val="1DFF63"/>
                </a:solidFill>
                <a:latin typeface="Cabin"/>
                <a:ea typeface="Cabin"/>
                <a:cs typeface="Cabin"/>
                <a:sym typeface="Cabin"/>
              </a:rPr>
              <a:t>fields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b="0" i="0" lang="en" sz="2300" u="none" cap="none" strike="noStrike">
                <a:solidFill>
                  <a:srgbClr val="1FFF66"/>
                </a:solidFill>
                <a:latin typeface="Cabin"/>
                <a:ea typeface="Cabin"/>
                <a:cs typeface="Cabin"/>
                <a:sym typeface="Cabin"/>
              </a:rPr>
              <a:t>properties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) and the thing's behaviors (the things it can do, or </a:t>
            </a:r>
            <a:r>
              <a:rPr b="0" i="0" lang="en" sz="2300" u="none" cap="none" strike="noStrike">
                <a:solidFill>
                  <a:srgbClr val="1FFF66"/>
                </a:solidFill>
                <a:latin typeface="Cabin"/>
                <a:ea typeface="Cabin"/>
                <a:cs typeface="Cabin"/>
                <a:sym typeface="Cabin"/>
              </a:rPr>
              <a:t>methods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, operations or features). One might say that a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a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blueprint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or factory that describes the nature of something. For example, the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849085" y="132261"/>
            <a:ext cx="5943599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Terminology: </a:t>
            </a:r>
            <a:r>
              <a:rPr b="0" i="0" lang="en" sz="47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</a:p>
        </p:txBody>
      </p:sp>
      <p:sp>
        <p:nvSpPr>
          <p:cNvPr id="308" name="Shape 308"/>
          <p:cNvSpPr/>
          <p:nvPr/>
        </p:nvSpPr>
        <p:spPr>
          <a:xfrm>
            <a:off x="641475" y="4624250"/>
            <a:ext cx="79110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  <p:sp>
        <p:nvSpPr>
          <p:cNvPr id="309" name="Shape 309"/>
          <p:cNvSpPr/>
          <p:nvPr/>
        </p:nvSpPr>
        <p:spPr>
          <a:xfrm>
            <a:off x="3695433" y="1773282"/>
            <a:ext cx="4963885" cy="2233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 pattern (exemplar) of a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The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of Dog defines all possible dogs by listing the characteristics and behaviors they can have; the object Lassie is one particular dog, with particular versions of the characteristics. A Dog has fur; Lassie has brown-and-white fur.</a:t>
            </a: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479" y="1797775"/>
            <a:ext cx="2863721" cy="2130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849085" y="132261"/>
            <a:ext cx="5921828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Terminology: </a:t>
            </a:r>
            <a:r>
              <a:rPr b="0" i="0" lang="en" sz="47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624250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One can have an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instance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of a class or a particular object. The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instance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the actual object created at runtime. In programmer jargon, the Lassie object is an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instance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of the Dog class. The set of values of the attributes of a particular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called its </a:t>
            </a:r>
            <a:r>
              <a:rPr b="0" i="0" lang="en" sz="2300" u="none" cap="none" strike="noStrike">
                <a:solidFill>
                  <a:srgbClr val="1FFF66"/>
                </a:solidFill>
                <a:latin typeface="Cabin"/>
                <a:ea typeface="Cabin"/>
                <a:cs typeface="Cabin"/>
                <a:sym typeface="Cabin"/>
              </a:rPr>
              <a:t>state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The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19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Object and Instance are often used interchangeably.</a:t>
            </a:r>
          </a:p>
        </p:txBody>
      </p:sp>
      <p:pic>
        <p:nvPicPr>
          <p:cNvPr id="320" name="Shape 3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849085" y="132261"/>
            <a:ext cx="5889171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Terminology: </a:t>
            </a:r>
            <a:r>
              <a:rPr b="0" i="0" lang="en" sz="47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Method</a:t>
            </a:r>
          </a:p>
        </p:txBody>
      </p:sp>
      <p:sp>
        <p:nvSpPr>
          <p:cNvPr id="326" name="Shape 326"/>
          <p:cNvSpPr/>
          <p:nvPr/>
        </p:nvSpPr>
        <p:spPr>
          <a:xfrm>
            <a:off x="729200" y="4624250"/>
            <a:ext cx="7930199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An object's abilities. In language, </a:t>
            </a: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methods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are verbs. Lassie, being a Dog, has the ability to bark. So bark() is one of Lassie's methods. She may have other </a:t>
            </a: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methods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as well, for example sit() or eat() or walk() or save_timmy(). Within the program, using a </a:t>
            </a: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method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17112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19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Method and Message are often used interchangeably.</a:t>
            </a: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b="1" i="0" lang="en" sz="4700" u="none" cap="none" strike="noStrik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Warning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This lecture is very much about definitions and mechanics for objects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This lecture is a lot more about “how it works” and less about “how you use it”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You won’t get the entire picture until this is all looked at in the context of a real problem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 please suspend disbelief and learn technique for the next 50 or so slides..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4294967295" type="ctrTitle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A Sample Class</a:t>
            </a:r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0671" y="3525661"/>
            <a:ext cx="2193471" cy="144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807825" y="303699"/>
            <a:ext cx="3087000" cy="4365599"/>
          </a:xfrm>
          <a:prstGeom prst="rect">
            <a:avLst/>
          </a:prstGeom>
          <a:noFill/>
          <a:ln cap="flat" cmpd="sng" w="12700">
            <a:solidFill>
              <a:srgbClr val="FFFB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26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 print "So far",self.x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an = PartyAnimal()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93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an.party()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8" y="211503"/>
            <a:ext cx="2639786" cy="1036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This is the template for making PartyAnimal objects.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303711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class is a reserved word.</a:t>
            </a:r>
          </a:p>
        </p:txBody>
      </p:sp>
      <p:sp>
        <p:nvSpPr>
          <p:cNvPr id="343" name="Shape 343"/>
          <p:cNvSpPr/>
          <p:nvPr/>
        </p:nvSpPr>
        <p:spPr>
          <a:xfrm>
            <a:off x="6259019" y="1592035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Each PartyAnimal object has a bit of data.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Each PartyAnimal object has a bit of code.</a:t>
            </a:r>
          </a:p>
        </p:txBody>
      </p:sp>
      <p:sp>
        <p:nvSpPr>
          <p:cNvPr id="345" name="Shape 345"/>
          <p:cNvSpPr/>
          <p:nvPr/>
        </p:nvSpPr>
        <p:spPr>
          <a:xfrm>
            <a:off x="6161048" y="2885258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Create a PartyAnimal object.</a:t>
            </a: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Tell the object to run the party() code.</a:t>
            </a:r>
          </a:p>
        </p:txBody>
      </p:sp>
      <p:cxnSp>
        <p:nvCxnSpPr>
          <p:cNvPr id="347" name="Shape 347"/>
          <p:cNvCxnSpPr/>
          <p:nvPr/>
        </p:nvCxnSpPr>
        <p:spPr>
          <a:xfrm>
            <a:off x="4121239" y="1198808"/>
            <a:ext cx="2296800" cy="502200"/>
          </a:xfrm>
          <a:prstGeom prst="straightConnector1">
            <a:avLst/>
          </a:prstGeom>
          <a:noFill/>
          <a:ln cap="flat" cmpd="sng" w="76200">
            <a:solidFill>
              <a:srgbClr val="FFFB00"/>
            </a:solidFill>
            <a:prstDash val="solid"/>
            <a:miter/>
            <a:headEnd len="lg" w="lg" type="triangle"/>
            <a:tailEnd len="med" w="med" type="none"/>
          </a:ln>
        </p:spPr>
      </p:cxnSp>
      <p:sp>
        <p:nvSpPr>
          <p:cNvPr id="348" name="Shape 348"/>
          <p:cNvSpPr/>
          <p:nvPr/>
        </p:nvSpPr>
        <p:spPr>
          <a:xfrm>
            <a:off x="4550889" y="4722223"/>
            <a:ext cx="4203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run party() *within* the object 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an</a:t>
            </a:r>
          </a:p>
        </p:txBody>
      </p:sp>
      <p:sp>
        <p:nvSpPr>
          <p:cNvPr id="349" name="Shape 349"/>
          <p:cNvSpPr/>
          <p:nvPr/>
        </p:nvSpPr>
        <p:spPr>
          <a:xfrm>
            <a:off x="6206780" y="3997395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PartyAnimal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party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an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cxnSp>
        <p:nvCxnSpPr>
          <p:cNvPr id="350" name="Shape 350"/>
          <p:cNvCxnSpPr/>
          <p:nvPr/>
        </p:nvCxnSpPr>
        <p:spPr>
          <a:xfrm flipH="1" rot="10800000">
            <a:off x="4383961" y="4245350"/>
            <a:ext cx="1729946" cy="164399"/>
          </a:xfrm>
          <a:prstGeom prst="straightConnector1">
            <a:avLst/>
          </a:prstGeom>
          <a:noFill/>
          <a:ln cap="flat" cmpd="sng" w="76200">
            <a:solidFill>
              <a:srgbClr val="FFFB00"/>
            </a:solidFill>
            <a:prstDash val="solid"/>
            <a:miter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718450" y="393049"/>
            <a:ext cx="3091200" cy="4375200"/>
          </a:xfrm>
          <a:prstGeom prst="rect">
            <a:avLst/>
          </a:prstGeom>
          <a:noFill/>
          <a:ln cap="flat" cmpd="sng" w="12700">
            <a:solidFill>
              <a:srgbClr val="FFFB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 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print "So far",self.x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 an = PartyAnimal()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93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</p:txBody>
      </p:sp>
      <p:sp>
        <p:nvSpPr>
          <p:cNvPr id="356" name="Shape 356"/>
          <p:cNvSpPr/>
          <p:nvPr/>
        </p:nvSpPr>
        <p:spPr>
          <a:xfrm>
            <a:off x="5763985" y="455567"/>
            <a:ext cx="2456699" cy="12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4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python party1.py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 far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 far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So far 3</a:t>
            </a:r>
          </a:p>
        </p:txBody>
      </p:sp>
      <p:grpSp>
        <p:nvGrpSpPr>
          <p:cNvPr id="357" name="Shape 357"/>
          <p:cNvGrpSpPr/>
          <p:nvPr/>
        </p:nvGrpSpPr>
        <p:grpSpPr>
          <a:xfrm>
            <a:off x="5949042" y="2405198"/>
            <a:ext cx="2041207" cy="1542992"/>
            <a:chOff x="0" y="0"/>
            <a:chExt cx="4762499" cy="4000500"/>
          </a:xfrm>
        </p:grpSpPr>
        <p:sp>
          <p:nvSpPr>
            <p:cNvPr id="358" name="Shape 35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cap="flat" cmpd="sng" w="50800">
              <a:solidFill>
                <a:srgbClr val="00F9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400" u="none" cap="none" strike="noStrik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an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9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x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1422400" y="2120900"/>
              <a:ext cx="2590800" cy="1270000"/>
            </a:xfrm>
            <a:prstGeom prst="rect">
              <a:avLst/>
            </a:prstGeom>
            <a:solidFill>
              <a:srgbClr val="00F9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40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party()</a:t>
              </a:r>
            </a:p>
          </p:txBody>
        </p:sp>
      </p:grpSp>
      <p:sp>
        <p:nvSpPr>
          <p:cNvPr id="361" name="Shape 361"/>
          <p:cNvSpPr/>
          <p:nvPr/>
        </p:nvSpPr>
        <p:spPr>
          <a:xfrm>
            <a:off x="6871341" y="2704011"/>
            <a:ext cx="2013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362" name="Shape 362"/>
          <p:cNvSpPr/>
          <p:nvPr/>
        </p:nvSpPr>
        <p:spPr>
          <a:xfrm flipH="1">
            <a:off x="3635828" y="558437"/>
            <a:ext cx="544285" cy="489857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299357" y="1543050"/>
            <a:ext cx="544285" cy="489857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5709557" y="1454875"/>
            <a:ext cx="1181100" cy="293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5709557" y="1107077"/>
            <a:ext cx="1181100" cy="293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5709557" y="798467"/>
            <a:ext cx="1181100" cy="293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392174"/>
            <a:ext cx="3091200" cy="4409399"/>
          </a:xfrm>
          <a:prstGeom prst="rect">
            <a:avLst/>
          </a:prstGeom>
          <a:noFill/>
          <a:ln cap="flat" cmpd="sng" w="12700">
            <a:solidFill>
              <a:srgbClr val="FFFB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 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    print "So far",self.x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 an = PartyAnimal()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93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 an.party()</a:t>
            </a:r>
          </a:p>
        </p:txBody>
      </p:sp>
      <p:grpSp>
        <p:nvGrpSpPr>
          <p:cNvPr id="372" name="Shape 372"/>
          <p:cNvGrpSpPr/>
          <p:nvPr/>
        </p:nvGrpSpPr>
        <p:grpSpPr>
          <a:xfrm>
            <a:off x="5959928" y="2414995"/>
            <a:ext cx="2041071" cy="1543050"/>
            <a:chOff x="0" y="0"/>
            <a:chExt cx="4762499" cy="4000500"/>
          </a:xfrm>
        </p:grpSpPr>
        <p:sp>
          <p:nvSpPr>
            <p:cNvPr id="373" name="Shape 3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cap="flat" cmpd="sng" w="50800">
              <a:solidFill>
                <a:srgbClr val="00F9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50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500" u="none" cap="none" strike="noStrik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an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90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9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x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1422400" y="2120900"/>
              <a:ext cx="2590800" cy="1270000"/>
            </a:xfrm>
            <a:prstGeom prst="rect">
              <a:avLst/>
            </a:prstGeom>
            <a:solidFill>
              <a:srgbClr val="00F9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" sz="2400"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party()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6882227" y="2713808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377" name="Shape 377"/>
          <p:cNvSpPr/>
          <p:nvPr/>
        </p:nvSpPr>
        <p:spPr>
          <a:xfrm>
            <a:off x="381000" y="1893569"/>
            <a:ext cx="544200" cy="489899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8" name="Shape 378"/>
          <p:cNvSpPr/>
          <p:nvPr/>
        </p:nvSpPr>
        <p:spPr>
          <a:xfrm flipH="1">
            <a:off x="2079257" y="3565319"/>
            <a:ext cx="544200" cy="489899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5279305" y="416378"/>
            <a:ext cx="3145971" cy="979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self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” is a formal argument that refers to the object itself.</a:t>
            </a:r>
          </a:p>
        </p:txBody>
      </p:sp>
      <p:sp>
        <p:nvSpPr>
          <p:cNvPr id="380" name="Shape 380"/>
          <p:cNvSpPr/>
          <p:nvPr/>
        </p:nvSpPr>
        <p:spPr>
          <a:xfrm>
            <a:off x="5956716" y="2713800"/>
            <a:ext cx="5442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self</a:t>
            </a:r>
          </a:p>
        </p:txBody>
      </p:sp>
      <p:sp>
        <p:nvSpPr>
          <p:cNvPr id="381" name="Shape 381"/>
          <p:cNvSpPr/>
          <p:nvPr/>
        </p:nvSpPr>
        <p:spPr>
          <a:xfrm>
            <a:off x="5131657" y="1763485"/>
            <a:ext cx="3571896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self.x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saying “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x within self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382" name="Shape 382"/>
          <p:cNvSpPr/>
          <p:nvPr/>
        </p:nvSpPr>
        <p:spPr>
          <a:xfrm>
            <a:off x="5028933" y="4247061"/>
            <a:ext cx="3907971" cy="666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self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“global within this object”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Definitions Review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template - Dog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Method or Message 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- A defined capability of a class - bark()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Object or Instance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particular instance of a class - Lassie</a:t>
            </a:r>
          </a:p>
        </p:txBody>
      </p:sp>
      <p:pic>
        <p:nvPicPr>
          <p:cNvPr id="389" name="Shape 3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3428" y="259624"/>
            <a:ext cx="1578299" cy="104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4294967295" type="ctrTitle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Playing with dir() and type()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647700" y="137159"/>
            <a:ext cx="7837714" cy="1033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b="0" i="0" lang="en" sz="41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577425" y="1263825"/>
            <a:ext cx="3885599" cy="35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75" lIns="15775" rIns="15775" tIns="1577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" sz="2000" u="none" cap="none" strike="noStrike">
                <a:solidFill>
                  <a:srgbClr val="DE6A10"/>
                </a:solidFill>
                <a:latin typeface="Cabin"/>
                <a:ea typeface="Cabin"/>
                <a:cs typeface="Cabin"/>
                <a:sym typeface="Cabin"/>
              </a:rPr>
              <a:t>dir()</a:t>
            </a: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command lists capabilities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b="0" i="0" lang="en" sz="20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Ignore the ones with underscores - these are used by Python itself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b="0" i="0" lang="en" sz="20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The rest are real operations that the object can perform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027700" y="1041783"/>
            <a:ext cx="3810000" cy="4052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x = list()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type(x)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&lt;type 'list'&gt;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" u="none" cap="none" strike="noStrike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dir(x)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'__add__', '__class__', '__contains__', '__delattr__', '__delitem__', '__delslice__', '__doc__', '__eq__', '__setitem__', '__setslice__', '__str__', </a:t>
            </a:r>
            <a:r>
              <a:rPr b="1" i="0" lang="en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'append', 'count', 'extend', 'index', 'insert', 'pop', 'remove', 'reverse', 'sort'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b="0" i="0" lang="en" sz="4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784312" y="1284752"/>
            <a:ext cx="7407729" cy="356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y = “Hello there”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dir(y)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['__add__', '__class__', '__contains__', '__delattr__', '__doc__', '__eq__', '__ge__', '__getattribute__', '__getitem__', '__getnewargs__', '__getslice__', '__gt__', '__hash__', '__init__', '__le__', '__len__', '__lt__', '__repr__', '__rmod__', '__rmul__', '__setattr__', '__str__', 'capitalize', 'center', 'count', 'decode', 'encode', 'endswith', 'expandtabs', 'find', 'index', 'isalnum', 'isalpha', 'isdigit', 'islower', 'isspace', 'istitle', 'isupper', 'join', 'ljust', 'lower', 'lstrip', 'partition', 'replace', 'rfind', 'rindex', 'rjust', 'rpartition', 'rsplit', 'rstrip', 'split', 'splitlines', 'startswith', 'strip', 'swapcase', 'title', 'translate', 'upper', 'zfill']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590725" y="710300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"So far",self.x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 = PartyAnimal()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 "Type", type(an)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print "Dir ", dir(an)</a:t>
            </a:r>
          </a:p>
        </p:txBody>
      </p:sp>
      <p:sp>
        <p:nvSpPr>
          <p:cNvPr id="413" name="Shape 413"/>
          <p:cNvSpPr/>
          <p:nvPr/>
        </p:nvSpPr>
        <p:spPr>
          <a:xfrm>
            <a:off x="4875996" y="3052448"/>
            <a:ext cx="38970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i="0" lang="en" sz="18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python party2.py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Type &lt;type 'instance'&gt;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  ['__doc__', '__module__', 'party', 'x']</a:t>
            </a:r>
          </a:p>
        </p:txBody>
      </p:sp>
      <p:sp>
        <p:nvSpPr>
          <p:cNvPr id="414" name="Shape 414"/>
          <p:cNvSpPr/>
          <p:nvPr/>
        </p:nvSpPr>
        <p:spPr>
          <a:xfrm>
            <a:off x="5143058" y="1175657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2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We can use </a:t>
            </a:r>
            <a:r>
              <a:rPr b="0" i="0" lang="en" sz="22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dir</a:t>
            </a:r>
            <a:r>
              <a:rPr b="0" i="0" lang="en" sz="22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() to find the “capabilities” of </a:t>
            </a:r>
            <a:r>
              <a:rPr b="0" i="1" lang="en" sz="22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our</a:t>
            </a:r>
            <a:r>
              <a:rPr b="0" i="0" lang="en" sz="22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newly created class.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4294967295" type="ctrTitle"/>
          </p:nvPr>
        </p:nvSpPr>
        <p:spPr>
          <a:xfrm>
            <a:off x="849085" y="328204"/>
            <a:ext cx="7440385" cy="2272937"/>
          </a:xfrm>
          <a:prstGeom prst="rect">
            <a:avLst/>
          </a:prstGeom>
          <a:noFill/>
          <a:ln>
            <a:noFill/>
          </a:ln>
        </p:spPr>
        <p:txBody>
          <a:bodyPr anchorCtr="0" anchor="b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Object Life</a:t>
            </a:r>
            <a:r>
              <a:rPr lang="en">
                <a:solidFill>
                  <a:srgbClr val="FFD966"/>
                </a:solidFill>
              </a:rPr>
              <a:t>c</a:t>
            </a: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ycle</a:t>
            </a:r>
          </a:p>
        </p:txBody>
      </p:sp>
      <p:sp>
        <p:nvSpPr>
          <p:cNvPr id="420" name="Shape 420"/>
          <p:cNvSpPr txBox="1"/>
          <p:nvPr>
            <p:ph idx="4294967295" type="subTitle"/>
          </p:nvPr>
        </p:nvSpPr>
        <p:spPr>
          <a:xfrm>
            <a:off x="849085" y="2650127"/>
            <a:ext cx="7440385" cy="597625"/>
          </a:xfrm>
          <a:prstGeom prst="rect">
            <a:avLst/>
          </a:prstGeom>
          <a:noFill/>
          <a:ln>
            <a:noFill/>
          </a:ln>
        </p:spPr>
        <p:txBody>
          <a:bodyPr anchorCtr="0" anchor="t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250067" y="4666969"/>
            <a:ext cx="8893932" cy="368012"/>
          </a:xfrm>
          <a:prstGeom prst="rect">
            <a:avLst/>
          </a:prstGeom>
          <a:noFill/>
          <a:ln>
            <a:noFill/>
          </a:ln>
        </p:spPr>
        <p:txBody>
          <a:bodyPr anchorCtr="0" anchor="t" bIns="18925" lIns="37875" rIns="37875" tIns="18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https://docs.python.org/2/tutorial/datastructures.html</a:t>
            </a:r>
          </a:p>
        </p:txBody>
      </p:sp>
      <p:pic>
        <p:nvPicPr>
          <p:cNvPr descr="Untitled.png"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942" y="150664"/>
            <a:ext cx="7340206" cy="439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Shape 157"/>
          <p:cNvCxnSpPr/>
          <p:nvPr/>
        </p:nvCxnSpPr>
        <p:spPr>
          <a:xfrm>
            <a:off x="2721573" y="699795"/>
            <a:ext cx="573474" cy="0"/>
          </a:xfrm>
          <a:prstGeom prst="straightConnector1">
            <a:avLst/>
          </a:prstGeom>
          <a:noFill/>
          <a:ln cap="flat" cmpd="sng" w="38100">
            <a:solidFill>
              <a:srgbClr val="0365C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Object Life</a:t>
            </a:r>
            <a:r>
              <a:rPr lang="en">
                <a:solidFill>
                  <a:srgbClr val="FFD966"/>
                </a:solidFill>
              </a:rPr>
              <a:t>c</a:t>
            </a: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ycle</a:t>
            </a: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are created, used and discarded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have special blocks of code (methods) that get called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At the moment of creation (constructor)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At the moment of destruction (destructor)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Constructors are used a lot 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4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302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137159"/>
            <a:ext cx="3700058" cy="4869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"I am constructed"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"So far",self.x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def __del__(self):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"I am destructed", 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an = PartyAnimal()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an.party()</a:t>
            </a:r>
          </a:p>
        </p:txBody>
      </p:sp>
      <p:sp>
        <p:nvSpPr>
          <p:cNvPr id="438" name="Shape 438"/>
          <p:cNvSpPr/>
          <p:nvPr/>
        </p:nvSpPr>
        <p:spPr>
          <a:xfrm>
            <a:off x="6079671" y="778872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python party2.py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I am constructed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So far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So far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So far 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I am destructed 3</a:t>
            </a: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663043" cy="1606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The constructor and destructor are optional.  The constructor is typically used to set up variables. The destructor is seldom used.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849085" y="132261"/>
            <a:ext cx="5720443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302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 </a:t>
            </a: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  <a:r>
              <a:rPr lang="en">
                <a:solidFill>
                  <a:srgbClr val="00FDFF"/>
                </a:solidFill>
              </a:rPr>
              <a:t> </a:t>
            </a: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oriented programming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, a </a:t>
            </a:r>
            <a:r>
              <a:rPr b="0" i="0" lang="en" sz="23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constructor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in a class is a special block of statements called when an </a:t>
            </a: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object is created</a:t>
            </a:r>
          </a:p>
        </p:txBody>
      </p:sp>
      <p:pic>
        <p:nvPicPr>
          <p:cNvPr id="446" name="Shape 4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9657" y="195942"/>
            <a:ext cx="1763485" cy="1162852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Shape 447"/>
          <p:cNvSpPr/>
          <p:nvPr/>
        </p:nvSpPr>
        <p:spPr>
          <a:xfrm>
            <a:off x="1148450" y="4423400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Many </a:t>
            </a:r>
            <a:r>
              <a:rPr b="0" i="0" lang="en" sz="47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can create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lots of objects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the class is the template for the object</a:t>
            </a:r>
          </a:p>
          <a:p>
            <a:pPr indent="-37465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can store each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distinct object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in its own variable</a:t>
            </a:r>
          </a:p>
          <a:p>
            <a:pPr indent="-37465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call this having multiple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instances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of the same class</a:t>
            </a:r>
          </a:p>
          <a:p>
            <a:pPr indent="-37465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Each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instance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has its own copy of the </a:t>
            </a:r>
            <a:r>
              <a:rPr b="0" i="0" lang="en" sz="23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/>
        </p:nvSpPr>
        <p:spPr>
          <a:xfrm>
            <a:off x="576950" y="203300"/>
            <a:ext cx="4644900" cy="46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 __init__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b="1" i="0" lang="en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nam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b="1" i="0" lang="en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b="1" i="0" lang="en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 count",self.x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PartyAnimal(</a:t>
            </a:r>
            <a:r>
              <a:rPr b="1" i="0" lang="en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PartyAnimal(</a:t>
            </a:r>
            <a:r>
              <a:rPr b="1" i="0" lang="en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b="1" i="0" lang="en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</p:txBody>
      </p:sp>
      <p:sp>
        <p:nvSpPr>
          <p:cNvPr id="459" name="Shape 459"/>
          <p:cNvSpPr/>
          <p:nvPr/>
        </p:nvSpPr>
        <p:spPr>
          <a:xfrm>
            <a:off x="5344619" y="1293222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Constructors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can have additional </a:t>
            </a:r>
            <a:r>
              <a:rPr b="0" i="0" lang="en" sz="23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parameters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 These can be used to set up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instance variables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for the particular instance of the class (i.e., for the particular object).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600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6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def __init__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(self, </a:t>
            </a: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" sz="1600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b="1" i="0" lang="en" sz="1600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,"constructed"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</a:t>
            </a:r>
            <a:r>
              <a:rPr b="1" i="0" lang="en" sz="1600" u="none" cap="none" strike="noStrike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self.name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,"party count",self.x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PartyAnimal(</a:t>
            </a: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"Sally"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 = PartyAnimal(</a:t>
            </a: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s.party()</a:t>
            </a:r>
          </a:p>
        </p:txBody>
      </p:sp>
      <p:sp>
        <p:nvSpPr>
          <p:cNvPr id="465" name="Shape 465"/>
          <p:cNvSpPr/>
          <p:nvPr/>
        </p:nvSpPr>
        <p:spPr>
          <a:xfrm flipH="1">
            <a:off x="4675414" y="171450"/>
            <a:ext cx="544285" cy="489857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125185" y="945424"/>
            <a:ext cx="544285" cy="489857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041071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cap="flat" cmpd="sng" w="50800">
              <a:solidFill>
                <a:srgbClr val="00F9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700" u="none" cap="none" strike="noStrik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b="0" i="0" lang="en" sz="29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x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b="0" i="0" lang="en" sz="25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name:  </a:t>
              </a:r>
            </a:p>
          </p:txBody>
        </p:sp>
      </p:grpSp>
      <p:sp>
        <p:nvSpPr>
          <p:cNvPr id="471" name="Shape 471"/>
          <p:cNvSpPr/>
          <p:nvPr/>
        </p:nvSpPr>
        <p:spPr>
          <a:xfrm>
            <a:off x="7399298" y="1072787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grpSp>
        <p:nvGrpSpPr>
          <p:cNvPr id="472" name="Shape 472"/>
          <p:cNvGrpSpPr/>
          <p:nvPr/>
        </p:nvGrpSpPr>
        <p:grpSpPr>
          <a:xfrm>
            <a:off x="6324599" y="2899954"/>
            <a:ext cx="2041071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cap="flat" cmpd="sng" w="50800">
              <a:solidFill>
                <a:srgbClr val="00F9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" sz="2700" u="none" cap="none" strike="noStrik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b="0" i="0" lang="en" sz="29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x</a:t>
              </a: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anchorCtr="0" anchor="ctr" bIns="21050" lIns="21050" rIns="21050" tIns="21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b="0" i="0" lang="en" sz="25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name:</a:t>
              </a:r>
            </a:p>
          </p:txBody>
        </p:sp>
      </p:grpSp>
      <p:sp>
        <p:nvSpPr>
          <p:cNvPr id="476" name="Shape 476"/>
          <p:cNvSpPr/>
          <p:nvPr/>
        </p:nvSpPr>
        <p:spPr>
          <a:xfrm>
            <a:off x="7399298" y="3208564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477" name="Shape 477"/>
          <p:cNvSpPr/>
          <p:nvPr/>
        </p:nvSpPr>
        <p:spPr>
          <a:xfrm>
            <a:off x="125185" y="2037805"/>
            <a:ext cx="544285" cy="489857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720427" y="1072787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79" name="Shape 479"/>
          <p:cNvSpPr/>
          <p:nvPr/>
        </p:nvSpPr>
        <p:spPr>
          <a:xfrm>
            <a:off x="125185" y="945424"/>
            <a:ext cx="544285" cy="489857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125185" y="2037805"/>
            <a:ext cx="544285" cy="489857"/>
          </a:xfrm>
          <a:prstGeom prst="rightArrow">
            <a:avLst>
              <a:gd fmla="val 32000" name="adj1"/>
              <a:gd fmla="val 44000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7720427" y="3208564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482" name="Shape 482"/>
          <p:cNvSpPr/>
          <p:nvPr/>
        </p:nvSpPr>
        <p:spPr>
          <a:xfrm>
            <a:off x="7573469" y="1072787"/>
            <a:ext cx="201386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FDFF"/>
                </a:solidFill>
                <a:latin typeface="Cabin"/>
                <a:ea typeface="Cabin"/>
                <a:cs typeface="Cabin"/>
                <a:sym typeface="Cabin"/>
              </a:rPr>
              <a:t>We have two independent instances.</a:t>
            </a:r>
          </a:p>
        </p:txBody>
      </p:sp>
      <p:sp>
        <p:nvSpPr>
          <p:cNvPr id="484" name="Shape 484"/>
          <p:cNvSpPr/>
          <p:nvPr/>
        </p:nvSpPr>
        <p:spPr>
          <a:xfrm>
            <a:off x="6291602" y="4663439"/>
            <a:ext cx="2525634" cy="3526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PartyAnimal.party(j)</a:t>
            </a:r>
          </a:p>
        </p:txBody>
      </p:sp>
      <p:sp>
        <p:nvSpPr>
          <p:cNvPr id="485" name="Shape 485"/>
          <p:cNvSpPr/>
          <p:nvPr/>
        </p:nvSpPr>
        <p:spPr>
          <a:xfrm>
            <a:off x="7382750" y="1699800"/>
            <a:ext cx="664499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Sally</a:t>
            </a:r>
          </a:p>
        </p:txBody>
      </p:sp>
      <p:sp>
        <p:nvSpPr>
          <p:cNvPr id="486" name="Shape 486"/>
          <p:cNvSpPr/>
          <p:nvPr/>
        </p:nvSpPr>
        <p:spPr>
          <a:xfrm>
            <a:off x="7458425" y="3835575"/>
            <a:ext cx="588899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Jim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Definitions</a:t>
            </a: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template - Dog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Method or Message 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- A defined capability of a class - bark()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Object or Instance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particular instance of a class - Lassie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Constructor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method which is called when the instance / object is created</a:t>
            </a:r>
          </a:p>
        </p:txBody>
      </p:sp>
      <p:pic>
        <p:nvPicPr>
          <p:cNvPr id="493" name="Shape 4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idx="4294967295" type="ctrTitle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/>
          <p:nvPr>
            <p:ph idx="4294967295" type="subTitle"/>
          </p:nvPr>
        </p:nvSpPr>
        <p:spPr>
          <a:xfrm>
            <a:off x="849074" y="2726325"/>
            <a:ext cx="7666799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http://www.python.org/doc/2.5.2/tut/node11.html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sng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http://www.ibiblio.org/g2swap/byteofpython/read/inheritance.html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When we make a new class - we can reuse an existing class and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inherit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all the capabilities of an existing class and then add our own little bit to make our new class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Another form of store and reuse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Write once - reuse many times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250067" y="4666969"/>
            <a:ext cx="8893932" cy="368012"/>
          </a:xfrm>
          <a:prstGeom prst="rect">
            <a:avLst/>
          </a:prstGeom>
          <a:noFill/>
          <a:ln>
            <a:noFill/>
          </a:ln>
        </p:spPr>
        <p:txBody>
          <a:bodyPr anchorCtr="0" anchor="t" bIns="18925" lIns="37875" rIns="37875" tIns="18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https://docs.python.org/2/library/sqlite3.html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1234427" y="69979"/>
            <a:ext cx="6512335" cy="4552605"/>
            <a:chOff x="1133988" y="181428"/>
            <a:chExt cx="15195449" cy="11803050"/>
          </a:xfrm>
        </p:grpSpPr>
        <p:pic>
          <p:nvPicPr>
            <p:cNvPr descr="Untitled.png" id="164" name="Shape 1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33988" y="181428"/>
              <a:ext cx="15195449" cy="118030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5" name="Shape 165"/>
            <p:cNvCxnSpPr/>
            <p:nvPr/>
          </p:nvCxnSpPr>
          <p:spPr>
            <a:xfrm>
              <a:off x="8119360" y="4785178"/>
              <a:ext cx="725753" cy="0"/>
            </a:xfrm>
            <a:prstGeom prst="straightConnector1">
              <a:avLst/>
            </a:prstGeom>
            <a:noFill/>
            <a:ln cap="flat" cmpd="sng" w="38100">
              <a:solidFill>
                <a:srgbClr val="0365C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6" name="Shape 166"/>
            <p:cNvCxnSpPr/>
            <p:nvPr/>
          </p:nvCxnSpPr>
          <p:spPr>
            <a:xfrm>
              <a:off x="8061282" y="7522935"/>
              <a:ext cx="725753" cy="0"/>
            </a:xfrm>
            <a:prstGeom prst="straightConnector1">
              <a:avLst/>
            </a:prstGeom>
            <a:noFill/>
            <a:ln cap="flat" cmpd="sng" w="38100">
              <a:solidFill>
                <a:srgbClr val="0365C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67" name="Shape 167"/>
            <p:cNvCxnSpPr/>
            <p:nvPr/>
          </p:nvCxnSpPr>
          <p:spPr>
            <a:xfrm>
              <a:off x="11547610" y="7522935"/>
              <a:ext cx="725753" cy="0"/>
            </a:xfrm>
            <a:prstGeom prst="straightConnector1">
              <a:avLst/>
            </a:prstGeom>
            <a:noFill/>
            <a:ln cap="flat" cmpd="sng" w="38100">
              <a:solidFill>
                <a:srgbClr val="0365C0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571500" y="132261"/>
            <a:ext cx="6351814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Terminology: </a:t>
            </a:r>
            <a:r>
              <a:rPr b="0" i="0" lang="en" sz="47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852774" y="4493150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http://en.wikipedia.org/wiki/Object-oriented_programming</a:t>
            </a:r>
          </a:p>
        </p:txBody>
      </p:sp>
      <p:sp>
        <p:nvSpPr>
          <p:cNvPr id="512" name="Shape 512"/>
          <p:cNvSpPr/>
          <p:nvPr/>
        </p:nvSpPr>
        <p:spPr>
          <a:xfrm>
            <a:off x="549462" y="240519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‘Subclasses’ are more specialized versions of a class, which </a:t>
            </a:r>
            <a:r>
              <a:rPr b="0" i="0" lang="en" sz="23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inherit</a:t>
            </a: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513" name="Shape 5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29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__init__(self, nam):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self.name = nam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self.name,"constructed"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self.name,"party count",self.x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FootballFan(PartyAnimal):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def touchdown(self):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self.points = self.points + 7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self.name,"points",self.points</a:t>
            </a:r>
          </a:p>
        </p:txBody>
      </p:sp>
      <p:sp>
        <p:nvSpPr>
          <p:cNvPr id="519" name="Shape 519"/>
          <p:cNvSpPr/>
          <p:nvPr/>
        </p:nvSpPr>
        <p:spPr>
          <a:xfrm>
            <a:off x="5758542" y="372291"/>
            <a:ext cx="2671969" cy="168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 = PartyAnimal("Sally")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 = FootballFan("Jim")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j.touchdown()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360950" y="3128350"/>
            <a:ext cx="3327299" cy="1199699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18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FootballFan</a:t>
            </a:r>
            <a:r>
              <a:rPr b="0" i="0" lang="en" sz="1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is a class which extends </a:t>
            </a:r>
            <a:r>
              <a:rPr b="0" i="0" lang="en" sz="18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PartyAnimal</a:t>
            </a:r>
            <a:r>
              <a:rPr b="0" i="0" lang="en" sz="1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 </a:t>
            </a:r>
            <a:r>
              <a:rPr b="0" i="0" lang="en" sz="18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It has all the capabilities of PartyAnimal</a:t>
            </a:r>
            <a:r>
              <a:rPr b="0" i="0" lang="en" sz="1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18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and more.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/>
        </p:nvSpPr>
        <p:spPr>
          <a:xfrm>
            <a:off x="5758542" y="372291"/>
            <a:ext cx="2671969" cy="168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 = PartyAnimal("Sally")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 = FootballFan("Jim")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j.touchdown()</a:t>
            </a:r>
          </a:p>
        </p:txBody>
      </p:sp>
      <p:sp>
        <p:nvSpPr>
          <p:cNvPr id="526" name="Shape 526"/>
          <p:cNvSpPr/>
          <p:nvPr/>
        </p:nvSpPr>
        <p:spPr>
          <a:xfrm>
            <a:off x="6036128" y="2483575"/>
            <a:ext cx="2541814" cy="1543049"/>
          </a:xfrm>
          <a:prstGeom prst="rect">
            <a:avLst/>
          </a:prstGeom>
          <a:noFill/>
          <a:ln cap="flat" cmpd="sng" w="50800">
            <a:solidFill>
              <a:srgbClr val="00F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</p:txBody>
      </p:sp>
      <p:sp>
        <p:nvSpPr>
          <p:cNvPr id="527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9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x</a:t>
            </a:r>
          </a:p>
        </p:txBody>
      </p:sp>
      <p:sp>
        <p:nvSpPr>
          <p:cNvPr id="528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name: Sally</a:t>
            </a:r>
          </a:p>
        </p:txBody>
      </p:sp>
      <p:sp>
        <p:nvSpPr>
          <p:cNvPr id="529" name="Shape 529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__init__(self, nam):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self.name = nam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self.name,"constructed"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self.name,"party count",self.x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FootballFan(PartyAnimal):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def touchdown(self):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self.points = self.points + 7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self.name,"points",self.points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/>
        </p:nvSpPr>
        <p:spPr>
          <a:xfrm>
            <a:off x="5758542" y="372291"/>
            <a:ext cx="2671969" cy="168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 = PartyAnimal("Sally")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 = FootballFan("Jim")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j.touchdown()</a:t>
            </a:r>
          </a:p>
        </p:txBody>
      </p:sp>
      <p:sp>
        <p:nvSpPr>
          <p:cNvPr id="535" name="Shape 535"/>
          <p:cNvSpPr/>
          <p:nvPr/>
        </p:nvSpPr>
        <p:spPr>
          <a:xfrm>
            <a:off x="6036128" y="2483575"/>
            <a:ext cx="2541814" cy="2170067"/>
          </a:xfrm>
          <a:prstGeom prst="rect">
            <a:avLst/>
          </a:prstGeom>
          <a:noFill/>
          <a:ln cap="flat" cmpd="sng" w="50800">
            <a:solidFill>
              <a:srgbClr val="00F9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" sz="27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j</a:t>
            </a:r>
          </a:p>
        </p:txBody>
      </p:sp>
      <p:sp>
        <p:nvSpPr>
          <p:cNvPr id="53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9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x</a:t>
            </a:r>
          </a:p>
        </p:txBody>
      </p:sp>
      <p:sp>
        <p:nvSpPr>
          <p:cNvPr id="53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name: Jim</a:t>
            </a:r>
          </a:p>
        </p:txBody>
      </p:sp>
      <p:sp>
        <p:nvSpPr>
          <p:cNvPr id="53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points</a:t>
            </a:r>
          </a:p>
        </p:txBody>
      </p:sp>
      <p:sp>
        <p:nvSpPr>
          <p:cNvPr id="539" name="Shape 539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class PartyAnimal: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name = ""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__init__(self, nam):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self.name = nam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self.name,"constructed"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def party(self)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self.x = self.x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    print self.name,"party count",self.x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class FootballFan(PartyAnimal):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points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def touchdown(self):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self.points = self.points + 7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self.party()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1" i="0" lang="en" sz="1600" u="none" cap="none" strike="noStrike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 self.name,"points",self.points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42257" y="1459774"/>
            <a:ext cx="7854042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425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baseline="-25000" i="0" lang="en" sz="31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Class</a:t>
            </a:r>
            <a:r>
              <a:rPr b="0" baseline="-25000" i="0" lang="en" sz="3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template - Dog</a:t>
            </a:r>
          </a:p>
          <a:p>
            <a:pPr indent="-4254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baseline="-25000" i="0" lang="en" sz="31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Method or Message </a:t>
            </a:r>
            <a:r>
              <a:rPr b="0" baseline="-25000" i="0" lang="en" sz="3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- A defined capability of a class - bark()</a:t>
            </a:r>
          </a:p>
          <a:p>
            <a:pPr indent="-4254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baseline="-25000" i="0" lang="en" sz="31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Object or Instance</a:t>
            </a:r>
            <a:r>
              <a:rPr b="0" baseline="-25000" i="0" lang="en" sz="3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particular instance of a class - Lassie</a:t>
            </a:r>
          </a:p>
          <a:p>
            <a:pPr indent="-4254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baseline="-25000" i="0" lang="en" sz="31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Constructor</a:t>
            </a:r>
            <a:r>
              <a:rPr b="0" baseline="-25000" i="0" lang="en" sz="3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A method which is called when the instance / object is created</a:t>
            </a:r>
          </a:p>
          <a:p>
            <a:pPr indent="-4254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b="0" baseline="-25000" i="0" lang="en" sz="31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Inheritance</a:t>
            </a:r>
            <a:r>
              <a:rPr b="0" baseline="-25000" i="0" lang="en" sz="3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- the ability to take a class and extend it to make a new class.</a:t>
            </a:r>
          </a:p>
        </p:txBody>
      </p:sp>
      <p:pic>
        <p:nvPicPr>
          <p:cNvPr id="546" name="Shape 5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428" y="259624"/>
            <a:ext cx="1578429" cy="10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type="title"/>
          </p:nvPr>
        </p:nvSpPr>
        <p:spPr>
          <a:xfrm>
            <a:off x="647700" y="137159"/>
            <a:ext cx="7837714" cy="1293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75" lIns="15775" rIns="15775" tIns="15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47700" y="1464672"/>
            <a:ext cx="7837714" cy="3208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775" lIns="15775" rIns="15775" tIns="1577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 Oriented programming is a very structured approach to code reuse.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650081" y="135731"/>
            <a:ext cx="7836750" cy="456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1700" lIns="51700" rIns="51700" tIns="51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" sz="2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678431" y="777220"/>
            <a:ext cx="3823705" cy="3984018"/>
          </a:xfrm>
          <a:prstGeom prst="rect">
            <a:avLst/>
          </a:prstGeom>
          <a:noFill/>
          <a:ln>
            <a:noFill/>
          </a:ln>
        </p:spPr>
        <p:txBody>
          <a:bodyPr anchorCtr="0" anchor="t" bIns="51700" lIns="51700" rIns="51700" tIns="51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Thes slide are Copyright 2010-  Charles R. Severance (</a:t>
            </a:r>
            <a:r>
              <a:rPr b="0" i="0" lang="en" sz="10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www.dr-chuck.com</a:t>
            </a:r>
            <a:r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) of the University of Michigan School of Information and </a:t>
            </a:r>
            <a:r>
              <a:rPr b="0" i="0" lang="en" sz="10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open.umich.edu</a:t>
            </a:r>
            <a:r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Initial Development: Charles Severance, University of Michigan School of Information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318" y="75740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7449" y="175978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850612"/>
            <a:ext cx="3823705" cy="3984018"/>
          </a:xfrm>
          <a:prstGeom prst="rect">
            <a:avLst/>
          </a:prstGeom>
          <a:noFill/>
          <a:ln>
            <a:noFill/>
          </a:ln>
        </p:spPr>
        <p:txBody>
          <a:bodyPr anchorCtr="0" anchor="t" bIns="51700" lIns="51700" rIns="51700" tIns="51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4294967295" type="ctrTitle"/>
          </p:nvPr>
        </p:nvSpPr>
        <p:spPr>
          <a:xfrm>
            <a:off x="849085" y="862148"/>
            <a:ext cx="7440385" cy="1738992"/>
          </a:xfrm>
          <a:prstGeom prst="rect">
            <a:avLst/>
          </a:prstGeom>
          <a:noFill/>
          <a:ln>
            <a:noFill/>
          </a:ln>
        </p:spPr>
        <p:txBody>
          <a:bodyPr anchorCtr="0" anchor="b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Review of Programs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669237" y="492306"/>
            <a:ext cx="5565933" cy="1009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usf = input('Enter the US Floor Number: 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40FF"/>
                </a:solidFill>
                <a:latin typeface="Cabin"/>
                <a:ea typeface="Cabin"/>
                <a:cs typeface="Cabin"/>
                <a:sym typeface="Cabin"/>
              </a:rPr>
              <a:t>wf = usf - 1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b="0" i="0" lang="en" sz="24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print 'Non-US Floor Number is',wf</a:t>
            </a:r>
          </a:p>
        </p:txBody>
      </p:sp>
      <p:sp>
        <p:nvSpPr>
          <p:cNvPr id="178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Process</a:t>
            </a:r>
          </a:p>
        </p:txBody>
      </p:sp>
      <p:sp>
        <p:nvSpPr>
          <p:cNvPr id="179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</p:txBody>
      </p:sp>
      <p:sp>
        <p:nvSpPr>
          <p:cNvPr id="180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</p:txBody>
      </p:sp>
      <p:cxnSp>
        <p:nvCxnSpPr>
          <p:cNvPr id="181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cap="flat" cmpd="sng" w="50800">
            <a:solidFill>
              <a:srgbClr val="FFFB00"/>
            </a:solidFill>
            <a:prstDash val="solid"/>
            <a:miter/>
            <a:headEnd len="lg" w="lg" type="triangle"/>
            <a:tailEnd len="med" w="med" type="none"/>
          </a:ln>
        </p:spPr>
      </p:cxnSp>
      <p:cxnSp>
        <p:nvCxnSpPr>
          <p:cNvPr id="182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cap="flat" cmpd="sng" w="50800">
            <a:solidFill>
              <a:srgbClr val="FFFB00"/>
            </a:solidFill>
            <a:prstDash val="solid"/>
            <a:miter/>
            <a:headEnd len="lg" w="lg" type="triangle"/>
            <a:tailEnd len="med" w="med" type="none"/>
          </a:ln>
        </p:spPr>
      </p:cxnSp>
      <p:sp>
        <p:nvSpPr>
          <p:cNvPr id="183" name="Shape 183"/>
          <p:cNvSpPr/>
          <p:nvPr/>
        </p:nvSpPr>
        <p:spPr>
          <a:xfrm>
            <a:off x="4704200" y="2208995"/>
            <a:ext cx="3669820" cy="965539"/>
          </a:xfrm>
          <a:prstGeom prst="rect">
            <a:avLst/>
          </a:prstGeom>
          <a:noFill/>
          <a:ln cap="flat" cmpd="sng" w="50800">
            <a:solidFill>
              <a:srgbClr val="FFFB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0" i="0" lang="en" sz="2200" u="none" cap="none" strike="noStrike">
                <a:solidFill>
                  <a:srgbClr val="FFFB00"/>
                </a:solidFill>
                <a:latin typeface="Cabin"/>
                <a:ea typeface="Cabin"/>
                <a:cs typeface="Cabin"/>
                <a:sym typeface="Cabin"/>
              </a:rPr>
              <a:t> python elev.py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Enter the US Floor Number: </a:t>
            </a:r>
            <a:r>
              <a:rPr b="0" i="0" lang="en" sz="2200" u="none" cap="none" strike="noStrike">
                <a:solidFill>
                  <a:srgbClr val="00F9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b="0" i="0" lang="en" sz="2200" u="none" cap="none" strike="noStrike">
                <a:solidFill>
                  <a:srgbClr val="FF9300"/>
                </a:solidFill>
                <a:latin typeface="Cabin"/>
                <a:ea typeface="Cabin"/>
                <a:cs typeface="Cabin"/>
                <a:sym typeface="Cabin"/>
              </a:rPr>
              <a:t> Non-US Floor Number is 1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9514" y="465364"/>
            <a:ext cx="1665514" cy="1001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302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 program is made up of many cooperating objects</a:t>
            </a:r>
          </a:p>
          <a:p>
            <a:pPr indent="-330200" lvl="0" marL="647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Instead of being the “whole program” - each object is a little “island” within the program and cooperatively working with other objects.</a:t>
            </a:r>
          </a:p>
          <a:p>
            <a:pPr indent="-330200" lvl="0" marL="647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b="0" i="0" lang="en" sz="23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849085" y="132261"/>
            <a:ext cx="7440385" cy="128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b="0" i="0" lang="en" sz="47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Object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849085" y="1459774"/>
            <a:ext cx="7440385" cy="3012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An Object is a bit of self-contained Code and Data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 key aspect of the Object approach is to break the problem into smaller understandable parts (divide and conquer)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Objects have boundaries that allow us to ignore un-needed detail</a:t>
            </a:r>
          </a:p>
          <a:p>
            <a:pPr indent="-3683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b="0" i="0" lang="en" sz="22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1557209" y="122464"/>
            <a:ext cx="5831399" cy="47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050" lIns="21050" rIns="21050" tIns="21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 = list()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 = dict()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movie1['Director'] = 'James Cameron'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movie1['Title'] = 'Avatar'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movie1['Release Date'] = '18 December 2009'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movie1['Running Time'] = '162 minutes'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movie1['Rating'] = 'PG-13'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movies.append(movie1)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 = dict()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movie2['Director'] = 'David Fincher'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movie2['Title'] = 'The Social Network'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movie2['Release Date'] = '01 October 2010'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movie2['Running Time'] = '120 min'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movie2['Rating'] = 'PG-13'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b="1" i="0" lang="en" sz="1800" u="none" cap="none" strike="noStrike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movies.append(movie2)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